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9" r:id="rId1"/>
    <p:sldMasterId id="2147483952" r:id="rId2"/>
    <p:sldMasterId id="2147483954" r:id="rId3"/>
  </p:sldMasterIdLst>
  <p:notesMasterIdLst>
    <p:notesMasterId r:id="rId77"/>
  </p:notesMasterIdLst>
  <p:handoutMasterIdLst>
    <p:handoutMasterId r:id="rId78"/>
  </p:handoutMasterIdLst>
  <p:sldIdLst>
    <p:sldId id="1171" r:id="rId4"/>
    <p:sldId id="1233" r:id="rId5"/>
    <p:sldId id="1235" r:id="rId6"/>
    <p:sldId id="1238" r:id="rId7"/>
    <p:sldId id="1239" r:id="rId8"/>
    <p:sldId id="1240" r:id="rId9"/>
    <p:sldId id="1241" r:id="rId10"/>
    <p:sldId id="1242" r:id="rId11"/>
    <p:sldId id="1243" r:id="rId12"/>
    <p:sldId id="1244" r:id="rId13"/>
    <p:sldId id="1245" r:id="rId14"/>
    <p:sldId id="1246" r:id="rId15"/>
    <p:sldId id="1247" r:id="rId16"/>
    <p:sldId id="1248" r:id="rId17"/>
    <p:sldId id="1249" r:id="rId18"/>
    <p:sldId id="1250" r:id="rId19"/>
    <p:sldId id="1251" r:id="rId20"/>
    <p:sldId id="1252" r:id="rId21"/>
    <p:sldId id="1253" r:id="rId22"/>
    <p:sldId id="1173" r:id="rId23"/>
    <p:sldId id="1174" r:id="rId24"/>
    <p:sldId id="1175" r:id="rId25"/>
    <p:sldId id="1176" r:id="rId26"/>
    <p:sldId id="1177" r:id="rId27"/>
    <p:sldId id="1178" r:id="rId28"/>
    <p:sldId id="1179" r:id="rId29"/>
    <p:sldId id="1187" r:id="rId30"/>
    <p:sldId id="1188" r:id="rId31"/>
    <p:sldId id="1191" r:id="rId32"/>
    <p:sldId id="1192" r:id="rId33"/>
    <p:sldId id="1193" r:id="rId34"/>
    <p:sldId id="1194" r:id="rId35"/>
    <p:sldId id="1195" r:id="rId36"/>
    <p:sldId id="1196" r:id="rId37"/>
    <p:sldId id="1197" r:id="rId38"/>
    <p:sldId id="1200" r:id="rId39"/>
    <p:sldId id="1201" r:id="rId40"/>
    <p:sldId id="1202" r:id="rId41"/>
    <p:sldId id="1204" r:id="rId42"/>
    <p:sldId id="1205" r:id="rId43"/>
    <p:sldId id="1206" r:id="rId44"/>
    <p:sldId id="1207" r:id="rId45"/>
    <p:sldId id="1225" r:id="rId46"/>
    <p:sldId id="1226" r:id="rId47"/>
    <p:sldId id="1227" r:id="rId48"/>
    <p:sldId id="1228" r:id="rId49"/>
    <p:sldId id="1229" r:id="rId50"/>
    <p:sldId id="1230" r:id="rId51"/>
    <p:sldId id="1254" r:id="rId52"/>
    <p:sldId id="1268" r:id="rId53"/>
    <p:sldId id="1255" r:id="rId54"/>
    <p:sldId id="1256" r:id="rId55"/>
    <p:sldId id="1257" r:id="rId56"/>
    <p:sldId id="1258" r:id="rId57"/>
    <p:sldId id="1259" r:id="rId58"/>
    <p:sldId id="1260" r:id="rId59"/>
    <p:sldId id="1261" r:id="rId60"/>
    <p:sldId id="1262" r:id="rId61"/>
    <p:sldId id="1263" r:id="rId62"/>
    <p:sldId id="1264" r:id="rId63"/>
    <p:sldId id="1265" r:id="rId64"/>
    <p:sldId id="1266" r:id="rId65"/>
    <p:sldId id="1208" r:id="rId66"/>
    <p:sldId id="1210" r:id="rId67"/>
    <p:sldId id="1211" r:id="rId68"/>
    <p:sldId id="1212" r:id="rId69"/>
    <p:sldId id="1215" r:id="rId70"/>
    <p:sldId id="1216" r:id="rId71"/>
    <p:sldId id="1217" r:id="rId72"/>
    <p:sldId id="1218" r:id="rId73"/>
    <p:sldId id="1219" r:id="rId74"/>
    <p:sldId id="1220" r:id="rId75"/>
    <p:sldId id="1267" r:id="rId76"/>
  </p:sldIdLst>
  <p:sldSz cx="9144000" cy="6858000" type="screen4x3"/>
  <p:notesSz cx="6858000" cy="9312275"/>
  <p:defaultTextStyle>
    <a:defPPr>
      <a:defRPr lang="en-US"/>
    </a:defPPr>
    <a:lvl1pPr algn="l" rtl="0" fontAlgn="base">
      <a:spcBef>
        <a:spcPct val="0"/>
      </a:spcBef>
      <a:spcAft>
        <a:spcPct val="0"/>
      </a:spcAft>
      <a:defRPr sz="2400" b="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24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4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4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400" b="1" kern="1200">
        <a:solidFill>
          <a:schemeClr val="tx1"/>
        </a:solidFill>
        <a:latin typeface="Arial" pitchFamily="34" charset="0"/>
        <a:ea typeface="+mn-ea"/>
        <a:cs typeface="Arial" pitchFamily="34" charset="0"/>
      </a:defRPr>
    </a:lvl5pPr>
    <a:lvl6pPr marL="2286000" algn="l" defTabSz="914400" rtl="0" eaLnBrk="1" latinLnBrk="0" hangingPunct="1">
      <a:defRPr sz="2400" b="1" kern="1200">
        <a:solidFill>
          <a:schemeClr val="tx1"/>
        </a:solidFill>
        <a:latin typeface="Arial" pitchFamily="34" charset="0"/>
        <a:ea typeface="+mn-ea"/>
        <a:cs typeface="Arial" pitchFamily="34" charset="0"/>
      </a:defRPr>
    </a:lvl6pPr>
    <a:lvl7pPr marL="2743200" algn="l" defTabSz="914400" rtl="0" eaLnBrk="1" latinLnBrk="0" hangingPunct="1">
      <a:defRPr sz="2400" b="1" kern="1200">
        <a:solidFill>
          <a:schemeClr val="tx1"/>
        </a:solidFill>
        <a:latin typeface="Arial" pitchFamily="34" charset="0"/>
        <a:ea typeface="+mn-ea"/>
        <a:cs typeface="Arial" pitchFamily="34" charset="0"/>
      </a:defRPr>
    </a:lvl7pPr>
    <a:lvl8pPr marL="3200400" algn="l" defTabSz="914400" rtl="0" eaLnBrk="1" latinLnBrk="0" hangingPunct="1">
      <a:defRPr sz="2400" b="1" kern="1200">
        <a:solidFill>
          <a:schemeClr val="tx1"/>
        </a:solidFill>
        <a:latin typeface="Arial" pitchFamily="34" charset="0"/>
        <a:ea typeface="+mn-ea"/>
        <a:cs typeface="Arial" pitchFamily="34" charset="0"/>
      </a:defRPr>
    </a:lvl8pPr>
    <a:lvl9pPr marL="3657600" algn="l" defTabSz="914400" rtl="0" eaLnBrk="1" latinLnBrk="0" hangingPunct="1">
      <a:defRPr sz="2400" b="1"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0D8EE"/>
    <a:srgbClr val="00CC00"/>
    <a:srgbClr val="000099"/>
    <a:srgbClr val="1A0690"/>
    <a:srgbClr val="77ABDB"/>
    <a:srgbClr val="AACAE8"/>
    <a:srgbClr val="DBE9F5"/>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98" autoAdjust="0"/>
    <p:restoredTop sz="91653" autoAdjust="0"/>
  </p:normalViewPr>
  <p:slideViewPr>
    <p:cSldViewPr snapToGrid="0">
      <p:cViewPr varScale="1">
        <p:scale>
          <a:sx n="50" d="100"/>
          <a:sy n="50" d="100"/>
        </p:scale>
        <p:origin x="-624" y="-86"/>
      </p:cViewPr>
      <p:guideLst>
        <p:guide orient="horz" pos="2160"/>
        <p:guide pos="2880"/>
      </p:guideLst>
    </p:cSldViewPr>
  </p:slideViewPr>
  <p:outlineViewPr>
    <p:cViewPr>
      <p:scale>
        <a:sx n="33" d="100"/>
        <a:sy n="33" d="100"/>
      </p:scale>
      <p:origin x="276"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8" d="100"/>
          <a:sy n="58" d="100"/>
        </p:scale>
        <p:origin x="-2532" y="-102"/>
      </p:cViewPr>
      <p:guideLst>
        <p:guide orient="horz" pos="2933"/>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7058"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b="0">
                <a:latin typeface="Arial" pitchFamily="34" charset="0"/>
                <a:cs typeface="+mn-cs"/>
              </a:defRPr>
            </a:lvl1pPr>
          </a:lstStyle>
          <a:p>
            <a:pPr>
              <a:defRPr/>
            </a:pPr>
            <a:endParaRPr lang="en-US"/>
          </a:p>
        </p:txBody>
      </p:sp>
      <p:sp>
        <p:nvSpPr>
          <p:cNvPr id="557059"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b="0">
                <a:latin typeface="Arial" pitchFamily="34" charset="0"/>
                <a:cs typeface="+mn-cs"/>
              </a:defRPr>
            </a:lvl1pPr>
          </a:lstStyle>
          <a:p>
            <a:pPr>
              <a:defRPr/>
            </a:pPr>
            <a:endParaRPr lang="en-US"/>
          </a:p>
        </p:txBody>
      </p:sp>
      <p:sp>
        <p:nvSpPr>
          <p:cNvPr id="557060" name="Rectangle 4"/>
          <p:cNvSpPr>
            <a:spLocks noGrp="1" noChangeArrowheads="1"/>
          </p:cNvSpPr>
          <p:nvPr>
            <p:ph type="ftr" sz="quarter" idx="2"/>
          </p:nvPr>
        </p:nvSpPr>
        <p:spPr bwMode="auto">
          <a:xfrm>
            <a:off x="0" y="8845550"/>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b="0">
                <a:latin typeface="Arial" pitchFamily="34" charset="0"/>
                <a:cs typeface="+mn-cs"/>
              </a:defRPr>
            </a:lvl1pPr>
          </a:lstStyle>
          <a:p>
            <a:pPr>
              <a:defRPr/>
            </a:pPr>
            <a:endParaRPr lang="en-US"/>
          </a:p>
        </p:txBody>
      </p:sp>
      <p:sp>
        <p:nvSpPr>
          <p:cNvPr id="557061" name="Rectangle 5"/>
          <p:cNvSpPr>
            <a:spLocks noGrp="1" noChangeArrowheads="1"/>
          </p:cNvSpPr>
          <p:nvPr>
            <p:ph type="sldNum" sz="quarter" idx="3"/>
          </p:nvPr>
        </p:nvSpPr>
        <p:spPr bwMode="auto">
          <a:xfrm>
            <a:off x="3884613" y="8845550"/>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b="0">
                <a:latin typeface="Arial" pitchFamily="34" charset="0"/>
                <a:cs typeface="+mn-cs"/>
              </a:defRPr>
            </a:lvl1pPr>
          </a:lstStyle>
          <a:p>
            <a:pPr>
              <a:defRPr/>
            </a:pPr>
            <a:fld id="{7B6648F5-8B09-4307-9FAC-400865CDB26D}"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2301" tIns="46150" rIns="92301" bIns="46150" numCol="1" anchor="t" anchorCtr="0" compatLnSpc="1">
            <a:prstTxWarp prst="textNoShape">
              <a:avLst/>
            </a:prstTxWarp>
          </a:bodyPr>
          <a:lstStyle>
            <a:lvl1pPr defTabSz="922338">
              <a:spcBef>
                <a:spcPct val="0"/>
              </a:spcBef>
              <a:defRPr sz="1200" b="0">
                <a:latin typeface="Arial" pitchFamily="34" charset="0"/>
                <a:cs typeface="+mn-cs"/>
              </a:defRPr>
            </a:lvl1pPr>
          </a:lstStyle>
          <a:p>
            <a:pPr>
              <a:defRPr/>
            </a:pPr>
            <a:endParaRPr lang="en-US"/>
          </a:p>
        </p:txBody>
      </p:sp>
      <p:sp>
        <p:nvSpPr>
          <p:cNvPr id="4099"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2301" tIns="46150" rIns="92301" bIns="46150" numCol="1" anchor="t" anchorCtr="0" compatLnSpc="1">
            <a:prstTxWarp prst="textNoShape">
              <a:avLst/>
            </a:prstTxWarp>
          </a:bodyPr>
          <a:lstStyle>
            <a:lvl1pPr algn="r" defTabSz="922338">
              <a:spcBef>
                <a:spcPct val="0"/>
              </a:spcBef>
              <a:defRPr sz="1200" b="0">
                <a:latin typeface="Arial" pitchFamily="34" charset="0"/>
                <a:cs typeface="+mn-cs"/>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1101725" y="642938"/>
            <a:ext cx="4654550" cy="34925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315913" y="4303713"/>
            <a:ext cx="6281737" cy="4529137"/>
          </a:xfrm>
          <a:prstGeom prst="rect">
            <a:avLst/>
          </a:prstGeom>
          <a:noFill/>
          <a:ln w="9525">
            <a:noFill/>
            <a:miter lim="800000"/>
            <a:headEnd/>
            <a:tailEnd/>
          </a:ln>
          <a:effectLst/>
        </p:spPr>
        <p:txBody>
          <a:bodyPr vert="horz" wrap="square" lIns="92301" tIns="46150" rIns="92301" bIns="461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45550"/>
            <a:ext cx="2971800" cy="465138"/>
          </a:xfrm>
          <a:prstGeom prst="rect">
            <a:avLst/>
          </a:prstGeom>
          <a:noFill/>
          <a:ln w="9525">
            <a:noFill/>
            <a:miter lim="800000"/>
            <a:headEnd/>
            <a:tailEnd/>
          </a:ln>
          <a:effectLst/>
        </p:spPr>
        <p:txBody>
          <a:bodyPr vert="horz" wrap="square" lIns="92301" tIns="46150" rIns="92301" bIns="46150" numCol="1" anchor="b" anchorCtr="0" compatLnSpc="1">
            <a:prstTxWarp prst="textNoShape">
              <a:avLst/>
            </a:prstTxWarp>
          </a:bodyPr>
          <a:lstStyle>
            <a:lvl1pPr defTabSz="922338">
              <a:spcBef>
                <a:spcPct val="0"/>
              </a:spcBef>
              <a:defRPr sz="1200" b="0">
                <a:latin typeface="Arial" pitchFamily="34" charset="0"/>
                <a:cs typeface="+mn-cs"/>
              </a:defRPr>
            </a:lvl1pPr>
          </a:lstStyle>
          <a:p>
            <a:pPr>
              <a:defRPr/>
            </a:pPr>
            <a:endParaRPr lang="en-US"/>
          </a:p>
        </p:txBody>
      </p:sp>
      <p:sp>
        <p:nvSpPr>
          <p:cNvPr id="4103" name="Rectangle 7"/>
          <p:cNvSpPr>
            <a:spLocks noGrp="1" noChangeArrowheads="1"/>
          </p:cNvSpPr>
          <p:nvPr>
            <p:ph type="sldNum" sz="quarter" idx="5"/>
          </p:nvPr>
        </p:nvSpPr>
        <p:spPr bwMode="auto">
          <a:xfrm>
            <a:off x="3884613" y="8845550"/>
            <a:ext cx="2971800" cy="465138"/>
          </a:xfrm>
          <a:prstGeom prst="rect">
            <a:avLst/>
          </a:prstGeom>
          <a:noFill/>
          <a:ln w="9525">
            <a:noFill/>
            <a:miter lim="800000"/>
            <a:headEnd/>
            <a:tailEnd/>
          </a:ln>
          <a:effectLst/>
        </p:spPr>
        <p:txBody>
          <a:bodyPr vert="horz" wrap="square" lIns="92301" tIns="46150" rIns="92301" bIns="46150" numCol="1" anchor="b" anchorCtr="0" compatLnSpc="1">
            <a:prstTxWarp prst="textNoShape">
              <a:avLst/>
            </a:prstTxWarp>
          </a:bodyPr>
          <a:lstStyle>
            <a:lvl1pPr algn="r" defTabSz="922338">
              <a:spcBef>
                <a:spcPct val="0"/>
              </a:spcBef>
              <a:defRPr sz="1200" b="0">
                <a:latin typeface="Arial" pitchFamily="34" charset="0"/>
                <a:cs typeface="+mn-cs"/>
              </a:defRPr>
            </a:lvl1pPr>
          </a:lstStyle>
          <a:p>
            <a:pPr>
              <a:defRPr/>
            </a:pPr>
            <a:fld id="{F9C5BD3D-0FD9-4325-93E0-939359298CDA}"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Arial" pitchFamily="34" charset="0"/>
        <a:ea typeface="+mn-ea"/>
        <a:cs typeface="+mn-cs"/>
      </a:defRPr>
    </a:lvl1pPr>
    <a:lvl2pPr marL="228600" algn="l" rtl="0" eaLnBrk="0" fontAlgn="base" hangingPunct="0">
      <a:spcBef>
        <a:spcPct val="30000"/>
      </a:spcBef>
      <a:spcAft>
        <a:spcPct val="0"/>
      </a:spcAft>
      <a:defRPr sz="1400" kern="1200">
        <a:solidFill>
          <a:schemeClr val="tx1"/>
        </a:solidFill>
        <a:latin typeface="Arial" pitchFamily="34" charset="0"/>
        <a:ea typeface="+mn-ea"/>
        <a:cs typeface="+mn-cs"/>
      </a:defRPr>
    </a:lvl2pPr>
    <a:lvl3pPr marL="457200" algn="l" rtl="0" eaLnBrk="0" fontAlgn="base" hangingPunct="0">
      <a:spcBef>
        <a:spcPct val="30000"/>
      </a:spcBef>
      <a:spcAft>
        <a:spcPct val="0"/>
      </a:spcAft>
      <a:defRPr sz="1400" kern="1200">
        <a:solidFill>
          <a:schemeClr val="tx1"/>
        </a:solidFill>
        <a:latin typeface="Arial" pitchFamily="34" charset="0"/>
        <a:ea typeface="+mn-ea"/>
        <a:cs typeface="+mn-cs"/>
      </a:defRPr>
    </a:lvl3pPr>
    <a:lvl4pPr marL="685800" algn="l" rtl="0" eaLnBrk="0" fontAlgn="base" hangingPunct="0">
      <a:spcBef>
        <a:spcPct val="30000"/>
      </a:spcBef>
      <a:spcAft>
        <a:spcPct val="0"/>
      </a:spcAft>
      <a:defRPr sz="1400" kern="1200">
        <a:solidFill>
          <a:schemeClr val="tx1"/>
        </a:solidFill>
        <a:latin typeface="Arial" pitchFamily="34" charset="0"/>
        <a:ea typeface="+mn-ea"/>
        <a:cs typeface="+mn-cs"/>
      </a:defRPr>
    </a:lvl4pPr>
    <a:lvl5pPr marL="1033463" algn="l" rtl="0" eaLnBrk="0" fontAlgn="base" hangingPunct="0">
      <a:spcBef>
        <a:spcPct val="30000"/>
      </a:spcBef>
      <a:spcAft>
        <a:spcPct val="0"/>
      </a:spcAft>
      <a:defRPr sz="14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4613" y="8845550"/>
            <a:ext cx="2971800" cy="465138"/>
          </a:xfrm>
          <a:prstGeom prst="rect">
            <a:avLst/>
          </a:prstGeom>
          <a:noFill/>
          <a:ln w="9525">
            <a:noFill/>
            <a:miter lim="800000"/>
            <a:headEnd/>
            <a:tailEnd/>
          </a:ln>
        </p:spPr>
        <p:txBody>
          <a:bodyPr anchor="b"/>
          <a:lstStyle/>
          <a:p>
            <a:pPr algn="r"/>
            <a:fld id="{DBBC72AD-5997-44EA-A214-5B5A7BC08369}" type="slidenum">
              <a:rPr lang="en-US" sz="1200" b="0">
                <a:ea typeface="ＭＳ Ｐゴシック" pitchFamily="50" charset="-128"/>
              </a:rPr>
              <a:pPr algn="r"/>
              <a:t>1</a:t>
            </a:fld>
            <a:endParaRPr lang="en-US" sz="1200" b="0">
              <a:ea typeface="ＭＳ Ｐゴシック" pitchFamily="50" charset="-128"/>
            </a:endParaRPr>
          </a:p>
        </p:txBody>
      </p:sp>
      <p:sp>
        <p:nvSpPr>
          <p:cNvPr id="62467" name="Rectangle 2"/>
          <p:cNvSpPr>
            <a:spLocks noGrp="1" noRot="1" noChangeAspect="1" noChangeArrowheads="1" noTextEdit="1"/>
          </p:cNvSpPr>
          <p:nvPr>
            <p:ph type="sldImg"/>
          </p:nvPr>
        </p:nvSpPr>
        <p:spPr>
          <a:xfrm>
            <a:off x="1101725" y="641350"/>
            <a:ext cx="4656138" cy="3492500"/>
          </a:xfrm>
          <a:ln/>
        </p:spPr>
      </p:sp>
      <p:sp>
        <p:nvSpPr>
          <p:cNvPr id="62468" name="Rectangle 3"/>
          <p:cNvSpPr>
            <a:spLocks noGrp="1" noChangeArrowheads="1"/>
          </p:cNvSpPr>
          <p:nvPr>
            <p:ph type="body" idx="1"/>
          </p:nvPr>
        </p:nvSpPr>
        <p:spPr>
          <a:noFill/>
          <a:ln/>
        </p:spPr>
        <p:txBody>
          <a:bodyPr lIns="91440" tIns="45720" rIns="91440" bIns="45720"/>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dt" sz="quarter" idx="1"/>
          </p:nvPr>
        </p:nvSpPr>
        <p:spPr>
          <a:noFill/>
        </p:spPr>
        <p:txBody>
          <a:bodyPr/>
          <a:lstStyle/>
          <a:p>
            <a:r>
              <a:rPr lang="en-US" smtClean="0">
                <a:latin typeface="Arial" pitchFamily="34" charset="0"/>
              </a:rPr>
              <a:t>Izmir, Turkey - 15 May 2008</a:t>
            </a:r>
          </a:p>
        </p:txBody>
      </p:sp>
      <p:sp>
        <p:nvSpPr>
          <p:cNvPr id="64515" name="Rectangle 7"/>
          <p:cNvSpPr>
            <a:spLocks noGrp="1" noChangeArrowheads="1"/>
          </p:cNvSpPr>
          <p:nvPr>
            <p:ph type="sldNum" sz="quarter" idx="5"/>
          </p:nvPr>
        </p:nvSpPr>
        <p:spPr>
          <a:noFill/>
        </p:spPr>
        <p:txBody>
          <a:bodyPr/>
          <a:lstStyle/>
          <a:p>
            <a:fld id="{82CF70DF-DC40-4082-8D6C-F83266CD5CB7}" type="slidenum">
              <a:rPr lang="en-US" smtClean="0">
                <a:latin typeface="Arial" pitchFamily="34" charset="0"/>
              </a:rPr>
              <a:pPr/>
              <a:t>2</a:t>
            </a:fld>
            <a:endParaRPr lang="en-US" smtClean="0">
              <a:latin typeface="Arial" pitchFamily="34" charset="0"/>
            </a:endParaRPr>
          </a:p>
        </p:txBody>
      </p:sp>
      <p:sp>
        <p:nvSpPr>
          <p:cNvPr id="64516" name="Rectangle 2"/>
          <p:cNvSpPr>
            <a:spLocks noGrp="1" noRot="1" noChangeAspect="1" noChangeArrowheads="1" noTextEdit="1"/>
          </p:cNvSpPr>
          <p:nvPr>
            <p:ph type="sldImg"/>
          </p:nvPr>
        </p:nvSpPr>
        <p:spPr>
          <a:ln/>
        </p:spPr>
      </p:sp>
      <p:sp>
        <p:nvSpPr>
          <p:cNvPr id="64517" name="Rectangle 3"/>
          <p:cNvSpPr>
            <a:spLocks noGrp="1" noChangeArrowheads="1"/>
          </p:cNvSpPr>
          <p:nvPr>
            <p:ph type="body" idx="1"/>
          </p:nvPr>
        </p:nvSpPr>
        <p:spPr>
          <a:xfrm>
            <a:off x="1143535" y="4423070"/>
            <a:ext cx="4570932" cy="4190747"/>
          </a:xfrm>
          <a:noFill/>
          <a:ln/>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081D2EC-1544-4E5C-9614-2DC00A45CFDB}" type="slidenum">
              <a:rPr lang="en-US" altLang="ja-JP" smtClean="0">
                <a:latin typeface="Arial" pitchFamily="34" charset="0"/>
              </a:rPr>
              <a:pPr/>
              <a:t>3</a:t>
            </a:fld>
            <a:endParaRPr lang="en-US" altLang="ja-JP" smtClean="0">
              <a:latin typeface="Arial"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685481" y="4424560"/>
            <a:ext cx="5487041" cy="4189257"/>
          </a:xfrm>
          <a:noFill/>
          <a:ln/>
        </p:spPr>
        <p:txBody>
          <a:bodyPr/>
          <a:lstStyle/>
          <a:p>
            <a:endParaRPr lang="en-US" smtClean="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1725" y="698500"/>
            <a:ext cx="4656138" cy="3492500"/>
          </a:xfrm>
          <a:ln/>
        </p:spPr>
      </p:sp>
      <p:sp>
        <p:nvSpPr>
          <p:cNvPr id="82947" name="Rectangle 3"/>
          <p:cNvSpPr>
            <a:spLocks noGrp="1" noChangeArrowheads="1"/>
          </p:cNvSpPr>
          <p:nvPr>
            <p:ph type="body" idx="1"/>
          </p:nvPr>
        </p:nvSpPr>
        <p:spPr>
          <a:xfrm>
            <a:off x="685800" y="4422022"/>
            <a:ext cx="5486400" cy="4191873"/>
          </a:xfrm>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p:spPr>
        <p:txBody>
          <a:bodyPr/>
          <a:lstStyle/>
          <a:p>
            <a:endParaRPr lang="en-US" smtClean="0">
              <a:latin typeface="Arial" charset="0"/>
            </a:endParaRPr>
          </a:p>
        </p:txBody>
      </p:sp>
      <p:sp>
        <p:nvSpPr>
          <p:cNvPr id="12292" name="Slide Number Placeholder 3"/>
          <p:cNvSpPr>
            <a:spLocks noGrp="1"/>
          </p:cNvSpPr>
          <p:nvPr>
            <p:ph type="sldNum" sz="quarter" idx="5"/>
          </p:nvPr>
        </p:nvSpPr>
        <p:spPr>
          <a:noFill/>
        </p:spPr>
        <p:txBody>
          <a:bodyPr/>
          <a:lstStyle/>
          <a:p>
            <a:fld id="{FA0B59DD-0316-4E49-812E-438F18B19A09}" type="slidenum">
              <a:rPr lang="en-GB" smtClean="0">
                <a:latin typeface="Arial" charset="0"/>
              </a:rPr>
              <a:pPr/>
              <a:t>7</a:t>
            </a:fld>
            <a:endParaRPr lang="en-GB"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p:spPr>
        <p:txBody>
          <a:bodyPr/>
          <a:lstStyle/>
          <a:p>
            <a:endParaRPr lang="en-US" smtClean="0">
              <a:latin typeface="Arial" charset="0"/>
            </a:endParaRPr>
          </a:p>
        </p:txBody>
      </p:sp>
      <p:sp>
        <p:nvSpPr>
          <p:cNvPr id="13316" name="Slide Number Placeholder 3"/>
          <p:cNvSpPr>
            <a:spLocks noGrp="1"/>
          </p:cNvSpPr>
          <p:nvPr>
            <p:ph type="sldNum" sz="quarter" idx="5"/>
          </p:nvPr>
        </p:nvSpPr>
        <p:spPr>
          <a:noFill/>
        </p:spPr>
        <p:txBody>
          <a:bodyPr/>
          <a:lstStyle/>
          <a:p>
            <a:fld id="{EE089155-E718-4CA8-82C8-F8F7F002E621}" type="slidenum">
              <a:rPr lang="en-GB" smtClean="0">
                <a:latin typeface="Arial" charset="0"/>
              </a:rPr>
              <a:pPr/>
              <a:t>8</a:t>
            </a:fld>
            <a:endParaRPr lang="en-GB"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p:spPr>
        <p:txBody>
          <a:bodyPr/>
          <a:lstStyle/>
          <a:p>
            <a:endParaRPr lang="en-US" smtClean="0">
              <a:latin typeface="Arial" charset="0"/>
            </a:endParaRPr>
          </a:p>
        </p:txBody>
      </p:sp>
      <p:sp>
        <p:nvSpPr>
          <p:cNvPr id="14340" name="Slide Number Placeholder 3"/>
          <p:cNvSpPr>
            <a:spLocks noGrp="1"/>
          </p:cNvSpPr>
          <p:nvPr>
            <p:ph type="sldNum" sz="quarter" idx="5"/>
          </p:nvPr>
        </p:nvSpPr>
        <p:spPr>
          <a:noFill/>
        </p:spPr>
        <p:txBody>
          <a:bodyPr/>
          <a:lstStyle/>
          <a:p>
            <a:fld id="{93F1FD71-0B94-440F-BEEB-34943AD15DC9}" type="slidenum">
              <a:rPr lang="en-GB" smtClean="0">
                <a:latin typeface="Arial" charset="0"/>
              </a:rPr>
              <a:pPr/>
              <a:t>9</a:t>
            </a:fld>
            <a:endParaRPr lang="en-GB"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p:spPr>
        <p:txBody>
          <a:bodyPr/>
          <a:lstStyle/>
          <a:p>
            <a:endParaRPr lang="en-US" smtClean="0">
              <a:latin typeface="Arial" charset="0"/>
            </a:endParaRPr>
          </a:p>
        </p:txBody>
      </p:sp>
      <p:sp>
        <p:nvSpPr>
          <p:cNvPr id="15364" name="Slide Number Placeholder 3"/>
          <p:cNvSpPr>
            <a:spLocks noGrp="1"/>
          </p:cNvSpPr>
          <p:nvPr>
            <p:ph type="sldNum" sz="quarter" idx="5"/>
          </p:nvPr>
        </p:nvSpPr>
        <p:spPr>
          <a:noFill/>
        </p:spPr>
        <p:txBody>
          <a:bodyPr/>
          <a:lstStyle/>
          <a:p>
            <a:fld id="{98F51ED5-48BA-4F41-BB28-FF2CDF3E65CA}" type="slidenum">
              <a:rPr lang="en-GB" smtClean="0">
                <a:latin typeface="Arial" charset="0"/>
              </a:rPr>
              <a:pPr/>
              <a:t>10</a:t>
            </a:fld>
            <a:endParaRPr lang="en-GB"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latin typeface="Arial" charset="0"/>
            </a:endParaRPr>
          </a:p>
        </p:txBody>
      </p:sp>
      <p:sp>
        <p:nvSpPr>
          <p:cNvPr id="16388" name="Slide Number Placeholder 3"/>
          <p:cNvSpPr>
            <a:spLocks noGrp="1"/>
          </p:cNvSpPr>
          <p:nvPr>
            <p:ph type="sldNum" sz="quarter" idx="5"/>
          </p:nvPr>
        </p:nvSpPr>
        <p:spPr>
          <a:noFill/>
        </p:spPr>
        <p:txBody>
          <a:bodyPr/>
          <a:lstStyle/>
          <a:p>
            <a:fld id="{D008891E-E137-49B3-9C3C-6BA6493849DC}" type="slidenum">
              <a:rPr lang="en-GB" smtClean="0">
                <a:latin typeface="Arial" charset="0"/>
              </a:rPr>
              <a:pPr/>
              <a:t>11</a:t>
            </a:fld>
            <a:endParaRPr lang="en-GB"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p:spPr>
        <p:txBody>
          <a:bodyPr/>
          <a:lstStyle/>
          <a:p>
            <a:endParaRPr lang="en-US" smtClean="0">
              <a:latin typeface="Arial" charset="0"/>
            </a:endParaRPr>
          </a:p>
        </p:txBody>
      </p:sp>
      <p:sp>
        <p:nvSpPr>
          <p:cNvPr id="17412" name="Slide Number Placeholder 3"/>
          <p:cNvSpPr>
            <a:spLocks noGrp="1"/>
          </p:cNvSpPr>
          <p:nvPr>
            <p:ph type="sldNum" sz="quarter" idx="5"/>
          </p:nvPr>
        </p:nvSpPr>
        <p:spPr>
          <a:noFill/>
        </p:spPr>
        <p:txBody>
          <a:bodyPr/>
          <a:lstStyle/>
          <a:p>
            <a:fld id="{48BE21EE-C3D5-461A-829E-2CE22D290D72}" type="slidenum">
              <a:rPr lang="en-GB" smtClean="0">
                <a:latin typeface="Arial" charset="0"/>
              </a:rPr>
              <a:pPr/>
              <a:t>12</a:t>
            </a:fld>
            <a:endParaRPr lang="en-GB"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xfrm>
            <a:off x="685800" y="4423331"/>
            <a:ext cx="5486400" cy="4190524"/>
          </a:xfrm>
          <a:noFill/>
          <a:ln/>
        </p:spPr>
        <p:txBody>
          <a:bodyPr lIns="91426" tIns="45713" rIns="91426" bIns="45713"/>
          <a:lstStyle/>
          <a:p>
            <a:endParaRPr lang="en-US" smtClean="0">
              <a:latin typeface="Arial" pitchFamily="34" charset="0"/>
            </a:endParaRPr>
          </a:p>
        </p:txBody>
      </p:sp>
      <p:sp>
        <p:nvSpPr>
          <p:cNvPr id="76804" name="Slide Number Placeholder 3"/>
          <p:cNvSpPr txBox="1">
            <a:spLocks noGrp="1"/>
          </p:cNvSpPr>
          <p:nvPr/>
        </p:nvSpPr>
        <p:spPr bwMode="auto">
          <a:xfrm>
            <a:off x="3884613" y="8845045"/>
            <a:ext cx="2971800" cy="465614"/>
          </a:xfrm>
          <a:prstGeom prst="rect">
            <a:avLst/>
          </a:prstGeom>
          <a:noFill/>
          <a:ln w="9525">
            <a:noFill/>
            <a:miter lim="800000"/>
            <a:headEnd/>
            <a:tailEnd/>
          </a:ln>
        </p:spPr>
        <p:txBody>
          <a:bodyPr lIns="91426" tIns="45713" rIns="91426" bIns="45713" anchor="b"/>
          <a:lstStyle/>
          <a:p>
            <a:pPr algn="r" defTabSz="904875" eaLnBrk="1" hangingPunct="1">
              <a:lnSpc>
                <a:spcPct val="100000"/>
              </a:lnSpc>
            </a:pPr>
            <a:fld id="{8993BC2B-5833-44F8-BE34-D160D0119D0E}" type="slidenum">
              <a:rPr lang="en-US" sz="1200">
                <a:solidFill>
                  <a:schemeClr val="tx1"/>
                </a:solidFill>
              </a:rPr>
              <a:pPr algn="r" defTabSz="904875" eaLnBrk="1" hangingPunct="1">
                <a:lnSpc>
                  <a:spcPct val="100000"/>
                </a:lnSpc>
              </a:pPr>
              <a:t>13</a:t>
            </a:fld>
            <a:endParaRPr lang="en-US" sz="1200">
              <a:solidFill>
                <a:schemeClr val="tx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p:spPr>
        <p:txBody>
          <a:bodyPr/>
          <a:lstStyle/>
          <a:p>
            <a:endParaRPr lang="en-US" smtClean="0">
              <a:latin typeface="Arial" charset="0"/>
            </a:endParaRPr>
          </a:p>
        </p:txBody>
      </p:sp>
      <p:sp>
        <p:nvSpPr>
          <p:cNvPr id="18436" name="Slide Number Placeholder 3"/>
          <p:cNvSpPr>
            <a:spLocks noGrp="1"/>
          </p:cNvSpPr>
          <p:nvPr>
            <p:ph type="sldNum" sz="quarter" idx="5"/>
          </p:nvPr>
        </p:nvSpPr>
        <p:spPr>
          <a:noFill/>
        </p:spPr>
        <p:txBody>
          <a:bodyPr/>
          <a:lstStyle/>
          <a:p>
            <a:fld id="{D3E74E89-5432-4A73-9BDB-3D18821CB601}" type="slidenum">
              <a:rPr lang="en-GB" smtClean="0">
                <a:latin typeface="Arial" charset="0"/>
              </a:rPr>
              <a:pPr/>
              <a:t>14</a:t>
            </a:fld>
            <a:endParaRPr lang="en-GB"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xfrm>
            <a:off x="685800" y="4423331"/>
            <a:ext cx="5486400" cy="4190524"/>
          </a:xfrm>
          <a:noFill/>
          <a:ln/>
        </p:spPr>
        <p:txBody>
          <a:bodyPr lIns="91426" tIns="45713" rIns="91426" bIns="45713"/>
          <a:lstStyle/>
          <a:p>
            <a:endParaRPr lang="en-US" smtClean="0">
              <a:latin typeface="Arial" pitchFamily="34" charset="0"/>
            </a:endParaRPr>
          </a:p>
        </p:txBody>
      </p:sp>
      <p:sp>
        <p:nvSpPr>
          <p:cNvPr id="75780" name="Slide Number Placeholder 3"/>
          <p:cNvSpPr txBox="1">
            <a:spLocks noGrp="1"/>
          </p:cNvSpPr>
          <p:nvPr/>
        </p:nvSpPr>
        <p:spPr bwMode="auto">
          <a:xfrm>
            <a:off x="3884613" y="8845045"/>
            <a:ext cx="2971800" cy="465614"/>
          </a:xfrm>
          <a:prstGeom prst="rect">
            <a:avLst/>
          </a:prstGeom>
          <a:noFill/>
          <a:ln w="9525">
            <a:noFill/>
            <a:miter lim="800000"/>
            <a:headEnd/>
            <a:tailEnd/>
          </a:ln>
        </p:spPr>
        <p:txBody>
          <a:bodyPr lIns="91426" tIns="45713" rIns="91426" bIns="45713" anchor="b"/>
          <a:lstStyle/>
          <a:p>
            <a:pPr algn="r" defTabSz="904875" eaLnBrk="1" hangingPunct="1">
              <a:lnSpc>
                <a:spcPct val="100000"/>
              </a:lnSpc>
            </a:pPr>
            <a:fld id="{A7995F60-1B4D-441C-AE43-305BED03FBBA}" type="slidenum">
              <a:rPr lang="en-US" sz="1200">
                <a:solidFill>
                  <a:schemeClr val="tx1"/>
                </a:solidFill>
              </a:rPr>
              <a:pPr algn="r" defTabSz="904875" eaLnBrk="1" hangingPunct="1">
                <a:lnSpc>
                  <a:spcPct val="100000"/>
                </a:lnSpc>
              </a:pPr>
              <a:t>15</a:t>
            </a:fld>
            <a:endParaRPr lang="en-US" sz="1200">
              <a:solidFill>
                <a:schemeClr val="tx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xfrm>
            <a:off x="1101725" y="641350"/>
            <a:ext cx="4656138" cy="3492500"/>
          </a:xfrm>
          <a:ln/>
        </p:spPr>
      </p:sp>
      <p:sp>
        <p:nvSpPr>
          <p:cNvPr id="137219" name="Notes Placeholder 2"/>
          <p:cNvSpPr>
            <a:spLocks noGrp="1"/>
          </p:cNvSpPr>
          <p:nvPr>
            <p:ph type="body" idx="1"/>
          </p:nvPr>
        </p:nvSpPr>
        <p:spPr>
          <a:xfrm>
            <a:off x="315916" y="4302126"/>
            <a:ext cx="6281737" cy="4530725"/>
          </a:xfrm>
          <a:noFill/>
          <a:ln/>
        </p:spPr>
        <p:txBody>
          <a:bodyPr/>
          <a:lstStyle/>
          <a:p>
            <a:endParaRPr lang="en-US" smtClean="0"/>
          </a:p>
        </p:txBody>
      </p:sp>
      <p:sp>
        <p:nvSpPr>
          <p:cNvPr id="137220" name="Slide Number Placeholder 3"/>
          <p:cNvSpPr txBox="1">
            <a:spLocks noGrp="1"/>
          </p:cNvSpPr>
          <p:nvPr/>
        </p:nvSpPr>
        <p:spPr bwMode="auto">
          <a:xfrm>
            <a:off x="3884613" y="8843963"/>
            <a:ext cx="2971800" cy="466726"/>
          </a:xfrm>
          <a:prstGeom prst="rect">
            <a:avLst/>
          </a:prstGeom>
          <a:noFill/>
          <a:ln w="9525">
            <a:noFill/>
            <a:miter lim="800000"/>
            <a:headEnd/>
            <a:tailEnd/>
          </a:ln>
        </p:spPr>
        <p:txBody>
          <a:bodyPr lIns="92301" tIns="46150" rIns="92301" bIns="46150" anchor="b"/>
          <a:lstStyle/>
          <a:p>
            <a:pPr algn="r" defTabSz="922338"/>
            <a:fld id="{C54175F9-9176-489B-9987-19C1259A2A83}" type="slidenum">
              <a:rPr lang="en-US" sz="1200"/>
              <a:pPr algn="r" defTabSz="922338"/>
              <a:t>16</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p:spPr>
        <p:txBody>
          <a:bodyPr/>
          <a:lstStyle/>
          <a:p>
            <a:endParaRPr lang="en-US" smtClean="0"/>
          </a:p>
        </p:txBody>
      </p:sp>
      <p:sp>
        <p:nvSpPr>
          <p:cNvPr id="84996" name="Slide Number Placeholder 3"/>
          <p:cNvSpPr>
            <a:spLocks noGrp="1"/>
          </p:cNvSpPr>
          <p:nvPr>
            <p:ph type="sldNum" sz="quarter" idx="5"/>
          </p:nvPr>
        </p:nvSpPr>
        <p:spPr/>
        <p:txBody>
          <a:bodyPr/>
          <a:lstStyle/>
          <a:p>
            <a:pPr>
              <a:defRPr/>
            </a:pPr>
            <a:fld id="{9EB706BC-9D1F-49E6-9AA0-90768F92D286}" type="slidenum">
              <a:rPr lang="en-US">
                <a:solidFill>
                  <a:prstClr val="black"/>
                </a:solidFill>
                <a:latin typeface="Arial" charset="0"/>
              </a:rPr>
              <a:pPr>
                <a:defRPr/>
              </a:pPr>
              <a:t>18</a:t>
            </a:fld>
            <a:endParaRPr lang="en-US">
              <a:solidFill>
                <a:prstClr val="black"/>
              </a:solidFill>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101725" y="642938"/>
            <a:ext cx="4654550" cy="3490912"/>
          </a:xfrm>
          <a:ln/>
        </p:spPr>
      </p:sp>
      <p:sp>
        <p:nvSpPr>
          <p:cNvPr id="7782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01725" y="698500"/>
            <a:ext cx="4656138" cy="3492500"/>
          </a:xfrm>
          <a:ln/>
        </p:spPr>
      </p:sp>
      <p:sp>
        <p:nvSpPr>
          <p:cNvPr id="64515" name="Rectangle 3"/>
          <p:cNvSpPr>
            <a:spLocks noGrp="1" noChangeArrowheads="1"/>
          </p:cNvSpPr>
          <p:nvPr>
            <p:ph type="body" idx="1"/>
          </p:nvPr>
        </p:nvSpPr>
        <p:spPr>
          <a:xfrm>
            <a:off x="1143000" y="4421188"/>
            <a:ext cx="4572000" cy="4192587"/>
          </a:xfrm>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01725" y="698500"/>
            <a:ext cx="4654550" cy="3490913"/>
          </a:xfrm>
          <a:ln/>
        </p:spPr>
      </p:sp>
      <p:sp>
        <p:nvSpPr>
          <p:cNvPr id="65539" name="Rectangle 3"/>
          <p:cNvSpPr>
            <a:spLocks noGrp="1" noChangeArrowheads="1"/>
          </p:cNvSpPr>
          <p:nvPr>
            <p:ph type="body" idx="1"/>
          </p:nvPr>
        </p:nvSpPr>
        <p:spPr>
          <a:xfrm>
            <a:off x="1143000" y="4424363"/>
            <a:ext cx="4572000" cy="4189412"/>
          </a:xfrm>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101725" y="642938"/>
            <a:ext cx="4654550" cy="3490912"/>
          </a:xfrm>
          <a:ln/>
        </p:spPr>
      </p:sp>
      <p:sp>
        <p:nvSpPr>
          <p:cNvPr id="6861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01725" y="642938"/>
            <a:ext cx="4654550" cy="3490912"/>
          </a:xfrm>
          <a:ln/>
        </p:spPr>
      </p:sp>
      <p:sp>
        <p:nvSpPr>
          <p:cNvPr id="69635" name="Rectangle 3"/>
          <p:cNvSpPr>
            <a:spLocks noGrp="1" noChangeArrowheads="1"/>
          </p:cNvSpPr>
          <p:nvPr>
            <p:ph type="body" idx="1"/>
          </p:nvPr>
        </p:nvSpPr>
        <p:spPr>
          <a:xfrm>
            <a:off x="315913" y="4303713"/>
            <a:ext cx="6281737" cy="4527550"/>
          </a:xfrm>
          <a:noFill/>
          <a:ln/>
        </p:spPr>
        <p:txBody>
          <a:bodyPr/>
          <a:lstStyle/>
          <a:p>
            <a:r>
              <a:rPr lang="en-US" smtClean="0"/>
              <a:t>The journal Impact Factor looks at the average number of times recent articles were cited in a particular year. As an example…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101725" y="642938"/>
            <a:ext cx="4654550" cy="3490912"/>
          </a:xfrm>
          <a:ln/>
        </p:spPr>
      </p:sp>
      <p:sp>
        <p:nvSpPr>
          <p:cNvPr id="70659" name="Rectangle 3"/>
          <p:cNvSpPr>
            <a:spLocks noGrp="1" noChangeArrowheads="1"/>
          </p:cNvSpPr>
          <p:nvPr>
            <p:ph type="body" idx="1"/>
          </p:nvPr>
        </p:nvSpPr>
        <p:spPr>
          <a:xfrm>
            <a:off x="315913" y="4303713"/>
            <a:ext cx="6281737" cy="4527550"/>
          </a:xfrm>
          <a:noFill/>
          <a:ln/>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101725" y="642938"/>
            <a:ext cx="4654550" cy="3490912"/>
          </a:xfrm>
          <a:ln/>
        </p:spPr>
      </p:sp>
      <p:sp>
        <p:nvSpPr>
          <p:cNvPr id="71683" name="Rectangle 3"/>
          <p:cNvSpPr>
            <a:spLocks noGrp="1" noChangeArrowheads="1"/>
          </p:cNvSpPr>
          <p:nvPr>
            <p:ph type="body" idx="1"/>
          </p:nvPr>
        </p:nvSpPr>
        <p:spPr>
          <a:xfrm>
            <a:off x="315913" y="4303713"/>
            <a:ext cx="6281737" cy="4527550"/>
          </a:xfrm>
          <a:noFill/>
          <a:ln/>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1101725" y="642938"/>
            <a:ext cx="4654550" cy="3490912"/>
          </a:xfrm>
          <a:ln/>
        </p:spPr>
      </p:sp>
      <p:sp>
        <p:nvSpPr>
          <p:cNvPr id="7885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spcBef>
                <a:spcPct val="0"/>
              </a:spcBef>
            </a:pPr>
            <a:endParaRPr lang="en-US" smtClean="0"/>
          </a:p>
        </p:txBody>
      </p:sp>
      <p:sp>
        <p:nvSpPr>
          <p:cNvPr id="61444" name="Slide Number Placeholder 3"/>
          <p:cNvSpPr>
            <a:spLocks noGrp="1"/>
          </p:cNvSpPr>
          <p:nvPr>
            <p:ph type="sldNum" sz="quarter" idx="5"/>
          </p:nvPr>
        </p:nvSpPr>
        <p:spPr/>
        <p:txBody>
          <a:bodyPr/>
          <a:lstStyle/>
          <a:p>
            <a:pPr>
              <a:defRPr/>
            </a:pPr>
            <a:fld id="{F6D31D0D-793B-422D-830E-452EB4AF7485}" type="slidenum">
              <a:rPr lang="en-US" smtClean="0"/>
              <a:pPr>
                <a:defRPr/>
              </a:pPr>
              <a:t>59</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1101725" y="642938"/>
            <a:ext cx="4654550" cy="3490912"/>
          </a:xfrm>
          <a:ln/>
        </p:spPr>
      </p:sp>
      <p:sp>
        <p:nvSpPr>
          <p:cNvPr id="7885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a:lnSpc>
                <a:spcPct val="80000"/>
              </a:lnSpc>
            </a:pPr>
            <a:r>
              <a:rPr lang="en-US" sz="900" smtClean="0"/>
              <a:t>Name ambiguity is a recurring issue that impacts research accuracy and quality, career advancement and tenure, global collaboration among researchers, and identification and attribution of funding for institutions and individual authors alike. </a:t>
            </a:r>
          </a:p>
          <a:p>
            <a:pPr>
              <a:lnSpc>
                <a:spcPct val="80000"/>
              </a:lnSpc>
            </a:pPr>
            <a:r>
              <a:rPr lang="en-US" sz="900" smtClean="0"/>
              <a:t>By assigning unique identifiers to registered participants, ResearcherID helps to solve the common problem of author misidentification. But that’s not all ResearcherID does, and it’s not a tool only for published authors.</a:t>
            </a:r>
          </a:p>
          <a:p>
            <a:pPr>
              <a:lnSpc>
                <a:spcPct val="80000"/>
              </a:lnSpc>
            </a:pPr>
            <a:r>
              <a:rPr lang="en-US" sz="900" b="1" smtClean="0"/>
              <a:t>Accurate identification:</a:t>
            </a:r>
            <a:r>
              <a:rPr lang="en-US" sz="900" smtClean="0"/>
              <a:t> </a:t>
            </a:r>
          </a:p>
          <a:p>
            <a:pPr>
              <a:lnSpc>
                <a:spcPct val="80000"/>
              </a:lnSpc>
            </a:pPr>
            <a:r>
              <a:rPr lang="en-US" sz="900" smtClean="0"/>
              <a:t>A system-generated unique identifier ensures your work is correctly attributed to you </a:t>
            </a:r>
          </a:p>
          <a:p>
            <a:pPr>
              <a:lnSpc>
                <a:spcPct val="80000"/>
              </a:lnSpc>
            </a:pPr>
            <a:r>
              <a:rPr lang="en-US" sz="900" smtClean="0"/>
              <a:t>Provides a way for your institution to properly measure your performance  </a:t>
            </a:r>
          </a:p>
          <a:p>
            <a:pPr>
              <a:lnSpc>
                <a:spcPct val="80000"/>
              </a:lnSpc>
            </a:pPr>
            <a:r>
              <a:rPr lang="en-US" sz="900" smtClean="0"/>
              <a:t>Find your colleagues' work easily </a:t>
            </a:r>
          </a:p>
          <a:p>
            <a:pPr>
              <a:lnSpc>
                <a:spcPct val="80000"/>
              </a:lnSpc>
            </a:pPr>
            <a:r>
              <a:rPr lang="en-US" sz="900" b="1" smtClean="0"/>
              <a:t>Organize and Manage:</a:t>
            </a:r>
            <a:r>
              <a:rPr lang="en-US" sz="900" smtClean="0"/>
              <a:t> </a:t>
            </a:r>
          </a:p>
          <a:p>
            <a:pPr>
              <a:lnSpc>
                <a:spcPct val="80000"/>
              </a:lnSpc>
            </a:pPr>
            <a:r>
              <a:rPr lang="en-US" sz="900" smtClean="0"/>
              <a:t>Manage your publication list and professional profile online, in one place </a:t>
            </a:r>
          </a:p>
          <a:p>
            <a:pPr>
              <a:lnSpc>
                <a:spcPct val="80000"/>
              </a:lnSpc>
            </a:pPr>
            <a:r>
              <a:rPr lang="en-US" sz="900" smtClean="0"/>
              <a:t>An online publication list allows others easy access to your body of work </a:t>
            </a:r>
          </a:p>
          <a:p>
            <a:pPr>
              <a:lnSpc>
                <a:spcPct val="80000"/>
              </a:lnSpc>
            </a:pPr>
            <a:r>
              <a:rPr lang="en-US" sz="900" smtClean="0"/>
              <a:t>Listing previous institutions in your profile helps others find you as you move throughout your career </a:t>
            </a:r>
          </a:p>
          <a:p>
            <a:pPr>
              <a:lnSpc>
                <a:spcPct val="80000"/>
              </a:lnSpc>
            </a:pPr>
            <a:r>
              <a:rPr lang="en-US" sz="900" b="1" smtClean="0"/>
              <a:t>Increase Visibility &amp; Recognition:</a:t>
            </a:r>
            <a:r>
              <a:rPr lang="en-US" sz="900" smtClean="0"/>
              <a:t> </a:t>
            </a:r>
          </a:p>
          <a:p>
            <a:pPr>
              <a:lnSpc>
                <a:spcPct val="80000"/>
              </a:lnSpc>
            </a:pPr>
            <a:r>
              <a:rPr lang="en-US" sz="900" smtClean="0"/>
              <a:t>Include your ResearcherID number in your email signature  </a:t>
            </a:r>
          </a:p>
          <a:p>
            <a:pPr>
              <a:lnSpc>
                <a:spcPct val="80000"/>
              </a:lnSpc>
            </a:pPr>
            <a:r>
              <a:rPr lang="en-US" sz="900" smtClean="0"/>
              <a:t>ResearcherID badge: </a:t>
            </a:r>
          </a:p>
          <a:p>
            <a:pPr lvl="1">
              <a:lnSpc>
                <a:spcPct val="80000"/>
              </a:lnSpc>
            </a:pPr>
            <a:r>
              <a:rPr lang="en-US" sz="900" smtClean="0"/>
              <a:t>Can be placed in almost any online environment (webpage, blog, etc.) to showcase recent publications </a:t>
            </a:r>
          </a:p>
          <a:p>
            <a:pPr lvl="1">
              <a:lnSpc>
                <a:spcPct val="80000"/>
              </a:lnSpc>
            </a:pPr>
            <a:r>
              <a:rPr lang="en-US" sz="900" smtClean="0"/>
              <a:t>Links people directly to your profile and full publication list in ResearcherID</a:t>
            </a:r>
          </a:p>
          <a:p>
            <a:pPr>
              <a:lnSpc>
                <a:spcPct val="80000"/>
              </a:lnSpc>
            </a:pPr>
            <a:r>
              <a:rPr lang="en-US" sz="900" b="1" smtClean="0"/>
              <a:t>Measure Performance:</a:t>
            </a:r>
            <a:r>
              <a:rPr lang="en-US" sz="900" smtClean="0"/>
              <a:t> </a:t>
            </a:r>
          </a:p>
          <a:p>
            <a:pPr>
              <a:lnSpc>
                <a:spcPct val="80000"/>
              </a:lnSpc>
            </a:pPr>
            <a:r>
              <a:rPr lang="en-US" sz="900" smtClean="0"/>
              <a:t>Personal metrics like times cited counts and H-index quantify your performance </a:t>
            </a:r>
          </a:p>
          <a:p>
            <a:pPr>
              <a:lnSpc>
                <a:spcPct val="80000"/>
              </a:lnSpc>
            </a:pPr>
            <a:r>
              <a:rPr lang="en-US" sz="900" smtClean="0"/>
              <a:t>Citing Articles and Collaboration Networks tools in the Labs show the reach of your work </a:t>
            </a:r>
          </a:p>
          <a:p>
            <a:pPr>
              <a:lnSpc>
                <a:spcPct val="80000"/>
              </a:lnSpc>
            </a:pPr>
            <a:r>
              <a:rPr lang="en-US" sz="900" b="1" smtClean="0"/>
              <a:t>Collaboration:</a:t>
            </a:r>
            <a:r>
              <a:rPr lang="en-US" sz="900" smtClean="0"/>
              <a:t> </a:t>
            </a:r>
          </a:p>
          <a:p>
            <a:pPr>
              <a:lnSpc>
                <a:spcPct val="80000"/>
              </a:lnSpc>
            </a:pPr>
            <a:r>
              <a:rPr lang="en-US" sz="900" smtClean="0"/>
              <a:t>Searching keywords can help you find researchers in your specific field or line of interest to work with </a:t>
            </a:r>
          </a:p>
          <a:p>
            <a:pPr>
              <a:lnSpc>
                <a:spcPct val="80000"/>
              </a:lnSpc>
            </a:pPr>
            <a:r>
              <a:rPr lang="en-US" sz="900" smtClean="0"/>
              <a:t>View other researchers’ Citing Articles and Collaboration Networks to find others in your field you may want to work with </a:t>
            </a:r>
          </a:p>
          <a:p>
            <a:pPr>
              <a:lnSpc>
                <a:spcPct val="80000"/>
              </a:lnSpc>
            </a:pPr>
            <a:r>
              <a:rPr lang="en-US" sz="900" smtClean="0"/>
              <a:t>A multi-disciplinary community online fosters collaboration around the world </a:t>
            </a:r>
          </a:p>
          <a:p>
            <a:pPr>
              <a:lnSpc>
                <a:spcPct val="80000"/>
              </a:lnSpc>
            </a:pPr>
            <a:r>
              <a:rPr lang="en-US" sz="900" b="1" smtClean="0"/>
              <a:t>Security:</a:t>
            </a:r>
            <a:r>
              <a:rPr lang="en-US" sz="900" smtClean="0"/>
              <a:t> </a:t>
            </a:r>
          </a:p>
          <a:p>
            <a:pPr>
              <a:lnSpc>
                <a:spcPct val="80000"/>
              </a:lnSpc>
            </a:pPr>
            <a:r>
              <a:rPr lang="en-US" sz="900" smtClean="0"/>
              <a:t>A secure online environment and profile controls provide a safe environment</a:t>
            </a:r>
          </a:p>
          <a:p>
            <a:pPr>
              <a:lnSpc>
                <a:spcPct val="80000"/>
              </a:lnSpc>
            </a:pPr>
            <a:endParaRPr lang="en-US" sz="90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r>
              <a:rPr lang="en-US" smtClean="0"/>
              <a:t>ResearcherID is a global, multi-disciplinary scholarly research community. With a unique identifier assigned to each author in ResearcherID, you can eliminate author misidentification and view an author’s citation metrics instantly. ResearcherID is used to:</a:t>
            </a:r>
          </a:p>
          <a:p>
            <a:r>
              <a:rPr lang="en-US" smtClean="0"/>
              <a:t>- Search the author registry to locate colleagues and view their profiles</a:t>
            </a:r>
          </a:p>
          <a:p>
            <a:r>
              <a:rPr lang="en-US" smtClean="0"/>
              <a:t>- Find citations, collaborators, key thought leaders, speakers, editors, and reviewers</a:t>
            </a:r>
          </a:p>
          <a:p>
            <a:r>
              <a:rPr lang="en-US" smtClean="0"/>
              <a:t>- Track citation counts, average citations, and h-index for ResearcherID participants</a:t>
            </a:r>
          </a:p>
          <a:p>
            <a:r>
              <a:rPr lang="en-US" smtClean="0"/>
              <a:t>- Register to manage your own publication list</a:t>
            </a:r>
          </a:p>
          <a:p>
            <a:r>
              <a:rPr lang="en-US" smtClean="0"/>
              <a:t>- Share your personal publication URL with others – include it in your e-signature</a:t>
            </a:r>
          </a:p>
          <a:p>
            <a:r>
              <a:rPr lang="en-US" smtClean="0"/>
              <a:t>- Explore citation maps to see how research is used globally</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endParaRPr lang="pl-PL"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pPr marL="266700" indent="-266700"/>
            <a:r>
              <a:rPr lang="en-US" smtClean="0"/>
              <a:t>ResearcherID Batch Upload Process: </a:t>
            </a:r>
          </a:p>
          <a:p>
            <a:pPr marL="266700" indent="-266700">
              <a:buFontTx/>
              <a:buAutoNum type="arabicPeriod"/>
            </a:pPr>
            <a:r>
              <a:rPr lang="en-US" smtClean="0"/>
              <a:t>Customer supplies information on profiles to create / publications to upload using the ResearcherID Upload Web Service.</a:t>
            </a:r>
          </a:p>
          <a:p>
            <a:pPr marL="266700" indent="-266700">
              <a:buFontTx/>
              <a:buAutoNum type="arabicPeriod"/>
            </a:pPr>
            <a:r>
              <a:rPr lang="en-US" smtClean="0"/>
              <a:t>The ResearcherID batch process sends the customer an email upon commencement of processing, with estimated completion time.</a:t>
            </a:r>
          </a:p>
          <a:p>
            <a:pPr marL="266700" indent="-266700">
              <a:buFontTx/>
              <a:buAutoNum type="arabicPeriod"/>
            </a:pPr>
            <a:r>
              <a:rPr lang="en-US" smtClean="0"/>
              <a:t>Upon completion, ResearcherID sends customer email notification that processing has completed along with reports with processing statistics.</a:t>
            </a:r>
          </a:p>
          <a:p>
            <a:pPr marL="266700" indent="-266700">
              <a:buFontTx/>
              <a:buAutoNum type="arabicPeriod"/>
            </a:pPr>
            <a:r>
              <a:rPr lang="en-US" smtClean="0"/>
              <a:t>ResearcherID will send the individual accounts notice of completion of the batch upload process (optional, set per customer, per upload)</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r>
              <a:rPr lang="en-US" smtClean="0"/>
              <a:t>The ResearcherID Download service is a subscription-based web service that allows an entitled institution the ability to download publication and profile data for their researchers from the ResearcherID database. In order to download information, the researcher needs to “associate” with the institution by one of two methods: 1.) The researcher profile/publication list created by the ResearcherID upload service; or 2.) The researcher's account is manually associated via the ResearcherID support utility.</a:t>
            </a:r>
          </a:p>
          <a:p>
            <a:r>
              <a:rPr lang="en-US" smtClean="0"/>
              <a:t>The Download service easily allows an institution to download publications for all researchers at their institution who are members of ResearcherID.</a:t>
            </a:r>
            <a:r>
              <a:rPr lang="es-ES" smtClean="0"/>
              <a:t> </a:t>
            </a:r>
          </a:p>
          <a:p>
            <a:r>
              <a:rPr lang="en-US" smtClean="0"/>
              <a:t>Academic administrators and librarians are the primary audience; however, the service would need to be implemented by an IT librarian/staff as use of the service requires familiarity with XML and web service protocols.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101725" y="642938"/>
            <a:ext cx="4654550" cy="3490912"/>
          </a:xfrm>
          <a:ln/>
        </p:spPr>
      </p:sp>
      <p:sp>
        <p:nvSpPr>
          <p:cNvPr id="7782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4613" y="8845550"/>
            <a:ext cx="2971800" cy="465138"/>
          </a:xfrm>
          <a:prstGeom prst="rect">
            <a:avLst/>
          </a:prstGeom>
          <a:noFill/>
          <a:ln w="9525">
            <a:noFill/>
            <a:miter lim="800000"/>
            <a:headEnd/>
            <a:tailEnd/>
          </a:ln>
        </p:spPr>
        <p:txBody>
          <a:bodyPr anchor="b"/>
          <a:lstStyle/>
          <a:p>
            <a:pPr algn="r"/>
            <a:fld id="{DBBC72AD-5997-44EA-A214-5B5A7BC08369}" type="slidenum">
              <a:rPr lang="en-US" sz="1200" b="0">
                <a:ea typeface="ＭＳ Ｐゴシック" pitchFamily="50" charset="-128"/>
              </a:rPr>
              <a:pPr algn="r"/>
              <a:t>73</a:t>
            </a:fld>
            <a:endParaRPr lang="en-US" sz="1200" b="0">
              <a:ea typeface="ＭＳ Ｐゴシック" pitchFamily="50" charset="-128"/>
            </a:endParaRPr>
          </a:p>
        </p:txBody>
      </p:sp>
      <p:sp>
        <p:nvSpPr>
          <p:cNvPr id="62467" name="Rectangle 2"/>
          <p:cNvSpPr>
            <a:spLocks noGrp="1" noRot="1" noChangeAspect="1" noChangeArrowheads="1" noTextEdit="1"/>
          </p:cNvSpPr>
          <p:nvPr>
            <p:ph type="sldImg"/>
          </p:nvPr>
        </p:nvSpPr>
        <p:spPr>
          <a:xfrm>
            <a:off x="1101725" y="641350"/>
            <a:ext cx="4656138" cy="3492500"/>
          </a:xfrm>
          <a:ln/>
        </p:spPr>
      </p:sp>
      <p:sp>
        <p:nvSpPr>
          <p:cNvPr id="62468" name="Rectangle 3"/>
          <p:cNvSpPr>
            <a:spLocks noGrp="1" noChangeArrowheads="1"/>
          </p:cNvSpPr>
          <p:nvPr>
            <p:ph type="body" idx="1"/>
          </p:nvPr>
        </p:nvSpPr>
        <p:spPr>
          <a:noFill/>
          <a:ln/>
        </p:spPr>
        <p:txBody>
          <a:bodyPr lIns="91440" tIns="45720" rIns="91440" bIns="45720"/>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11163"/>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11163"/>
            <a:ext cx="6019800" cy="57150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grpSp>
        <p:nvGrpSpPr>
          <p:cNvPr id="3" name="Group 2"/>
          <p:cNvGrpSpPr>
            <a:grpSpLocks/>
          </p:cNvGrpSpPr>
          <p:nvPr/>
        </p:nvGrpSpPr>
        <p:grpSpPr bwMode="auto">
          <a:xfrm>
            <a:off x="0" y="0"/>
            <a:ext cx="9144000" cy="6861175"/>
            <a:chOff x="0" y="0"/>
            <a:chExt cx="5760" cy="4322"/>
          </a:xfrm>
        </p:grpSpPr>
        <p:sp>
          <p:nvSpPr>
            <p:cNvPr id="4" name="Rectangle 3"/>
            <p:cNvSpPr>
              <a:spLocks noChangeArrowheads="1"/>
            </p:cNvSpPr>
            <p:nvPr userDrawn="1"/>
          </p:nvSpPr>
          <p:spPr bwMode="auto">
            <a:xfrm>
              <a:off x="0" y="0"/>
              <a:ext cx="5760" cy="4320"/>
            </a:xfrm>
            <a:prstGeom prst="rect">
              <a:avLst/>
            </a:prstGeom>
            <a:solidFill>
              <a:schemeClr val="tx2"/>
            </a:solidFill>
            <a:ln w="9525">
              <a:noFill/>
              <a:miter lim="800000"/>
              <a:headEnd/>
              <a:tailEnd/>
            </a:ln>
            <a:effectLst/>
          </p:spPr>
          <p:txBody>
            <a:bodyPr wrap="none" anchor="ctr"/>
            <a:lstStyle/>
            <a:p>
              <a:pPr>
                <a:defRPr/>
              </a:pPr>
              <a:endParaRPr lang="en-US">
                <a:cs typeface="+mn-cs"/>
              </a:endParaRPr>
            </a:p>
          </p:txBody>
        </p:sp>
        <p:pic>
          <p:nvPicPr>
            <p:cNvPr id="5" name="Picture 12" descr="TR_SlideLogo_BW600"/>
            <p:cNvPicPr>
              <a:picLocks noChangeAspect="1" noChangeArrowheads="1"/>
            </p:cNvPicPr>
            <p:nvPr userDrawn="1"/>
          </p:nvPicPr>
          <p:blipFill>
            <a:blip r:embed="rId2" cstate="print"/>
            <a:srcRect/>
            <a:stretch>
              <a:fillRect/>
            </a:stretch>
          </p:blipFill>
          <p:spPr bwMode="auto">
            <a:xfrm>
              <a:off x="234" y="3984"/>
              <a:ext cx="1041" cy="338"/>
            </a:xfrm>
            <a:prstGeom prst="rect">
              <a:avLst/>
            </a:prstGeom>
            <a:solidFill>
              <a:schemeClr val="tx2"/>
            </a:solidFill>
            <a:ln w="9525">
              <a:noFill/>
              <a:miter lim="800000"/>
              <a:headEnd/>
              <a:tailEnd/>
            </a:ln>
          </p:spPr>
        </p:pic>
      </p:grpSp>
      <p:pic>
        <p:nvPicPr>
          <p:cNvPr id="6" name="Picture 13" descr="hc_DividerGraphBG_Wgrey"/>
          <p:cNvPicPr>
            <a:picLocks noChangeAspect="1" noChangeArrowheads="1"/>
          </p:cNvPicPr>
          <p:nvPr/>
        </p:nvPicPr>
        <p:blipFill>
          <a:blip r:embed="rId3" cstate="print"/>
          <a:srcRect/>
          <a:stretch>
            <a:fillRect/>
          </a:stretch>
        </p:blipFill>
        <p:spPr bwMode="ltGray">
          <a:xfrm>
            <a:off x="0" y="0"/>
            <a:ext cx="9144000" cy="6858000"/>
          </a:xfrm>
          <a:prstGeom prst="rect">
            <a:avLst/>
          </a:prstGeom>
          <a:noFill/>
          <a:ln w="9525">
            <a:noFill/>
            <a:miter lim="800000"/>
            <a:headEnd/>
            <a:tailEnd/>
          </a:ln>
        </p:spPr>
      </p:pic>
      <p:sp>
        <p:nvSpPr>
          <p:cNvPr id="506886" name="Rectangle 6"/>
          <p:cNvSpPr>
            <a:spLocks noGrp="1" noChangeArrowheads="1"/>
          </p:cNvSpPr>
          <p:nvPr>
            <p:ph type="ctrTitle"/>
          </p:nvPr>
        </p:nvSpPr>
        <p:spPr>
          <a:xfrm>
            <a:off x="898525" y="1679575"/>
            <a:ext cx="7388225" cy="4035425"/>
          </a:xfrm>
        </p:spPr>
        <p:txBody>
          <a:bodyPr anchor="t"/>
          <a:lstStyle>
            <a:lvl1pPr>
              <a:defRPr sz="4000"/>
            </a:lvl1pPr>
          </a:lstStyle>
          <a:p>
            <a:r>
              <a:rPr lang="en-US"/>
              <a:t>Click to edit Master title style</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791C719A-F7AB-496B-96B6-FE826CCB91F6}" type="slidenum">
              <a:rPr lang="en-US"/>
              <a:pPr>
                <a:defRPr/>
              </a:pPr>
              <a:t>‹#›</a:t>
            </a:fld>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FD4599B3-DABE-4FDE-9AC4-A9697501E55B}" type="slidenum">
              <a:rPr lang="en-US"/>
              <a:pPr>
                <a:defRPr/>
              </a:pPr>
              <a:t>‹#›</a:t>
            </a:fld>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98525" y="1528763"/>
            <a:ext cx="3617913"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8838" y="1528763"/>
            <a:ext cx="3617912"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B21CA2CD-9454-4074-8F04-AE90B2BA33C2}" type="slidenum">
              <a:rPr lang="en-US"/>
              <a:pPr>
                <a:defRPr/>
              </a:pPr>
              <a:t>‹#›</a:t>
            </a:fld>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771B1568-69A6-480B-AB37-D19609F02188}" type="slidenum">
              <a:rPr lang="en-US"/>
              <a:pPr>
                <a:defRPr/>
              </a:pPr>
              <a:t>‹#›</a:t>
            </a:fld>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46EB7D31-204D-4C32-8266-E5946E3AF301}" type="slidenum">
              <a:rPr lang="en-US"/>
              <a:pPr>
                <a:defRPr/>
              </a:pPr>
              <a:t>‹#›</a:t>
            </a:fld>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823B0F4C-7159-4C46-9CE0-21F104101CC4}" type="slidenum">
              <a:rPr lang="en-US"/>
              <a:pPr>
                <a:defRPr/>
              </a:pPr>
              <a:t>‹#›</a:t>
            </a:fld>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30E4F46-F030-435B-98E6-BAF10B4C5FCA}" type="slidenum">
              <a:rPr lang="en-US"/>
              <a:pPr>
                <a:defRPr/>
              </a:pPr>
              <a:t>‹#›</a:t>
            </a:fld>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963FA261-AAD6-45BF-A865-EB4B4893451A}" type="slidenum">
              <a:rPr lang="en-US"/>
              <a:pPr>
                <a:defRPr/>
              </a:pPr>
              <a:t>‹#›</a:t>
            </a:fld>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EE0190E-8AF1-4D55-9434-9547CA16563F}" type="slidenum">
              <a:rPr lang="en-US"/>
              <a:pPr>
                <a:defRPr/>
              </a:pPr>
              <a:t>‹#›</a:t>
            </a:fld>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0488" y="493713"/>
            <a:ext cx="1846262" cy="56054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98525" y="493713"/>
            <a:ext cx="5389563" cy="56054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EB04A724-E2A3-41B2-B1CE-50ABE7913737}" type="slidenum">
              <a:rPr lang="en-US"/>
              <a:pPr>
                <a:defRPr/>
              </a:pPr>
              <a:t>‹#›</a:t>
            </a:fld>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3AC93558-CC4F-4F5E-8A14-D6B790C4741D}" type="slidenum">
              <a:rPr lang="en-US"/>
              <a:pPr>
                <a:defRPr/>
              </a:pPr>
              <a:t>‹#›</a:t>
            </a:fld>
            <a:endParaRPr lang="en-US"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ECA40898-B603-42BF-B34F-A42D97735FAD}" type="slidenum">
              <a:rPr lang="en-US"/>
              <a:pPr>
                <a:defRPr/>
              </a:pPr>
              <a:t>‹#›</a:t>
            </a:fld>
            <a:endParaRPr lang="en-US" dirty="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495C92AF-01CC-406D-8E45-01FA08D098A9}" type="slidenum">
              <a:rPr lang="en-US"/>
              <a:pPr>
                <a:defRPr/>
              </a:pPr>
              <a:t>‹#›</a:t>
            </a:fld>
            <a:endParaRPr lang="en-US" dirty="0"/>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7575" y="1525588"/>
            <a:ext cx="3608388"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8363" y="1525588"/>
            <a:ext cx="3608387"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4CD2DB40-D181-4253-AFD1-CAE8E55C6991}" type="slidenum">
              <a:rPr lang="en-US"/>
              <a:pPr>
                <a:defRPr/>
              </a:pPr>
              <a:t>‹#›</a:t>
            </a:fld>
            <a:endParaRPr lang="en-US" dirty="0"/>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p>
        </p:txBody>
      </p:sp>
      <p:sp>
        <p:nvSpPr>
          <p:cNvPr id="8" name="Rectangle 6"/>
          <p:cNvSpPr>
            <a:spLocks noGrp="1" noChangeArrowheads="1"/>
          </p:cNvSpPr>
          <p:nvPr>
            <p:ph type="sldNum" sz="quarter" idx="11"/>
          </p:nvPr>
        </p:nvSpPr>
        <p:spPr>
          <a:ln/>
        </p:spPr>
        <p:txBody>
          <a:bodyPr/>
          <a:lstStyle>
            <a:lvl1pPr>
              <a:defRPr/>
            </a:lvl1pPr>
          </a:lstStyle>
          <a:p>
            <a:pPr>
              <a:defRPr/>
            </a:pPr>
            <a:fld id="{41E7FC10-3C14-4879-BFF3-D8643349CE34}" type="slidenum">
              <a:rPr lang="en-US"/>
              <a:pPr>
                <a:defRPr/>
              </a:pPr>
              <a:t>‹#›</a:t>
            </a:fld>
            <a:endParaRPr lang="en-US" dirty="0"/>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p:txBody>
      </p:sp>
      <p:sp>
        <p:nvSpPr>
          <p:cNvPr id="4" name="Rectangle 6"/>
          <p:cNvSpPr>
            <a:spLocks noGrp="1" noChangeArrowheads="1"/>
          </p:cNvSpPr>
          <p:nvPr>
            <p:ph type="sldNum" sz="quarter" idx="11"/>
          </p:nvPr>
        </p:nvSpPr>
        <p:spPr>
          <a:ln/>
        </p:spPr>
        <p:txBody>
          <a:bodyPr/>
          <a:lstStyle>
            <a:lvl1pPr>
              <a:defRPr/>
            </a:lvl1pPr>
          </a:lstStyle>
          <a:p>
            <a:pPr>
              <a:defRPr/>
            </a:pPr>
            <a:fld id="{4DB27202-085E-43D4-BB71-ED621A1EEB3F}" type="slidenum">
              <a:rPr lang="en-US"/>
              <a:pPr>
                <a:defRPr/>
              </a:pPr>
              <a:t>‹#›</a:t>
            </a:fld>
            <a:endParaRPr lang="en-US" dirty="0"/>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p>
        </p:txBody>
      </p:sp>
      <p:sp>
        <p:nvSpPr>
          <p:cNvPr id="3" name="Rectangle 6"/>
          <p:cNvSpPr>
            <a:spLocks noGrp="1" noChangeArrowheads="1"/>
          </p:cNvSpPr>
          <p:nvPr>
            <p:ph type="sldNum" sz="quarter" idx="11"/>
          </p:nvPr>
        </p:nvSpPr>
        <p:spPr>
          <a:ln/>
        </p:spPr>
        <p:txBody>
          <a:bodyPr/>
          <a:lstStyle>
            <a:lvl1pPr>
              <a:defRPr/>
            </a:lvl1pPr>
          </a:lstStyle>
          <a:p>
            <a:pPr>
              <a:defRPr/>
            </a:pPr>
            <a:fld id="{6086BBDE-F034-4C7E-847D-694E9638E192}" type="slidenum">
              <a:rPr lang="en-US"/>
              <a:pPr>
                <a:defRPr/>
              </a:pPr>
              <a:t>‹#›</a:t>
            </a:fld>
            <a:endParaRPr lang="en-US" dirty="0"/>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C513EDF2-4F92-47FB-8381-B8FAFD5871F6}" type="slidenum">
              <a:rPr lang="en-US"/>
              <a:pPr>
                <a:defRPr/>
              </a:pPr>
              <a:t>‹#›</a:t>
            </a:fld>
            <a:endParaRPr lang="en-US" dirty="0"/>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63E5AB0E-7FF4-44DD-AAFE-9974AB6203C0}" type="slidenum">
              <a:rPr lang="en-US"/>
              <a:pPr>
                <a:defRPr/>
              </a:pPr>
              <a:t>‹#›</a:t>
            </a:fld>
            <a:endParaRPr lang="en-US" dirty="0"/>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E9AA6708-E5D5-4BEE-BCAC-0C662D236EAE}" type="slidenum">
              <a:rPr lang="en-US"/>
              <a:pPr>
                <a:defRPr/>
              </a:pPr>
              <a:t>‹#›</a:t>
            </a:fld>
            <a:endParaRPr lang="en-US" dirty="0"/>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5250" y="506413"/>
            <a:ext cx="1841500" cy="55895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7575" y="506413"/>
            <a:ext cx="5375275" cy="55895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20B63EA9-E4BA-44B5-A707-44D1AB3C6D8E}" type="slidenum">
              <a:rPr lang="en-US"/>
              <a:pPr>
                <a:defRPr/>
              </a:pPr>
              <a:t>‹#›</a:t>
            </a:fld>
            <a:endParaRPr lang="en-US" dirty="0"/>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2"/>
        </a:solidFill>
        <a:effectLst/>
      </p:bgPr>
    </p:bg>
    <p:spTree>
      <p:nvGrpSpPr>
        <p:cNvPr id="1" name=""/>
        <p:cNvGrpSpPr/>
        <p:nvPr/>
      </p:nvGrpSpPr>
      <p:grpSpPr>
        <a:xfrm>
          <a:off x="0" y="0"/>
          <a:ext cx="0" cy="0"/>
          <a:chOff x="0" y="0"/>
          <a:chExt cx="0" cy="0"/>
        </a:xfrm>
      </p:grpSpPr>
      <p:grpSp>
        <p:nvGrpSpPr>
          <p:cNvPr id="3" name="Group 2"/>
          <p:cNvGrpSpPr>
            <a:grpSpLocks/>
          </p:cNvGrpSpPr>
          <p:nvPr/>
        </p:nvGrpSpPr>
        <p:grpSpPr bwMode="auto">
          <a:xfrm>
            <a:off x="0" y="0"/>
            <a:ext cx="9144000" cy="6861175"/>
            <a:chOff x="0" y="0"/>
            <a:chExt cx="5760" cy="4322"/>
          </a:xfrm>
        </p:grpSpPr>
        <p:sp>
          <p:nvSpPr>
            <p:cNvPr id="4" name="Rectangle 3"/>
            <p:cNvSpPr>
              <a:spLocks noChangeArrowheads="1"/>
            </p:cNvSpPr>
            <p:nvPr userDrawn="1"/>
          </p:nvSpPr>
          <p:spPr bwMode="auto">
            <a:xfrm>
              <a:off x="0" y="0"/>
              <a:ext cx="5760" cy="4320"/>
            </a:xfrm>
            <a:prstGeom prst="rect">
              <a:avLst/>
            </a:prstGeom>
            <a:solidFill>
              <a:schemeClr val="tx2"/>
            </a:solidFill>
            <a:ln w="9525">
              <a:noFill/>
              <a:miter lim="800000"/>
              <a:headEnd/>
              <a:tailEnd/>
            </a:ln>
            <a:effectLst/>
          </p:spPr>
          <p:txBody>
            <a:bodyPr wrap="none" anchor="ctr"/>
            <a:lstStyle/>
            <a:p>
              <a:pPr>
                <a:defRPr/>
              </a:pPr>
              <a:endParaRPr lang="en-US"/>
            </a:p>
          </p:txBody>
        </p:sp>
        <p:pic>
          <p:nvPicPr>
            <p:cNvPr id="5" name="Picture 11" descr="TR_SlideLogo_BW600"/>
            <p:cNvPicPr>
              <a:picLocks noChangeAspect="1" noChangeArrowheads="1"/>
            </p:cNvPicPr>
            <p:nvPr userDrawn="1"/>
          </p:nvPicPr>
          <p:blipFill>
            <a:blip r:embed="rId2" cstate="print"/>
            <a:srcRect/>
            <a:stretch>
              <a:fillRect/>
            </a:stretch>
          </p:blipFill>
          <p:spPr bwMode="auto">
            <a:xfrm>
              <a:off x="234" y="3984"/>
              <a:ext cx="1041" cy="338"/>
            </a:xfrm>
            <a:prstGeom prst="rect">
              <a:avLst/>
            </a:prstGeom>
            <a:solidFill>
              <a:schemeClr val="tx2"/>
            </a:solidFill>
            <a:ln w="9525">
              <a:noFill/>
              <a:miter lim="800000"/>
              <a:headEnd/>
              <a:tailEnd/>
            </a:ln>
          </p:spPr>
        </p:pic>
      </p:grpSp>
      <p:pic>
        <p:nvPicPr>
          <p:cNvPr id="6" name="Picture 12" descr="hc_DividerGraphBG_Wgrey"/>
          <p:cNvPicPr>
            <a:picLocks noChangeAspect="1" noChangeArrowheads="1"/>
          </p:cNvPicPr>
          <p:nvPr/>
        </p:nvPicPr>
        <p:blipFill>
          <a:blip r:embed="rId3" cstate="print"/>
          <a:srcRect/>
          <a:stretch>
            <a:fillRect/>
          </a:stretch>
        </p:blipFill>
        <p:spPr bwMode="ltGray">
          <a:xfrm>
            <a:off x="0" y="0"/>
            <a:ext cx="9144000" cy="6858000"/>
          </a:xfrm>
          <a:prstGeom prst="rect">
            <a:avLst/>
          </a:prstGeom>
          <a:noFill/>
          <a:ln w="9525">
            <a:noFill/>
            <a:miter lim="800000"/>
            <a:headEnd/>
            <a:tailEnd/>
          </a:ln>
        </p:spPr>
      </p:pic>
      <p:sp>
        <p:nvSpPr>
          <p:cNvPr id="522246" name="Rectangle 6"/>
          <p:cNvSpPr>
            <a:spLocks noGrp="1" noChangeArrowheads="1"/>
          </p:cNvSpPr>
          <p:nvPr>
            <p:ph type="ctrTitle"/>
          </p:nvPr>
        </p:nvSpPr>
        <p:spPr>
          <a:xfrm>
            <a:off x="898525" y="1679575"/>
            <a:ext cx="7388225" cy="4035425"/>
          </a:xfrm>
        </p:spPr>
        <p:txBody>
          <a:bodyPr anchor="t"/>
          <a:lstStyle>
            <a:lvl1pPr>
              <a:defRPr sz="4000"/>
            </a:lvl1pPr>
          </a:lstStyle>
          <a:p>
            <a:r>
              <a:rPr lang="en-US"/>
              <a:t>Click to edit Master title style</a:t>
            </a: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7575" y="506413"/>
            <a:ext cx="7369175" cy="83661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7575" y="1525588"/>
            <a:ext cx="7369175" cy="4570412"/>
          </a:xfrm>
        </p:spPr>
        <p:txBody>
          <a:bodyPr/>
          <a:lstStyle/>
          <a:p>
            <a:pPr lvl="0"/>
            <a:endParaRPr lang="en-US" noProof="0"/>
          </a:p>
        </p:txBody>
      </p:sp>
      <p:sp>
        <p:nvSpPr>
          <p:cNvPr id="4" name="Rectangle 5"/>
          <p:cNvSpPr>
            <a:spLocks noGrp="1" noChangeArrowheads="1"/>
          </p:cNvSpPr>
          <p:nvPr>
            <p:ph type="ftr" sz="quarter"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a:lvl1pPr>
          </a:lstStyle>
          <a:p>
            <a:pPr>
              <a:defRPr/>
            </a:pPr>
            <a:fld id="{8AF190A7-B1CE-4511-B2C0-2C8B814A33D3}" type="slidenum">
              <a:rPr lang="en-US"/>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8" descr="map"/>
          <p:cNvPicPr>
            <a:picLocks noChangeAspect="1" noChangeArrowheads="1"/>
          </p:cNvPicPr>
          <p:nvPr userDrawn="1"/>
        </p:nvPicPr>
        <p:blipFill>
          <a:blip r:embed="rId13" cstate="print"/>
          <a:srcRect t="2681" b="9650"/>
          <a:stretch>
            <a:fillRect/>
          </a:stretch>
        </p:blipFill>
        <p:spPr bwMode="auto">
          <a:xfrm>
            <a:off x="0" y="-4763"/>
            <a:ext cx="9144000" cy="6851651"/>
          </a:xfrm>
          <a:prstGeom prst="rect">
            <a:avLst/>
          </a:prstGeom>
          <a:noFill/>
          <a:ln w="9525">
            <a:noFill/>
            <a:miter lim="800000"/>
            <a:headEnd/>
            <a:tailEnd/>
          </a:ln>
        </p:spPr>
      </p:pic>
      <p:sp>
        <p:nvSpPr>
          <p:cNvPr id="37909" name="Text Box 21"/>
          <p:cNvSpPr txBox="1">
            <a:spLocks noChangeArrowheads="1"/>
          </p:cNvSpPr>
          <p:nvPr/>
        </p:nvSpPr>
        <p:spPr bwMode="auto">
          <a:xfrm>
            <a:off x="336550" y="1530350"/>
            <a:ext cx="2162175" cy="457200"/>
          </a:xfrm>
          <a:prstGeom prst="rect">
            <a:avLst/>
          </a:prstGeom>
          <a:noFill/>
          <a:ln w="9525">
            <a:noFill/>
            <a:miter lim="800000"/>
            <a:headEnd/>
            <a:tailEnd/>
          </a:ln>
          <a:effectLst/>
        </p:spPr>
        <p:txBody>
          <a:bodyPr>
            <a:spAutoFit/>
          </a:bodyPr>
          <a:lstStyle/>
          <a:p>
            <a:pPr marL="228600" indent="-228600">
              <a:spcBef>
                <a:spcPct val="50000"/>
              </a:spcBef>
              <a:buClr>
                <a:schemeClr val="tx2"/>
              </a:buClr>
              <a:buFontTx/>
              <a:buChar char="•"/>
              <a:defRPr/>
            </a:pPr>
            <a:endParaRPr lang="en-US" b="0" dirty="0">
              <a:cs typeface="+mn-cs"/>
            </a:endParaRPr>
          </a:p>
        </p:txBody>
      </p:sp>
      <p:pic>
        <p:nvPicPr>
          <p:cNvPr id="2052" name="Picture 18" descr="TR_SlideLogo_BW600"/>
          <p:cNvPicPr>
            <a:picLocks noChangeAspect="1" noChangeArrowheads="1"/>
          </p:cNvPicPr>
          <p:nvPr/>
        </p:nvPicPr>
        <p:blipFill>
          <a:blip r:embed="rId14" cstate="print"/>
          <a:srcRect/>
          <a:stretch>
            <a:fillRect/>
          </a:stretch>
        </p:blipFill>
        <p:spPr bwMode="auto">
          <a:xfrm>
            <a:off x="371475" y="6323013"/>
            <a:ext cx="1652588" cy="536575"/>
          </a:xfrm>
          <a:prstGeom prst="rect">
            <a:avLst/>
          </a:prstGeom>
          <a:noFill/>
          <a:ln w="9525">
            <a:noFill/>
            <a:miter lim="800000"/>
            <a:headEnd/>
            <a:tailEnd/>
          </a:ln>
        </p:spPr>
      </p:pic>
      <p:pic>
        <p:nvPicPr>
          <p:cNvPr id="2053" name="Picture 17" descr="slideMaster_Logo600"/>
          <p:cNvPicPr>
            <a:picLocks noChangeAspect="1" noChangeArrowheads="1"/>
          </p:cNvPicPr>
          <p:nvPr/>
        </p:nvPicPr>
        <p:blipFill>
          <a:blip r:embed="rId15" cstate="print"/>
          <a:srcRect/>
          <a:stretch>
            <a:fillRect/>
          </a:stretch>
        </p:blipFill>
        <p:spPr bwMode="hidden">
          <a:xfrm>
            <a:off x="371475" y="6323013"/>
            <a:ext cx="1644650" cy="528637"/>
          </a:xfrm>
          <a:prstGeom prst="rect">
            <a:avLst/>
          </a:prstGeom>
          <a:noFill/>
          <a:ln w="9525">
            <a:noFill/>
            <a:miter lim="800000"/>
            <a:headEnd/>
            <a:tailEnd/>
          </a:ln>
        </p:spPr>
      </p:pic>
      <p:sp>
        <p:nvSpPr>
          <p:cNvPr id="2054" name="Rectangle 14"/>
          <p:cNvSpPr>
            <a:spLocks noGrp="1" noChangeArrowheads="1"/>
          </p:cNvSpPr>
          <p:nvPr>
            <p:ph type="title"/>
          </p:nvPr>
        </p:nvSpPr>
        <p:spPr bwMode="auto">
          <a:xfrm>
            <a:off x="917575" y="411163"/>
            <a:ext cx="7369175" cy="83661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5028" r:id="rId1"/>
    <p:sldLayoutId id="2147485029" r:id="rId2"/>
    <p:sldLayoutId id="2147485030" r:id="rId3"/>
    <p:sldLayoutId id="2147485031" r:id="rId4"/>
    <p:sldLayoutId id="2147485032" r:id="rId5"/>
    <p:sldLayoutId id="2147485033" r:id="rId6"/>
    <p:sldLayoutId id="2147485034" r:id="rId7"/>
    <p:sldLayoutId id="2147485035" r:id="rId8"/>
    <p:sldLayoutId id="2147485036" r:id="rId9"/>
    <p:sldLayoutId id="2147485037" r:id="rId10"/>
    <p:sldLayoutId id="2147485038" r:id="rId11"/>
  </p:sldLayoutIdLst>
  <p:transition/>
  <p:timing>
    <p:tnLst>
      <p:par>
        <p:cTn id="1" dur="indefinite" restart="never" nodeType="tmRoot"/>
      </p:par>
    </p:tnLst>
  </p:timing>
  <p:hf hdr="0" ftr="0" dt="0"/>
  <p:txStyles>
    <p:titleStyle>
      <a:lvl1pPr algn="l" rtl="0" eaLnBrk="0" fontAlgn="base" hangingPunct="0">
        <a:lnSpc>
          <a:spcPct val="90000"/>
        </a:lnSpc>
        <a:spcBef>
          <a:spcPct val="0"/>
        </a:spcBef>
        <a:spcAft>
          <a:spcPct val="0"/>
        </a:spcAft>
        <a:defRPr sz="2800">
          <a:solidFill>
            <a:schemeClr val="tx2"/>
          </a:solidFill>
          <a:latin typeface="+mj-lt"/>
          <a:ea typeface="+mj-ea"/>
          <a:cs typeface="+mj-cs"/>
        </a:defRPr>
      </a:lvl1pPr>
      <a:lvl2pPr algn="l" rtl="0" eaLnBrk="0" fontAlgn="base" hangingPunct="0">
        <a:lnSpc>
          <a:spcPct val="90000"/>
        </a:lnSpc>
        <a:spcBef>
          <a:spcPct val="0"/>
        </a:spcBef>
        <a:spcAft>
          <a:spcPct val="0"/>
        </a:spcAft>
        <a:defRPr sz="2800">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2800">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2800">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2800">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2800">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2800">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2800">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2800">
          <a:solidFill>
            <a:schemeClr val="tx2"/>
          </a:solidFill>
          <a:latin typeface="Arial" pitchFamily="34" charset="0"/>
          <a:cs typeface="Arial" pitchFamily="34" charset="0"/>
        </a:defRPr>
      </a:lvl9pPr>
    </p:titleStyle>
    <p:bodyStyle>
      <a:lvl1pPr marL="228600" indent="-228600" algn="l" rtl="0" eaLnBrk="0" fontAlgn="base" hangingPunct="0">
        <a:spcBef>
          <a:spcPct val="50000"/>
        </a:spcBef>
        <a:spcAft>
          <a:spcPct val="0"/>
        </a:spcAft>
        <a:buClr>
          <a:schemeClr val="tx2"/>
        </a:buClr>
        <a:buChar char="•"/>
        <a:defRPr sz="2400">
          <a:solidFill>
            <a:schemeClr val="tx1"/>
          </a:solidFill>
          <a:latin typeface="+mn-lt"/>
          <a:ea typeface="+mn-ea"/>
          <a:cs typeface="+mn-cs"/>
        </a:defRPr>
      </a:lvl1pPr>
      <a:lvl2pPr marL="628650" indent="-285750" algn="l" rtl="0" eaLnBrk="0" fontAlgn="base" hangingPunct="0">
        <a:spcBef>
          <a:spcPct val="30000"/>
        </a:spcBef>
        <a:spcAft>
          <a:spcPct val="0"/>
        </a:spcAft>
        <a:buClr>
          <a:schemeClr val="tx2"/>
        </a:buClr>
        <a:buFont typeface="Arial" pitchFamily="34" charset="0"/>
        <a:buChar char="–"/>
        <a:defRPr sz="2000">
          <a:solidFill>
            <a:schemeClr val="tx1"/>
          </a:solidFill>
          <a:latin typeface="+mn-lt"/>
          <a:cs typeface="+mn-cs"/>
        </a:defRPr>
      </a:lvl2pPr>
      <a:lvl3pPr marL="914400" indent="-171450" algn="l" rtl="0" eaLnBrk="0" fontAlgn="base" hangingPunct="0">
        <a:spcBef>
          <a:spcPct val="25000"/>
        </a:spcBef>
        <a:spcAft>
          <a:spcPct val="0"/>
        </a:spcAft>
        <a:buClr>
          <a:schemeClr val="tx2"/>
        </a:buClr>
        <a:buChar char="•"/>
        <a:defRPr sz="2400">
          <a:solidFill>
            <a:schemeClr val="tx1"/>
          </a:solidFill>
          <a:latin typeface="+mn-lt"/>
          <a:cs typeface="+mn-cs"/>
        </a:defRPr>
      </a:lvl3pPr>
      <a:lvl4pPr marL="1257300" indent="-228600" algn="l" rtl="0" eaLnBrk="0" fontAlgn="base" hangingPunct="0">
        <a:spcBef>
          <a:spcPct val="20000"/>
        </a:spcBef>
        <a:spcAft>
          <a:spcPct val="0"/>
        </a:spcAft>
        <a:buClr>
          <a:schemeClr val="tx2"/>
        </a:buClr>
        <a:buFont typeface="Arial" pitchFamily="34" charset="0"/>
        <a:buChar char="–"/>
        <a:defRPr sz="1600">
          <a:solidFill>
            <a:schemeClr val="tx1"/>
          </a:solidFill>
          <a:latin typeface="+mn-lt"/>
          <a:cs typeface="+mn-cs"/>
        </a:defRPr>
      </a:lvl4pPr>
      <a:lvl5pPr marL="1485900" indent="-114300" algn="l" rtl="0" eaLnBrk="0" fontAlgn="base" hangingPunct="0">
        <a:spcBef>
          <a:spcPct val="20000"/>
        </a:spcBef>
        <a:spcAft>
          <a:spcPct val="0"/>
        </a:spcAft>
        <a:buClr>
          <a:schemeClr val="tx2"/>
        </a:buClr>
        <a:buChar char="•"/>
        <a:defRPr sz="1400">
          <a:solidFill>
            <a:schemeClr val="tx1"/>
          </a:solidFill>
          <a:latin typeface="+mn-lt"/>
          <a:cs typeface="+mn-cs"/>
        </a:defRPr>
      </a:lvl5pPr>
      <a:lvl6pPr marL="1943100" indent="-114300" algn="l" rtl="0" fontAlgn="base">
        <a:spcBef>
          <a:spcPct val="20000"/>
        </a:spcBef>
        <a:spcAft>
          <a:spcPct val="0"/>
        </a:spcAft>
        <a:buClr>
          <a:schemeClr val="tx2"/>
        </a:buClr>
        <a:buChar char="•"/>
        <a:defRPr sz="1400">
          <a:solidFill>
            <a:schemeClr val="tx1"/>
          </a:solidFill>
          <a:latin typeface="+mn-lt"/>
          <a:cs typeface="+mn-cs"/>
        </a:defRPr>
      </a:lvl6pPr>
      <a:lvl7pPr marL="2400300" indent="-114300" algn="l" rtl="0" fontAlgn="base">
        <a:spcBef>
          <a:spcPct val="20000"/>
        </a:spcBef>
        <a:spcAft>
          <a:spcPct val="0"/>
        </a:spcAft>
        <a:buClr>
          <a:schemeClr val="tx2"/>
        </a:buClr>
        <a:buChar char="•"/>
        <a:defRPr sz="1400">
          <a:solidFill>
            <a:schemeClr val="tx1"/>
          </a:solidFill>
          <a:latin typeface="+mn-lt"/>
          <a:cs typeface="+mn-cs"/>
        </a:defRPr>
      </a:lvl7pPr>
      <a:lvl8pPr marL="2857500" indent="-114300" algn="l" rtl="0" fontAlgn="base">
        <a:spcBef>
          <a:spcPct val="20000"/>
        </a:spcBef>
        <a:spcAft>
          <a:spcPct val="0"/>
        </a:spcAft>
        <a:buClr>
          <a:schemeClr val="tx2"/>
        </a:buClr>
        <a:buChar char="•"/>
        <a:defRPr sz="1400">
          <a:solidFill>
            <a:schemeClr val="tx1"/>
          </a:solidFill>
          <a:latin typeface="+mn-lt"/>
          <a:cs typeface="+mn-cs"/>
        </a:defRPr>
      </a:lvl8pPr>
      <a:lvl9pPr marL="3314700" indent="-114300" algn="l" rtl="0" fontAlgn="base">
        <a:spcBef>
          <a:spcPct val="20000"/>
        </a:spcBef>
        <a:spcAft>
          <a:spcPct val="0"/>
        </a:spcAft>
        <a:buClr>
          <a:schemeClr val="tx2"/>
        </a:buClr>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BABABA"/>
        </a:soli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9144000" cy="6861175"/>
            <a:chOff x="0" y="0"/>
            <a:chExt cx="5760" cy="4322"/>
          </a:xfrm>
        </p:grpSpPr>
        <p:sp>
          <p:nvSpPr>
            <p:cNvPr id="505859" name="Rectangle 3"/>
            <p:cNvSpPr>
              <a:spLocks noChangeArrowheads="1"/>
            </p:cNvSpPr>
            <p:nvPr userDrawn="1"/>
          </p:nvSpPr>
          <p:spPr bwMode="auto">
            <a:xfrm>
              <a:off x="0" y="0"/>
              <a:ext cx="5760" cy="4320"/>
            </a:xfrm>
            <a:prstGeom prst="rect">
              <a:avLst/>
            </a:prstGeom>
            <a:solidFill>
              <a:schemeClr val="tx2"/>
            </a:solidFill>
            <a:ln w="9525">
              <a:noFill/>
              <a:miter lim="800000"/>
              <a:headEnd/>
              <a:tailEnd/>
            </a:ln>
            <a:effectLst/>
          </p:spPr>
          <p:txBody>
            <a:bodyPr wrap="none" anchor="ctr"/>
            <a:lstStyle/>
            <a:p>
              <a:pPr>
                <a:defRPr/>
              </a:pPr>
              <a:endParaRPr lang="en-US">
                <a:cs typeface="+mn-cs"/>
              </a:endParaRPr>
            </a:p>
          </p:txBody>
        </p:sp>
        <p:pic>
          <p:nvPicPr>
            <p:cNvPr id="3082" name="Picture 4" descr="TR_SlideLogo_BW600"/>
            <p:cNvPicPr>
              <a:picLocks noChangeAspect="1" noChangeArrowheads="1"/>
            </p:cNvPicPr>
            <p:nvPr userDrawn="1"/>
          </p:nvPicPr>
          <p:blipFill>
            <a:blip r:embed="rId13" cstate="print"/>
            <a:srcRect/>
            <a:stretch>
              <a:fillRect/>
            </a:stretch>
          </p:blipFill>
          <p:spPr bwMode="auto">
            <a:xfrm>
              <a:off x="234" y="3984"/>
              <a:ext cx="1041" cy="338"/>
            </a:xfrm>
            <a:prstGeom prst="rect">
              <a:avLst/>
            </a:prstGeom>
            <a:solidFill>
              <a:schemeClr val="tx2"/>
            </a:solidFill>
            <a:ln w="9525">
              <a:noFill/>
              <a:miter lim="800000"/>
              <a:headEnd/>
              <a:tailEnd/>
            </a:ln>
          </p:spPr>
        </p:pic>
      </p:grpSp>
      <p:pic>
        <p:nvPicPr>
          <p:cNvPr id="3075" name="Picture 5" descr="hc_DividerGraphBG_Wgrey"/>
          <p:cNvPicPr>
            <a:picLocks noChangeAspect="1" noChangeArrowheads="1"/>
          </p:cNvPicPr>
          <p:nvPr/>
        </p:nvPicPr>
        <p:blipFill>
          <a:blip r:embed="rId14" cstate="print"/>
          <a:srcRect/>
          <a:stretch>
            <a:fillRect/>
          </a:stretch>
        </p:blipFill>
        <p:spPr bwMode="ltGray">
          <a:xfrm>
            <a:off x="0" y="0"/>
            <a:ext cx="9144000" cy="6858000"/>
          </a:xfrm>
          <a:prstGeom prst="rect">
            <a:avLst/>
          </a:prstGeom>
          <a:noFill/>
          <a:ln w="9525">
            <a:noFill/>
            <a:miter lim="800000"/>
            <a:headEnd/>
            <a:tailEnd/>
          </a:ln>
        </p:spPr>
      </p:pic>
      <p:sp>
        <p:nvSpPr>
          <p:cNvPr id="505862" name="Rectangle 6"/>
          <p:cNvSpPr>
            <a:spLocks noGrp="1" noChangeArrowheads="1"/>
          </p:cNvSpPr>
          <p:nvPr>
            <p:ph type="sldNum" sz="quarter" idx="4"/>
          </p:nvPr>
        </p:nvSpPr>
        <p:spPr bwMode="auto">
          <a:xfrm>
            <a:off x="8424863" y="6400800"/>
            <a:ext cx="4572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b="0">
                <a:solidFill>
                  <a:schemeClr val="tx2"/>
                </a:solidFill>
                <a:cs typeface="+mn-cs"/>
              </a:defRPr>
            </a:lvl1pPr>
          </a:lstStyle>
          <a:p>
            <a:pPr>
              <a:defRPr/>
            </a:pPr>
            <a:fld id="{3378B436-071F-4537-A113-1A8F4707B913}" type="slidenum">
              <a:rPr lang="en-US"/>
              <a:pPr>
                <a:defRPr/>
              </a:pPr>
              <a:t>‹#›</a:t>
            </a:fld>
            <a:endParaRPr lang="en-US"/>
          </a:p>
        </p:txBody>
      </p:sp>
      <p:sp>
        <p:nvSpPr>
          <p:cNvPr id="3077" name="Rectangle 7"/>
          <p:cNvSpPr>
            <a:spLocks noGrp="1" noChangeArrowheads="1"/>
          </p:cNvSpPr>
          <p:nvPr>
            <p:ph type="title"/>
          </p:nvPr>
        </p:nvSpPr>
        <p:spPr bwMode="auto">
          <a:xfrm>
            <a:off x="898525" y="493713"/>
            <a:ext cx="7388225" cy="83026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3078" name="Rectangle 8"/>
          <p:cNvSpPr>
            <a:spLocks noGrp="1" noChangeArrowheads="1"/>
          </p:cNvSpPr>
          <p:nvPr>
            <p:ph type="body" idx="1"/>
          </p:nvPr>
        </p:nvSpPr>
        <p:spPr bwMode="auto">
          <a:xfrm>
            <a:off x="898525" y="1528763"/>
            <a:ext cx="7388225" cy="4570412"/>
          </a:xfrm>
          <a:prstGeom prst="rect">
            <a:avLst/>
          </a:prstGeom>
          <a:noFill/>
          <a:ln w="9525" algn="ctr">
            <a:noFill/>
            <a:miter lim="800000"/>
            <a:headEnd/>
            <a:tailEnd/>
          </a:ln>
        </p:spPr>
        <p:txBody>
          <a:bodyPr vert="horz" wrap="square" lIns="0" tIns="0" rIns="18288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05865" name="Line 9"/>
          <p:cNvSpPr>
            <a:spLocks noChangeShapeType="1"/>
          </p:cNvSpPr>
          <p:nvPr/>
        </p:nvSpPr>
        <p:spPr bwMode="auto">
          <a:xfrm>
            <a:off x="898525" y="1368425"/>
            <a:ext cx="7388225" cy="0"/>
          </a:xfrm>
          <a:prstGeom prst="line">
            <a:avLst/>
          </a:prstGeom>
          <a:noFill/>
          <a:ln w="24130" cap="rnd">
            <a:solidFill>
              <a:schemeClr val="tx1"/>
            </a:solidFill>
            <a:prstDash val="sysDot"/>
            <a:round/>
            <a:headEnd/>
            <a:tailEnd/>
          </a:ln>
          <a:effectLst/>
        </p:spPr>
        <p:txBody>
          <a:bodyPr/>
          <a:lstStyle/>
          <a:p>
            <a:pPr>
              <a:defRPr/>
            </a:pPr>
            <a:endParaRPr lang="en-US">
              <a:cs typeface="+mn-cs"/>
            </a:endParaRPr>
          </a:p>
        </p:txBody>
      </p:sp>
      <p:sp>
        <p:nvSpPr>
          <p:cNvPr id="505866" name="Rectangle 10"/>
          <p:cNvSpPr>
            <a:spLocks noGrp="1" noChangeArrowheads="1"/>
          </p:cNvSpPr>
          <p:nvPr>
            <p:ph type="ftr" sz="quarter" idx="3"/>
          </p:nvPr>
        </p:nvSpPr>
        <p:spPr bwMode="auto">
          <a:xfrm>
            <a:off x="3124200" y="6394450"/>
            <a:ext cx="5172075" cy="23177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r">
              <a:defRPr sz="900" b="0">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485060" r:id="rId1"/>
    <p:sldLayoutId id="2147485039" r:id="rId2"/>
    <p:sldLayoutId id="2147485040" r:id="rId3"/>
    <p:sldLayoutId id="2147485041" r:id="rId4"/>
    <p:sldLayoutId id="2147485042" r:id="rId5"/>
    <p:sldLayoutId id="2147485043" r:id="rId6"/>
    <p:sldLayoutId id="2147485044" r:id="rId7"/>
    <p:sldLayoutId id="2147485045" r:id="rId8"/>
    <p:sldLayoutId id="2147485046" r:id="rId9"/>
    <p:sldLayoutId id="2147485047" r:id="rId10"/>
    <p:sldLayoutId id="2147485048" r:id="rId11"/>
  </p:sldLayoutIdLst>
  <p:transition/>
  <p:txStyles>
    <p:titleStyle>
      <a:lvl1pPr algn="l" rtl="0" eaLnBrk="0" fontAlgn="base" hangingPunct="0">
        <a:lnSpc>
          <a:spcPct val="90000"/>
        </a:lnSpc>
        <a:spcBef>
          <a:spcPct val="0"/>
        </a:spcBef>
        <a:spcAft>
          <a:spcPct val="0"/>
        </a:spcAft>
        <a:defRPr sz="2600">
          <a:solidFill>
            <a:schemeClr val="tx2"/>
          </a:solidFill>
          <a:latin typeface="+mj-lt"/>
          <a:ea typeface="+mj-ea"/>
          <a:cs typeface="+mj-cs"/>
        </a:defRPr>
      </a:lvl1pPr>
      <a:lvl2pPr algn="l" rtl="0" eaLnBrk="0" fontAlgn="base" hangingPunct="0">
        <a:lnSpc>
          <a:spcPct val="90000"/>
        </a:lnSpc>
        <a:spcBef>
          <a:spcPct val="0"/>
        </a:spcBef>
        <a:spcAft>
          <a:spcPct val="0"/>
        </a:spcAft>
        <a:defRPr sz="2600">
          <a:solidFill>
            <a:schemeClr val="tx2"/>
          </a:solidFill>
          <a:latin typeface="Arial" pitchFamily="34" charset="0"/>
        </a:defRPr>
      </a:lvl2pPr>
      <a:lvl3pPr algn="l" rtl="0" eaLnBrk="0" fontAlgn="base" hangingPunct="0">
        <a:lnSpc>
          <a:spcPct val="90000"/>
        </a:lnSpc>
        <a:spcBef>
          <a:spcPct val="0"/>
        </a:spcBef>
        <a:spcAft>
          <a:spcPct val="0"/>
        </a:spcAft>
        <a:defRPr sz="2600">
          <a:solidFill>
            <a:schemeClr val="tx2"/>
          </a:solidFill>
          <a:latin typeface="Arial" pitchFamily="34" charset="0"/>
        </a:defRPr>
      </a:lvl3pPr>
      <a:lvl4pPr algn="l" rtl="0" eaLnBrk="0" fontAlgn="base" hangingPunct="0">
        <a:lnSpc>
          <a:spcPct val="90000"/>
        </a:lnSpc>
        <a:spcBef>
          <a:spcPct val="0"/>
        </a:spcBef>
        <a:spcAft>
          <a:spcPct val="0"/>
        </a:spcAft>
        <a:defRPr sz="2600">
          <a:solidFill>
            <a:schemeClr val="tx2"/>
          </a:solidFill>
          <a:latin typeface="Arial" pitchFamily="34" charset="0"/>
        </a:defRPr>
      </a:lvl4pPr>
      <a:lvl5pPr algn="l" rtl="0" eaLnBrk="0" fontAlgn="base" hangingPunct="0">
        <a:lnSpc>
          <a:spcPct val="90000"/>
        </a:lnSpc>
        <a:spcBef>
          <a:spcPct val="0"/>
        </a:spcBef>
        <a:spcAft>
          <a:spcPct val="0"/>
        </a:spcAft>
        <a:defRPr sz="2600">
          <a:solidFill>
            <a:schemeClr val="tx2"/>
          </a:solidFill>
          <a:latin typeface="Arial" pitchFamily="34" charset="0"/>
        </a:defRPr>
      </a:lvl5pPr>
      <a:lvl6pPr marL="457200" algn="l" rtl="0" fontAlgn="base">
        <a:lnSpc>
          <a:spcPct val="90000"/>
        </a:lnSpc>
        <a:spcBef>
          <a:spcPct val="0"/>
        </a:spcBef>
        <a:spcAft>
          <a:spcPct val="0"/>
        </a:spcAft>
        <a:defRPr sz="2600">
          <a:solidFill>
            <a:schemeClr val="tx2"/>
          </a:solidFill>
          <a:latin typeface="Arial" pitchFamily="34" charset="0"/>
        </a:defRPr>
      </a:lvl6pPr>
      <a:lvl7pPr marL="914400" algn="l" rtl="0" fontAlgn="base">
        <a:lnSpc>
          <a:spcPct val="90000"/>
        </a:lnSpc>
        <a:spcBef>
          <a:spcPct val="0"/>
        </a:spcBef>
        <a:spcAft>
          <a:spcPct val="0"/>
        </a:spcAft>
        <a:defRPr sz="2600">
          <a:solidFill>
            <a:schemeClr val="tx2"/>
          </a:solidFill>
          <a:latin typeface="Arial" pitchFamily="34" charset="0"/>
        </a:defRPr>
      </a:lvl7pPr>
      <a:lvl8pPr marL="1371600" algn="l" rtl="0" fontAlgn="base">
        <a:lnSpc>
          <a:spcPct val="90000"/>
        </a:lnSpc>
        <a:spcBef>
          <a:spcPct val="0"/>
        </a:spcBef>
        <a:spcAft>
          <a:spcPct val="0"/>
        </a:spcAft>
        <a:defRPr sz="2600">
          <a:solidFill>
            <a:schemeClr val="tx2"/>
          </a:solidFill>
          <a:latin typeface="Arial" pitchFamily="34" charset="0"/>
        </a:defRPr>
      </a:lvl8pPr>
      <a:lvl9pPr marL="1828800" algn="l" rtl="0" fontAlgn="base">
        <a:lnSpc>
          <a:spcPct val="90000"/>
        </a:lnSpc>
        <a:spcBef>
          <a:spcPct val="0"/>
        </a:spcBef>
        <a:spcAft>
          <a:spcPct val="0"/>
        </a:spcAft>
        <a:defRPr sz="2600">
          <a:solidFill>
            <a:schemeClr val="tx2"/>
          </a:solidFill>
          <a:latin typeface="Arial" pitchFamily="34" charset="0"/>
        </a:defRPr>
      </a:lvl9pPr>
    </p:titleStyle>
    <p:bodyStyle>
      <a:lvl1pPr marL="228600" indent="-228600" algn="l" rtl="0" eaLnBrk="0" fontAlgn="base" hangingPunct="0">
        <a:spcBef>
          <a:spcPct val="50000"/>
        </a:spcBef>
        <a:spcAft>
          <a:spcPct val="0"/>
        </a:spcAft>
        <a:buChar char="•"/>
        <a:defRPr sz="2400">
          <a:solidFill>
            <a:schemeClr val="tx1"/>
          </a:solidFill>
          <a:latin typeface="+mn-lt"/>
          <a:ea typeface="+mn-ea"/>
          <a:cs typeface="+mn-cs"/>
        </a:defRPr>
      </a:lvl1pPr>
      <a:lvl2pPr marL="571500" indent="-228600" algn="l" rtl="0" eaLnBrk="0" fontAlgn="base" hangingPunct="0">
        <a:spcBef>
          <a:spcPct val="30000"/>
        </a:spcBef>
        <a:spcAft>
          <a:spcPct val="0"/>
        </a:spcAft>
        <a:buFont typeface="Arial" pitchFamily="34" charset="0"/>
        <a:buChar char="–"/>
        <a:defRPr sz="2000">
          <a:solidFill>
            <a:schemeClr val="tx1"/>
          </a:solidFill>
          <a:latin typeface="+mn-lt"/>
        </a:defRPr>
      </a:lvl2pPr>
      <a:lvl3pPr marL="857250" indent="-171450" algn="l" rtl="0" eaLnBrk="0" fontAlgn="base" hangingPunct="0">
        <a:spcBef>
          <a:spcPct val="25000"/>
        </a:spcBef>
        <a:spcAft>
          <a:spcPct val="0"/>
        </a:spcAft>
        <a:buChar char="•"/>
        <a:defRPr>
          <a:solidFill>
            <a:schemeClr val="tx1"/>
          </a:solidFill>
          <a:latin typeface="+mn-lt"/>
        </a:defRPr>
      </a:lvl3pPr>
      <a:lvl4pPr marL="1143000" indent="-171450" algn="l" rtl="0" eaLnBrk="0" fontAlgn="base" hangingPunct="0">
        <a:spcBef>
          <a:spcPct val="20000"/>
        </a:spcBef>
        <a:spcAft>
          <a:spcPct val="0"/>
        </a:spcAft>
        <a:buFont typeface="Arial" pitchFamily="34" charset="0"/>
        <a:buChar char="–"/>
        <a:defRPr sz="1600">
          <a:solidFill>
            <a:schemeClr val="tx1"/>
          </a:solidFill>
          <a:latin typeface="+mn-lt"/>
        </a:defRPr>
      </a:lvl4pPr>
      <a:lvl5pPr marL="1485900" indent="-228600" algn="l" rtl="0" eaLnBrk="0" fontAlgn="base" hangingPunct="0">
        <a:spcBef>
          <a:spcPct val="20000"/>
        </a:spcBef>
        <a:spcAft>
          <a:spcPct val="0"/>
        </a:spcAft>
        <a:buChar char="•"/>
        <a:defRPr sz="1400">
          <a:solidFill>
            <a:schemeClr val="tx1"/>
          </a:solidFill>
          <a:latin typeface="+mn-lt"/>
        </a:defRPr>
      </a:lvl5pPr>
      <a:lvl6pPr marL="1943100" indent="-228600" algn="l" rtl="0" fontAlgn="base">
        <a:spcBef>
          <a:spcPct val="20000"/>
        </a:spcBef>
        <a:spcAft>
          <a:spcPct val="0"/>
        </a:spcAft>
        <a:buChar char="•"/>
        <a:defRPr sz="1400">
          <a:solidFill>
            <a:schemeClr val="tx1"/>
          </a:solidFill>
          <a:latin typeface="+mn-lt"/>
        </a:defRPr>
      </a:lvl6pPr>
      <a:lvl7pPr marL="2400300" indent="-228600" algn="l" rtl="0" fontAlgn="base">
        <a:spcBef>
          <a:spcPct val="20000"/>
        </a:spcBef>
        <a:spcAft>
          <a:spcPct val="0"/>
        </a:spcAft>
        <a:buChar char="•"/>
        <a:defRPr sz="1400">
          <a:solidFill>
            <a:schemeClr val="tx1"/>
          </a:solidFill>
          <a:latin typeface="+mn-lt"/>
        </a:defRPr>
      </a:lvl7pPr>
      <a:lvl8pPr marL="2857500" indent="-228600" algn="l" rtl="0" fontAlgn="base">
        <a:spcBef>
          <a:spcPct val="20000"/>
        </a:spcBef>
        <a:spcAft>
          <a:spcPct val="0"/>
        </a:spcAft>
        <a:buChar char="•"/>
        <a:defRPr sz="1400">
          <a:solidFill>
            <a:schemeClr val="tx1"/>
          </a:solidFill>
          <a:latin typeface="+mn-lt"/>
        </a:defRPr>
      </a:lvl8pPr>
      <a:lvl9pPr marL="33147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909" name="Text Box 21"/>
          <p:cNvSpPr txBox="1">
            <a:spLocks noChangeArrowheads="1"/>
          </p:cNvSpPr>
          <p:nvPr/>
        </p:nvSpPr>
        <p:spPr bwMode="auto">
          <a:xfrm>
            <a:off x="336550" y="1530350"/>
            <a:ext cx="2162175" cy="457200"/>
          </a:xfrm>
          <a:prstGeom prst="rect">
            <a:avLst/>
          </a:prstGeom>
          <a:noFill/>
          <a:ln w="9525">
            <a:noFill/>
            <a:miter lim="800000"/>
            <a:headEnd/>
            <a:tailEnd/>
          </a:ln>
          <a:effectLst/>
        </p:spPr>
        <p:txBody>
          <a:bodyPr>
            <a:spAutoFit/>
          </a:bodyPr>
          <a:lstStyle/>
          <a:p>
            <a:pPr marL="228600" indent="-228600">
              <a:spcBef>
                <a:spcPct val="50000"/>
              </a:spcBef>
              <a:buClr>
                <a:schemeClr val="tx2"/>
              </a:buClr>
              <a:buFontTx/>
              <a:buChar char="•"/>
              <a:defRPr/>
            </a:pPr>
            <a:endParaRPr lang="en-US" b="0" dirty="0">
              <a:cs typeface="+mn-cs"/>
            </a:endParaRPr>
          </a:p>
        </p:txBody>
      </p:sp>
      <p:pic>
        <p:nvPicPr>
          <p:cNvPr id="4099" name="Picture 18" descr="TR_SlideLogo_BW600"/>
          <p:cNvPicPr>
            <a:picLocks noChangeAspect="1" noChangeArrowheads="1"/>
          </p:cNvPicPr>
          <p:nvPr/>
        </p:nvPicPr>
        <p:blipFill>
          <a:blip r:embed="rId15" cstate="print"/>
          <a:srcRect/>
          <a:stretch>
            <a:fillRect/>
          </a:stretch>
        </p:blipFill>
        <p:spPr bwMode="auto">
          <a:xfrm>
            <a:off x="371475" y="6323013"/>
            <a:ext cx="1652588" cy="536575"/>
          </a:xfrm>
          <a:prstGeom prst="rect">
            <a:avLst/>
          </a:prstGeom>
          <a:noFill/>
          <a:ln w="9525">
            <a:noFill/>
            <a:miter lim="800000"/>
            <a:headEnd/>
            <a:tailEnd/>
          </a:ln>
        </p:spPr>
      </p:pic>
      <p:sp>
        <p:nvSpPr>
          <p:cNvPr id="37893" name="Rectangle 5"/>
          <p:cNvSpPr>
            <a:spLocks noGrp="1" noChangeArrowheads="1"/>
          </p:cNvSpPr>
          <p:nvPr>
            <p:ph type="ftr" sz="quarter" idx="3"/>
          </p:nvPr>
        </p:nvSpPr>
        <p:spPr bwMode="auto">
          <a:xfrm>
            <a:off x="3124200" y="6394450"/>
            <a:ext cx="5172075" cy="23177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r">
              <a:spcBef>
                <a:spcPct val="0"/>
              </a:spcBef>
              <a:defRPr sz="900" b="0">
                <a:solidFill>
                  <a:schemeClr val="bg1"/>
                </a:solidFill>
                <a:latin typeface="+mn-lt"/>
                <a:cs typeface="+mn-cs"/>
              </a:defRPr>
            </a:lvl1pPr>
          </a:lstStyle>
          <a:p>
            <a:pPr>
              <a:defRPr/>
            </a:pPr>
            <a:endParaRPr lang="en-US"/>
          </a:p>
        </p:txBody>
      </p:sp>
      <p:sp>
        <p:nvSpPr>
          <p:cNvPr id="37894" name="Rectangle 6"/>
          <p:cNvSpPr>
            <a:spLocks noGrp="1" noChangeArrowheads="1"/>
          </p:cNvSpPr>
          <p:nvPr>
            <p:ph type="sldNum" sz="quarter" idx="4"/>
          </p:nvPr>
        </p:nvSpPr>
        <p:spPr bwMode="auto">
          <a:xfrm>
            <a:off x="8424863" y="6394450"/>
            <a:ext cx="4572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900" b="0">
                <a:latin typeface="+mn-lt"/>
                <a:cs typeface="+mn-cs"/>
              </a:defRPr>
            </a:lvl1pPr>
          </a:lstStyle>
          <a:p>
            <a:pPr>
              <a:defRPr/>
            </a:pPr>
            <a:fld id="{8AB112D5-FBBC-4FB0-8F27-88D6725E13D1}" type="slidenum">
              <a:rPr lang="en-US"/>
              <a:pPr>
                <a:defRPr/>
              </a:pPr>
              <a:t>‹#›</a:t>
            </a:fld>
            <a:endParaRPr lang="en-US" dirty="0"/>
          </a:p>
        </p:txBody>
      </p:sp>
      <p:sp>
        <p:nvSpPr>
          <p:cNvPr id="4102" name="Rectangle 14"/>
          <p:cNvSpPr>
            <a:spLocks noGrp="1" noChangeArrowheads="1"/>
          </p:cNvSpPr>
          <p:nvPr>
            <p:ph type="title"/>
          </p:nvPr>
        </p:nvSpPr>
        <p:spPr bwMode="auto">
          <a:xfrm>
            <a:off x="917575" y="506413"/>
            <a:ext cx="7369175" cy="83661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4103" name="Rectangle 15"/>
          <p:cNvSpPr>
            <a:spLocks noGrp="1" noChangeArrowheads="1"/>
          </p:cNvSpPr>
          <p:nvPr>
            <p:ph type="body" idx="1"/>
          </p:nvPr>
        </p:nvSpPr>
        <p:spPr bwMode="auto">
          <a:xfrm>
            <a:off x="917575" y="1525588"/>
            <a:ext cx="7369175" cy="457041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4104" name="Picture 17" descr="slideMaster_Logo600"/>
          <p:cNvPicPr>
            <a:picLocks noChangeAspect="1" noChangeArrowheads="1"/>
          </p:cNvPicPr>
          <p:nvPr/>
        </p:nvPicPr>
        <p:blipFill>
          <a:blip r:embed="rId16" cstate="print"/>
          <a:srcRect/>
          <a:stretch>
            <a:fillRect/>
          </a:stretch>
        </p:blipFill>
        <p:spPr bwMode="hidden">
          <a:xfrm>
            <a:off x="371475" y="6323013"/>
            <a:ext cx="1644650" cy="528637"/>
          </a:xfrm>
          <a:prstGeom prst="rect">
            <a:avLst/>
          </a:prstGeom>
          <a:noFill/>
          <a:ln w="9525">
            <a:noFill/>
            <a:miter lim="800000"/>
            <a:headEnd/>
            <a:tailEnd/>
          </a:ln>
        </p:spPr>
      </p:pic>
      <p:sp>
        <p:nvSpPr>
          <p:cNvPr id="37907" name="Line 19"/>
          <p:cNvSpPr>
            <a:spLocks noChangeShapeType="1"/>
          </p:cNvSpPr>
          <p:nvPr/>
        </p:nvSpPr>
        <p:spPr bwMode="auto">
          <a:xfrm>
            <a:off x="917575" y="1365250"/>
            <a:ext cx="7369175" cy="0"/>
          </a:xfrm>
          <a:prstGeom prst="line">
            <a:avLst/>
          </a:prstGeom>
          <a:noFill/>
          <a:ln w="24130" cap="rnd">
            <a:solidFill>
              <a:schemeClr val="tx1"/>
            </a:solidFill>
            <a:prstDash val="sysDot"/>
            <a:round/>
            <a:headEnd/>
            <a:tailEnd/>
          </a:ln>
          <a:effectLst/>
        </p:spPr>
        <p:txBody>
          <a:bodyPr/>
          <a:lstStyle/>
          <a:p>
            <a:pPr>
              <a:spcBef>
                <a:spcPct val="50000"/>
              </a:spcBef>
              <a:defRPr/>
            </a:pPr>
            <a:endParaRPr lang="en-US" b="0" dirty="0">
              <a:cs typeface="+mn-cs"/>
            </a:endParaRPr>
          </a:p>
        </p:txBody>
      </p:sp>
    </p:spTree>
  </p:cSld>
  <p:clrMap bg1="lt1" tx1="dk1" bg2="lt2" tx2="dk2" accent1="accent1" accent2="accent2" accent3="accent3" accent4="accent4" accent5="accent5" accent6="accent6" hlink="hlink" folHlink="folHlink"/>
  <p:sldLayoutIdLst>
    <p:sldLayoutId id="2147485049" r:id="rId1"/>
    <p:sldLayoutId id="2147485050" r:id="rId2"/>
    <p:sldLayoutId id="2147485051" r:id="rId3"/>
    <p:sldLayoutId id="2147485052" r:id="rId4"/>
    <p:sldLayoutId id="2147485053" r:id="rId5"/>
    <p:sldLayoutId id="2147485054" r:id="rId6"/>
    <p:sldLayoutId id="2147485055" r:id="rId7"/>
    <p:sldLayoutId id="2147485056" r:id="rId8"/>
    <p:sldLayoutId id="2147485057" r:id="rId9"/>
    <p:sldLayoutId id="2147485058" r:id="rId10"/>
    <p:sldLayoutId id="2147485059" r:id="rId11"/>
    <p:sldLayoutId id="2147485061" r:id="rId12"/>
    <p:sldLayoutId id="2147485062" r:id="rId13"/>
  </p:sldLayoutIdLst>
  <p:transition/>
  <p:timing>
    <p:tnLst>
      <p:par>
        <p:cTn id="1" dur="indefinite" restart="never" nodeType="tmRoot"/>
      </p:par>
    </p:tnLst>
  </p:timing>
  <p:hf hdr="0" ftr="0" dt="0"/>
  <p:txStyles>
    <p:titleStyle>
      <a:lvl1pPr algn="l" rtl="0" eaLnBrk="0" fontAlgn="base" hangingPunct="0">
        <a:lnSpc>
          <a:spcPct val="90000"/>
        </a:lnSpc>
        <a:spcBef>
          <a:spcPct val="0"/>
        </a:spcBef>
        <a:spcAft>
          <a:spcPct val="0"/>
        </a:spcAft>
        <a:defRPr sz="2800">
          <a:solidFill>
            <a:schemeClr val="tx2"/>
          </a:solidFill>
          <a:latin typeface="+mj-lt"/>
          <a:ea typeface="+mj-ea"/>
          <a:cs typeface="+mj-cs"/>
        </a:defRPr>
      </a:lvl1pPr>
      <a:lvl2pPr algn="l" rtl="0" eaLnBrk="0" fontAlgn="base" hangingPunct="0">
        <a:lnSpc>
          <a:spcPct val="90000"/>
        </a:lnSpc>
        <a:spcBef>
          <a:spcPct val="0"/>
        </a:spcBef>
        <a:spcAft>
          <a:spcPct val="0"/>
        </a:spcAft>
        <a:defRPr sz="2800">
          <a:solidFill>
            <a:schemeClr val="tx2"/>
          </a:solidFill>
          <a:latin typeface="Arial" pitchFamily="34" charset="0"/>
        </a:defRPr>
      </a:lvl2pPr>
      <a:lvl3pPr algn="l" rtl="0" eaLnBrk="0" fontAlgn="base" hangingPunct="0">
        <a:lnSpc>
          <a:spcPct val="90000"/>
        </a:lnSpc>
        <a:spcBef>
          <a:spcPct val="0"/>
        </a:spcBef>
        <a:spcAft>
          <a:spcPct val="0"/>
        </a:spcAft>
        <a:defRPr sz="2800">
          <a:solidFill>
            <a:schemeClr val="tx2"/>
          </a:solidFill>
          <a:latin typeface="Arial" pitchFamily="34" charset="0"/>
        </a:defRPr>
      </a:lvl3pPr>
      <a:lvl4pPr algn="l" rtl="0" eaLnBrk="0" fontAlgn="base" hangingPunct="0">
        <a:lnSpc>
          <a:spcPct val="90000"/>
        </a:lnSpc>
        <a:spcBef>
          <a:spcPct val="0"/>
        </a:spcBef>
        <a:spcAft>
          <a:spcPct val="0"/>
        </a:spcAft>
        <a:defRPr sz="2800">
          <a:solidFill>
            <a:schemeClr val="tx2"/>
          </a:solidFill>
          <a:latin typeface="Arial" pitchFamily="34" charset="0"/>
        </a:defRPr>
      </a:lvl4pPr>
      <a:lvl5pPr algn="l" rtl="0" eaLnBrk="0" fontAlgn="base" hangingPunct="0">
        <a:lnSpc>
          <a:spcPct val="90000"/>
        </a:lnSpc>
        <a:spcBef>
          <a:spcPct val="0"/>
        </a:spcBef>
        <a:spcAft>
          <a:spcPct val="0"/>
        </a:spcAft>
        <a:defRPr sz="2800">
          <a:solidFill>
            <a:schemeClr val="tx2"/>
          </a:solidFill>
          <a:latin typeface="Arial" pitchFamily="34" charset="0"/>
        </a:defRPr>
      </a:lvl5pPr>
      <a:lvl6pPr marL="457200" algn="l" rtl="0" fontAlgn="base">
        <a:lnSpc>
          <a:spcPct val="90000"/>
        </a:lnSpc>
        <a:spcBef>
          <a:spcPct val="0"/>
        </a:spcBef>
        <a:spcAft>
          <a:spcPct val="0"/>
        </a:spcAft>
        <a:defRPr sz="2800">
          <a:solidFill>
            <a:schemeClr val="tx2"/>
          </a:solidFill>
          <a:latin typeface="Arial" pitchFamily="34" charset="0"/>
        </a:defRPr>
      </a:lvl6pPr>
      <a:lvl7pPr marL="914400" algn="l" rtl="0" fontAlgn="base">
        <a:lnSpc>
          <a:spcPct val="90000"/>
        </a:lnSpc>
        <a:spcBef>
          <a:spcPct val="0"/>
        </a:spcBef>
        <a:spcAft>
          <a:spcPct val="0"/>
        </a:spcAft>
        <a:defRPr sz="2800">
          <a:solidFill>
            <a:schemeClr val="tx2"/>
          </a:solidFill>
          <a:latin typeface="Arial" pitchFamily="34" charset="0"/>
        </a:defRPr>
      </a:lvl7pPr>
      <a:lvl8pPr marL="1371600" algn="l" rtl="0" fontAlgn="base">
        <a:lnSpc>
          <a:spcPct val="90000"/>
        </a:lnSpc>
        <a:spcBef>
          <a:spcPct val="0"/>
        </a:spcBef>
        <a:spcAft>
          <a:spcPct val="0"/>
        </a:spcAft>
        <a:defRPr sz="2800">
          <a:solidFill>
            <a:schemeClr val="tx2"/>
          </a:solidFill>
          <a:latin typeface="Arial" pitchFamily="34" charset="0"/>
        </a:defRPr>
      </a:lvl8pPr>
      <a:lvl9pPr marL="1828800" algn="l" rtl="0" fontAlgn="base">
        <a:lnSpc>
          <a:spcPct val="90000"/>
        </a:lnSpc>
        <a:spcBef>
          <a:spcPct val="0"/>
        </a:spcBef>
        <a:spcAft>
          <a:spcPct val="0"/>
        </a:spcAft>
        <a:defRPr sz="2800">
          <a:solidFill>
            <a:schemeClr val="tx2"/>
          </a:solidFill>
          <a:latin typeface="Arial" pitchFamily="34" charset="0"/>
        </a:defRPr>
      </a:lvl9pPr>
    </p:titleStyle>
    <p:bodyStyle>
      <a:lvl1pPr marL="228600" indent="-228600" algn="l" rtl="0" eaLnBrk="0" fontAlgn="base" hangingPunct="0">
        <a:spcBef>
          <a:spcPct val="50000"/>
        </a:spcBef>
        <a:spcAft>
          <a:spcPct val="0"/>
        </a:spcAft>
        <a:buClr>
          <a:schemeClr val="tx2"/>
        </a:buClr>
        <a:buChar char="•"/>
        <a:defRPr sz="2400">
          <a:solidFill>
            <a:schemeClr val="tx1"/>
          </a:solidFill>
          <a:latin typeface="+mn-lt"/>
          <a:ea typeface="+mn-ea"/>
          <a:cs typeface="+mn-cs"/>
        </a:defRPr>
      </a:lvl1pPr>
      <a:lvl2pPr marL="628650" indent="-285750" algn="l" rtl="0" eaLnBrk="0" fontAlgn="base" hangingPunct="0">
        <a:spcBef>
          <a:spcPct val="30000"/>
        </a:spcBef>
        <a:spcAft>
          <a:spcPct val="0"/>
        </a:spcAft>
        <a:buClr>
          <a:schemeClr val="tx2"/>
        </a:buClr>
        <a:buFont typeface="Arial" pitchFamily="34" charset="0"/>
        <a:buChar char="–"/>
        <a:defRPr sz="2000">
          <a:solidFill>
            <a:schemeClr val="tx1"/>
          </a:solidFill>
          <a:latin typeface="+mn-lt"/>
        </a:defRPr>
      </a:lvl2pPr>
      <a:lvl3pPr marL="914400" indent="-171450" algn="l" rtl="0" eaLnBrk="0" fontAlgn="base" hangingPunct="0">
        <a:spcBef>
          <a:spcPct val="25000"/>
        </a:spcBef>
        <a:spcAft>
          <a:spcPct val="0"/>
        </a:spcAft>
        <a:buClr>
          <a:schemeClr val="tx2"/>
        </a:buClr>
        <a:buChar char="•"/>
        <a:defRPr sz="2400">
          <a:solidFill>
            <a:schemeClr val="tx1"/>
          </a:solidFill>
          <a:latin typeface="+mn-lt"/>
        </a:defRPr>
      </a:lvl3pPr>
      <a:lvl4pPr marL="1257300" indent="-228600" algn="l" rtl="0" eaLnBrk="0" fontAlgn="base" hangingPunct="0">
        <a:spcBef>
          <a:spcPct val="20000"/>
        </a:spcBef>
        <a:spcAft>
          <a:spcPct val="0"/>
        </a:spcAft>
        <a:buClr>
          <a:schemeClr val="tx2"/>
        </a:buClr>
        <a:buFont typeface="Arial" pitchFamily="34" charset="0"/>
        <a:buChar char="–"/>
        <a:defRPr sz="1600">
          <a:solidFill>
            <a:schemeClr val="tx1"/>
          </a:solidFill>
          <a:latin typeface="+mn-lt"/>
        </a:defRPr>
      </a:lvl4pPr>
      <a:lvl5pPr marL="1485900" indent="-114300" algn="l" rtl="0" eaLnBrk="0" fontAlgn="base" hangingPunct="0">
        <a:spcBef>
          <a:spcPct val="20000"/>
        </a:spcBef>
        <a:spcAft>
          <a:spcPct val="0"/>
        </a:spcAft>
        <a:buClr>
          <a:schemeClr val="tx2"/>
        </a:buClr>
        <a:buChar char="•"/>
        <a:defRPr sz="1400">
          <a:solidFill>
            <a:schemeClr val="tx1"/>
          </a:solidFill>
          <a:latin typeface="+mn-lt"/>
        </a:defRPr>
      </a:lvl5pPr>
      <a:lvl6pPr marL="1943100" indent="-114300" algn="l" rtl="0" fontAlgn="base">
        <a:spcBef>
          <a:spcPct val="20000"/>
        </a:spcBef>
        <a:spcAft>
          <a:spcPct val="0"/>
        </a:spcAft>
        <a:buClr>
          <a:schemeClr val="tx2"/>
        </a:buClr>
        <a:buChar char="•"/>
        <a:defRPr sz="1400">
          <a:solidFill>
            <a:schemeClr val="tx1"/>
          </a:solidFill>
          <a:latin typeface="+mn-lt"/>
        </a:defRPr>
      </a:lvl6pPr>
      <a:lvl7pPr marL="2400300" indent="-114300" algn="l" rtl="0" fontAlgn="base">
        <a:spcBef>
          <a:spcPct val="20000"/>
        </a:spcBef>
        <a:spcAft>
          <a:spcPct val="0"/>
        </a:spcAft>
        <a:buClr>
          <a:schemeClr val="tx2"/>
        </a:buClr>
        <a:buChar char="•"/>
        <a:defRPr sz="1400">
          <a:solidFill>
            <a:schemeClr val="tx1"/>
          </a:solidFill>
          <a:latin typeface="+mn-lt"/>
        </a:defRPr>
      </a:lvl7pPr>
      <a:lvl8pPr marL="2857500" indent="-114300" algn="l" rtl="0" fontAlgn="base">
        <a:spcBef>
          <a:spcPct val="20000"/>
        </a:spcBef>
        <a:spcAft>
          <a:spcPct val="0"/>
        </a:spcAft>
        <a:buClr>
          <a:schemeClr val="tx2"/>
        </a:buClr>
        <a:buChar char="•"/>
        <a:defRPr sz="1400">
          <a:solidFill>
            <a:schemeClr val="tx1"/>
          </a:solidFill>
          <a:latin typeface="+mn-lt"/>
        </a:defRPr>
      </a:lvl8pPr>
      <a:lvl9pPr marL="3314700" indent="-114300" algn="l" rtl="0" fontAlgn="base">
        <a:spcBef>
          <a:spcPct val="20000"/>
        </a:spcBef>
        <a:spcAft>
          <a:spcPct val="0"/>
        </a:spcAft>
        <a:buClr>
          <a:schemeClr val="tx2"/>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9.xml"/><Relationship Id="rId1" Type="http://schemas.openxmlformats.org/officeDocument/2006/relationships/vmlDrawing" Target="../drawings/vmlDrawing1.vml"/><Relationship Id="rId4" Type="http://schemas.openxmlformats.org/officeDocument/2006/relationships/oleObject" Target="../embeddings/List_aplikace_Microsoft_Office_Excel_97-20031.xls"/></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4.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4.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4.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8.xml"/><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8.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48.png"/><Relationship Id="rId2" Type="http://schemas.openxmlformats.org/officeDocument/2006/relationships/slideLayout" Target="../slideLayouts/slideLayout28.xml"/><Relationship Id="rId1" Type="http://schemas.openxmlformats.org/officeDocument/2006/relationships/vmlDrawing" Target="../drawings/vmlDrawing2.vml"/><Relationship Id="rId6" Type="http://schemas.openxmlformats.org/officeDocument/2006/relationships/image" Target="../media/image47.png"/><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8.xml"/></Relationships>
</file>

<file path=ppt/slides/_rels/slide5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8.xml"/></Relationships>
</file>

<file path=ppt/slides/_rels/slide5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8.xml"/></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8.xml"/><Relationship Id="rId4" Type="http://schemas.openxmlformats.org/officeDocument/2006/relationships/image" Target="../media/image60.png"/></Relationships>
</file>

<file path=ppt/slides/_rels/slide5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8.xml"/></Relationships>
</file>

<file path=ppt/slides/_rels/slide5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6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8.xml"/></Relationships>
</file>

<file path=ppt/slides/_rels/slide6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_rels/slide6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28.xml"/><Relationship Id="rId4" Type="http://schemas.openxmlformats.org/officeDocument/2006/relationships/image" Target="../media/image67.png"/></Relationships>
</file>

<file path=ppt/slides/_rels/slide6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8.xml"/></Relationships>
</file>

<file path=ppt/slides/_rels/slide6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28.xml"/><Relationship Id="rId5" Type="http://schemas.openxmlformats.org/officeDocument/2006/relationships/image" Target="../media/image72.png"/><Relationship Id="rId4" Type="http://schemas.openxmlformats.org/officeDocument/2006/relationships/image" Target="../media/image71.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4.xml"/></Relationships>
</file>

<file path=ppt/slides/_rels/slide70.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slideLayout" Target="../slideLayouts/slideLayout28.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7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8.xml"/><Relationship Id="rId5" Type="http://schemas.openxmlformats.org/officeDocument/2006/relationships/image" Target="../media/image83.png"/><Relationship Id="rId4" Type="http://schemas.openxmlformats.org/officeDocument/2006/relationships/image" Target="../media/image82.png"/></Relationships>
</file>

<file path=ppt/slides/_rels/slide7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8.xml"/><Relationship Id="rId5" Type="http://schemas.openxmlformats.org/officeDocument/2006/relationships/image" Target="../media/image87.png"/><Relationship Id="rId4" Type="http://schemas.openxmlformats.org/officeDocument/2006/relationships/image" Target="../media/image86.png"/></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idx="4294967295"/>
          </p:nvPr>
        </p:nvSpPr>
        <p:spPr>
          <a:xfrm>
            <a:off x="361950" y="3448050"/>
            <a:ext cx="8382000" cy="819150"/>
          </a:xfrm>
        </p:spPr>
        <p:txBody>
          <a:bodyPr/>
          <a:lstStyle/>
          <a:p>
            <a:pPr algn="ctr" eaLnBrk="1" hangingPunct="1"/>
            <a:r>
              <a:rPr lang="en-US" dirty="0" smtClean="0">
                <a:solidFill>
                  <a:srgbClr val="FF8000"/>
                </a:solidFill>
              </a:rPr>
              <a:t>WEB OF KNOWLEDGE UPDATE</a:t>
            </a:r>
          </a:p>
        </p:txBody>
      </p:sp>
      <p:sp>
        <p:nvSpPr>
          <p:cNvPr id="5" name="TextBox 3"/>
          <p:cNvSpPr txBox="1">
            <a:spLocks noChangeArrowheads="1"/>
          </p:cNvSpPr>
          <p:nvPr/>
        </p:nvSpPr>
        <p:spPr bwMode="auto">
          <a:xfrm>
            <a:off x="277813" y="4638675"/>
            <a:ext cx="8431212" cy="1323439"/>
          </a:xfrm>
          <a:prstGeom prst="rect">
            <a:avLst/>
          </a:prstGeom>
          <a:noFill/>
          <a:ln w="3175">
            <a:noFill/>
            <a:miter lim="800000"/>
            <a:headEnd/>
            <a:tailEnd/>
          </a:ln>
        </p:spPr>
        <p:txBody>
          <a:bodyPr>
            <a:spAutoFit/>
          </a:bodyPr>
          <a:lstStyle/>
          <a:p>
            <a:pPr algn="r"/>
            <a:endParaRPr lang="en-US" sz="2000" dirty="0">
              <a:latin typeface="Knowledge Regular"/>
            </a:endParaRPr>
          </a:p>
          <a:p>
            <a:pPr algn="r"/>
            <a:r>
              <a:rPr lang="cs-CZ" sz="2000" b="0" dirty="0" smtClean="0">
                <a:solidFill>
                  <a:schemeClr val="tx1"/>
                </a:solidFill>
                <a:latin typeface="Knowledge Regular"/>
              </a:rPr>
              <a:t>Ing. </a:t>
            </a:r>
            <a:r>
              <a:rPr lang="en-GB" sz="2000" b="0" dirty="0" smtClean="0">
                <a:solidFill>
                  <a:schemeClr val="tx1"/>
                </a:solidFill>
                <a:latin typeface="Knowledge Regular"/>
              </a:rPr>
              <a:t>David </a:t>
            </a:r>
            <a:r>
              <a:rPr lang="en-GB" sz="2000" b="0" dirty="0" err="1" smtClean="0">
                <a:solidFill>
                  <a:schemeClr val="tx1"/>
                </a:solidFill>
                <a:latin typeface="Knowledge Regular"/>
              </a:rPr>
              <a:t>Hork</a:t>
            </a:r>
            <a:r>
              <a:rPr lang="cs-CZ" sz="2000" b="0" dirty="0" smtClean="0">
                <a:solidFill>
                  <a:schemeClr val="tx1"/>
                </a:solidFill>
                <a:latin typeface="Knowledge Regular"/>
              </a:rPr>
              <a:t>ý</a:t>
            </a:r>
            <a:endParaRPr lang="en-GB" sz="2000" b="0" dirty="0">
              <a:solidFill>
                <a:schemeClr val="tx1"/>
              </a:solidFill>
              <a:latin typeface="Knowledge Regular"/>
            </a:endParaRPr>
          </a:p>
          <a:p>
            <a:pPr algn="r"/>
            <a:r>
              <a:rPr lang="en-GB" sz="2000" b="0" dirty="0">
                <a:solidFill>
                  <a:schemeClr val="tx1"/>
                </a:solidFill>
                <a:latin typeface="Knowledge Regular"/>
              </a:rPr>
              <a:t>Country Manager – Central and Eastern Europe</a:t>
            </a:r>
          </a:p>
          <a:p>
            <a:pPr algn="r"/>
            <a:r>
              <a:rPr lang="cs-CZ" sz="2000" b="0" dirty="0">
                <a:solidFill>
                  <a:srgbClr val="0000CC"/>
                </a:solidFill>
                <a:latin typeface="Knowledge Regular"/>
              </a:rPr>
              <a:t>d</a:t>
            </a:r>
            <a:r>
              <a:rPr lang="en-GB" sz="2000" b="0" dirty="0" err="1">
                <a:solidFill>
                  <a:srgbClr val="0000CC"/>
                </a:solidFill>
                <a:latin typeface="Knowledge Regular"/>
              </a:rPr>
              <a:t>avid.horky</a:t>
            </a:r>
            <a:r>
              <a:rPr lang="en-GB" sz="2000" b="0" dirty="0">
                <a:solidFill>
                  <a:srgbClr val="0000CC"/>
                </a:solidFill>
                <a:latin typeface="Knowledge Regular"/>
              </a:rPr>
              <a:t>@</a:t>
            </a:r>
            <a:r>
              <a:rPr lang="cs-CZ" sz="2000" b="0" dirty="0">
                <a:solidFill>
                  <a:srgbClr val="0000CC"/>
                </a:solidFill>
                <a:latin typeface="Knowledge Regular"/>
              </a:rPr>
              <a:t>thomsonreuters.com </a:t>
            </a:r>
            <a:endParaRPr lang="en-US" sz="2000" b="0" dirty="0">
              <a:solidFill>
                <a:srgbClr val="0000CC"/>
              </a:solidFill>
              <a:latin typeface="Knowledge Regular"/>
            </a:endParaRPr>
          </a:p>
        </p:txBody>
      </p:sp>
      <p:pic>
        <p:nvPicPr>
          <p:cNvPr id="7173" name="Picture 5"/>
          <p:cNvPicPr>
            <a:picLocks noChangeAspect="1" noChangeArrowheads="1"/>
          </p:cNvPicPr>
          <p:nvPr/>
        </p:nvPicPr>
        <p:blipFill>
          <a:blip r:embed="rId3" cstate="print"/>
          <a:srcRect l="20373" t="22567" r="25672" b="44478"/>
          <a:stretch>
            <a:fillRect/>
          </a:stretch>
        </p:blipFill>
        <p:spPr bwMode="auto">
          <a:xfrm>
            <a:off x="0" y="12"/>
            <a:ext cx="9149524" cy="350668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04800" y="457200"/>
            <a:ext cx="8458200" cy="457200"/>
          </a:xfrm>
        </p:spPr>
        <p:txBody>
          <a:bodyPr/>
          <a:lstStyle/>
          <a:p>
            <a:pPr algn="ctr" eaLnBrk="1" hangingPunct="1"/>
            <a:r>
              <a:rPr lang="en-GB" dirty="0" smtClean="0"/>
              <a:t>OBSAH</a:t>
            </a:r>
            <a:endParaRPr lang="en-US" dirty="0" smtClean="0"/>
          </a:p>
        </p:txBody>
      </p:sp>
      <p:sp>
        <p:nvSpPr>
          <p:cNvPr id="4099" name="Rectangle 3"/>
          <p:cNvSpPr>
            <a:spLocks noGrp="1" noChangeArrowheads="1"/>
          </p:cNvSpPr>
          <p:nvPr>
            <p:ph type="body" idx="1"/>
          </p:nvPr>
        </p:nvSpPr>
        <p:spPr>
          <a:xfrm>
            <a:off x="152400" y="1179444"/>
            <a:ext cx="9144000" cy="5029200"/>
          </a:xfrm>
        </p:spPr>
        <p:txBody>
          <a:bodyPr/>
          <a:lstStyle/>
          <a:p>
            <a:pPr eaLnBrk="1" hangingPunct="1"/>
            <a:endParaRPr lang="en-GB" dirty="0" smtClean="0"/>
          </a:p>
          <a:p>
            <a:pPr eaLnBrk="1" hangingPunct="1"/>
            <a:r>
              <a:rPr lang="en-GB" dirty="0" err="1" smtClean="0"/>
              <a:t>Politika</a:t>
            </a:r>
            <a:r>
              <a:rPr lang="en-GB" dirty="0" smtClean="0"/>
              <a:t> </a:t>
            </a:r>
            <a:r>
              <a:rPr lang="en-GB" dirty="0" err="1" smtClean="0"/>
              <a:t>v</a:t>
            </a:r>
            <a:r>
              <a:rPr lang="cs-CZ" dirty="0" smtClean="0"/>
              <a:t>ýběru časopisů do Web of Science</a:t>
            </a:r>
          </a:p>
          <a:p>
            <a:pPr eaLnBrk="1" hangingPunct="1"/>
            <a:endParaRPr lang="cs-CZ" sz="1200" dirty="0" smtClean="0"/>
          </a:p>
          <a:p>
            <a:pPr eaLnBrk="1" hangingPunct="1"/>
            <a:r>
              <a:rPr lang="en-GB" dirty="0" err="1" smtClean="0"/>
              <a:t>Platforma</a:t>
            </a:r>
            <a:r>
              <a:rPr lang="en-GB" dirty="0" smtClean="0"/>
              <a:t> Web of Knowledge 5</a:t>
            </a:r>
            <a:endParaRPr lang="cs-CZ" dirty="0" smtClean="0"/>
          </a:p>
          <a:p>
            <a:pPr eaLnBrk="1" hangingPunct="1"/>
            <a:endParaRPr lang="cs-CZ" sz="1200" dirty="0" smtClean="0"/>
          </a:p>
          <a:p>
            <a:pPr eaLnBrk="1" hangingPunct="1"/>
            <a:r>
              <a:rPr lang="en-GB" dirty="0" err="1" smtClean="0"/>
              <a:t>Hodnocen</a:t>
            </a:r>
            <a:r>
              <a:rPr lang="cs-CZ" dirty="0" smtClean="0"/>
              <a:t>í VaV</a:t>
            </a:r>
            <a:endParaRPr lang="en-GB" dirty="0" smtClean="0"/>
          </a:p>
          <a:p>
            <a:pPr eaLnBrk="1" hangingPunct="1"/>
            <a:endParaRPr lang="cs-CZ" sz="1200" dirty="0" smtClean="0"/>
          </a:p>
          <a:p>
            <a:pPr eaLnBrk="1" hangingPunct="1"/>
            <a:r>
              <a:rPr lang="cs-CZ" dirty="0" smtClean="0"/>
              <a:t>Article Match </a:t>
            </a:r>
            <a:r>
              <a:rPr lang="en-GB" dirty="0" smtClean="0"/>
              <a:t>&amp;</a:t>
            </a:r>
            <a:r>
              <a:rPr lang="cs-CZ" dirty="0" smtClean="0"/>
              <a:t> Retrieve</a:t>
            </a:r>
            <a:endParaRPr lang="en-GB" dirty="0" smtClean="0"/>
          </a:p>
          <a:p>
            <a:pPr eaLnBrk="1" hangingPunct="1"/>
            <a:endParaRPr lang="en-GB" sz="1200" dirty="0" smtClean="0"/>
          </a:p>
          <a:p>
            <a:pPr eaLnBrk="1" hangingPunct="1"/>
            <a:r>
              <a:rPr lang="cs-CZ" dirty="0" smtClean="0"/>
              <a:t>Dotazy</a:t>
            </a:r>
            <a:endParaRPr lang="en-GB" dirty="0" smtClean="0"/>
          </a:p>
          <a:p>
            <a:pPr eaLnBrk="1" hangingPunct="1"/>
            <a:endParaRPr lang="en-GB" sz="1200" dirty="0" smtClean="0"/>
          </a:p>
          <a:p>
            <a:pPr eaLnBrk="1" hangingPunct="1"/>
            <a:endParaRPr lang="en-GB" dirty="0" smtClean="0"/>
          </a:p>
          <a:p>
            <a:pPr eaLnBrk="1" hangingPunct="1"/>
            <a:endParaRPr lang="cs-CZ" dirty="0" smtClean="0"/>
          </a:p>
          <a:p>
            <a:pPr eaLnBrk="1" hangingPunct="1"/>
            <a:endParaRPr lang="cs-CZ" dirty="0" smtClean="0"/>
          </a:p>
          <a:p>
            <a:pPr eaLnBrk="1" hangingPunct="1"/>
            <a:endParaRPr lang="en-US"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Eugene Garfield"/>
          <p:cNvPicPr>
            <a:picLocks noChangeAspect="1" noChangeArrowheads="1"/>
          </p:cNvPicPr>
          <p:nvPr/>
        </p:nvPicPr>
        <p:blipFill>
          <a:blip r:embed="rId3" cstate="print"/>
          <a:srcRect l="3937" r="3937"/>
          <a:stretch>
            <a:fillRect/>
          </a:stretch>
        </p:blipFill>
        <p:spPr bwMode="auto">
          <a:xfrm>
            <a:off x="842963" y="1565275"/>
            <a:ext cx="1060450" cy="1468438"/>
          </a:xfrm>
          <a:prstGeom prst="rect">
            <a:avLst/>
          </a:prstGeom>
          <a:noFill/>
          <a:ln w="9525">
            <a:noFill/>
            <a:miter lim="800000"/>
            <a:headEnd/>
            <a:tailEnd/>
          </a:ln>
        </p:spPr>
      </p:pic>
      <p:pic>
        <p:nvPicPr>
          <p:cNvPr id="148483" name="Picture 3"/>
          <p:cNvPicPr>
            <a:picLocks noChangeAspect="1" noChangeArrowheads="1"/>
          </p:cNvPicPr>
          <p:nvPr/>
        </p:nvPicPr>
        <p:blipFill>
          <a:blip r:embed="rId4" cstate="print"/>
          <a:srcRect/>
          <a:stretch>
            <a:fillRect/>
          </a:stretch>
        </p:blipFill>
        <p:spPr bwMode="auto">
          <a:xfrm>
            <a:off x="846138" y="1557338"/>
            <a:ext cx="1062037" cy="1509712"/>
          </a:xfrm>
          <a:prstGeom prst="rect">
            <a:avLst/>
          </a:prstGeom>
          <a:noFill/>
          <a:ln w="9525">
            <a:noFill/>
            <a:miter lim="800000"/>
            <a:headEnd/>
            <a:tailEnd/>
          </a:ln>
        </p:spPr>
      </p:pic>
      <p:sp>
        <p:nvSpPr>
          <p:cNvPr id="6148" name="Rectangle 4"/>
          <p:cNvSpPr>
            <a:spLocks noGrp="1" noChangeArrowheads="1"/>
          </p:cNvSpPr>
          <p:nvPr>
            <p:ph type="title"/>
          </p:nvPr>
        </p:nvSpPr>
        <p:spPr>
          <a:xfrm>
            <a:off x="887413" y="225425"/>
            <a:ext cx="7369175" cy="836613"/>
          </a:xfrm>
        </p:spPr>
        <p:txBody>
          <a:bodyPr/>
          <a:lstStyle/>
          <a:p>
            <a:pPr algn="ctr"/>
            <a:r>
              <a:rPr lang="en-US" altLang="ja-JP" dirty="0" smtClean="0">
                <a:ea typeface="ＭＳ Ｐゴシック" charset="-128"/>
              </a:rPr>
              <a:t>CIT</a:t>
            </a:r>
            <a:r>
              <a:rPr lang="cs-CZ" altLang="ja-JP" dirty="0" smtClean="0">
                <a:ea typeface="ＭＳ Ｐゴシック" charset="-128"/>
              </a:rPr>
              <a:t>ACE VE VĚDECKÉ KOMUNIKACI</a:t>
            </a:r>
            <a:endParaRPr lang="en-US" altLang="ja-JP" dirty="0" smtClean="0">
              <a:ea typeface="ＭＳ Ｐゴシック" charset="-128"/>
            </a:endParaRPr>
          </a:p>
        </p:txBody>
      </p:sp>
      <p:sp>
        <p:nvSpPr>
          <p:cNvPr id="148485" name="Rectangle 5"/>
          <p:cNvSpPr>
            <a:spLocks noGrp="1" noChangeArrowheads="1"/>
          </p:cNvSpPr>
          <p:nvPr>
            <p:ph type="body" idx="1"/>
          </p:nvPr>
        </p:nvSpPr>
        <p:spPr>
          <a:xfrm>
            <a:off x="2146300" y="1525588"/>
            <a:ext cx="6140450" cy="4570412"/>
          </a:xfrm>
        </p:spPr>
        <p:txBody>
          <a:bodyPr/>
          <a:lstStyle/>
          <a:p>
            <a:pPr>
              <a:lnSpc>
                <a:spcPct val="90000"/>
              </a:lnSpc>
              <a:buFontTx/>
              <a:buNone/>
            </a:pPr>
            <a:r>
              <a:rPr lang="en-US" altLang="ja-JP" b="1" dirty="0" smtClean="0">
                <a:ea typeface="ＭＳ Ｐゴシック" charset="-128"/>
              </a:rPr>
              <a:t>Garfield, E.</a:t>
            </a:r>
            <a:r>
              <a:rPr lang="en-US" altLang="ja-JP" dirty="0" smtClean="0">
                <a:ea typeface="ＭＳ Ｐゴシック" charset="-128"/>
              </a:rPr>
              <a:t> </a:t>
            </a:r>
            <a:br>
              <a:rPr lang="en-US" altLang="ja-JP" dirty="0" smtClean="0">
                <a:ea typeface="ＭＳ Ｐゴシック" charset="-128"/>
              </a:rPr>
            </a:br>
            <a:r>
              <a:rPr lang="en-US" altLang="ja-JP" dirty="0" smtClean="0">
                <a:ea typeface="ＭＳ Ｐゴシック" charset="-128"/>
              </a:rPr>
              <a:t>“Citation indexes for science: A new dimension in documentation through association of ideas.” 	</a:t>
            </a:r>
            <a:r>
              <a:rPr lang="en-US" altLang="ja-JP" i="1" dirty="0" smtClean="0">
                <a:ea typeface="ＭＳ Ｐゴシック" charset="-128"/>
              </a:rPr>
              <a:t>Science</a:t>
            </a:r>
            <a:r>
              <a:rPr lang="en-US" altLang="ja-JP" dirty="0" smtClean="0">
                <a:ea typeface="ＭＳ Ｐゴシック" charset="-128"/>
              </a:rPr>
              <a:t>, 122 (3159), p.108-111, July 1955.</a:t>
            </a:r>
          </a:p>
          <a:p>
            <a:pPr>
              <a:lnSpc>
                <a:spcPct val="90000"/>
              </a:lnSpc>
              <a:buFontTx/>
              <a:buNone/>
            </a:pPr>
            <a:endParaRPr lang="en-US" altLang="ja-JP" b="1" dirty="0" smtClean="0">
              <a:ea typeface="ＭＳ Ｐゴシック" charset="-128"/>
            </a:endParaRPr>
          </a:p>
          <a:p>
            <a:pPr>
              <a:lnSpc>
                <a:spcPct val="90000"/>
              </a:lnSpc>
              <a:buFontTx/>
              <a:buNone/>
            </a:pPr>
            <a:endParaRPr lang="en-US" altLang="ja-JP" b="1" u="sng" dirty="0" smtClean="0">
              <a:ea typeface="ＭＳ Ｐゴシック" charset="-128"/>
            </a:endParaRPr>
          </a:p>
          <a:p>
            <a:pPr>
              <a:lnSpc>
                <a:spcPct val="90000"/>
              </a:lnSpc>
              <a:buFontTx/>
              <a:buNone/>
            </a:pPr>
            <a:endParaRPr lang="en-US" altLang="ja-JP" sz="2800" dirty="0" smtClean="0">
              <a:ea typeface="ＭＳ Ｐゴシック" charset="-128"/>
            </a:endParaRPr>
          </a:p>
          <a:p>
            <a:pPr>
              <a:lnSpc>
                <a:spcPct val="90000"/>
              </a:lnSpc>
            </a:pPr>
            <a:endParaRPr lang="en-US" altLang="ja-JP" sz="2800" dirty="0" smtClean="0">
              <a:ea typeface="ＭＳ Ｐゴシック" charset="-128"/>
            </a:endParaRPr>
          </a:p>
          <a:p>
            <a:pPr>
              <a:lnSpc>
                <a:spcPct val="90000"/>
              </a:lnSpc>
            </a:pPr>
            <a:endParaRPr lang="en-US" altLang="ja-JP" dirty="0" smtClean="0">
              <a:ea typeface="ＭＳ Ｐゴシック" charset="-128"/>
            </a:endParaRPr>
          </a:p>
        </p:txBody>
      </p:sp>
      <p:pic>
        <p:nvPicPr>
          <p:cNvPr id="148486" name="Picture 6" descr="GarfieldSciencePaper"/>
          <p:cNvPicPr>
            <a:picLocks noChangeAspect="1" noChangeArrowheads="1"/>
          </p:cNvPicPr>
          <p:nvPr/>
        </p:nvPicPr>
        <p:blipFill>
          <a:blip r:embed="rId5" cstate="print"/>
          <a:srcRect r="12735" b="15933"/>
          <a:stretch>
            <a:fillRect/>
          </a:stretch>
        </p:blipFill>
        <p:spPr bwMode="auto">
          <a:xfrm>
            <a:off x="268288" y="3278188"/>
            <a:ext cx="6175375" cy="3275012"/>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
        <p:nvSpPr>
          <p:cNvPr id="148487" name="AutoShape 7"/>
          <p:cNvSpPr>
            <a:spLocks noChangeArrowheads="1"/>
          </p:cNvSpPr>
          <p:nvPr/>
        </p:nvSpPr>
        <p:spPr bwMode="auto">
          <a:xfrm>
            <a:off x="4500563" y="3827463"/>
            <a:ext cx="4427537" cy="715089"/>
          </a:xfrm>
          <a:prstGeom prst="roundRect">
            <a:avLst>
              <a:gd name="adj" fmla="val 16667"/>
            </a:avLst>
          </a:prstGeom>
          <a:solidFill>
            <a:schemeClr val="bg1"/>
          </a:solidFill>
          <a:ln w="9525">
            <a:solidFill>
              <a:schemeClr val="hlink"/>
            </a:solidFill>
            <a:round/>
            <a:headEnd/>
            <a:tailEnd/>
          </a:ln>
          <a:effectLst>
            <a:outerShdw dist="107763" dir="2700000" algn="ctr" rotWithShape="0">
              <a:schemeClr val="bg2">
                <a:alpha val="50000"/>
              </a:schemeClr>
            </a:outerShdw>
          </a:effectLst>
        </p:spPr>
        <p:txBody>
          <a:bodyPr>
            <a:spAutoFit/>
          </a:bodyPr>
          <a:lstStyle/>
          <a:p>
            <a:pPr eaLnBrk="0" hangingPunct="0">
              <a:spcBef>
                <a:spcPct val="50000"/>
              </a:spcBef>
              <a:defRPr/>
            </a:pPr>
            <a:r>
              <a:rPr lang="en-US" altLang="ja-JP" sz="2000" b="1" u="sng" dirty="0" smtClean="0">
                <a:latin typeface="Arial" charset="0"/>
              </a:rPr>
              <a:t>Cit</a:t>
            </a:r>
            <a:r>
              <a:rPr lang="cs-CZ" altLang="ja-JP" sz="2000" b="1" u="sng" dirty="0" smtClean="0">
                <a:latin typeface="Arial" charset="0"/>
              </a:rPr>
              <a:t>ované záznamy</a:t>
            </a:r>
            <a:r>
              <a:rPr lang="en-US" altLang="ja-JP" sz="2000" b="1" u="sng" dirty="0">
                <a:latin typeface="Arial" charset="0"/>
              </a:rPr>
              <a:t/>
            </a:r>
            <a:br>
              <a:rPr lang="en-US" altLang="ja-JP" sz="2000" b="1" u="sng" dirty="0">
                <a:latin typeface="Arial" charset="0"/>
              </a:rPr>
            </a:br>
            <a:r>
              <a:rPr lang="cs-CZ" altLang="ja-JP" sz="2000" b="1" dirty="0" smtClean="0">
                <a:latin typeface="Arial" charset="0"/>
              </a:rPr>
              <a:t>vztahy mezi vědeckými pracemi</a:t>
            </a:r>
            <a:endParaRPr lang="en-US" altLang="ja-JP" sz="2000" b="1" dirty="0">
              <a:latin typeface="Arial" charset="0"/>
            </a:endParaRPr>
          </a:p>
        </p:txBody>
      </p:sp>
      <p:sp>
        <p:nvSpPr>
          <p:cNvPr id="148488" name="AutoShape 8"/>
          <p:cNvSpPr>
            <a:spLocks noChangeArrowheads="1"/>
          </p:cNvSpPr>
          <p:nvPr/>
        </p:nvSpPr>
        <p:spPr bwMode="auto">
          <a:xfrm>
            <a:off x="4514850" y="4691063"/>
            <a:ext cx="4413250" cy="1021556"/>
          </a:xfrm>
          <a:prstGeom prst="roundRect">
            <a:avLst>
              <a:gd name="adj" fmla="val 16667"/>
            </a:avLst>
          </a:prstGeom>
          <a:solidFill>
            <a:schemeClr val="bg1"/>
          </a:solidFill>
          <a:ln w="9525">
            <a:solidFill>
              <a:schemeClr val="hlink"/>
            </a:solidFill>
            <a:round/>
            <a:headEnd/>
            <a:tailEnd/>
          </a:ln>
          <a:effectLst>
            <a:outerShdw dist="107763" dir="2700000" algn="ctr" rotWithShape="0">
              <a:schemeClr val="bg2">
                <a:alpha val="50000"/>
              </a:schemeClr>
            </a:outerShdw>
          </a:effectLst>
        </p:spPr>
        <p:txBody>
          <a:bodyPr>
            <a:spAutoFit/>
          </a:bodyPr>
          <a:lstStyle/>
          <a:p>
            <a:pPr eaLnBrk="0" hangingPunct="0">
              <a:spcBef>
                <a:spcPct val="50000"/>
              </a:spcBef>
              <a:defRPr/>
            </a:pPr>
            <a:r>
              <a:rPr lang="en-US" altLang="ja-JP" sz="2000" b="1" u="sng" dirty="0" err="1" smtClean="0">
                <a:latin typeface="Arial" charset="0"/>
              </a:rPr>
              <a:t>Cita</a:t>
            </a:r>
            <a:r>
              <a:rPr lang="cs-CZ" altLang="ja-JP" sz="2000" b="1" u="sng" dirty="0" smtClean="0">
                <a:latin typeface="Arial" charset="0"/>
              </a:rPr>
              <a:t>ční rejstříky</a:t>
            </a:r>
            <a:r>
              <a:rPr lang="en-US" altLang="ja-JP" sz="2000" b="1" u="sng" dirty="0">
                <a:latin typeface="Arial" charset="0"/>
              </a:rPr>
              <a:t/>
            </a:r>
            <a:br>
              <a:rPr lang="en-US" altLang="ja-JP" sz="2000" b="1" u="sng" dirty="0">
                <a:latin typeface="Arial" charset="0"/>
              </a:rPr>
            </a:br>
            <a:r>
              <a:rPr lang="en-US" altLang="ja-JP" sz="2000" b="1" dirty="0" smtClean="0">
                <a:latin typeface="Arial" charset="0"/>
              </a:rPr>
              <a:t>n</a:t>
            </a:r>
            <a:r>
              <a:rPr lang="cs-CZ" altLang="ja-JP" sz="2000" b="1" dirty="0" smtClean="0">
                <a:latin typeface="Arial" charset="0"/>
              </a:rPr>
              <a:t>ový přístup k věcné kontrole vědecké literatury</a:t>
            </a:r>
            <a:endParaRPr lang="en-US" altLang="ja-JP" sz="2000" b="1" dirty="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8483"/>
                                        </p:tgtEl>
                                        <p:attrNameLst>
                                          <p:attrName>style.visibility</p:attrName>
                                        </p:attrNameLst>
                                      </p:cBhvr>
                                      <p:to>
                                        <p:strVal val="visible"/>
                                      </p:to>
                                    </p:set>
                                    <p:animEffect transition="in" filter="dissolve">
                                      <p:cBhvr>
                                        <p:cTn id="7" dur="500"/>
                                        <p:tgtEl>
                                          <p:spTgt spid="14848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48485">
                                            <p:txEl>
                                              <p:pRg st="0" end="0"/>
                                            </p:txEl>
                                          </p:spTgt>
                                        </p:tgtEl>
                                        <p:attrNameLst>
                                          <p:attrName>style.visibility</p:attrName>
                                        </p:attrNameLst>
                                      </p:cBhvr>
                                      <p:to>
                                        <p:strVal val="visible"/>
                                      </p:to>
                                    </p:set>
                                    <p:animEffect transition="in" filter="strips(downRight)">
                                      <p:cBhvr>
                                        <p:cTn id="12" dur="500"/>
                                        <p:tgtEl>
                                          <p:spTgt spid="148485">
                                            <p:txEl>
                                              <p:pRg st="0" end="0"/>
                                            </p:txEl>
                                          </p:spTgt>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148486"/>
                                        </p:tgtEl>
                                        <p:attrNameLst>
                                          <p:attrName>style.visibility</p:attrName>
                                        </p:attrNameLst>
                                      </p:cBhvr>
                                      <p:to>
                                        <p:strVal val="visible"/>
                                      </p:to>
                                    </p:set>
                                    <p:animEffect transition="in" filter="dissolve">
                                      <p:cBhvr>
                                        <p:cTn id="16" dur="500"/>
                                        <p:tgtEl>
                                          <p:spTgt spid="148486"/>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148487"/>
                                        </p:tgtEl>
                                        <p:attrNameLst>
                                          <p:attrName>style.visibility</p:attrName>
                                        </p:attrNameLst>
                                      </p:cBhvr>
                                      <p:to>
                                        <p:strVal val="visible"/>
                                      </p:to>
                                    </p:set>
                                    <p:animEffect transition="in" filter="strips(downRight)">
                                      <p:cBhvr>
                                        <p:cTn id="21" dur="500"/>
                                        <p:tgtEl>
                                          <p:spTgt spid="148487"/>
                                        </p:tgtEl>
                                      </p:cBhvr>
                                    </p:animEffect>
                                  </p:childTnLst>
                                </p:cTn>
                              </p:par>
                            </p:childTnLst>
                          </p:cTn>
                        </p:par>
                        <p:par>
                          <p:cTn id="22" fill="hold">
                            <p:stCondLst>
                              <p:cond delay="500"/>
                            </p:stCondLst>
                            <p:childTnLst>
                              <p:par>
                                <p:cTn id="23" presetID="18" presetClass="entr" presetSubtype="6" fill="hold" grpId="0" nodeType="afterEffect">
                                  <p:stCondLst>
                                    <p:cond delay="0"/>
                                  </p:stCondLst>
                                  <p:childTnLst>
                                    <p:set>
                                      <p:cBhvr>
                                        <p:cTn id="24" dur="1" fill="hold">
                                          <p:stCondLst>
                                            <p:cond delay="0"/>
                                          </p:stCondLst>
                                        </p:cTn>
                                        <p:tgtEl>
                                          <p:spTgt spid="148488"/>
                                        </p:tgtEl>
                                        <p:attrNameLst>
                                          <p:attrName>style.visibility</p:attrName>
                                        </p:attrNameLst>
                                      </p:cBhvr>
                                      <p:to>
                                        <p:strVal val="visible"/>
                                      </p:to>
                                    </p:set>
                                    <p:animEffect transition="in" filter="strips(downRight)">
                                      <p:cBhvr>
                                        <p:cTn id="25" dur="500"/>
                                        <p:tgtEl>
                                          <p:spTgt spid="148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5" grpId="0" build="p"/>
      <p:bldP spid="148487" grpId="0" animBg="1"/>
      <p:bldP spid="14848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pPr algn="ctr" eaLnBrk="1" hangingPunct="1"/>
            <a:r>
              <a:rPr lang="en-US" dirty="0" smtClean="0"/>
              <a:t>WEB OF SCIENCE </a:t>
            </a:r>
            <a:br>
              <a:rPr lang="en-US" dirty="0" smtClean="0"/>
            </a:br>
            <a:r>
              <a:rPr lang="cs-CZ" dirty="0" smtClean="0"/>
              <a:t>POLITIKA VÝBĚRU ČASOPISŮ</a:t>
            </a:r>
            <a:endParaRPr lang="en-US" dirty="0" smtClean="0"/>
          </a:p>
        </p:txBody>
      </p:sp>
      <p:sp>
        <p:nvSpPr>
          <p:cNvPr id="12291" name="Content Placeholder 2"/>
          <p:cNvSpPr>
            <a:spLocks noGrp="1"/>
          </p:cNvSpPr>
          <p:nvPr>
            <p:ph idx="4294967295"/>
          </p:nvPr>
        </p:nvSpPr>
        <p:spPr>
          <a:xfrm>
            <a:off x="917575" y="1509713"/>
            <a:ext cx="7369175" cy="4570412"/>
          </a:xfrm>
        </p:spPr>
        <p:txBody>
          <a:bodyPr/>
          <a:lstStyle/>
          <a:p>
            <a:pPr eaLnBrk="1" hangingPunct="1"/>
            <a:endParaRPr lang="en-US" dirty="0" smtClean="0"/>
          </a:p>
          <a:p>
            <a:pPr eaLnBrk="1" hangingPunct="1"/>
            <a:r>
              <a:rPr lang="cs-CZ" dirty="0" smtClean="0"/>
              <a:t>Proč vybíráme časopisy</a:t>
            </a:r>
            <a:r>
              <a:rPr lang="en-US" dirty="0" smtClean="0"/>
              <a:t>?</a:t>
            </a:r>
          </a:p>
        </p:txBody>
      </p:sp>
    </p:spTree>
  </p:cSld>
  <p:clrMapOvr>
    <a:masterClrMapping/>
  </p:clrMapOvr>
  <p:transition>
    <p:spli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
          <p:cNvSpPr>
            <a:spLocks noGrp="1" noChangeArrowheads="1"/>
          </p:cNvSpPr>
          <p:nvPr>
            <p:ph type="title" idx="4294967295"/>
          </p:nvPr>
        </p:nvSpPr>
        <p:spPr>
          <a:xfrm>
            <a:off x="457200" y="304800"/>
            <a:ext cx="8153400" cy="762000"/>
          </a:xfrm>
        </p:spPr>
        <p:txBody>
          <a:bodyPr/>
          <a:lstStyle/>
          <a:p>
            <a:pPr algn="ctr" eaLnBrk="1" hangingPunct="1"/>
            <a:r>
              <a:rPr lang="en-US" dirty="0" smtClean="0"/>
              <a:t/>
            </a:r>
            <a:br>
              <a:rPr lang="en-US" dirty="0" smtClean="0"/>
            </a:br>
            <a:r>
              <a:rPr lang="en-US" dirty="0" smtClean="0"/>
              <a:t>JOURNAL CITATION REPORTS</a:t>
            </a:r>
          </a:p>
        </p:txBody>
      </p:sp>
      <p:graphicFrame>
        <p:nvGraphicFramePr>
          <p:cNvPr id="1026" name="Object 2"/>
          <p:cNvGraphicFramePr>
            <a:graphicFrameLocks noChangeAspect="1"/>
          </p:cNvGraphicFramePr>
          <p:nvPr/>
        </p:nvGraphicFramePr>
        <p:xfrm>
          <a:off x="152400" y="1301750"/>
          <a:ext cx="5360988" cy="4540250"/>
        </p:xfrm>
        <a:graphic>
          <a:graphicData uri="http://schemas.openxmlformats.org/presentationml/2006/ole">
            <p:oleObj spid="_x0000_s116738" name="Chart" r:id="rId4" imgW="4320540" imgH="3657457" progId="Excel.Sheet.8">
              <p:embed/>
            </p:oleObj>
          </a:graphicData>
        </a:graphic>
      </p:graphicFrame>
      <p:sp>
        <p:nvSpPr>
          <p:cNvPr id="1028" name="Text Box 7"/>
          <p:cNvSpPr txBox="1">
            <a:spLocks noChangeArrowheads="1"/>
          </p:cNvSpPr>
          <p:nvPr/>
        </p:nvSpPr>
        <p:spPr bwMode="auto">
          <a:xfrm>
            <a:off x="5413375" y="1905000"/>
            <a:ext cx="3502025" cy="1446550"/>
          </a:xfrm>
          <a:prstGeom prst="rect">
            <a:avLst/>
          </a:prstGeom>
          <a:noFill/>
          <a:ln w="9525">
            <a:noFill/>
            <a:miter lim="800000"/>
            <a:headEnd/>
            <a:tailEnd/>
          </a:ln>
        </p:spPr>
        <p:txBody>
          <a:bodyPr>
            <a:spAutoFit/>
          </a:bodyPr>
          <a:lstStyle/>
          <a:p>
            <a:pPr>
              <a:spcBef>
                <a:spcPct val="50000"/>
              </a:spcBef>
            </a:pPr>
            <a:r>
              <a:rPr lang="en-US" sz="2200" b="0" dirty="0">
                <a:solidFill>
                  <a:schemeClr val="tx1"/>
                </a:solidFill>
              </a:rPr>
              <a:t>40% </a:t>
            </a:r>
            <a:r>
              <a:rPr lang="cs-CZ" sz="2200" b="0" dirty="0" smtClean="0">
                <a:solidFill>
                  <a:schemeClr val="tx1"/>
                </a:solidFill>
              </a:rPr>
              <a:t>časopisů</a:t>
            </a:r>
            <a:r>
              <a:rPr lang="en-US" sz="2200" b="0" dirty="0" smtClean="0">
                <a:solidFill>
                  <a:schemeClr val="tx1"/>
                </a:solidFill>
              </a:rPr>
              <a:t>: </a:t>
            </a:r>
            <a:endParaRPr lang="en-US" sz="2200" b="0" dirty="0">
              <a:solidFill>
                <a:schemeClr val="tx1"/>
              </a:solidFill>
            </a:endParaRPr>
          </a:p>
          <a:p>
            <a:pPr>
              <a:spcBef>
                <a:spcPct val="50000"/>
              </a:spcBef>
              <a:buFont typeface="Arial" pitchFamily="34" charset="0"/>
              <a:buChar char="•"/>
            </a:pPr>
            <a:r>
              <a:rPr lang="en-US" sz="2200" b="0" dirty="0">
                <a:solidFill>
                  <a:schemeClr val="tx1"/>
                </a:solidFill>
              </a:rPr>
              <a:t>  80</a:t>
            </a:r>
            <a:r>
              <a:rPr lang="en-US" sz="2200" b="0" dirty="0" smtClean="0">
                <a:solidFill>
                  <a:schemeClr val="tx1"/>
                </a:solidFill>
              </a:rPr>
              <a:t>% </a:t>
            </a:r>
            <a:r>
              <a:rPr lang="en-US" sz="2200" b="0" dirty="0" err="1" smtClean="0">
                <a:solidFill>
                  <a:schemeClr val="tx1"/>
                </a:solidFill>
              </a:rPr>
              <a:t>publi</a:t>
            </a:r>
            <a:r>
              <a:rPr lang="cs-CZ" sz="2200" b="0" dirty="0" smtClean="0">
                <a:solidFill>
                  <a:schemeClr val="tx1"/>
                </a:solidFill>
              </a:rPr>
              <a:t>kací</a:t>
            </a:r>
            <a:endParaRPr lang="en-US" sz="2200" b="0" dirty="0">
              <a:solidFill>
                <a:schemeClr val="tx1"/>
              </a:solidFill>
            </a:endParaRPr>
          </a:p>
          <a:p>
            <a:pPr>
              <a:spcBef>
                <a:spcPct val="50000"/>
              </a:spcBef>
              <a:buFont typeface="Arial" pitchFamily="34" charset="0"/>
              <a:buChar char="•"/>
            </a:pPr>
            <a:r>
              <a:rPr lang="en-US" sz="2200" b="0" dirty="0">
                <a:solidFill>
                  <a:schemeClr val="tx1"/>
                </a:solidFill>
              </a:rPr>
              <a:t>  92% </a:t>
            </a:r>
            <a:r>
              <a:rPr lang="cs-CZ" sz="2200" b="0" dirty="0" smtClean="0">
                <a:solidFill>
                  <a:schemeClr val="tx1"/>
                </a:solidFill>
              </a:rPr>
              <a:t>citovaných článků</a:t>
            </a:r>
            <a:endParaRPr lang="en-US" sz="2200" b="0" dirty="0">
              <a:solidFill>
                <a:schemeClr val="tx1"/>
              </a:solidFill>
            </a:endParaRPr>
          </a:p>
        </p:txBody>
      </p:sp>
      <p:sp>
        <p:nvSpPr>
          <p:cNvPr id="1029" name="Text Box 7"/>
          <p:cNvSpPr txBox="1">
            <a:spLocks noChangeArrowheads="1"/>
          </p:cNvSpPr>
          <p:nvPr/>
        </p:nvSpPr>
        <p:spPr bwMode="auto">
          <a:xfrm>
            <a:off x="5419725" y="3862388"/>
            <a:ext cx="3502025" cy="1446550"/>
          </a:xfrm>
          <a:prstGeom prst="rect">
            <a:avLst/>
          </a:prstGeom>
          <a:noFill/>
          <a:ln w="9525">
            <a:noFill/>
            <a:miter lim="800000"/>
            <a:headEnd/>
            <a:tailEnd/>
          </a:ln>
        </p:spPr>
        <p:txBody>
          <a:bodyPr>
            <a:spAutoFit/>
          </a:bodyPr>
          <a:lstStyle/>
          <a:p>
            <a:pPr>
              <a:spcBef>
                <a:spcPct val="50000"/>
              </a:spcBef>
            </a:pPr>
            <a:r>
              <a:rPr lang="en-US" sz="2200" b="0" dirty="0">
                <a:solidFill>
                  <a:schemeClr val="tx1"/>
                </a:solidFill>
              </a:rPr>
              <a:t>4% </a:t>
            </a:r>
            <a:r>
              <a:rPr lang="cs-CZ" sz="2200" b="0" dirty="0" smtClean="0">
                <a:solidFill>
                  <a:schemeClr val="tx1"/>
                </a:solidFill>
              </a:rPr>
              <a:t>časopisů</a:t>
            </a:r>
            <a:r>
              <a:rPr lang="en-US" sz="2200" b="0" dirty="0" smtClean="0">
                <a:solidFill>
                  <a:schemeClr val="tx1"/>
                </a:solidFill>
              </a:rPr>
              <a:t>: </a:t>
            </a:r>
            <a:endParaRPr lang="en-US" sz="2200" b="0" dirty="0">
              <a:solidFill>
                <a:schemeClr val="tx1"/>
              </a:solidFill>
            </a:endParaRPr>
          </a:p>
          <a:p>
            <a:pPr>
              <a:spcBef>
                <a:spcPct val="50000"/>
              </a:spcBef>
              <a:buFont typeface="Arial" pitchFamily="34" charset="0"/>
              <a:buChar char="•"/>
            </a:pPr>
            <a:r>
              <a:rPr lang="en-US" sz="2200" b="0" dirty="0">
                <a:solidFill>
                  <a:schemeClr val="tx1"/>
                </a:solidFill>
              </a:rPr>
              <a:t>  30% </a:t>
            </a:r>
            <a:r>
              <a:rPr lang="en-US" sz="2200" b="0" dirty="0" err="1" smtClean="0">
                <a:solidFill>
                  <a:schemeClr val="tx1"/>
                </a:solidFill>
              </a:rPr>
              <a:t>publi</a:t>
            </a:r>
            <a:r>
              <a:rPr lang="cs-CZ" sz="2200" b="0" dirty="0" smtClean="0">
                <a:solidFill>
                  <a:schemeClr val="tx1"/>
                </a:solidFill>
              </a:rPr>
              <a:t>kací</a:t>
            </a:r>
            <a:endParaRPr lang="en-US" sz="2200" b="0" dirty="0">
              <a:solidFill>
                <a:schemeClr val="tx1"/>
              </a:solidFill>
            </a:endParaRPr>
          </a:p>
          <a:p>
            <a:pPr>
              <a:spcBef>
                <a:spcPct val="50000"/>
              </a:spcBef>
              <a:buFont typeface="Arial" pitchFamily="34" charset="0"/>
              <a:buChar char="•"/>
            </a:pPr>
            <a:r>
              <a:rPr lang="en-US" sz="2200" b="0" dirty="0">
                <a:solidFill>
                  <a:schemeClr val="tx1"/>
                </a:solidFill>
              </a:rPr>
              <a:t>  51% </a:t>
            </a:r>
            <a:r>
              <a:rPr lang="cs-CZ" sz="2200" b="0" dirty="0" smtClean="0">
                <a:solidFill>
                  <a:schemeClr val="tx1"/>
                </a:solidFill>
              </a:rPr>
              <a:t>citovaných článků</a:t>
            </a:r>
            <a:endParaRPr lang="en-US" sz="2200" b="0" dirty="0">
              <a:solidFill>
                <a:schemeClr val="tx1"/>
              </a:solidFill>
            </a:endParaRPr>
          </a:p>
        </p:txBody>
      </p:sp>
      <p:cxnSp>
        <p:nvCxnSpPr>
          <p:cNvPr id="10" name="Straight Connector 9"/>
          <p:cNvCxnSpPr/>
          <p:nvPr/>
        </p:nvCxnSpPr>
        <p:spPr>
          <a:xfrm rot="16200000" flipH="1">
            <a:off x="639762" y="3979863"/>
            <a:ext cx="1292225" cy="12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V="1">
            <a:off x="1847056" y="3444082"/>
            <a:ext cx="2365375" cy="1111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spli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887413" y="225425"/>
            <a:ext cx="7369175" cy="836613"/>
          </a:xfrm>
        </p:spPr>
        <p:txBody>
          <a:bodyPr/>
          <a:lstStyle/>
          <a:p>
            <a:pPr algn="ctr" eaLnBrk="1" hangingPunct="1"/>
            <a:r>
              <a:rPr lang="en-US" dirty="0" smtClean="0"/>
              <a:t>WEB OF SCIENCE </a:t>
            </a:r>
            <a:br>
              <a:rPr lang="en-US" dirty="0" smtClean="0"/>
            </a:br>
            <a:r>
              <a:rPr lang="cs-CZ" dirty="0" smtClean="0"/>
              <a:t>POLITIKA VÝBĚRU ČASOPISŮ</a:t>
            </a:r>
            <a:endParaRPr lang="en-US" dirty="0" smtClean="0"/>
          </a:p>
        </p:txBody>
      </p:sp>
      <p:sp>
        <p:nvSpPr>
          <p:cNvPr id="14339" name="Rectangle 3"/>
          <p:cNvSpPr>
            <a:spLocks noGrp="1" noChangeArrowheads="1"/>
          </p:cNvSpPr>
          <p:nvPr>
            <p:ph type="body" idx="1"/>
          </p:nvPr>
        </p:nvSpPr>
        <p:spPr/>
        <p:txBody>
          <a:bodyPr/>
          <a:lstStyle/>
          <a:p>
            <a:pPr eaLnBrk="1" hangingPunct="1"/>
            <a:r>
              <a:rPr lang="cs-CZ" dirty="0" smtClean="0"/>
              <a:t>Každoročně je hodnoceno cca </a:t>
            </a:r>
            <a:r>
              <a:rPr lang="en-US" dirty="0" smtClean="0"/>
              <a:t>2000 </a:t>
            </a:r>
            <a:r>
              <a:rPr lang="cs-CZ" dirty="0" smtClean="0"/>
              <a:t>časopisů</a:t>
            </a:r>
            <a:endParaRPr lang="en-US" dirty="0" smtClean="0"/>
          </a:p>
          <a:p>
            <a:pPr lvl="1" eaLnBrk="1" hangingPunct="1"/>
            <a:r>
              <a:rPr lang="cs-CZ" sz="2400" dirty="0" smtClean="0"/>
              <a:t>akceptováno </a:t>
            </a:r>
            <a:r>
              <a:rPr lang="en-US" sz="2400" dirty="0" smtClean="0"/>
              <a:t>10-12%</a:t>
            </a:r>
          </a:p>
          <a:p>
            <a:pPr eaLnBrk="1" hangingPunct="1"/>
            <a:r>
              <a:rPr lang="cs-CZ" dirty="0" smtClean="0"/>
              <a:t>Editoři </a:t>
            </a:r>
            <a:r>
              <a:rPr lang="en-US" dirty="0" smtClean="0"/>
              <a:t>Thomson Reuters</a:t>
            </a:r>
          </a:p>
          <a:p>
            <a:pPr lvl="1" eaLnBrk="1" hangingPunct="1"/>
            <a:r>
              <a:rPr lang="en-US" dirty="0" err="1" smtClean="0"/>
              <a:t>Informa</a:t>
            </a:r>
            <a:r>
              <a:rPr lang="cs-CZ" dirty="0" smtClean="0"/>
              <a:t>ční profesionálové</a:t>
            </a:r>
            <a:r>
              <a:rPr lang="en-US" dirty="0" smtClean="0"/>
              <a:t> </a:t>
            </a:r>
          </a:p>
          <a:p>
            <a:pPr lvl="1" eaLnBrk="1" hangingPunct="1"/>
            <a:r>
              <a:rPr lang="cs-CZ" dirty="0" smtClean="0"/>
              <a:t>Knihovníci</a:t>
            </a:r>
            <a:r>
              <a:rPr lang="en-US" dirty="0" smtClean="0"/>
              <a:t> </a:t>
            </a:r>
          </a:p>
          <a:p>
            <a:pPr lvl="1" eaLnBrk="1" hangingPunct="1"/>
            <a:r>
              <a:rPr lang="cs-CZ" dirty="0" smtClean="0"/>
              <a:t>Odborníci na publikace ve svém vědním oboru</a:t>
            </a:r>
            <a:endParaRPr lang="en-US" dirty="0" smtClean="0"/>
          </a:p>
        </p:txBody>
      </p:sp>
      <p:sp>
        <p:nvSpPr>
          <p:cNvPr id="14340" name="AutoShape 6"/>
          <p:cNvSpPr>
            <a:spLocks noChangeArrowheads="1"/>
          </p:cNvSpPr>
          <p:nvPr/>
        </p:nvSpPr>
        <p:spPr bwMode="auto">
          <a:xfrm>
            <a:off x="4640263" y="4573588"/>
            <a:ext cx="1265237" cy="893762"/>
          </a:xfrm>
          <a:prstGeom prst="triangle">
            <a:avLst>
              <a:gd name="adj" fmla="val 50000"/>
            </a:avLst>
          </a:prstGeom>
          <a:solidFill>
            <a:schemeClr val="folHlink"/>
          </a:solidFill>
          <a:ln w="38100">
            <a:solidFill>
              <a:schemeClr val="tx2"/>
            </a:solidFill>
            <a:miter lim="800000"/>
            <a:headEnd/>
            <a:tailEnd/>
          </a:ln>
        </p:spPr>
        <p:txBody>
          <a:bodyPr wrap="none" anchor="ctr"/>
          <a:lstStyle/>
          <a:p>
            <a:endParaRPr lang="en-US"/>
          </a:p>
        </p:txBody>
      </p:sp>
      <p:sp>
        <p:nvSpPr>
          <p:cNvPr id="14341" name="AutoShape 7"/>
          <p:cNvSpPr>
            <a:spLocks noChangeArrowheads="1"/>
          </p:cNvSpPr>
          <p:nvPr/>
        </p:nvSpPr>
        <p:spPr bwMode="auto">
          <a:xfrm rot="10800000">
            <a:off x="3546475" y="5835650"/>
            <a:ext cx="3551238" cy="787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noFill/>
          <a:ln w="38100">
            <a:solidFill>
              <a:schemeClr val="tx2"/>
            </a:solidFill>
            <a:miter lim="800000"/>
            <a:headEnd/>
            <a:tailEnd/>
          </a:ln>
        </p:spPr>
        <p:txBody>
          <a:bodyPr wrap="none" anchor="ctr"/>
          <a:lstStyle/>
          <a:p>
            <a:endParaRPr lang="en-US"/>
          </a:p>
        </p:txBody>
      </p:sp>
      <p:sp>
        <p:nvSpPr>
          <p:cNvPr id="14342" name="Text Box 8"/>
          <p:cNvSpPr txBox="1">
            <a:spLocks noChangeArrowheads="1"/>
          </p:cNvSpPr>
          <p:nvPr/>
        </p:nvSpPr>
        <p:spPr bwMode="auto">
          <a:xfrm>
            <a:off x="2270125" y="4711700"/>
            <a:ext cx="2619375" cy="369332"/>
          </a:xfrm>
          <a:prstGeom prst="rect">
            <a:avLst/>
          </a:prstGeom>
          <a:noFill/>
          <a:ln w="9525">
            <a:noFill/>
            <a:miter lim="800000"/>
            <a:headEnd/>
            <a:tailEnd/>
          </a:ln>
        </p:spPr>
        <p:txBody>
          <a:bodyPr>
            <a:spAutoFit/>
          </a:bodyPr>
          <a:lstStyle/>
          <a:p>
            <a:pPr>
              <a:spcBef>
                <a:spcPct val="50000"/>
              </a:spcBef>
            </a:pPr>
            <a:r>
              <a:rPr lang="en-US" sz="2000" dirty="0">
                <a:solidFill>
                  <a:schemeClr val="tx1"/>
                </a:solidFill>
              </a:rPr>
              <a:t>Web of Science </a:t>
            </a:r>
          </a:p>
        </p:txBody>
      </p:sp>
      <p:sp>
        <p:nvSpPr>
          <p:cNvPr id="14343" name="Text Box 9"/>
          <p:cNvSpPr txBox="1">
            <a:spLocks noChangeArrowheads="1"/>
          </p:cNvSpPr>
          <p:nvPr/>
        </p:nvSpPr>
        <p:spPr bwMode="auto">
          <a:xfrm>
            <a:off x="1905000" y="5446713"/>
            <a:ext cx="3390900" cy="313932"/>
          </a:xfrm>
          <a:prstGeom prst="rect">
            <a:avLst/>
          </a:prstGeom>
          <a:noFill/>
          <a:ln w="9525">
            <a:noFill/>
            <a:miter lim="800000"/>
            <a:headEnd/>
            <a:tailEnd/>
          </a:ln>
        </p:spPr>
        <p:txBody>
          <a:bodyPr>
            <a:spAutoFit/>
          </a:bodyPr>
          <a:lstStyle/>
          <a:p>
            <a:pPr>
              <a:spcBef>
                <a:spcPct val="50000"/>
              </a:spcBef>
            </a:pPr>
            <a:r>
              <a:rPr lang="cs-CZ" sz="1600" dirty="0" smtClean="0">
                <a:solidFill>
                  <a:schemeClr val="tx1"/>
                </a:solidFill>
              </a:rPr>
              <a:t>Analyzované časopisy</a:t>
            </a:r>
            <a:endParaRPr lang="en-US" sz="1600" dirty="0">
              <a:solidFill>
                <a:schemeClr val="tx1"/>
              </a:solidFill>
            </a:endParaRPr>
          </a:p>
        </p:txBody>
      </p:sp>
      <p:sp>
        <p:nvSpPr>
          <p:cNvPr id="14344" name="Line 12"/>
          <p:cNvSpPr>
            <a:spLocks noChangeShapeType="1"/>
          </p:cNvSpPr>
          <p:nvPr/>
        </p:nvSpPr>
        <p:spPr bwMode="auto">
          <a:xfrm flipV="1">
            <a:off x="7908925" y="4484688"/>
            <a:ext cx="0" cy="2119312"/>
          </a:xfrm>
          <a:prstGeom prst="line">
            <a:avLst/>
          </a:prstGeom>
          <a:noFill/>
          <a:ln w="38100">
            <a:solidFill>
              <a:schemeClr val="tx2"/>
            </a:solidFill>
            <a:round/>
            <a:headEnd/>
            <a:tailEnd type="triangle" w="med" len="med"/>
          </a:ln>
        </p:spPr>
        <p:txBody>
          <a:bodyPr/>
          <a:lstStyle/>
          <a:p>
            <a:endParaRPr lang="en-US"/>
          </a:p>
        </p:txBody>
      </p:sp>
      <p:sp>
        <p:nvSpPr>
          <p:cNvPr id="14345" name="Text Box 13"/>
          <p:cNvSpPr txBox="1">
            <a:spLocks noChangeArrowheads="1"/>
          </p:cNvSpPr>
          <p:nvPr/>
        </p:nvSpPr>
        <p:spPr bwMode="auto">
          <a:xfrm>
            <a:off x="6100763" y="4578350"/>
            <a:ext cx="3390900" cy="313932"/>
          </a:xfrm>
          <a:prstGeom prst="rect">
            <a:avLst/>
          </a:prstGeom>
          <a:noFill/>
          <a:ln w="9525">
            <a:noFill/>
            <a:miter lim="800000"/>
            <a:headEnd/>
            <a:tailEnd/>
          </a:ln>
        </p:spPr>
        <p:txBody>
          <a:bodyPr>
            <a:spAutoFit/>
          </a:bodyPr>
          <a:lstStyle/>
          <a:p>
            <a:pPr>
              <a:spcBef>
                <a:spcPct val="50000"/>
              </a:spcBef>
            </a:pPr>
            <a:r>
              <a:rPr lang="cs-CZ" sz="1600" dirty="0" smtClean="0">
                <a:solidFill>
                  <a:schemeClr val="tx1"/>
                </a:solidFill>
              </a:rPr>
              <a:t>Kvalita časopisů</a:t>
            </a:r>
            <a:endParaRPr lang="en-US" sz="1600" dirty="0">
              <a:solidFill>
                <a:schemeClr val="tx1"/>
              </a:solidFill>
            </a:endParaRPr>
          </a:p>
        </p:txBody>
      </p:sp>
      <p:sp>
        <p:nvSpPr>
          <p:cNvPr id="710670" name="Rectangle 14"/>
          <p:cNvSpPr>
            <a:spLocks noChangeArrowheads="1"/>
          </p:cNvSpPr>
          <p:nvPr/>
        </p:nvSpPr>
        <p:spPr bwMode="auto">
          <a:xfrm>
            <a:off x="4413250" y="5513388"/>
            <a:ext cx="1722438" cy="250825"/>
          </a:xfrm>
          <a:prstGeom prst="rect">
            <a:avLst/>
          </a:prstGeom>
          <a:gradFill rotWithShape="1">
            <a:gsLst>
              <a:gs pos="0">
                <a:schemeClr val="folHlink">
                  <a:gamma/>
                  <a:shade val="46275"/>
                  <a:invGamma/>
                </a:schemeClr>
              </a:gs>
              <a:gs pos="100000">
                <a:schemeClr val="folHlink"/>
              </a:gs>
            </a:gsLst>
            <a:lin ang="5400000" scaled="1"/>
          </a:gradFill>
          <a:ln w="38100">
            <a:solidFill>
              <a:schemeClr val="tx2"/>
            </a:solidFill>
            <a:prstDash val="sysDot"/>
            <a:miter lim="800000"/>
            <a:headEnd/>
            <a:tailEnd/>
          </a:ln>
          <a:effectLst/>
        </p:spPr>
        <p:txBody>
          <a:bodyPr wrap="none" anchor="ctr"/>
          <a:lstStyle/>
          <a:p>
            <a:pPr>
              <a:defRPr/>
            </a:pPr>
            <a:endParaRPr lang="en-US"/>
          </a:p>
        </p:txBody>
      </p:sp>
      <p:sp>
        <p:nvSpPr>
          <p:cNvPr id="11" name="Left Brace 10"/>
          <p:cNvSpPr/>
          <p:nvPr/>
        </p:nvSpPr>
        <p:spPr>
          <a:xfrm>
            <a:off x="4217988" y="4522788"/>
            <a:ext cx="341312" cy="976312"/>
          </a:xfrm>
          <a:prstGeom prst="leftBrace">
            <a:avLst/>
          </a:prstGeom>
          <a:ln w="38100">
            <a:solidFill>
              <a:srgbClr val="00CC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2" descr="DrG-essay"/>
          <p:cNvPicPr>
            <a:picLocks noChangeAspect="1" noChangeArrowheads="1"/>
          </p:cNvPicPr>
          <p:nvPr/>
        </p:nvPicPr>
        <p:blipFill>
          <a:blip r:embed="rId3" cstate="print"/>
          <a:srcRect l="7394" r="7394" b="19542"/>
          <a:stretch>
            <a:fillRect/>
          </a:stretch>
        </p:blipFill>
        <p:spPr bwMode="auto">
          <a:xfrm>
            <a:off x="1068388" y="2017713"/>
            <a:ext cx="3724275" cy="1773237"/>
          </a:xfrm>
          <a:prstGeom prst="rect">
            <a:avLst/>
          </a:prstGeom>
          <a:noFill/>
          <a:ln w="19050">
            <a:solidFill>
              <a:srgbClr val="000000"/>
            </a:solidFill>
            <a:miter lim="800000"/>
            <a:headEnd/>
            <a:tailEnd/>
          </a:ln>
        </p:spPr>
      </p:pic>
      <p:sp>
        <p:nvSpPr>
          <p:cNvPr id="7" name="Rectangle 19"/>
          <p:cNvSpPr>
            <a:spLocks noChangeArrowheads="1"/>
          </p:cNvSpPr>
          <p:nvPr/>
        </p:nvSpPr>
        <p:spPr bwMode="auto">
          <a:xfrm>
            <a:off x="430213" y="4002088"/>
            <a:ext cx="8486775" cy="2376487"/>
          </a:xfrm>
          <a:prstGeom prst="rect">
            <a:avLst/>
          </a:prstGeom>
          <a:solidFill>
            <a:schemeClr val="bg1"/>
          </a:solidFill>
          <a:ln w="9525">
            <a:noFill/>
            <a:miter lim="800000"/>
            <a:headEnd/>
            <a:tailEnd/>
          </a:ln>
        </p:spPr>
        <p:txBody>
          <a:bodyPr/>
          <a:lstStyle/>
          <a:p>
            <a:pPr algn="ctr">
              <a:lnSpc>
                <a:spcPts val="2400"/>
              </a:lnSpc>
            </a:pPr>
            <a:r>
              <a:rPr lang="cs-CZ" altLang="en-US" sz="2000" b="0" dirty="0" smtClean="0">
                <a:solidFill>
                  <a:schemeClr val="tx1"/>
                </a:solidFill>
              </a:rPr>
              <a:t>Od počátku existence ISI </a:t>
            </a:r>
            <a:r>
              <a:rPr lang="en-GB" altLang="en-US" sz="2000" b="0" dirty="0" smtClean="0">
                <a:solidFill>
                  <a:schemeClr val="tx1"/>
                </a:solidFill>
              </a:rPr>
              <a:t>(</a:t>
            </a:r>
            <a:r>
              <a:rPr lang="en-GB" altLang="en-US" sz="2000" b="0" dirty="0" err="1" smtClean="0">
                <a:solidFill>
                  <a:schemeClr val="tx1"/>
                </a:solidFill>
              </a:rPr>
              <a:t>nyn</a:t>
            </a:r>
            <a:r>
              <a:rPr lang="cs-CZ" altLang="en-US" sz="2000" b="0" dirty="0" smtClean="0">
                <a:solidFill>
                  <a:schemeClr val="tx1"/>
                </a:solidFill>
              </a:rPr>
              <a:t>í Scientific Business of Thomson Reuters</a:t>
            </a:r>
            <a:r>
              <a:rPr lang="en-GB" altLang="en-US" sz="2000" b="0" dirty="0" smtClean="0">
                <a:solidFill>
                  <a:schemeClr val="tx1"/>
                </a:solidFill>
              </a:rPr>
              <a:t>), </a:t>
            </a:r>
            <a:r>
              <a:rPr lang="cs-CZ" altLang="en-US" sz="2000" b="0" dirty="0" smtClean="0">
                <a:solidFill>
                  <a:schemeClr val="tx1"/>
                </a:solidFill>
              </a:rPr>
              <a:t>bylo naším zakladatelem</a:t>
            </a:r>
            <a:r>
              <a:rPr lang="en-GB" altLang="en-US" sz="2000" b="0" dirty="0" smtClean="0">
                <a:solidFill>
                  <a:schemeClr val="tx1"/>
                </a:solidFill>
              </a:rPr>
              <a:t>,</a:t>
            </a:r>
            <a:r>
              <a:rPr lang="cs-CZ" altLang="en-US" sz="2000" b="0" dirty="0" smtClean="0">
                <a:solidFill>
                  <a:schemeClr val="tx1"/>
                </a:solidFill>
              </a:rPr>
              <a:t> </a:t>
            </a:r>
            <a:r>
              <a:rPr lang="en-US" altLang="en-US" sz="2000" b="0" dirty="0" smtClean="0">
                <a:solidFill>
                  <a:schemeClr val="tx1"/>
                </a:solidFill>
              </a:rPr>
              <a:t>Dr. Eugene</a:t>
            </a:r>
            <a:r>
              <a:rPr lang="cs-CZ" altLang="en-US" sz="2000" b="0" dirty="0" smtClean="0">
                <a:solidFill>
                  <a:schemeClr val="tx1"/>
                </a:solidFill>
              </a:rPr>
              <a:t>m</a:t>
            </a:r>
            <a:r>
              <a:rPr lang="en-US" altLang="en-US" sz="2000" b="0" dirty="0" smtClean="0">
                <a:solidFill>
                  <a:schemeClr val="tx1"/>
                </a:solidFill>
              </a:rPr>
              <a:t> Garfield</a:t>
            </a:r>
            <a:r>
              <a:rPr lang="cs-CZ" altLang="en-US" sz="2000" b="0" dirty="0" smtClean="0">
                <a:solidFill>
                  <a:schemeClr val="tx1"/>
                </a:solidFill>
              </a:rPr>
              <a:t>em </a:t>
            </a:r>
            <a:r>
              <a:rPr lang="en-GB" altLang="en-US" sz="2000" b="0" dirty="0" smtClean="0">
                <a:solidFill>
                  <a:schemeClr val="tx1"/>
                </a:solidFill>
              </a:rPr>
              <a:t>, </a:t>
            </a:r>
            <a:r>
              <a:rPr lang="cs-CZ" altLang="en-US" sz="2000" b="0" dirty="0" smtClean="0">
                <a:solidFill>
                  <a:schemeClr val="tx1"/>
                </a:solidFill>
              </a:rPr>
              <a:t>stanoveno</a:t>
            </a:r>
            <a:r>
              <a:rPr lang="en-GB" altLang="en-US" sz="2000" b="0" dirty="0" smtClean="0">
                <a:solidFill>
                  <a:schemeClr val="tx1"/>
                </a:solidFill>
              </a:rPr>
              <a:t>, </a:t>
            </a:r>
            <a:r>
              <a:rPr lang="cs-CZ" altLang="en-US" sz="2000" b="0" dirty="0" smtClean="0">
                <a:solidFill>
                  <a:schemeClr val="tx1"/>
                </a:solidFill>
              </a:rPr>
              <a:t>že obsah se bude skládat z časopisů</a:t>
            </a:r>
            <a:r>
              <a:rPr lang="en-GB" altLang="en-US" sz="2000" b="0" dirty="0" smtClean="0">
                <a:solidFill>
                  <a:schemeClr val="tx1"/>
                </a:solidFill>
              </a:rPr>
              <a:t> z </a:t>
            </a:r>
            <a:r>
              <a:rPr lang="en-GB" altLang="en-US" sz="2000" b="0" dirty="0" err="1" smtClean="0">
                <a:solidFill>
                  <a:schemeClr val="tx1"/>
                </a:solidFill>
              </a:rPr>
              <a:t>cel</a:t>
            </a:r>
            <a:r>
              <a:rPr lang="cs-CZ" altLang="en-US" sz="2000" b="0" dirty="0" smtClean="0">
                <a:solidFill>
                  <a:schemeClr val="tx1"/>
                </a:solidFill>
              </a:rPr>
              <a:t>ého světa, které představují kvalitu a vliv ve svém oboru. </a:t>
            </a:r>
          </a:p>
          <a:p>
            <a:pPr algn="ctr">
              <a:lnSpc>
                <a:spcPts val="2400"/>
              </a:lnSpc>
            </a:pPr>
            <a:endParaRPr lang="cs-CZ" altLang="en-US" sz="2000" b="0" dirty="0" smtClean="0">
              <a:solidFill>
                <a:schemeClr val="tx1"/>
              </a:solidFill>
            </a:endParaRPr>
          </a:p>
          <a:p>
            <a:pPr algn="ctr">
              <a:lnSpc>
                <a:spcPts val="2400"/>
              </a:lnSpc>
            </a:pPr>
            <a:r>
              <a:rPr lang="cs-CZ" sz="2000" b="0" dirty="0" smtClean="0">
                <a:solidFill>
                  <a:schemeClr val="tx1"/>
                </a:solidFill>
              </a:rPr>
              <a:t>Po desetiletí se hodnocení</a:t>
            </a:r>
            <a:r>
              <a:rPr lang="en-GB" sz="2000" b="0" dirty="0" err="1" smtClean="0">
                <a:solidFill>
                  <a:schemeClr val="tx1"/>
                </a:solidFill>
              </a:rPr>
              <a:t>m</a:t>
            </a:r>
            <a:r>
              <a:rPr lang="cs-CZ" sz="2000" b="0" dirty="0" smtClean="0">
                <a:solidFill>
                  <a:schemeClr val="tx1"/>
                </a:solidFill>
              </a:rPr>
              <a:t> a výběrem časopisů zabývají odbnorníci z oddělení </a:t>
            </a:r>
            <a:r>
              <a:rPr lang="en-US" sz="2000" b="0" dirty="0" smtClean="0">
                <a:solidFill>
                  <a:schemeClr val="tx1"/>
                </a:solidFill>
              </a:rPr>
              <a:t>Editorial Development</a:t>
            </a:r>
            <a:r>
              <a:rPr lang="cs-CZ" sz="2000" b="0" dirty="0" smtClean="0">
                <a:solidFill>
                  <a:schemeClr val="tx1"/>
                </a:solidFill>
              </a:rPr>
              <a:t>.</a:t>
            </a:r>
            <a:endParaRPr lang="en-US" sz="2000" b="0" dirty="0">
              <a:solidFill>
                <a:schemeClr val="tx1"/>
              </a:solidFill>
            </a:endParaRPr>
          </a:p>
          <a:p>
            <a:pPr algn="ctr">
              <a:lnSpc>
                <a:spcPts val="2400"/>
              </a:lnSpc>
            </a:pPr>
            <a:endParaRPr lang="en-US" altLang="en-US" sz="1800" dirty="0"/>
          </a:p>
        </p:txBody>
      </p:sp>
      <p:pic>
        <p:nvPicPr>
          <p:cNvPr id="8" name="Picture 23" descr="DrG-essay2"/>
          <p:cNvPicPr>
            <a:picLocks noChangeAspect="1" noChangeArrowheads="1"/>
          </p:cNvPicPr>
          <p:nvPr/>
        </p:nvPicPr>
        <p:blipFill>
          <a:blip r:embed="rId4" cstate="print"/>
          <a:srcRect l="3238" r="3238" b="21199"/>
          <a:stretch>
            <a:fillRect/>
          </a:stretch>
        </p:blipFill>
        <p:spPr bwMode="auto">
          <a:xfrm>
            <a:off x="4637088" y="1916113"/>
            <a:ext cx="3835400" cy="1724025"/>
          </a:xfrm>
          <a:prstGeom prst="rect">
            <a:avLst/>
          </a:prstGeom>
          <a:noFill/>
          <a:ln w="19050">
            <a:solidFill>
              <a:srgbClr val="000000"/>
            </a:solidFill>
            <a:miter lim="800000"/>
            <a:headEnd/>
            <a:tailEnd/>
          </a:ln>
        </p:spPr>
      </p:pic>
      <p:sp>
        <p:nvSpPr>
          <p:cNvPr id="4103" name="Rectangle 6"/>
          <p:cNvSpPr>
            <a:spLocks noChangeArrowheads="1"/>
          </p:cNvSpPr>
          <p:nvPr/>
        </p:nvSpPr>
        <p:spPr bwMode="auto">
          <a:xfrm>
            <a:off x="906463" y="1341643"/>
            <a:ext cx="1600200" cy="533400"/>
          </a:xfrm>
          <a:prstGeom prst="rect">
            <a:avLst/>
          </a:prstGeom>
          <a:noFill/>
          <a:ln w="9525">
            <a:noFill/>
            <a:miter lim="800000"/>
            <a:headEnd/>
            <a:tailEnd/>
          </a:ln>
        </p:spPr>
        <p:txBody>
          <a:bodyPr/>
          <a:lstStyle/>
          <a:p>
            <a:pPr>
              <a:lnSpc>
                <a:spcPct val="110000"/>
              </a:lnSpc>
            </a:pPr>
            <a:r>
              <a:rPr lang="cs-CZ" altLang="en-US" sz="3200" b="1" dirty="0" smtClean="0">
                <a:solidFill>
                  <a:schemeClr val="tx1"/>
                </a:solidFill>
              </a:rPr>
              <a:t>Kvalita</a:t>
            </a:r>
            <a:endParaRPr lang="en-US" altLang="en-US" sz="3200" b="1" dirty="0">
              <a:solidFill>
                <a:schemeClr val="tx1"/>
              </a:solidFill>
            </a:endParaRPr>
          </a:p>
        </p:txBody>
      </p:sp>
      <p:sp>
        <p:nvSpPr>
          <p:cNvPr id="11" name="Rectangle 8"/>
          <p:cNvSpPr>
            <a:spLocks noChangeArrowheads="1"/>
          </p:cNvSpPr>
          <p:nvPr/>
        </p:nvSpPr>
        <p:spPr bwMode="auto">
          <a:xfrm>
            <a:off x="3352800" y="1341643"/>
            <a:ext cx="2886076" cy="533400"/>
          </a:xfrm>
          <a:prstGeom prst="rect">
            <a:avLst/>
          </a:prstGeom>
          <a:noFill/>
          <a:ln w="9525">
            <a:noFill/>
            <a:miter lim="800000"/>
            <a:headEnd/>
            <a:tailEnd/>
          </a:ln>
        </p:spPr>
        <p:txBody>
          <a:bodyPr/>
          <a:lstStyle/>
          <a:p>
            <a:pPr>
              <a:lnSpc>
                <a:spcPct val="110000"/>
              </a:lnSpc>
            </a:pPr>
            <a:r>
              <a:rPr lang="cs-CZ" altLang="en-US" sz="3200" b="1" dirty="0" smtClean="0">
                <a:solidFill>
                  <a:schemeClr val="tx1"/>
                </a:solidFill>
              </a:rPr>
              <a:t>Rozmanitost</a:t>
            </a:r>
            <a:endParaRPr lang="en-US" altLang="en-US" sz="3200" b="1" dirty="0">
              <a:solidFill>
                <a:schemeClr val="tx1"/>
              </a:solidFill>
            </a:endParaRPr>
          </a:p>
        </p:txBody>
      </p:sp>
      <p:sp>
        <p:nvSpPr>
          <p:cNvPr id="12" name="Rectangle 11"/>
          <p:cNvSpPr>
            <a:spLocks noChangeArrowheads="1"/>
          </p:cNvSpPr>
          <p:nvPr/>
        </p:nvSpPr>
        <p:spPr bwMode="auto">
          <a:xfrm>
            <a:off x="6705600" y="1368147"/>
            <a:ext cx="1870075" cy="533400"/>
          </a:xfrm>
          <a:prstGeom prst="rect">
            <a:avLst/>
          </a:prstGeom>
          <a:noFill/>
          <a:ln w="9525">
            <a:noFill/>
            <a:miter lim="800000"/>
            <a:headEnd/>
            <a:tailEnd/>
          </a:ln>
        </p:spPr>
        <p:txBody>
          <a:bodyPr/>
          <a:lstStyle/>
          <a:p>
            <a:pPr>
              <a:lnSpc>
                <a:spcPct val="110000"/>
              </a:lnSpc>
            </a:pPr>
            <a:r>
              <a:rPr lang="cs-CZ" altLang="en-US" sz="3200" b="1" dirty="0" smtClean="0">
                <a:solidFill>
                  <a:schemeClr val="tx1"/>
                </a:solidFill>
              </a:rPr>
              <a:t>Hloubka</a:t>
            </a:r>
            <a:endParaRPr lang="en-US" altLang="en-US" sz="3200" b="1" dirty="0">
              <a:solidFill>
                <a:schemeClr val="tx1"/>
              </a:solidFill>
            </a:endParaRPr>
          </a:p>
        </p:txBody>
      </p:sp>
      <p:sp>
        <p:nvSpPr>
          <p:cNvPr id="13" name="Title 1"/>
          <p:cNvSpPr txBox="1">
            <a:spLocks/>
          </p:cNvSpPr>
          <p:nvPr/>
        </p:nvSpPr>
        <p:spPr>
          <a:xfrm>
            <a:off x="917575" y="506413"/>
            <a:ext cx="7369175" cy="836612"/>
          </a:xfrm>
          <a:prstGeom prst="rect">
            <a:avLst/>
          </a:prstGeom>
        </p:spPr>
        <p:txBody>
          <a:bodyPr/>
          <a:lstStyle/>
          <a:p>
            <a:pPr algn="ctr">
              <a:defRPr/>
            </a:pPr>
            <a:r>
              <a:rPr lang="cs-CZ" sz="2800" b="0" kern="0" dirty="0" smtClean="0">
                <a:solidFill>
                  <a:schemeClr val="tx2"/>
                </a:solidFill>
                <a:latin typeface="+mj-lt"/>
                <a:ea typeface="+mj-ea"/>
                <a:cs typeface="+mj-cs"/>
              </a:rPr>
              <a:t>FILOSOFIE VÝBĚRU ČASOPIS</a:t>
            </a:r>
            <a:r>
              <a:rPr lang="cs-CZ" sz="2800" b="0" kern="0" dirty="0" smtClean="0">
                <a:solidFill>
                  <a:schemeClr val="tx2"/>
                </a:solidFill>
                <a:latin typeface="Arial"/>
                <a:ea typeface="+mj-ea"/>
                <a:cs typeface="Arial"/>
              </a:rPr>
              <a:t>Ů DO WOS</a:t>
            </a:r>
            <a:r>
              <a:rPr lang="cs-CZ" sz="2800" b="0" kern="0" dirty="0" smtClean="0">
                <a:solidFill>
                  <a:schemeClr val="tx2"/>
                </a:solidFill>
                <a:latin typeface="+mj-lt"/>
                <a:ea typeface="+mj-ea"/>
                <a:cs typeface="+mj-cs"/>
              </a:rPr>
              <a:t> </a:t>
            </a:r>
          </a:p>
          <a:p>
            <a:pPr algn="ctr">
              <a:defRPr/>
            </a:pPr>
            <a:endParaRPr lang="en-US" b="0" kern="0" dirty="0">
              <a:solidFill>
                <a:schemeClr val="tx2"/>
              </a:solidFill>
              <a:latin typeface="+mj-lt"/>
              <a:ea typeface="+mj-ea"/>
              <a:cs typeface="+mj-cs"/>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ChangeArrowheads="1"/>
          </p:cNvSpPr>
          <p:nvPr/>
        </p:nvSpPr>
        <p:spPr bwMode="auto">
          <a:xfrm>
            <a:off x="304800" y="1524000"/>
            <a:ext cx="8458200" cy="2800767"/>
          </a:xfrm>
          <a:prstGeom prst="rect">
            <a:avLst/>
          </a:prstGeom>
          <a:noFill/>
          <a:ln w="28575">
            <a:solidFill>
              <a:schemeClr val="bg2"/>
            </a:solidFill>
            <a:miter lim="800000"/>
            <a:headEnd/>
            <a:tailEnd/>
          </a:ln>
        </p:spPr>
        <p:txBody>
          <a:bodyPr>
            <a:spAutoFit/>
          </a:bodyPr>
          <a:lstStyle/>
          <a:p>
            <a:pPr>
              <a:lnSpc>
                <a:spcPct val="120000"/>
              </a:lnSpc>
              <a:buSzPct val="80000"/>
            </a:pPr>
            <a:r>
              <a:rPr lang="cs-CZ" sz="2000" b="0" dirty="0" smtClean="0">
                <a:solidFill>
                  <a:schemeClr val="tx1"/>
                </a:solidFill>
              </a:rPr>
              <a:t>V hodnocení časopisů</a:t>
            </a:r>
            <a:r>
              <a:rPr lang="en-US" sz="2000" b="0" dirty="0" smtClean="0">
                <a:solidFill>
                  <a:schemeClr val="tx1"/>
                </a:solidFill>
              </a:rPr>
              <a:t>:</a:t>
            </a:r>
            <a:endParaRPr lang="en-US" sz="2000" b="0" dirty="0">
              <a:solidFill>
                <a:schemeClr val="tx1"/>
              </a:solidFill>
            </a:endParaRPr>
          </a:p>
          <a:p>
            <a:pPr lvl="1">
              <a:lnSpc>
                <a:spcPct val="120000"/>
              </a:lnSpc>
              <a:spcBef>
                <a:spcPct val="20000"/>
              </a:spcBef>
              <a:buSzPct val="80000"/>
              <a:buFont typeface="Wingdings" pitchFamily="2" charset="2"/>
              <a:buChar char="§"/>
            </a:pPr>
            <a:r>
              <a:rPr lang="en-US" sz="2000" b="0" dirty="0">
                <a:solidFill>
                  <a:schemeClr val="tx1"/>
                </a:solidFill>
              </a:rPr>
              <a:t>  </a:t>
            </a:r>
            <a:r>
              <a:rPr lang="cs-CZ" sz="2000" b="0" dirty="0" smtClean="0">
                <a:solidFill>
                  <a:schemeClr val="tx1"/>
                </a:solidFill>
              </a:rPr>
              <a:t>Jsme objektivní </a:t>
            </a:r>
            <a:r>
              <a:rPr lang="en-GB" sz="2000" b="0" dirty="0" smtClean="0">
                <a:solidFill>
                  <a:schemeClr val="tx1"/>
                </a:solidFill>
              </a:rPr>
              <a:t>(</a:t>
            </a:r>
            <a:r>
              <a:rPr lang="en-US" sz="2000" b="0" dirty="0" smtClean="0">
                <a:solidFill>
                  <a:schemeClr val="tx1"/>
                </a:solidFill>
              </a:rPr>
              <a:t>“publisher-neutral”) - </a:t>
            </a:r>
            <a:r>
              <a:rPr lang="en-US" sz="2000" b="0" dirty="0" err="1" smtClean="0">
                <a:solidFill>
                  <a:schemeClr val="tx1"/>
                </a:solidFill>
              </a:rPr>
              <a:t>na</a:t>
            </a:r>
            <a:r>
              <a:rPr lang="en-US" sz="2000" b="0" dirty="0" smtClean="0">
                <a:solidFill>
                  <a:schemeClr val="tx1"/>
                </a:solidFill>
              </a:rPr>
              <a:t> </a:t>
            </a:r>
            <a:r>
              <a:rPr lang="en-US" sz="2000" b="0" dirty="0" err="1" smtClean="0">
                <a:solidFill>
                  <a:schemeClr val="tx1"/>
                </a:solidFill>
              </a:rPr>
              <a:t>hodnocen</a:t>
            </a:r>
            <a:r>
              <a:rPr lang="cs-CZ" sz="2000" b="0" dirty="0" smtClean="0">
                <a:solidFill>
                  <a:schemeClr val="tx1"/>
                </a:solidFill>
              </a:rPr>
              <a:t>í nemá vliv,  zda se jedná o časopis vydávaný komerčním nakladatelem, akademickým, nakladatelem, zda se jedná o Open Access časopis apod.</a:t>
            </a:r>
          </a:p>
          <a:p>
            <a:pPr lvl="1">
              <a:lnSpc>
                <a:spcPct val="120000"/>
              </a:lnSpc>
              <a:spcBef>
                <a:spcPct val="20000"/>
              </a:spcBef>
              <a:buSzPct val="80000"/>
              <a:buFont typeface="Wingdings" pitchFamily="2" charset="2"/>
              <a:buChar char="§"/>
            </a:pPr>
            <a:r>
              <a:rPr lang="cs-CZ" sz="2000" b="0" dirty="0" smtClean="0">
                <a:solidFill>
                  <a:schemeClr val="tx1"/>
                </a:solidFill>
              </a:rPr>
              <a:t> Pro časopisy všech typů nakladatelů jsou používány stejné standardy</a:t>
            </a:r>
            <a:endParaRPr lang="en-US" sz="2000" b="0" dirty="0">
              <a:solidFill>
                <a:schemeClr val="tx1"/>
              </a:solidFill>
            </a:endParaRPr>
          </a:p>
        </p:txBody>
      </p:sp>
      <p:sp>
        <p:nvSpPr>
          <p:cNvPr id="11" name="Rectangle 2"/>
          <p:cNvSpPr>
            <a:spLocks noGrp="1" noChangeArrowheads="1"/>
          </p:cNvSpPr>
          <p:nvPr>
            <p:ph type="title"/>
          </p:nvPr>
        </p:nvSpPr>
        <p:spPr>
          <a:xfrm>
            <a:off x="887413" y="225425"/>
            <a:ext cx="7369175" cy="836613"/>
          </a:xfrm>
        </p:spPr>
        <p:txBody>
          <a:bodyPr/>
          <a:lstStyle/>
          <a:p>
            <a:pPr algn="ctr" eaLnBrk="1" hangingPunct="1"/>
            <a:r>
              <a:rPr lang="cs-CZ" dirty="0" smtClean="0"/>
              <a:t>KOMPONENTY HODNOCENÍ ČASOPISŮ</a:t>
            </a:r>
            <a:endParaRPr lang="en-US" dirty="0" smtClean="0"/>
          </a:p>
        </p:txBody>
      </p:sp>
      <p:sp>
        <p:nvSpPr>
          <p:cNvPr id="13" name="Rectangle 12"/>
          <p:cNvSpPr/>
          <p:nvPr/>
        </p:nvSpPr>
        <p:spPr>
          <a:xfrm>
            <a:off x="304800" y="4660071"/>
            <a:ext cx="8458200" cy="1785104"/>
          </a:xfrm>
          <a:prstGeom prst="rect">
            <a:avLst/>
          </a:prstGeom>
        </p:spPr>
        <p:txBody>
          <a:bodyPr wrap="square">
            <a:spAutoFit/>
          </a:bodyPr>
          <a:lstStyle/>
          <a:p>
            <a:pPr eaLnBrk="1" hangingPunct="1"/>
            <a:r>
              <a:rPr lang="cs-CZ" sz="2000" b="0" dirty="0" smtClean="0">
                <a:solidFill>
                  <a:schemeClr val="tx1"/>
                </a:solidFill>
              </a:rPr>
              <a:t>Proces výběru časopisů </a:t>
            </a:r>
            <a:r>
              <a:rPr lang="es-ES" sz="2000" b="0" dirty="0" smtClean="0">
                <a:solidFill>
                  <a:schemeClr val="tx1"/>
                </a:solidFill>
              </a:rPr>
              <a:t>Thomson Reuters:</a:t>
            </a:r>
            <a:endParaRPr lang="en-US" sz="2000" b="0" dirty="0" smtClean="0">
              <a:solidFill>
                <a:schemeClr val="tx1"/>
              </a:solidFill>
            </a:endParaRPr>
          </a:p>
          <a:p>
            <a:pPr lvl="1" eaLnBrk="1" hangingPunct="1"/>
            <a:endParaRPr lang="en-US" sz="1800" b="0" dirty="0" smtClean="0">
              <a:solidFill>
                <a:srgbClr val="041ABC"/>
              </a:solidFill>
            </a:endParaRPr>
          </a:p>
          <a:p>
            <a:pPr lvl="1" eaLnBrk="1" hangingPunct="1"/>
            <a:r>
              <a:rPr lang="en-US" sz="1800" b="0" dirty="0" smtClean="0">
                <a:solidFill>
                  <a:srgbClr val="041ABC"/>
                </a:solidFill>
              </a:rPr>
              <a:t>http://thomsonreuters.com/products_services/science/free/essays/journal_selection_process/</a:t>
            </a:r>
            <a:endParaRPr lang="cs-CZ" sz="1800" b="0" dirty="0" smtClean="0">
              <a:solidFill>
                <a:srgbClr val="041ABC"/>
              </a:solidFill>
            </a:endParaRPr>
          </a:p>
          <a:p>
            <a:pPr lvl="1" eaLnBrk="1" hangingPunct="1"/>
            <a:endParaRPr lang="en-GB" sz="1800" b="0" dirty="0" smtClean="0">
              <a:solidFill>
                <a:srgbClr val="041ABC"/>
              </a:solidFill>
            </a:endParaRPr>
          </a:p>
          <a:p>
            <a:pPr lvl="1" eaLnBrk="1" hangingPunct="1"/>
            <a:r>
              <a:rPr lang="cs-CZ" sz="1800" b="0" dirty="0" smtClean="0">
                <a:solidFill>
                  <a:srgbClr val="041ABC"/>
                </a:solidFill>
              </a:rPr>
              <a:t>http</a:t>
            </a:r>
            <a:r>
              <a:rPr lang="en-GB" sz="1800" b="0" dirty="0" smtClean="0">
                <a:solidFill>
                  <a:srgbClr val="041ABC"/>
                </a:solidFill>
              </a:rPr>
              <a:t>://</a:t>
            </a:r>
            <a:r>
              <a:rPr lang="en-GB" sz="1800" b="0" dirty="0" err="1" smtClean="0">
                <a:solidFill>
                  <a:srgbClr val="041ABC"/>
                </a:solidFill>
              </a:rPr>
              <a:t>science.thomsonreuters.com/mjl/selection</a:t>
            </a:r>
            <a:endParaRPr lang="en-US" sz="1800" b="0" dirty="0" smtClean="0">
              <a:solidFill>
                <a:srgbClr val="041ABC"/>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381000" y="457200"/>
            <a:ext cx="8382000" cy="523220"/>
          </a:xfrm>
          <a:prstGeom prst="rect">
            <a:avLst/>
          </a:prstGeom>
          <a:noFill/>
          <a:ln w="9525">
            <a:noFill/>
            <a:miter lim="800000"/>
            <a:headEnd/>
            <a:tailEnd/>
          </a:ln>
        </p:spPr>
        <p:txBody>
          <a:bodyPr wrap="square">
            <a:spAutoFit/>
          </a:bodyPr>
          <a:lstStyle/>
          <a:p>
            <a:pPr algn="ctr">
              <a:buSzPct val="80000"/>
            </a:pPr>
            <a:r>
              <a:rPr lang="cs-CZ" sz="2800" b="0" dirty="0" smtClean="0">
                <a:solidFill>
                  <a:schemeClr val="tx2"/>
                </a:solidFill>
              </a:rPr>
              <a:t>ZÁKLAD</a:t>
            </a:r>
            <a:r>
              <a:rPr lang="en-GB" sz="2800" b="0" dirty="0" smtClean="0">
                <a:solidFill>
                  <a:schemeClr val="tx2"/>
                </a:solidFill>
              </a:rPr>
              <a:t>N</a:t>
            </a:r>
            <a:r>
              <a:rPr lang="cs-CZ" sz="2800" b="0" dirty="0" smtClean="0">
                <a:solidFill>
                  <a:schemeClr val="tx2"/>
                </a:solidFill>
              </a:rPr>
              <a:t>Í PUBLIKAČNÍ STANDARDY</a:t>
            </a:r>
            <a:r>
              <a:rPr lang="en-US" sz="2800" b="0" dirty="0" smtClean="0">
                <a:solidFill>
                  <a:schemeClr val="tx2"/>
                </a:solidFill>
              </a:rPr>
              <a:t> </a:t>
            </a:r>
            <a:endParaRPr lang="en-US" sz="2800" b="0" dirty="0">
              <a:solidFill>
                <a:schemeClr val="tx2"/>
              </a:solidFill>
            </a:endParaRPr>
          </a:p>
        </p:txBody>
      </p:sp>
      <p:sp>
        <p:nvSpPr>
          <p:cNvPr id="13" name="Rectangle 3"/>
          <p:cNvSpPr txBox="1">
            <a:spLocks noChangeArrowheads="1"/>
          </p:cNvSpPr>
          <p:nvPr/>
        </p:nvSpPr>
        <p:spPr bwMode="auto">
          <a:xfrm>
            <a:off x="225287" y="1475888"/>
            <a:ext cx="8600661" cy="457041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r>
              <a:rPr kumimoji="0" lang="cs-CZ" sz="2400" b="0" i="0" u="none" strike="noStrike" kern="0" cap="none" spc="0" normalizeH="0" baseline="0" noProof="0" dirty="0" smtClean="0">
                <a:ln>
                  <a:noFill/>
                </a:ln>
                <a:solidFill>
                  <a:schemeClr val="tx1"/>
                </a:solidFill>
                <a:effectLst/>
                <a:uLnTx/>
                <a:uFillTx/>
                <a:latin typeface="Arial" charset="0"/>
                <a:ea typeface="+mn-ea"/>
                <a:cs typeface="+mn-cs"/>
              </a:rPr>
              <a:t>Včasnost vydávání</a:t>
            </a:r>
            <a:r>
              <a:rPr kumimoji="0" lang="cs-CZ" sz="2400" b="0" i="0" u="none" strike="noStrike" kern="0" cap="none" spc="0" normalizeH="0" noProof="0" dirty="0" smtClean="0">
                <a:ln>
                  <a:noFill/>
                </a:ln>
                <a:solidFill>
                  <a:schemeClr val="tx1"/>
                </a:solidFill>
                <a:effectLst/>
                <a:uLnTx/>
                <a:uFillTx/>
                <a:latin typeface="Arial" charset="0"/>
                <a:ea typeface="+mn-ea"/>
                <a:cs typeface="+mn-cs"/>
              </a:rPr>
              <a:t> časopisu</a:t>
            </a:r>
            <a:endParaRPr kumimoji="0" lang="en-US" sz="2400" b="0" i="0" u="none" strike="noStrike" kern="0" cap="none" spc="0" normalizeH="0" baseline="0" noProof="0" dirty="0" smtClean="0">
              <a:ln>
                <a:noFill/>
              </a:ln>
              <a:solidFill>
                <a:schemeClr val="tx1"/>
              </a:solidFill>
              <a:effectLst/>
              <a:uLnTx/>
              <a:uFillTx/>
              <a:latin typeface="Arial" charset="0"/>
              <a:ea typeface="+mn-ea"/>
              <a:cs typeface="+mn-cs"/>
            </a:endParaRPr>
          </a:p>
          <a:p>
            <a:pPr marL="628650" marR="0" lvl="1" indent="-285750" algn="l" defTabSz="914400" rtl="0" eaLnBrk="1" fontAlgn="base" latinLnBrk="0" hangingPunct="1">
              <a:lnSpc>
                <a:spcPct val="100000"/>
              </a:lnSpc>
              <a:spcBef>
                <a:spcPct val="30000"/>
              </a:spcBef>
              <a:spcAft>
                <a:spcPct val="0"/>
              </a:spcAft>
              <a:buClr>
                <a:schemeClr val="tx2"/>
              </a:buClr>
              <a:buSzTx/>
              <a:buFont typeface="Arial" pitchFamily="34" charset="0"/>
              <a:buChar char="–"/>
              <a:tabLst/>
              <a:defRPr/>
            </a:pPr>
            <a:r>
              <a:rPr lang="cs-CZ" sz="2000" b="0" kern="0" dirty="0" smtClean="0">
                <a:solidFill>
                  <a:schemeClr val="tx1"/>
                </a:solidFill>
                <a:latin typeface="Arial" charset="0"/>
              </a:rPr>
              <a:t>Schopnost vydávat časopis v předem stanovených termínech. Velice důležitá podmínka,  kvůli které většinou hodnotíme minimálně tři po sobě jdoucí vydání a někdy i více.</a:t>
            </a:r>
            <a:endParaRPr kumimoji="0" lang="en-US" sz="2000" b="0" i="0" u="none" strike="noStrike" kern="0" cap="none" spc="0" normalizeH="0" baseline="0" noProof="0" dirty="0" smtClean="0">
              <a:ln>
                <a:noFill/>
              </a:ln>
              <a:solidFill>
                <a:schemeClr val="tx1"/>
              </a:solidFill>
              <a:effectLst/>
              <a:uLnTx/>
              <a:uFillTx/>
              <a:latin typeface="Arial" charset="0"/>
            </a:endParaRPr>
          </a:p>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r>
              <a:rPr kumimoji="0" lang="cs-CZ" sz="2400" b="0" i="0" u="none" strike="noStrike" kern="0" cap="none" spc="0" normalizeH="0" baseline="0" noProof="0" dirty="0" smtClean="0">
                <a:ln>
                  <a:noFill/>
                </a:ln>
                <a:solidFill>
                  <a:schemeClr val="tx1"/>
                </a:solidFill>
                <a:effectLst/>
                <a:uLnTx/>
                <a:uFillTx/>
                <a:latin typeface="Arial" charset="0"/>
                <a:ea typeface="+mn-ea"/>
                <a:cs typeface="+mn-cs"/>
              </a:rPr>
              <a:t>Mezinárodní publikační standardy </a:t>
            </a:r>
            <a:endParaRPr kumimoji="0" lang="en-US" sz="2400" b="0" i="0" u="none" strike="noStrike" kern="0" cap="none" spc="0" normalizeH="0" baseline="0" noProof="0" dirty="0" smtClean="0">
              <a:ln>
                <a:noFill/>
              </a:ln>
              <a:solidFill>
                <a:schemeClr val="tx1"/>
              </a:solidFill>
              <a:effectLst/>
              <a:uLnTx/>
              <a:uFillTx/>
              <a:latin typeface="Arial" charset="0"/>
              <a:ea typeface="+mn-ea"/>
              <a:cs typeface="+mn-cs"/>
            </a:endParaRPr>
          </a:p>
          <a:p>
            <a:pPr marL="628650" marR="0" lvl="1" indent="-285750" algn="l" defTabSz="914400" rtl="0" eaLnBrk="1" fontAlgn="base" latinLnBrk="0" hangingPunct="1">
              <a:lnSpc>
                <a:spcPct val="100000"/>
              </a:lnSpc>
              <a:spcBef>
                <a:spcPct val="30000"/>
              </a:spcBef>
              <a:spcAft>
                <a:spcPct val="0"/>
              </a:spcAft>
              <a:buClr>
                <a:schemeClr val="tx2"/>
              </a:buClr>
              <a:buSzTx/>
              <a:buFont typeface="Arial" pitchFamily="34" charset="0"/>
              <a:buChar char="–"/>
              <a:tabLst/>
              <a:defRPr/>
            </a:pPr>
            <a:r>
              <a:rPr kumimoji="0" lang="cs-CZ" sz="2000" b="0" i="0" u="none" strike="noStrike" kern="0" cap="none" spc="0" normalizeH="0" baseline="0" noProof="0" dirty="0" smtClean="0">
                <a:ln>
                  <a:noFill/>
                </a:ln>
                <a:solidFill>
                  <a:schemeClr val="tx1"/>
                </a:solidFill>
                <a:effectLst/>
                <a:uLnTx/>
                <a:uFillTx/>
                <a:latin typeface="Arial" charset="0"/>
              </a:rPr>
              <a:t>Kompletní bibliografická informace na všech úrovních </a:t>
            </a:r>
            <a:r>
              <a:rPr kumimoji="0" lang="en-GB" sz="2000" b="0" i="0" u="none" strike="noStrike" kern="0" cap="none" spc="0" normalizeH="0" baseline="0" noProof="0" dirty="0" smtClean="0">
                <a:ln>
                  <a:noFill/>
                </a:ln>
                <a:solidFill>
                  <a:schemeClr val="tx1"/>
                </a:solidFill>
                <a:effectLst/>
                <a:uLnTx/>
                <a:uFillTx/>
                <a:latin typeface="Arial" charset="0"/>
              </a:rPr>
              <a:t>–</a:t>
            </a:r>
            <a:r>
              <a:rPr kumimoji="0" lang="en-GB" sz="2000" b="0" i="0" u="none" strike="noStrike" kern="0" cap="none" spc="0" normalizeH="0" noProof="0" dirty="0" smtClean="0">
                <a:ln>
                  <a:noFill/>
                </a:ln>
                <a:solidFill>
                  <a:schemeClr val="tx1"/>
                </a:solidFill>
                <a:effectLst/>
                <a:uLnTx/>
                <a:uFillTx/>
                <a:latin typeface="Arial" charset="0"/>
              </a:rPr>
              <a:t> pro </a:t>
            </a:r>
            <a:r>
              <a:rPr kumimoji="0" lang="cs-CZ" sz="2000" b="0" i="0" u="none" strike="noStrike" kern="0" cap="none" spc="0" normalizeH="0" noProof="0" dirty="0" smtClean="0">
                <a:ln>
                  <a:noFill/>
                </a:ln>
                <a:solidFill>
                  <a:schemeClr val="tx1"/>
                </a:solidFill>
                <a:effectLst/>
                <a:uLnTx/>
                <a:uFillTx/>
                <a:latin typeface="Arial" charset="0"/>
              </a:rPr>
              <a:t>č</a:t>
            </a:r>
            <a:r>
              <a:rPr kumimoji="0" lang="en-GB" sz="2000" b="0" i="0" u="none" strike="noStrike" kern="0" cap="none" spc="0" normalizeH="0" noProof="0" dirty="0" err="1" smtClean="0">
                <a:ln>
                  <a:noFill/>
                </a:ln>
                <a:solidFill>
                  <a:schemeClr val="tx1"/>
                </a:solidFill>
                <a:effectLst/>
                <a:uLnTx/>
                <a:uFillTx/>
                <a:latin typeface="Arial" charset="0"/>
              </a:rPr>
              <a:t>asopis</a:t>
            </a:r>
            <a:r>
              <a:rPr kumimoji="0" lang="en-GB" sz="2000" b="0" i="0" u="none" strike="noStrike" kern="0" cap="none" spc="0" normalizeH="0" noProof="0" dirty="0" smtClean="0">
                <a:ln>
                  <a:noFill/>
                </a:ln>
                <a:solidFill>
                  <a:schemeClr val="tx1"/>
                </a:solidFill>
                <a:effectLst/>
                <a:uLnTx/>
                <a:uFillTx/>
                <a:latin typeface="Arial" charset="0"/>
              </a:rPr>
              <a:t>, </a:t>
            </a:r>
            <a:r>
              <a:rPr kumimoji="0" lang="cs-CZ" sz="2000" b="0" i="0" u="none" strike="noStrike" kern="0" cap="none" spc="0" normalizeH="0" noProof="0" dirty="0" smtClean="0">
                <a:ln>
                  <a:noFill/>
                </a:ln>
                <a:solidFill>
                  <a:schemeClr val="tx1"/>
                </a:solidFill>
                <a:effectLst/>
                <a:uLnTx/>
                <a:uFillTx/>
                <a:latin typeface="Arial" charset="0"/>
              </a:rPr>
              <a:t>články, autory a citované reference.</a:t>
            </a:r>
            <a:endParaRPr kumimoji="0" lang="en-US" sz="2000" b="0" i="0" u="none" strike="noStrike" kern="0" cap="none" spc="0" normalizeH="0" baseline="0" noProof="0" dirty="0" smtClean="0">
              <a:ln>
                <a:noFill/>
              </a:ln>
              <a:solidFill>
                <a:schemeClr val="tx1"/>
              </a:solidFill>
              <a:effectLst/>
              <a:uLnTx/>
              <a:uFillTx/>
              <a:latin typeface="Arial" charset="0"/>
            </a:endParaRPr>
          </a:p>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r>
              <a:rPr kumimoji="0" lang="cs-CZ" sz="2400" b="0" i="0" u="none" strike="noStrike" kern="0" cap="none" spc="0" normalizeH="0" baseline="0" noProof="0" dirty="0" smtClean="0">
                <a:ln>
                  <a:noFill/>
                </a:ln>
                <a:solidFill>
                  <a:schemeClr val="tx1"/>
                </a:solidFill>
                <a:effectLst/>
                <a:uLnTx/>
                <a:uFillTx/>
                <a:latin typeface="Arial" charset="0"/>
                <a:ea typeface="+mn-ea"/>
                <a:cs typeface="+mn-cs"/>
              </a:rPr>
              <a:t>Názvy článků, abstrakty, klíčová slova a citované reference v anglickém</a:t>
            </a:r>
            <a:r>
              <a:rPr kumimoji="0" lang="cs-CZ" sz="2400" b="0" i="0" u="none" strike="noStrike" kern="0" cap="none" spc="0" normalizeH="0" noProof="0" dirty="0" smtClean="0">
                <a:ln>
                  <a:noFill/>
                </a:ln>
                <a:solidFill>
                  <a:schemeClr val="tx1"/>
                </a:solidFill>
                <a:effectLst/>
                <a:uLnTx/>
                <a:uFillTx/>
                <a:latin typeface="Arial" charset="0"/>
                <a:ea typeface="+mn-ea"/>
                <a:cs typeface="+mn-cs"/>
              </a:rPr>
              <a:t> jazyce</a:t>
            </a:r>
            <a:endParaRPr kumimoji="0" lang="en-US" sz="2400" b="0" i="0" u="none" strike="noStrike" kern="0" cap="none" spc="0" normalizeH="0" baseline="0" noProof="0" dirty="0" smtClean="0">
              <a:ln>
                <a:noFill/>
              </a:ln>
              <a:solidFill>
                <a:schemeClr val="tx1"/>
              </a:solidFill>
              <a:effectLst/>
              <a:uLnTx/>
              <a:uFillTx/>
              <a:latin typeface="Arial" charset="0"/>
              <a:ea typeface="+mn-ea"/>
              <a:cs typeface="+mn-cs"/>
            </a:endParaRPr>
          </a:p>
          <a:p>
            <a:pPr marL="628650" marR="0" lvl="1" indent="-285750" algn="l" defTabSz="914400" rtl="0" eaLnBrk="1" fontAlgn="base" latinLnBrk="0" hangingPunct="1">
              <a:lnSpc>
                <a:spcPct val="100000"/>
              </a:lnSpc>
              <a:spcBef>
                <a:spcPct val="30000"/>
              </a:spcBef>
              <a:spcAft>
                <a:spcPct val="0"/>
              </a:spcAft>
              <a:buClr>
                <a:schemeClr val="tx2"/>
              </a:buClr>
              <a:buSzTx/>
              <a:buFont typeface="Arial" pitchFamily="34" charset="0"/>
              <a:buChar char="–"/>
              <a:tabLst/>
              <a:defRPr/>
            </a:pPr>
            <a:r>
              <a:rPr kumimoji="0" lang="cs-CZ" sz="2000" b="0" i="0" u="none" strike="noStrike" kern="0" cap="none" spc="0" normalizeH="0" baseline="0" noProof="0" dirty="0" smtClean="0">
                <a:ln>
                  <a:noFill/>
                </a:ln>
                <a:solidFill>
                  <a:schemeClr val="tx1"/>
                </a:solidFill>
                <a:effectLst/>
                <a:uLnTx/>
                <a:uFillTx/>
                <a:latin typeface="Arial" charset="0"/>
              </a:rPr>
              <a:t>Velice vhodné,</a:t>
            </a:r>
            <a:r>
              <a:rPr kumimoji="0" lang="cs-CZ" sz="2000" b="0" i="0" u="none" strike="noStrike" kern="0" cap="none" spc="0" normalizeH="0" noProof="0" dirty="0" smtClean="0">
                <a:ln>
                  <a:noFill/>
                </a:ln>
                <a:solidFill>
                  <a:schemeClr val="tx1"/>
                </a:solidFill>
                <a:effectLst/>
                <a:uLnTx/>
                <a:uFillTx/>
                <a:latin typeface="Arial" charset="0"/>
              </a:rPr>
              <a:t>  aby časopis mohl oslovit co nejširší cílovou skupinu.</a:t>
            </a:r>
            <a:endParaRPr kumimoji="0" lang="en-US" sz="2000" b="0" i="0" u="none" strike="noStrike" kern="0" cap="none" spc="0" normalizeH="0" baseline="0" noProof="0" dirty="0" smtClean="0">
              <a:ln>
                <a:noFill/>
              </a:ln>
              <a:solidFill>
                <a:schemeClr val="tx1"/>
              </a:solidFill>
              <a:effectLst/>
              <a:uLnTx/>
              <a:uFillTx/>
              <a:latin typeface="Arial" charset="0"/>
            </a:endParaRPr>
          </a:p>
          <a:p>
            <a:pPr marL="228600" lvl="0" indent="-228600" eaLnBrk="1" hangingPunct="1">
              <a:lnSpc>
                <a:spcPct val="100000"/>
              </a:lnSpc>
              <a:spcBef>
                <a:spcPct val="50000"/>
              </a:spcBef>
              <a:buClr>
                <a:schemeClr val="tx2"/>
              </a:buClr>
              <a:buFontTx/>
              <a:buChar char="•"/>
              <a:defRPr/>
            </a:pPr>
            <a:r>
              <a:rPr lang="cs-CZ" sz="2400" b="0" kern="0" dirty="0" smtClean="0">
                <a:solidFill>
                  <a:schemeClr val="tx1"/>
                </a:solidFill>
                <a:latin typeface="Arial" charset="0"/>
              </a:rPr>
              <a:t>Peer review</a:t>
            </a:r>
            <a:endParaRPr lang="en-US" sz="2400" b="0" kern="0" dirty="0" smtClean="0">
              <a:solidFill>
                <a:schemeClr val="tx1"/>
              </a:solidFill>
              <a:latin typeface="Arial" charset="0"/>
            </a:endParaRPr>
          </a:p>
          <a:p>
            <a:pPr marL="628650" lvl="1" indent="-285750" eaLnBrk="1" hangingPunct="1">
              <a:lnSpc>
                <a:spcPct val="100000"/>
              </a:lnSpc>
              <a:spcBef>
                <a:spcPct val="30000"/>
              </a:spcBef>
              <a:buClr>
                <a:schemeClr val="tx2"/>
              </a:buClr>
              <a:buFont typeface="Arial" pitchFamily="34" charset="0"/>
              <a:buChar char="–"/>
              <a:defRPr/>
            </a:pPr>
            <a:r>
              <a:rPr lang="cs-CZ" sz="2000" b="0" kern="0" dirty="0" smtClean="0">
                <a:solidFill>
                  <a:schemeClr val="tx1"/>
                </a:solidFill>
                <a:latin typeface="Arial" charset="0"/>
              </a:rPr>
              <a:t>Zcela zásadní</a:t>
            </a:r>
            <a:endParaRPr lang="en-US" sz="2000" b="0" kern="0" dirty="0" smtClean="0">
              <a:solidFill>
                <a:schemeClr val="tx1"/>
              </a:solidFill>
              <a:latin typeface="Arial" charset="0"/>
            </a:endParaRPr>
          </a:p>
          <a:p>
            <a:pPr marL="685800" lvl="1" indent="-228600" eaLnBrk="1" hangingPunct="1">
              <a:lnSpc>
                <a:spcPct val="100000"/>
              </a:lnSpc>
              <a:spcBef>
                <a:spcPct val="50000"/>
              </a:spcBef>
              <a:buClr>
                <a:schemeClr val="tx2"/>
              </a:buClr>
            </a:pPr>
            <a:endParaRPr kumimoji="0" lang="en-US" sz="2000" b="0" i="0" u="none" strike="noStrike" kern="0" cap="none" spc="0" normalizeH="0" baseline="0" noProof="0" dirty="0" smtClean="0">
              <a:ln>
                <a:noFill/>
              </a:ln>
              <a:solidFill>
                <a:schemeClr val="tx1"/>
              </a:solidFill>
              <a:effectLst/>
              <a:uLnTx/>
              <a:uFillTx/>
              <a:latin typeface="Arial" charset="0"/>
            </a:endParaRPr>
          </a:p>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Arial" charset="0"/>
              <a:ea typeface="+mn-ea"/>
              <a:cs typeface="+mn-cs"/>
            </a:endParaRPr>
          </a:p>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Arial" charset="0"/>
              <a:ea typeface="+mn-ea"/>
              <a:cs typeface="+mn-cs"/>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6"/>
          <p:cNvSpPr>
            <a:spLocks noChangeArrowheads="1"/>
          </p:cNvSpPr>
          <p:nvPr/>
        </p:nvSpPr>
        <p:spPr bwMode="auto">
          <a:xfrm>
            <a:off x="381000" y="457200"/>
            <a:ext cx="8305800" cy="523220"/>
          </a:xfrm>
          <a:prstGeom prst="rect">
            <a:avLst/>
          </a:prstGeom>
          <a:noFill/>
          <a:ln w="9525">
            <a:noFill/>
            <a:miter lim="800000"/>
            <a:headEnd/>
            <a:tailEnd/>
          </a:ln>
        </p:spPr>
        <p:txBody>
          <a:bodyPr wrap="square">
            <a:spAutoFit/>
          </a:bodyPr>
          <a:lstStyle/>
          <a:p>
            <a:pPr algn="ctr">
              <a:buSzPct val="80000"/>
            </a:pPr>
            <a:r>
              <a:rPr lang="cs-CZ" sz="2800" b="0" dirty="0" smtClean="0">
                <a:solidFill>
                  <a:schemeClr val="tx2"/>
                </a:solidFill>
              </a:rPr>
              <a:t>O</a:t>
            </a:r>
            <a:r>
              <a:rPr lang="en-GB" sz="2800" b="0" dirty="0" smtClean="0">
                <a:solidFill>
                  <a:schemeClr val="tx2"/>
                </a:solidFill>
              </a:rPr>
              <a:t>BSAH</a:t>
            </a:r>
            <a:r>
              <a:rPr lang="en-US" sz="2800" b="0" dirty="0" smtClean="0">
                <a:solidFill>
                  <a:schemeClr val="tx2"/>
                </a:solidFill>
              </a:rPr>
              <a:t> </a:t>
            </a:r>
            <a:endParaRPr lang="en-US" sz="2800" b="0" dirty="0">
              <a:solidFill>
                <a:schemeClr val="tx2"/>
              </a:solidFill>
            </a:endParaRPr>
          </a:p>
        </p:txBody>
      </p:sp>
      <p:sp>
        <p:nvSpPr>
          <p:cNvPr id="21" name="Rectangle 10"/>
          <p:cNvSpPr>
            <a:spLocks noChangeArrowheads="1"/>
          </p:cNvSpPr>
          <p:nvPr/>
        </p:nvSpPr>
        <p:spPr bwMode="auto">
          <a:xfrm>
            <a:off x="304800" y="4932567"/>
            <a:ext cx="8458200" cy="858633"/>
          </a:xfrm>
          <a:prstGeom prst="rect">
            <a:avLst/>
          </a:prstGeom>
          <a:noFill/>
          <a:ln w="19050">
            <a:solidFill>
              <a:schemeClr val="bg2"/>
            </a:solidFill>
            <a:miter lim="800000"/>
            <a:headEnd/>
            <a:tailEnd/>
          </a:ln>
        </p:spPr>
        <p:txBody>
          <a:bodyPr>
            <a:spAutoFit/>
          </a:bodyPr>
          <a:lstStyle/>
          <a:p>
            <a:pPr>
              <a:lnSpc>
                <a:spcPct val="110000"/>
              </a:lnSpc>
              <a:buSzPct val="80000"/>
              <a:buFont typeface="Wingdings" pitchFamily="2" charset="2"/>
              <a:buNone/>
            </a:pPr>
            <a:r>
              <a:rPr lang="cs-CZ" sz="2000" b="1" dirty="0" smtClean="0">
                <a:solidFill>
                  <a:schemeClr val="tx1"/>
                </a:solidFill>
              </a:rPr>
              <a:t>Zásadní otázka </a:t>
            </a:r>
            <a:endParaRPr lang="en-US" sz="2000" b="1" dirty="0">
              <a:solidFill>
                <a:schemeClr val="tx1"/>
              </a:solidFill>
            </a:endParaRPr>
          </a:p>
          <a:p>
            <a:pPr lvl="1">
              <a:lnSpc>
                <a:spcPct val="120000"/>
              </a:lnSpc>
              <a:spcBef>
                <a:spcPct val="30000"/>
              </a:spcBef>
              <a:buSzPct val="80000"/>
              <a:buFont typeface="Wingdings" pitchFamily="2" charset="2"/>
              <a:buNone/>
            </a:pPr>
            <a:r>
              <a:rPr lang="cs-CZ" sz="2000" dirty="0" smtClean="0">
                <a:solidFill>
                  <a:schemeClr val="tx1"/>
                </a:solidFill>
                <a:latin typeface="Arial"/>
                <a:cs typeface="Arial"/>
              </a:rPr>
              <a:t>„</a:t>
            </a:r>
            <a:r>
              <a:rPr lang="en-US" sz="2000" dirty="0" smtClean="0">
                <a:solidFill>
                  <a:schemeClr val="tx1"/>
                </a:solidFill>
              </a:rPr>
              <a:t>Co </a:t>
            </a:r>
            <a:r>
              <a:rPr lang="en-US" sz="2000" dirty="0" err="1" smtClean="0">
                <a:solidFill>
                  <a:schemeClr val="tx1"/>
                </a:solidFill>
              </a:rPr>
              <a:t>nov</a:t>
            </a:r>
            <a:r>
              <a:rPr lang="cs-CZ" sz="2000" dirty="0" smtClean="0">
                <a:solidFill>
                  <a:schemeClr val="tx1"/>
                </a:solidFill>
              </a:rPr>
              <a:t>ého tento časopis přináší databázi</a:t>
            </a:r>
            <a:r>
              <a:rPr lang="en-US" sz="2000" dirty="0" smtClean="0">
                <a:solidFill>
                  <a:schemeClr val="tx1"/>
                </a:solidFill>
              </a:rPr>
              <a:t> </a:t>
            </a:r>
            <a:r>
              <a:rPr lang="en-US" sz="2000" dirty="0">
                <a:solidFill>
                  <a:schemeClr val="tx1"/>
                </a:solidFill>
              </a:rPr>
              <a:t>Web of </a:t>
            </a:r>
            <a:r>
              <a:rPr lang="en-US" sz="2000" dirty="0" smtClean="0">
                <a:solidFill>
                  <a:schemeClr val="tx1"/>
                </a:solidFill>
              </a:rPr>
              <a:t>Science?</a:t>
            </a:r>
            <a:r>
              <a:rPr lang="cs-CZ" sz="2000" dirty="0" smtClean="0">
                <a:solidFill>
                  <a:schemeClr val="tx1"/>
                </a:solidFill>
                <a:latin typeface="Arial"/>
                <a:cs typeface="Arial"/>
              </a:rPr>
              <a:t> ”</a:t>
            </a:r>
            <a:endParaRPr lang="en-US" sz="2000" dirty="0">
              <a:solidFill>
                <a:schemeClr val="tx1"/>
              </a:solidFill>
            </a:endParaRPr>
          </a:p>
        </p:txBody>
      </p:sp>
      <p:sp>
        <p:nvSpPr>
          <p:cNvPr id="13" name="Rectangle 3"/>
          <p:cNvSpPr txBox="1">
            <a:spLocks noChangeArrowheads="1"/>
          </p:cNvSpPr>
          <p:nvPr/>
        </p:nvSpPr>
        <p:spPr bwMode="auto">
          <a:xfrm>
            <a:off x="319087" y="1465952"/>
            <a:ext cx="7834313" cy="327501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r>
              <a:rPr lang="cs-CZ" sz="2400" b="0" kern="0" dirty="0" smtClean="0">
                <a:solidFill>
                  <a:schemeClr val="tx1"/>
                </a:solidFill>
                <a:latin typeface="Arial" charset="0"/>
              </a:rPr>
              <a:t>Pokrytá témata</a:t>
            </a:r>
            <a:r>
              <a:rPr kumimoji="0" lang="cs-CZ" sz="2000" b="0" i="0" u="none" strike="noStrike" kern="0" cap="none" spc="0" normalizeH="0" baseline="0" noProof="0" dirty="0" smtClean="0">
                <a:ln>
                  <a:noFill/>
                </a:ln>
                <a:solidFill>
                  <a:schemeClr val="tx1"/>
                </a:solidFill>
                <a:effectLst/>
                <a:uLnTx/>
                <a:uFillTx/>
                <a:latin typeface="Arial" charset="0"/>
              </a:rPr>
              <a:t> </a:t>
            </a:r>
            <a:endParaRPr kumimoji="0" lang="en-US" sz="2000" b="0" i="0" u="none" strike="noStrike" kern="0" cap="none" spc="0" normalizeH="0" baseline="0" noProof="0" dirty="0" smtClean="0">
              <a:ln>
                <a:noFill/>
              </a:ln>
              <a:solidFill>
                <a:schemeClr val="tx1"/>
              </a:solidFill>
              <a:effectLst/>
              <a:uLnTx/>
              <a:uFillTx/>
              <a:latin typeface="Arial" charset="0"/>
            </a:endParaRPr>
          </a:p>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endParaRPr lang="cs-CZ" sz="1200" b="0" kern="0" dirty="0" smtClean="0">
              <a:solidFill>
                <a:schemeClr val="tx1"/>
              </a:solidFill>
              <a:latin typeface="Arial" charset="0"/>
            </a:endParaRPr>
          </a:p>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r>
              <a:rPr lang="cs-CZ" sz="2400" b="0" kern="0" dirty="0" smtClean="0">
                <a:solidFill>
                  <a:schemeClr val="tx1"/>
                </a:solidFill>
                <a:latin typeface="Arial" charset="0"/>
              </a:rPr>
              <a:t>Povaha o</a:t>
            </a:r>
            <a:r>
              <a:rPr kumimoji="0" lang="cs-CZ" sz="2400" b="0" i="0" u="none" strike="noStrike" kern="0" cap="none" spc="0" normalizeH="0" baseline="0" noProof="0" dirty="0" smtClean="0">
                <a:ln>
                  <a:noFill/>
                </a:ln>
                <a:solidFill>
                  <a:schemeClr val="tx1"/>
                </a:solidFill>
                <a:effectLst/>
                <a:uLnTx/>
                <a:uFillTx/>
                <a:latin typeface="Arial" charset="0"/>
                <a:ea typeface="+mn-ea"/>
                <a:cs typeface="+mn-cs"/>
              </a:rPr>
              <a:t>bsahu</a:t>
            </a:r>
            <a:endParaRPr kumimoji="0" lang="en-US" sz="2400" b="0" i="0" u="none" strike="noStrike" kern="0" cap="none" spc="0" normalizeH="0" baseline="0" noProof="0" dirty="0" smtClean="0">
              <a:ln>
                <a:noFill/>
              </a:ln>
              <a:solidFill>
                <a:schemeClr val="tx1"/>
              </a:solidFill>
              <a:effectLst/>
              <a:uLnTx/>
              <a:uFillTx/>
              <a:latin typeface="Arial" charset="0"/>
              <a:ea typeface="+mn-ea"/>
              <a:cs typeface="+mn-cs"/>
            </a:endParaRPr>
          </a:p>
          <a:p>
            <a:pPr marL="628650" marR="0" lvl="1" indent="-285750" algn="l" defTabSz="914400" rtl="0" eaLnBrk="1" fontAlgn="base" latinLnBrk="0" hangingPunct="1">
              <a:lnSpc>
                <a:spcPct val="100000"/>
              </a:lnSpc>
              <a:spcBef>
                <a:spcPct val="30000"/>
              </a:spcBef>
              <a:spcAft>
                <a:spcPct val="0"/>
              </a:spcAft>
              <a:buClr>
                <a:schemeClr val="tx2"/>
              </a:buClr>
              <a:buSzTx/>
              <a:buFont typeface="Arial" pitchFamily="34" charset="0"/>
              <a:buChar char="–"/>
              <a:tabLst/>
              <a:defRPr/>
            </a:pPr>
            <a:r>
              <a:rPr kumimoji="0" lang="cs-CZ" sz="2000" b="0" i="0" u="none" strike="noStrike" kern="0" cap="none" spc="0" normalizeH="0" baseline="0" noProof="0" dirty="0" smtClean="0">
                <a:ln>
                  <a:noFill/>
                </a:ln>
                <a:solidFill>
                  <a:schemeClr val="tx1"/>
                </a:solidFill>
                <a:effectLst/>
                <a:uLnTx/>
                <a:uFillTx/>
                <a:latin typeface="Arial" charset="0"/>
              </a:rPr>
              <a:t>Původní články</a:t>
            </a:r>
          </a:p>
          <a:p>
            <a:pPr marL="628650" marR="0" lvl="1" indent="-285750" algn="l" defTabSz="914400" rtl="0" eaLnBrk="1" fontAlgn="base" latinLnBrk="0" hangingPunct="1">
              <a:lnSpc>
                <a:spcPct val="100000"/>
              </a:lnSpc>
              <a:spcBef>
                <a:spcPct val="30000"/>
              </a:spcBef>
              <a:spcAft>
                <a:spcPct val="0"/>
              </a:spcAft>
              <a:buClr>
                <a:schemeClr val="tx2"/>
              </a:buClr>
              <a:buSzTx/>
              <a:buFont typeface="Arial" pitchFamily="34" charset="0"/>
              <a:buChar char="–"/>
              <a:tabLst/>
              <a:defRPr/>
            </a:pPr>
            <a:r>
              <a:rPr lang="cs-CZ" sz="2000" b="0" kern="0" dirty="0" smtClean="0">
                <a:solidFill>
                  <a:schemeClr val="tx1"/>
                </a:solidFill>
                <a:latin typeface="Arial" charset="0"/>
              </a:rPr>
              <a:t>Recenze</a:t>
            </a:r>
          </a:p>
          <a:p>
            <a:pPr marL="628650" marR="0" lvl="1" indent="-285750" algn="l" defTabSz="914400" rtl="0" eaLnBrk="1" fontAlgn="base" latinLnBrk="0" hangingPunct="1">
              <a:lnSpc>
                <a:spcPct val="100000"/>
              </a:lnSpc>
              <a:spcBef>
                <a:spcPct val="30000"/>
              </a:spcBef>
              <a:spcAft>
                <a:spcPct val="0"/>
              </a:spcAft>
              <a:buClr>
                <a:schemeClr val="tx2"/>
              </a:buClr>
              <a:buSzTx/>
              <a:buFont typeface="Arial" pitchFamily="34" charset="0"/>
              <a:buChar char="–"/>
              <a:tabLst/>
              <a:defRPr/>
            </a:pPr>
            <a:r>
              <a:rPr lang="en-GB" sz="2000" b="0" kern="0" dirty="0" smtClean="0">
                <a:solidFill>
                  <a:schemeClr val="tx1"/>
                </a:solidFill>
                <a:latin typeface="Arial" charset="0"/>
              </a:rPr>
              <a:t>‘</a:t>
            </a:r>
            <a:r>
              <a:rPr kumimoji="0" lang="cs-CZ" sz="2000" b="0" i="0" u="none" strike="noStrike" kern="0" cap="none" spc="0" normalizeH="0" baseline="0" noProof="0" dirty="0" smtClean="0">
                <a:ln>
                  <a:noFill/>
                </a:ln>
                <a:solidFill>
                  <a:schemeClr val="tx1"/>
                </a:solidFill>
                <a:effectLst/>
                <a:uLnTx/>
                <a:uFillTx/>
                <a:latin typeface="Arial" charset="0"/>
              </a:rPr>
              <a:t>Metodické</a:t>
            </a:r>
            <a:r>
              <a:rPr lang="en-GB" sz="2000" b="0" kern="0" dirty="0" smtClean="0">
                <a:solidFill>
                  <a:schemeClr val="tx1"/>
                </a:solidFill>
                <a:latin typeface="Arial" charset="0"/>
              </a:rPr>
              <a:t>’</a:t>
            </a:r>
            <a:r>
              <a:rPr kumimoji="0" lang="cs-CZ" sz="2000" b="0" i="0" u="none" strike="noStrike" kern="0" cap="none" spc="0" normalizeH="0" baseline="0" noProof="0" dirty="0" smtClean="0">
                <a:ln>
                  <a:noFill/>
                </a:ln>
                <a:solidFill>
                  <a:schemeClr val="tx1"/>
                </a:solidFill>
                <a:effectLst/>
                <a:uLnTx/>
                <a:uFillTx/>
                <a:latin typeface="Arial" charset="0"/>
              </a:rPr>
              <a:t> </a:t>
            </a:r>
            <a:r>
              <a:rPr lang="cs-CZ" sz="2000" b="0" kern="0" noProof="0" dirty="0" smtClean="0">
                <a:solidFill>
                  <a:schemeClr val="tx1"/>
                </a:solidFill>
                <a:latin typeface="Arial" charset="0"/>
              </a:rPr>
              <a:t>články</a:t>
            </a:r>
            <a:endParaRPr kumimoji="0" lang="en-US" sz="2000" b="0" i="0" u="none" strike="noStrike" kern="0" cap="none" spc="0" normalizeH="0" baseline="0" noProof="0" dirty="0" smtClean="0">
              <a:ln>
                <a:noFill/>
              </a:ln>
              <a:solidFill>
                <a:schemeClr val="tx1"/>
              </a:solidFill>
              <a:effectLst/>
              <a:uLnTx/>
              <a:uFillTx/>
              <a:latin typeface="Arial" charset="0"/>
            </a:endParaRPr>
          </a:p>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endParaRPr lang="cs-CZ" sz="1200" b="0" kern="0" dirty="0" smtClean="0">
              <a:solidFill>
                <a:schemeClr val="tx1"/>
              </a:solidFill>
              <a:latin typeface="Arial" charset="0"/>
            </a:endParaRPr>
          </a:p>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r>
              <a:rPr lang="cs-CZ" sz="2400" b="0" kern="0" dirty="0" smtClean="0">
                <a:solidFill>
                  <a:schemeClr val="tx1"/>
                </a:solidFill>
                <a:latin typeface="Arial" charset="0"/>
              </a:rPr>
              <a:t>Odpovídající intelektuální úroveň</a:t>
            </a:r>
            <a:endParaRPr kumimoji="0" lang="en-US" sz="2400" b="0" i="0" u="none" strike="noStrike" kern="0" cap="none" spc="0" normalizeH="0" baseline="0" noProof="0" dirty="0" smtClean="0">
              <a:ln>
                <a:noFill/>
              </a:ln>
              <a:solidFill>
                <a:schemeClr val="tx1"/>
              </a:solidFill>
              <a:effectLst/>
              <a:uLnTx/>
              <a:uFillTx/>
              <a:latin typeface="Arial" charset="0"/>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gray">
          <a:xfrm>
            <a:off x="217488" y="473764"/>
            <a:ext cx="8621712" cy="450850"/>
          </a:xfrm>
          <a:prstGeom prst="rect">
            <a:avLst/>
          </a:prstGeom>
          <a:noFill/>
          <a:ln w="9525">
            <a:noFill/>
            <a:miter lim="800000"/>
            <a:headEnd/>
            <a:tailEnd/>
          </a:ln>
        </p:spPr>
        <p:txBody>
          <a:bodyPr lIns="0" tIns="0" rIns="0" bIns="0"/>
          <a:lstStyle/>
          <a:p>
            <a:pPr algn="ctr">
              <a:defRPr/>
            </a:pPr>
            <a:r>
              <a:rPr lang="cs-CZ" sz="2800" b="0" kern="0" cap="all" dirty="0" smtClean="0">
                <a:solidFill>
                  <a:schemeClr val="tx2"/>
                </a:solidFill>
                <a:latin typeface="+mn-lt"/>
                <a:ea typeface="+mj-ea"/>
                <a:cs typeface="+mj-cs"/>
              </a:rPr>
              <a:t>Mezinárodní rozmanitost</a:t>
            </a:r>
            <a:endParaRPr lang="en-US" sz="2800" b="0" kern="0" cap="all" dirty="0">
              <a:solidFill>
                <a:schemeClr val="tx2"/>
              </a:solidFill>
              <a:latin typeface="+mn-lt"/>
              <a:ea typeface="+mj-ea"/>
              <a:cs typeface="+mj-cs"/>
            </a:endParaRPr>
          </a:p>
        </p:txBody>
      </p:sp>
      <p:sp>
        <p:nvSpPr>
          <p:cNvPr id="12" name="Rectangle 3"/>
          <p:cNvSpPr txBox="1">
            <a:spLocks noChangeArrowheads="1"/>
          </p:cNvSpPr>
          <p:nvPr/>
        </p:nvSpPr>
        <p:spPr bwMode="auto">
          <a:xfrm>
            <a:off x="304800" y="1843632"/>
            <a:ext cx="8367713" cy="457041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r>
              <a:rPr lang="cs-CZ" sz="2400" b="0" kern="0" dirty="0" smtClean="0">
                <a:solidFill>
                  <a:schemeClr val="tx1"/>
                </a:solidFill>
                <a:latin typeface="Arial" charset="0"/>
              </a:rPr>
              <a:t>Autoři, redaktoři a členové redakční rady</a:t>
            </a:r>
          </a:p>
          <a:p>
            <a:pPr marL="628650" lvl="1" indent="-285750" eaLnBrk="1" hangingPunct="1">
              <a:lnSpc>
                <a:spcPct val="100000"/>
              </a:lnSpc>
              <a:spcBef>
                <a:spcPct val="30000"/>
              </a:spcBef>
              <a:buClr>
                <a:schemeClr val="tx2"/>
              </a:buClr>
              <a:buFont typeface="Arial" pitchFamily="34" charset="0"/>
              <a:buChar char="–"/>
              <a:defRPr/>
            </a:pPr>
            <a:r>
              <a:rPr lang="cs-CZ" sz="2000" b="0" kern="0" dirty="0" smtClean="0">
                <a:solidFill>
                  <a:schemeClr val="tx1"/>
                </a:solidFill>
                <a:latin typeface="Arial" charset="0"/>
              </a:rPr>
              <a:t>Je jejich složení mezinárodní</a:t>
            </a:r>
            <a:r>
              <a:rPr lang="en-GB" sz="2000" b="0" kern="0" dirty="0" smtClean="0">
                <a:solidFill>
                  <a:schemeClr val="tx1"/>
                </a:solidFill>
                <a:latin typeface="Arial" charset="0"/>
              </a:rPr>
              <a:t>?</a:t>
            </a:r>
            <a:endParaRPr lang="cs-CZ" sz="2000" b="0" kern="0" dirty="0" smtClean="0">
              <a:solidFill>
                <a:schemeClr val="tx1"/>
              </a:solidFill>
              <a:latin typeface="Arial" charset="0"/>
            </a:endParaRPr>
          </a:p>
          <a:p>
            <a:pPr marL="628650" lvl="1" indent="-285750" eaLnBrk="1" hangingPunct="1">
              <a:lnSpc>
                <a:spcPct val="100000"/>
              </a:lnSpc>
              <a:spcBef>
                <a:spcPct val="30000"/>
              </a:spcBef>
              <a:buClr>
                <a:schemeClr val="tx2"/>
              </a:buClr>
              <a:buFont typeface="Arial" pitchFamily="34" charset="0"/>
              <a:buChar char="–"/>
              <a:defRPr/>
            </a:pPr>
            <a:r>
              <a:rPr lang="cs-CZ" sz="2000" b="0" kern="0" dirty="0" smtClean="0">
                <a:solidFill>
                  <a:schemeClr val="tx1"/>
                </a:solidFill>
                <a:latin typeface="Arial" charset="0"/>
              </a:rPr>
              <a:t>Odráží tento časopis globální povahu dnešní vědy a výzkumu</a:t>
            </a:r>
            <a:r>
              <a:rPr lang="en-GB" sz="2000" b="0" kern="0" dirty="0" smtClean="0">
                <a:solidFill>
                  <a:schemeClr val="tx1"/>
                </a:solidFill>
                <a:latin typeface="Arial" charset="0"/>
              </a:rPr>
              <a:t>?</a:t>
            </a:r>
            <a:endParaRPr lang="cs-CZ" sz="2000" b="0" kern="0" dirty="0" smtClean="0">
              <a:solidFill>
                <a:schemeClr val="tx1"/>
              </a:solidFill>
              <a:latin typeface="Arial" charset="0"/>
            </a:endParaRPr>
          </a:p>
          <a:p>
            <a:pPr marL="685800" lvl="1" indent="-228600" eaLnBrk="1" hangingPunct="1">
              <a:lnSpc>
                <a:spcPct val="100000"/>
              </a:lnSpc>
              <a:spcBef>
                <a:spcPct val="50000"/>
              </a:spcBef>
              <a:buClr>
                <a:schemeClr val="tx2"/>
              </a:buClr>
            </a:pPr>
            <a:endParaRPr kumimoji="0" lang="en-US" sz="2000" b="0" i="0" u="none" strike="noStrike" kern="0" cap="none" spc="0" normalizeH="0" baseline="0" noProof="0" dirty="0" smtClean="0">
              <a:ln>
                <a:noFill/>
              </a:ln>
              <a:solidFill>
                <a:schemeClr val="tx1"/>
              </a:solidFill>
              <a:effectLst/>
              <a:uLnTx/>
              <a:uFillTx/>
              <a:latin typeface="Arial" charset="0"/>
            </a:endParaRPr>
          </a:p>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r>
              <a:rPr lang="cs-CZ" sz="2400" b="0" kern="0" dirty="0" smtClean="0">
                <a:solidFill>
                  <a:schemeClr val="tx1"/>
                </a:solidFill>
                <a:latin typeface="Arial" charset="0"/>
              </a:rPr>
              <a:t>Regionální časopisy</a:t>
            </a:r>
            <a:endParaRPr kumimoji="0" lang="en-US" sz="2400" b="0" i="0" u="none" strike="noStrike" kern="0" cap="none" spc="0" normalizeH="0" baseline="0" noProof="0" dirty="0" smtClean="0">
              <a:ln>
                <a:noFill/>
              </a:ln>
              <a:solidFill>
                <a:schemeClr val="tx1"/>
              </a:solidFill>
              <a:effectLst/>
              <a:uLnTx/>
              <a:uFillTx/>
              <a:latin typeface="Arial" charset="0"/>
              <a:ea typeface="+mn-ea"/>
              <a:cs typeface="+mn-cs"/>
            </a:endParaRPr>
          </a:p>
          <a:p>
            <a:pPr marL="628650" marR="0" lvl="1" indent="-285750" algn="l" defTabSz="914400" rtl="0" eaLnBrk="1" fontAlgn="base" latinLnBrk="0" hangingPunct="1">
              <a:lnSpc>
                <a:spcPct val="100000"/>
              </a:lnSpc>
              <a:spcBef>
                <a:spcPct val="30000"/>
              </a:spcBef>
              <a:spcAft>
                <a:spcPct val="0"/>
              </a:spcAft>
              <a:buClr>
                <a:schemeClr val="tx2"/>
              </a:buClr>
              <a:buSzTx/>
              <a:buFont typeface="Arial" pitchFamily="34" charset="0"/>
              <a:buChar char="–"/>
              <a:tabLst/>
              <a:defRPr/>
            </a:pPr>
            <a:r>
              <a:rPr kumimoji="0" lang="cs-CZ" sz="2000" b="0" i="0" u="none" strike="noStrike" kern="0" cap="none" spc="0" normalizeH="0" baseline="0" noProof="0" dirty="0" smtClean="0">
                <a:ln>
                  <a:noFill/>
                </a:ln>
                <a:solidFill>
                  <a:schemeClr val="tx1"/>
                </a:solidFill>
                <a:effectLst/>
                <a:uLnTx/>
                <a:uFillTx/>
                <a:latin typeface="Arial" charset="0"/>
              </a:rPr>
              <a:t>Rovněž se snažíme o</a:t>
            </a:r>
            <a:r>
              <a:rPr kumimoji="0" lang="cs-CZ" sz="2000" b="0" i="0" u="none" strike="noStrike" kern="0" cap="none" spc="0" normalizeH="0" noProof="0" dirty="0" smtClean="0">
                <a:ln>
                  <a:noFill/>
                </a:ln>
                <a:solidFill>
                  <a:schemeClr val="tx1"/>
                </a:solidFill>
                <a:effectLst/>
                <a:uLnTx/>
                <a:uFillTx/>
                <a:latin typeface="Arial" charset="0"/>
              </a:rPr>
              <a:t> pokrytí těchto časopisů, abychom podchytili globální klima, ve kterém se věda a výzkum odehrává</a:t>
            </a:r>
            <a:endParaRPr kumimoji="0" lang="cs-CZ" sz="2000" b="0" i="0" u="none" strike="noStrike" kern="0" cap="none" spc="0" normalizeH="0" baseline="0" noProof="0" dirty="0" smtClean="0">
              <a:ln>
                <a:noFill/>
              </a:ln>
              <a:solidFill>
                <a:schemeClr val="tx1"/>
              </a:solidFill>
              <a:effectLst/>
              <a:uLnTx/>
              <a:uFillTx/>
              <a:latin typeface="Arial" charset="0"/>
            </a:endParaRPr>
          </a:p>
          <a:p>
            <a:pPr marL="628650" marR="0" lvl="1" indent="-285750" algn="l" defTabSz="914400" rtl="0" eaLnBrk="1" fontAlgn="base" latinLnBrk="0" hangingPunct="1">
              <a:lnSpc>
                <a:spcPct val="100000"/>
              </a:lnSpc>
              <a:spcBef>
                <a:spcPct val="30000"/>
              </a:spcBef>
              <a:spcAft>
                <a:spcPct val="0"/>
              </a:spcAft>
              <a:buClr>
                <a:schemeClr val="tx2"/>
              </a:buClr>
              <a:buSzTx/>
              <a:buFont typeface="Arial" pitchFamily="34" charset="0"/>
              <a:buChar char="–"/>
              <a:tabLst/>
              <a:defRPr/>
            </a:pPr>
            <a:r>
              <a:rPr lang="cs-CZ" sz="2000" b="0" kern="0" dirty="0" smtClean="0">
                <a:solidFill>
                  <a:schemeClr val="tx1"/>
                </a:solidFill>
                <a:latin typeface="Arial" charset="0"/>
              </a:rPr>
              <a:t>V současnosti a i do budoucna budeme na tento aspekt klást velký důraz</a:t>
            </a:r>
          </a:p>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Arial" charset="0"/>
              <a:ea typeface="+mn-ea"/>
              <a:cs typeface="+mn-cs"/>
            </a:endParaRPr>
          </a:p>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Arial" charset="0"/>
              <a:ea typeface="+mn-ea"/>
              <a:cs typeface="+mn-cs"/>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p:cNvSpPr txBox="1">
            <a:spLocks/>
          </p:cNvSpPr>
          <p:nvPr/>
        </p:nvSpPr>
        <p:spPr bwMode="gray">
          <a:xfrm>
            <a:off x="219075" y="539750"/>
            <a:ext cx="8696325" cy="450850"/>
          </a:xfrm>
          <a:prstGeom prst="rect">
            <a:avLst/>
          </a:prstGeom>
          <a:noFill/>
          <a:ln w="9525">
            <a:noFill/>
            <a:miter lim="800000"/>
            <a:headEnd/>
            <a:tailEnd/>
          </a:ln>
        </p:spPr>
        <p:txBody>
          <a:bodyPr lIns="0" tIns="0" rIns="0" bIns="0"/>
          <a:lstStyle/>
          <a:p>
            <a:pPr algn="ctr">
              <a:defRPr/>
            </a:pPr>
            <a:r>
              <a:rPr lang="cs-CZ" sz="2800" b="0" kern="0" cap="all" dirty="0" smtClean="0">
                <a:solidFill>
                  <a:schemeClr val="tx2"/>
                </a:solidFill>
                <a:latin typeface="+mn-lt"/>
                <a:ea typeface="+mj-ea"/>
                <a:cs typeface="+mj-cs"/>
              </a:rPr>
              <a:t>Citační analýza</a:t>
            </a:r>
            <a:endParaRPr lang="en-US" sz="2800" b="0" kern="0" cap="all" dirty="0">
              <a:solidFill>
                <a:schemeClr val="tx2"/>
              </a:solidFill>
              <a:latin typeface="+mn-lt"/>
              <a:ea typeface="+mj-ea"/>
              <a:cs typeface="+mj-cs"/>
            </a:endParaRPr>
          </a:p>
        </p:txBody>
      </p:sp>
      <p:sp>
        <p:nvSpPr>
          <p:cNvPr id="14" name="Rectangle 13"/>
          <p:cNvSpPr>
            <a:spLocks noChangeArrowheads="1"/>
          </p:cNvSpPr>
          <p:nvPr/>
        </p:nvSpPr>
        <p:spPr bwMode="auto">
          <a:xfrm>
            <a:off x="1457739" y="5953536"/>
            <a:ext cx="6467061" cy="535531"/>
          </a:xfrm>
          <a:prstGeom prst="rect">
            <a:avLst/>
          </a:prstGeom>
          <a:noFill/>
          <a:ln w="19050">
            <a:solidFill>
              <a:schemeClr val="bg2"/>
            </a:solidFill>
            <a:miter lim="800000"/>
            <a:headEnd/>
            <a:tailEnd/>
          </a:ln>
        </p:spPr>
        <p:txBody>
          <a:bodyPr wrap="square">
            <a:spAutoFit/>
          </a:bodyPr>
          <a:lstStyle/>
          <a:p>
            <a:pPr algn="ctr">
              <a:lnSpc>
                <a:spcPct val="120000"/>
              </a:lnSpc>
              <a:spcBef>
                <a:spcPct val="30000"/>
              </a:spcBef>
              <a:buSzPct val="80000"/>
              <a:buFont typeface="Wingdings" pitchFamily="2" charset="2"/>
              <a:buNone/>
            </a:pPr>
            <a:r>
              <a:rPr lang="cs-CZ" b="1" dirty="0" smtClean="0">
                <a:solidFill>
                  <a:schemeClr val="tx1"/>
                </a:solidFill>
              </a:rPr>
              <a:t>Kvalifikovaný odhad potenciálního vlivu</a:t>
            </a:r>
            <a:endParaRPr lang="en-US" b="1" i="1" dirty="0">
              <a:solidFill>
                <a:schemeClr val="tx1"/>
              </a:solidFill>
            </a:endParaRPr>
          </a:p>
        </p:txBody>
      </p:sp>
      <p:sp>
        <p:nvSpPr>
          <p:cNvPr id="13" name="Rectangle 3"/>
          <p:cNvSpPr txBox="1">
            <a:spLocks noChangeArrowheads="1"/>
          </p:cNvSpPr>
          <p:nvPr/>
        </p:nvSpPr>
        <p:spPr bwMode="auto">
          <a:xfrm>
            <a:off x="325711" y="1515644"/>
            <a:ext cx="7834313" cy="457041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r>
              <a:rPr lang="cs-CZ" sz="2400" b="0" kern="0" dirty="0" smtClean="0">
                <a:solidFill>
                  <a:schemeClr val="tx1"/>
                </a:solidFill>
                <a:latin typeface="Arial" charset="0"/>
              </a:rPr>
              <a:t>Časopisu</a:t>
            </a:r>
          </a:p>
          <a:p>
            <a:pPr marL="628650" lvl="1" indent="-285750" eaLnBrk="1" hangingPunct="1">
              <a:lnSpc>
                <a:spcPct val="100000"/>
              </a:lnSpc>
              <a:spcBef>
                <a:spcPct val="30000"/>
              </a:spcBef>
              <a:buClr>
                <a:schemeClr val="tx2"/>
              </a:buClr>
              <a:buFont typeface="Arial" pitchFamily="34" charset="0"/>
              <a:buChar char="–"/>
              <a:defRPr/>
            </a:pPr>
            <a:r>
              <a:rPr lang="cs-CZ" sz="2000" b="0" kern="0" dirty="0" smtClean="0">
                <a:solidFill>
                  <a:schemeClr val="tx1"/>
                </a:solidFill>
                <a:latin typeface="Arial" charset="0"/>
              </a:rPr>
              <a:t>Pokud časopis existuje několik let, bude k dispozici citační historie. Ta je pro proces hodnocení extrémně důležitá.</a:t>
            </a:r>
          </a:p>
          <a:p>
            <a:pPr marL="628650" lvl="1" indent="-285750" eaLnBrk="1" hangingPunct="1">
              <a:lnSpc>
                <a:spcPct val="100000"/>
              </a:lnSpc>
              <a:spcBef>
                <a:spcPct val="30000"/>
              </a:spcBef>
              <a:buClr>
                <a:schemeClr val="tx2"/>
              </a:buClr>
              <a:buFont typeface="Arial" pitchFamily="34" charset="0"/>
              <a:buChar char="–"/>
              <a:defRPr/>
            </a:pPr>
            <a:r>
              <a:rPr lang="cs-CZ" sz="2000" b="0" kern="0" dirty="0" smtClean="0">
                <a:solidFill>
                  <a:schemeClr val="tx1"/>
                </a:solidFill>
                <a:latin typeface="Arial" charset="0"/>
              </a:rPr>
              <a:t>K hodnocení se většinou používá celkový počet citací, přibližný Impakt Faktor a Immediacy Index. </a:t>
            </a:r>
          </a:p>
          <a:p>
            <a:pPr marL="685800" lvl="1" indent="-228600" eaLnBrk="1" hangingPunct="1">
              <a:lnSpc>
                <a:spcPct val="100000"/>
              </a:lnSpc>
              <a:spcBef>
                <a:spcPct val="50000"/>
              </a:spcBef>
              <a:buClr>
                <a:schemeClr val="tx2"/>
              </a:buClr>
            </a:pPr>
            <a:endParaRPr kumimoji="0" lang="en-US" sz="2000" b="0" i="0" u="none" strike="noStrike" kern="0" cap="none" spc="0" normalizeH="0" baseline="0" noProof="0" dirty="0" smtClean="0">
              <a:ln>
                <a:noFill/>
              </a:ln>
              <a:solidFill>
                <a:schemeClr val="tx1"/>
              </a:solidFill>
              <a:effectLst/>
              <a:uLnTx/>
              <a:uFillTx/>
              <a:latin typeface="Arial" charset="0"/>
            </a:endParaRPr>
          </a:p>
          <a:p>
            <a:pPr marL="228600" marR="0" lvl="0" indent="-228600" algn="l" defTabSz="914400" rtl="0" eaLnBrk="1" fontAlgn="base" latinLnBrk="0" hangingPunct="1">
              <a:lnSpc>
                <a:spcPct val="100000"/>
              </a:lnSpc>
              <a:spcBef>
                <a:spcPct val="50000"/>
              </a:spcBef>
              <a:spcAft>
                <a:spcPct val="0"/>
              </a:spcAft>
              <a:buClr>
                <a:schemeClr val="tx2"/>
              </a:buClr>
              <a:buSzTx/>
              <a:buFontTx/>
              <a:buChar char="•"/>
              <a:tabLst/>
              <a:defRPr/>
            </a:pPr>
            <a:r>
              <a:rPr lang="cs-CZ" sz="2400" b="0" kern="0" dirty="0" smtClean="0">
                <a:solidFill>
                  <a:schemeClr val="tx1"/>
                </a:solidFill>
                <a:latin typeface="Arial" charset="0"/>
              </a:rPr>
              <a:t>Autorů a redaktorů</a:t>
            </a:r>
            <a:endParaRPr kumimoji="0" lang="en-US" sz="2400" b="0" i="0" u="none" strike="noStrike" kern="0" cap="none" spc="0" normalizeH="0" baseline="0" noProof="0" dirty="0" smtClean="0">
              <a:ln>
                <a:noFill/>
              </a:ln>
              <a:solidFill>
                <a:schemeClr val="tx1"/>
              </a:solidFill>
              <a:effectLst/>
              <a:uLnTx/>
              <a:uFillTx/>
              <a:latin typeface="Arial" charset="0"/>
              <a:ea typeface="+mn-ea"/>
              <a:cs typeface="+mn-cs"/>
            </a:endParaRPr>
          </a:p>
          <a:p>
            <a:pPr marL="628650" marR="0" lvl="1" indent="-285750" algn="l" defTabSz="914400" rtl="0" eaLnBrk="1" fontAlgn="base" latinLnBrk="0" hangingPunct="1">
              <a:lnSpc>
                <a:spcPct val="100000"/>
              </a:lnSpc>
              <a:spcBef>
                <a:spcPct val="30000"/>
              </a:spcBef>
              <a:spcAft>
                <a:spcPct val="0"/>
              </a:spcAft>
              <a:buClr>
                <a:schemeClr val="tx2"/>
              </a:buClr>
              <a:buSzTx/>
              <a:buFont typeface="Arial" pitchFamily="34" charset="0"/>
              <a:buChar char="–"/>
              <a:tabLst/>
              <a:defRPr/>
            </a:pPr>
            <a:r>
              <a:rPr lang="cs-CZ" sz="2000" b="0" kern="0" dirty="0" smtClean="0">
                <a:solidFill>
                  <a:schemeClr val="tx1"/>
                </a:solidFill>
                <a:latin typeface="Arial" charset="0"/>
              </a:rPr>
              <a:t>Důležitá je rovněž analýza individuální citační historie autorů  a redaktorů</a:t>
            </a:r>
          </a:p>
          <a:p>
            <a:pPr marL="628650" marR="0" lvl="1" indent="-285750" algn="l" defTabSz="914400" rtl="0" eaLnBrk="1" fontAlgn="base" latinLnBrk="0" hangingPunct="1">
              <a:lnSpc>
                <a:spcPct val="100000"/>
              </a:lnSpc>
              <a:spcBef>
                <a:spcPct val="30000"/>
              </a:spcBef>
              <a:spcAft>
                <a:spcPct val="0"/>
              </a:spcAft>
              <a:buClr>
                <a:schemeClr val="tx2"/>
              </a:buClr>
              <a:buSzTx/>
              <a:buFont typeface="Arial" pitchFamily="34" charset="0"/>
              <a:buChar char="–"/>
              <a:tabLst/>
              <a:defRPr/>
            </a:pPr>
            <a:r>
              <a:rPr kumimoji="0" lang="cs-CZ" sz="2000" b="0" i="0" u="none" strike="noStrike" kern="0" cap="none" spc="0" normalizeH="0" baseline="0" noProof="0" dirty="0" smtClean="0">
                <a:ln>
                  <a:noFill/>
                </a:ln>
                <a:solidFill>
                  <a:schemeClr val="tx1"/>
                </a:solidFill>
                <a:effectLst/>
                <a:uLnTx/>
                <a:uFillTx/>
                <a:latin typeface="Arial" charset="0"/>
              </a:rPr>
              <a:t>V případě nových časopisů se</a:t>
            </a:r>
            <a:r>
              <a:rPr kumimoji="0" lang="cs-CZ" sz="2000" b="0" i="0" u="none" strike="noStrike" kern="0" cap="none" spc="0" normalizeH="0" noProof="0" dirty="0" smtClean="0">
                <a:ln>
                  <a:noFill/>
                </a:ln>
                <a:solidFill>
                  <a:schemeClr val="tx1"/>
                </a:solidFill>
                <a:effectLst/>
                <a:uLnTx/>
                <a:uFillTx/>
                <a:latin typeface="Arial" charset="0"/>
              </a:rPr>
              <a:t> jedná o </a:t>
            </a:r>
            <a:r>
              <a:rPr kumimoji="0" lang="cs-CZ" sz="2000" b="0" i="0" u="none" strike="noStrike" kern="0" cap="none" spc="0" normalizeH="0" baseline="0" noProof="0" dirty="0" smtClean="0">
                <a:ln>
                  <a:noFill/>
                </a:ln>
                <a:solidFill>
                  <a:schemeClr val="tx1"/>
                </a:solidFill>
                <a:effectLst/>
                <a:uLnTx/>
                <a:uFillTx/>
                <a:latin typeface="Arial" charset="0"/>
              </a:rPr>
              <a:t>jediný indikátor potenciálního</a:t>
            </a:r>
            <a:r>
              <a:rPr kumimoji="0" lang="cs-CZ" sz="2000" b="0" i="0" u="none" strike="noStrike" kern="0" cap="none" spc="0" normalizeH="0" noProof="0" dirty="0" smtClean="0">
                <a:ln>
                  <a:noFill/>
                </a:ln>
                <a:solidFill>
                  <a:schemeClr val="tx1"/>
                </a:solidFill>
                <a:effectLst/>
                <a:uLnTx/>
                <a:uFillTx/>
                <a:latin typeface="Arial" charset="0"/>
              </a:rPr>
              <a:t> citačního vlivu</a:t>
            </a:r>
            <a:endParaRPr kumimoji="0" lang="cs-CZ" sz="2000" b="0" i="0" u="none" strike="noStrike" kern="0" cap="none" spc="0" normalizeH="0" baseline="0" noProof="0" dirty="0" smtClean="0">
              <a:ln>
                <a:noFill/>
              </a:ln>
              <a:solidFill>
                <a:schemeClr val="tx1"/>
              </a:solidFill>
              <a:effectLst/>
              <a:uLnTx/>
              <a:uFillTx/>
              <a:latin typeface="Arial" charset="0"/>
            </a:endParaRPr>
          </a:p>
          <a:p>
            <a:pPr marL="228600" marR="0" lvl="0" indent="-228600" algn="l" defTabSz="914400" rtl="0" eaLnBrk="1" fontAlgn="base" latinLnBrk="0" hangingPunct="1">
              <a:lnSpc>
                <a:spcPct val="100000"/>
              </a:lnSpc>
              <a:spcBef>
                <a:spcPct val="50000"/>
              </a:spcBef>
              <a:spcAft>
                <a:spcPct val="0"/>
              </a:spcAft>
              <a:buClr>
                <a:schemeClr val="tx2"/>
              </a:buClr>
              <a:buSzTx/>
              <a:tabLst/>
              <a:defRPr/>
            </a:pPr>
            <a:endParaRPr kumimoji="0" lang="cs-CZ" sz="2400" b="0" i="0" u="none" strike="noStrike" kern="0" cap="none" spc="0" normalizeH="0" baseline="0" noProof="0" dirty="0" smtClean="0">
              <a:ln>
                <a:noFill/>
              </a:ln>
              <a:solidFill>
                <a:schemeClr val="tx1"/>
              </a:solidFill>
              <a:effectLst/>
              <a:uLnTx/>
              <a:uFillTx/>
              <a:latin typeface="Arial" charset="0"/>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p:txBody>
          <a:bodyPr/>
          <a:lstStyle/>
          <a:p>
            <a:endParaRPr lang="en-US" dirty="0" smtClean="0">
              <a:latin typeface="Arial" pitchFamily="34" charset="0"/>
            </a:endParaRPr>
          </a:p>
        </p:txBody>
      </p:sp>
      <p:pic>
        <p:nvPicPr>
          <p:cNvPr id="15363" name="Picture 2"/>
          <p:cNvPicPr>
            <a:picLocks noChangeAspect="1" noChangeArrowheads="1"/>
          </p:cNvPicPr>
          <p:nvPr/>
        </p:nvPicPr>
        <p:blipFill>
          <a:blip r:embed="rId3" cstate="print"/>
          <a:srcRect/>
          <a:stretch>
            <a:fillRect/>
          </a:stretch>
        </p:blipFill>
        <p:spPr bwMode="auto">
          <a:xfrm>
            <a:off x="838200" y="1447800"/>
            <a:ext cx="6477000" cy="3568700"/>
          </a:xfrm>
          <a:prstGeom prst="rect">
            <a:avLst/>
          </a:prstGeom>
          <a:noFill/>
          <a:ln w="9525">
            <a:noFill/>
            <a:miter lim="800000"/>
            <a:headEnd/>
            <a:tailEnd/>
          </a:ln>
        </p:spPr>
      </p:pic>
      <p:pic>
        <p:nvPicPr>
          <p:cNvPr id="15364" name="Picture 6" descr="constantine2.jpg"/>
          <p:cNvPicPr>
            <a:picLocks noChangeAspect="1"/>
          </p:cNvPicPr>
          <p:nvPr/>
        </p:nvPicPr>
        <p:blipFill>
          <a:blip r:embed="rId4" cstate="print"/>
          <a:srcRect/>
          <a:stretch>
            <a:fillRect/>
          </a:stretch>
        </p:blipFill>
        <p:spPr bwMode="auto">
          <a:xfrm>
            <a:off x="5791200" y="2667000"/>
            <a:ext cx="3048000" cy="2514600"/>
          </a:xfrm>
          <a:prstGeom prst="rect">
            <a:avLst/>
          </a:prstGeom>
          <a:noFill/>
          <a:ln w="9525">
            <a:noFill/>
            <a:miter lim="800000"/>
            <a:headEnd/>
            <a:tailEnd/>
          </a:ln>
        </p:spPr>
      </p:pic>
      <p:sp>
        <p:nvSpPr>
          <p:cNvPr id="15365" name="Slide Number Placeholder 5"/>
          <p:cNvSpPr txBox="1">
            <a:spLocks noGrp="1"/>
          </p:cNvSpPr>
          <p:nvPr/>
        </p:nvSpPr>
        <p:spPr bwMode="auto">
          <a:xfrm>
            <a:off x="8424863" y="6394450"/>
            <a:ext cx="457200" cy="231775"/>
          </a:xfrm>
          <a:prstGeom prst="rect">
            <a:avLst/>
          </a:prstGeom>
          <a:noFill/>
          <a:ln w="9525">
            <a:noFill/>
            <a:miter lim="800000"/>
            <a:headEnd/>
            <a:tailEnd/>
          </a:ln>
        </p:spPr>
        <p:txBody>
          <a:bodyPr/>
          <a:lstStyle/>
          <a:p>
            <a:pPr algn="r" eaLnBrk="1" hangingPunct="1">
              <a:lnSpc>
                <a:spcPct val="100000"/>
              </a:lnSpc>
            </a:pPr>
            <a:fld id="{B7A107C3-BC70-45AC-9E02-D909FDFB4B47}" type="slidenum">
              <a:rPr lang="en-US" sz="900">
                <a:solidFill>
                  <a:schemeClr val="tx1"/>
                </a:solidFill>
              </a:rPr>
              <a:pPr algn="r" eaLnBrk="1" hangingPunct="1">
                <a:lnSpc>
                  <a:spcPct val="100000"/>
                </a:lnSpc>
              </a:pPr>
              <a:t>13</a:t>
            </a:fld>
            <a:endParaRPr lang="en-US" sz="900">
              <a:solidFill>
                <a:schemeClr val="tx1"/>
              </a:solidFill>
            </a:endParaRPr>
          </a:p>
        </p:txBody>
      </p:sp>
      <p:pic>
        <p:nvPicPr>
          <p:cNvPr id="15366" name="Picture 8" descr="man thinking.jpg"/>
          <p:cNvPicPr>
            <a:picLocks noChangeAspect="1"/>
          </p:cNvPicPr>
          <p:nvPr/>
        </p:nvPicPr>
        <p:blipFill>
          <a:blip r:embed="rId5" cstate="print"/>
          <a:srcRect/>
          <a:stretch>
            <a:fillRect/>
          </a:stretch>
        </p:blipFill>
        <p:spPr bwMode="auto">
          <a:xfrm>
            <a:off x="914400" y="3352800"/>
            <a:ext cx="1898650" cy="2717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50" name="Rectangle 10"/>
          <p:cNvSpPr>
            <a:spLocks noChangeArrowheads="1"/>
          </p:cNvSpPr>
          <p:nvPr/>
        </p:nvSpPr>
        <p:spPr bwMode="auto">
          <a:xfrm>
            <a:off x="278296" y="1504116"/>
            <a:ext cx="8574156" cy="4898200"/>
          </a:xfrm>
          <a:prstGeom prst="rect">
            <a:avLst/>
          </a:prstGeom>
          <a:noFill/>
          <a:ln w="28575">
            <a:solidFill>
              <a:srgbClr val="4D4D4D"/>
            </a:solidFill>
            <a:miter lim="800000"/>
            <a:headEnd/>
            <a:tailEnd/>
          </a:ln>
        </p:spPr>
        <p:txBody>
          <a:bodyPr wrap="square" tIns="137160" bIns="137160">
            <a:spAutoFit/>
          </a:bodyPr>
          <a:lstStyle/>
          <a:p>
            <a:pPr algn="ctr">
              <a:buSzPct val="80000"/>
            </a:pPr>
            <a:r>
              <a:rPr lang="cs-CZ" sz="2000" b="0" dirty="0" smtClean="0">
                <a:solidFill>
                  <a:schemeClr val="tx1"/>
                </a:solidFill>
              </a:rPr>
              <a:t>Hodnocené časopisy jsou porovnávány s časopisy, které již jsou obsaženy ve Web of Science a s dalšími hodnocenými časopisy </a:t>
            </a:r>
            <a:r>
              <a:rPr lang="en-GB" sz="2000" b="0" dirty="0" smtClean="0">
                <a:solidFill>
                  <a:schemeClr val="tx1"/>
                </a:solidFill>
              </a:rPr>
              <a:t>– a to </a:t>
            </a:r>
            <a:r>
              <a:rPr lang="en-GB" sz="2000" b="0" dirty="0" err="1" smtClean="0">
                <a:solidFill>
                  <a:schemeClr val="tx1"/>
                </a:solidFill>
              </a:rPr>
              <a:t>v</a:t>
            </a:r>
            <a:r>
              <a:rPr lang="en-GB" sz="2000" b="0" dirty="0" smtClean="0">
                <a:solidFill>
                  <a:schemeClr val="tx1"/>
                </a:solidFill>
              </a:rPr>
              <a:t> r</a:t>
            </a:r>
            <a:r>
              <a:rPr lang="cs-CZ" sz="2000" b="0" dirty="0" smtClean="0">
                <a:solidFill>
                  <a:schemeClr val="tx1"/>
                </a:solidFill>
              </a:rPr>
              <a:t>á</a:t>
            </a:r>
            <a:r>
              <a:rPr lang="en-GB" sz="2000" b="0" dirty="0" err="1" smtClean="0">
                <a:solidFill>
                  <a:schemeClr val="tx1"/>
                </a:solidFill>
              </a:rPr>
              <a:t>mci</a:t>
            </a:r>
            <a:r>
              <a:rPr lang="cs-CZ" sz="2000" b="0" dirty="0" smtClean="0">
                <a:solidFill>
                  <a:schemeClr val="tx1"/>
                </a:solidFill>
              </a:rPr>
              <a:t> daného vědeckého oboru.</a:t>
            </a:r>
            <a:r>
              <a:rPr lang="en-GB" sz="2000" b="0" dirty="0" smtClean="0">
                <a:solidFill>
                  <a:schemeClr val="tx1"/>
                </a:solidFill>
              </a:rPr>
              <a:t> </a:t>
            </a:r>
            <a:endParaRPr lang="cs-CZ" sz="2000" b="0" dirty="0" smtClean="0">
              <a:solidFill>
                <a:schemeClr val="tx1"/>
              </a:solidFill>
            </a:endParaRPr>
          </a:p>
          <a:p>
            <a:pPr algn="ctr">
              <a:lnSpc>
                <a:spcPct val="110000"/>
              </a:lnSpc>
              <a:buSzPct val="80000"/>
            </a:pPr>
            <a:endParaRPr lang="en-US" sz="2000" b="0" dirty="0">
              <a:solidFill>
                <a:schemeClr val="tx1"/>
              </a:solidFill>
            </a:endParaRPr>
          </a:p>
          <a:p>
            <a:pPr algn="ctr">
              <a:lnSpc>
                <a:spcPct val="110000"/>
              </a:lnSpc>
              <a:buSzPct val="80000"/>
            </a:pPr>
            <a:r>
              <a:rPr lang="cs-CZ" sz="2000" b="0" dirty="0" smtClean="0">
                <a:solidFill>
                  <a:schemeClr val="tx1"/>
                </a:solidFill>
              </a:rPr>
              <a:t>Bereme v úvahu všechny výše uvedené faktory a snažíme se vybrat ty časopisy, které nejvíce obohatí a rozšíří současně indexované zdroje.</a:t>
            </a:r>
          </a:p>
          <a:p>
            <a:pPr algn="ctr">
              <a:lnSpc>
                <a:spcPct val="110000"/>
              </a:lnSpc>
              <a:buSzPct val="80000"/>
            </a:pPr>
            <a:endParaRPr lang="cs-CZ" sz="2000" b="0" dirty="0" smtClean="0">
              <a:solidFill>
                <a:schemeClr val="tx1"/>
              </a:solidFill>
            </a:endParaRPr>
          </a:p>
          <a:p>
            <a:pPr algn="ctr">
              <a:lnSpc>
                <a:spcPct val="110000"/>
              </a:lnSpc>
              <a:buSzPct val="80000"/>
            </a:pPr>
            <a:r>
              <a:rPr lang="cs-CZ" sz="2000" b="0" dirty="0" smtClean="0">
                <a:solidFill>
                  <a:schemeClr val="tx1"/>
                </a:solidFill>
              </a:rPr>
              <a:t>Naší filosofií není indexování veškerých časopisů. </a:t>
            </a:r>
          </a:p>
          <a:p>
            <a:pPr algn="ctr">
              <a:lnSpc>
                <a:spcPct val="110000"/>
              </a:lnSpc>
              <a:buSzPct val="80000"/>
            </a:pPr>
            <a:r>
              <a:rPr lang="en-GB" sz="2000" b="0" dirty="0" smtClean="0">
                <a:solidFill>
                  <a:schemeClr val="tx1"/>
                </a:solidFill>
                <a:latin typeface="Arial"/>
                <a:cs typeface="Arial"/>
              </a:rPr>
              <a:t>„</a:t>
            </a:r>
            <a:r>
              <a:rPr lang="en-GB" sz="2000" b="0" dirty="0" err="1" smtClean="0">
                <a:solidFill>
                  <a:schemeClr val="tx1"/>
                </a:solidFill>
              </a:rPr>
              <a:t>Objemov</a:t>
            </a:r>
            <a:r>
              <a:rPr lang="cs-CZ" sz="2000" b="0" dirty="0" smtClean="0">
                <a:solidFill>
                  <a:schemeClr val="tx1"/>
                </a:solidFill>
              </a:rPr>
              <a:t>ý</a:t>
            </a:r>
            <a:r>
              <a:rPr lang="en-GB" sz="2000" b="0" dirty="0" smtClean="0">
                <a:solidFill>
                  <a:schemeClr val="tx1"/>
                </a:solidFill>
                <a:latin typeface="Arial"/>
                <a:cs typeface="Arial"/>
              </a:rPr>
              <a:t>”</a:t>
            </a:r>
            <a:r>
              <a:rPr lang="cs-CZ" sz="2000" b="0" dirty="0" smtClean="0">
                <a:solidFill>
                  <a:schemeClr val="tx1"/>
                </a:solidFill>
              </a:rPr>
              <a:t> přístup k rozvoji obsažených zdrojů není pokládán za prospěšný. </a:t>
            </a:r>
          </a:p>
          <a:p>
            <a:pPr algn="ctr">
              <a:lnSpc>
                <a:spcPct val="110000"/>
              </a:lnSpc>
              <a:buSzPct val="80000"/>
            </a:pPr>
            <a:endParaRPr lang="cs-CZ" sz="2000" b="0" dirty="0" smtClean="0">
              <a:solidFill>
                <a:schemeClr val="tx1"/>
              </a:solidFill>
            </a:endParaRPr>
          </a:p>
          <a:p>
            <a:pPr algn="ctr">
              <a:lnSpc>
                <a:spcPct val="110000"/>
              </a:lnSpc>
              <a:buSzPct val="80000"/>
            </a:pPr>
            <a:r>
              <a:rPr lang="cs-CZ" sz="2000" b="0" dirty="0" smtClean="0">
                <a:solidFill>
                  <a:schemeClr val="tx1"/>
                </a:solidFill>
                <a:ea typeface="Arial Unicode MS" pitchFamily="34" charset="-128"/>
                <a:cs typeface="Arial Unicode MS" pitchFamily="34" charset="-128"/>
              </a:rPr>
              <a:t>Cílem je poskytnout uživateli přístup k hlubokému, multidisciplinárnímu obsahu, jehož hodnota je průkazná </a:t>
            </a:r>
            <a:r>
              <a:rPr lang="en-GB" sz="2000" b="0" dirty="0" smtClean="0">
                <a:solidFill>
                  <a:schemeClr val="tx1"/>
                </a:solidFill>
                <a:ea typeface="Arial Unicode MS" pitchFamily="34" charset="-128"/>
                <a:cs typeface="Arial Unicode MS" pitchFamily="34" charset="-128"/>
              </a:rPr>
              <a:t>– </a:t>
            </a:r>
            <a:endParaRPr lang="cs-CZ" sz="2000" b="0" dirty="0" smtClean="0">
              <a:solidFill>
                <a:schemeClr val="tx1"/>
              </a:solidFill>
              <a:ea typeface="Arial Unicode MS" pitchFamily="34" charset="-128"/>
              <a:cs typeface="Arial Unicode MS" pitchFamily="34" charset="-128"/>
            </a:endParaRPr>
          </a:p>
          <a:p>
            <a:pPr algn="ctr">
              <a:lnSpc>
                <a:spcPct val="110000"/>
              </a:lnSpc>
              <a:buSzPct val="80000"/>
            </a:pPr>
            <a:r>
              <a:rPr lang="en-GB" sz="2000" b="0" dirty="0" smtClean="0">
                <a:solidFill>
                  <a:schemeClr val="tx1"/>
                </a:solidFill>
                <a:ea typeface="Arial Unicode MS" pitchFamily="34" charset="-128"/>
                <a:cs typeface="Arial Unicode MS" pitchFamily="34" charset="-128"/>
              </a:rPr>
              <a:t>Web of Science </a:t>
            </a:r>
            <a:r>
              <a:rPr lang="cs-CZ" sz="2000" b="0" dirty="0" smtClean="0">
                <a:solidFill>
                  <a:schemeClr val="tx1"/>
                </a:solidFill>
                <a:ea typeface="Arial Unicode MS" pitchFamily="34" charset="-128"/>
                <a:cs typeface="Arial Unicode MS" pitchFamily="34" charset="-128"/>
              </a:rPr>
              <a:t>obsahuje </a:t>
            </a:r>
            <a:r>
              <a:rPr lang="en-GB" sz="2000" b="0" dirty="0" err="1" smtClean="0">
                <a:solidFill>
                  <a:schemeClr val="tx1"/>
                </a:solidFill>
                <a:ea typeface="Arial Unicode MS" pitchFamily="34" charset="-128"/>
                <a:cs typeface="Arial Unicode MS" pitchFamily="34" charset="-128"/>
              </a:rPr>
              <a:t>kvalit</a:t>
            </a:r>
            <a:r>
              <a:rPr lang="cs-CZ" sz="2000" b="0" dirty="0" smtClean="0">
                <a:solidFill>
                  <a:schemeClr val="tx1"/>
                </a:solidFill>
                <a:ea typeface="Arial Unicode MS" pitchFamily="34" charset="-128"/>
                <a:cs typeface="Arial Unicode MS" pitchFamily="34" charset="-128"/>
              </a:rPr>
              <a:t>u. </a:t>
            </a:r>
            <a:endParaRPr lang="en-US" sz="2000" b="0" dirty="0">
              <a:solidFill>
                <a:schemeClr val="tx1"/>
              </a:solidFill>
              <a:ea typeface="Arial Unicode MS" pitchFamily="34" charset="-128"/>
              <a:cs typeface="Arial Unicode MS" pitchFamily="34" charset="-128"/>
            </a:endParaRPr>
          </a:p>
        </p:txBody>
      </p:sp>
      <p:sp>
        <p:nvSpPr>
          <p:cNvPr id="11" name="Rectangle 7"/>
          <p:cNvSpPr>
            <a:spLocks noChangeArrowheads="1"/>
          </p:cNvSpPr>
          <p:nvPr/>
        </p:nvSpPr>
        <p:spPr bwMode="auto">
          <a:xfrm>
            <a:off x="381000" y="457200"/>
            <a:ext cx="8458200" cy="954107"/>
          </a:xfrm>
          <a:prstGeom prst="rect">
            <a:avLst/>
          </a:prstGeom>
          <a:noFill/>
          <a:ln w="9525">
            <a:noFill/>
            <a:miter lim="800000"/>
            <a:headEnd/>
            <a:tailEnd/>
          </a:ln>
        </p:spPr>
        <p:txBody>
          <a:bodyPr wrap="square">
            <a:spAutoFit/>
          </a:bodyPr>
          <a:lstStyle/>
          <a:p>
            <a:pPr algn="ctr">
              <a:buSzPct val="80000"/>
            </a:pPr>
            <a:r>
              <a:rPr lang="cs-CZ" sz="2800" b="0" cap="all" dirty="0" smtClean="0">
                <a:solidFill>
                  <a:schemeClr val="tx2"/>
                </a:solidFill>
              </a:rPr>
              <a:t>Porovnávání výsledků a provádění výběru</a:t>
            </a:r>
            <a:endParaRPr lang="en-US" sz="2800" b="0" cap="all" dirty="0">
              <a:solidFill>
                <a:schemeClr val="tx2"/>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917575" y="228600"/>
            <a:ext cx="7369175" cy="836612"/>
          </a:xfrm>
        </p:spPr>
        <p:txBody>
          <a:bodyPr/>
          <a:lstStyle/>
          <a:p>
            <a:pPr algn="ctr"/>
            <a:r>
              <a:rPr lang="cs-CZ" dirty="0" smtClean="0">
                <a:latin typeface="Arial" pitchFamily="34" charset="0"/>
              </a:rPr>
              <a:t>´UDRŽENÍ´ ČASOPISU VE WOS </a:t>
            </a:r>
            <a:endParaRPr lang="en-US" dirty="0" smtClean="0">
              <a:latin typeface="Arial" pitchFamily="34" charset="0"/>
            </a:endParaRPr>
          </a:p>
        </p:txBody>
      </p:sp>
      <p:sp>
        <p:nvSpPr>
          <p:cNvPr id="14339" name="Content Placeholder 2"/>
          <p:cNvSpPr>
            <a:spLocks noGrp="1"/>
          </p:cNvSpPr>
          <p:nvPr>
            <p:ph idx="4294967295"/>
          </p:nvPr>
        </p:nvSpPr>
        <p:spPr/>
        <p:txBody>
          <a:bodyPr/>
          <a:lstStyle/>
          <a:p>
            <a:endParaRPr lang="en-US" dirty="0" smtClean="0">
              <a:latin typeface="Arial" pitchFamily="34" charset="0"/>
            </a:endParaRPr>
          </a:p>
          <a:p>
            <a:pPr>
              <a:buFontTx/>
              <a:buNone/>
            </a:pPr>
            <a:endParaRPr lang="en-US" dirty="0" smtClean="0">
              <a:latin typeface="Arial" pitchFamily="34" charset="0"/>
            </a:endParaRPr>
          </a:p>
        </p:txBody>
      </p:sp>
      <p:sp>
        <p:nvSpPr>
          <p:cNvPr id="14340" name="Slide Number Placeholder 3"/>
          <p:cNvSpPr txBox="1">
            <a:spLocks noGrp="1"/>
          </p:cNvSpPr>
          <p:nvPr/>
        </p:nvSpPr>
        <p:spPr bwMode="auto">
          <a:xfrm>
            <a:off x="8424863" y="6394450"/>
            <a:ext cx="457200" cy="231775"/>
          </a:xfrm>
          <a:prstGeom prst="rect">
            <a:avLst/>
          </a:prstGeom>
          <a:noFill/>
          <a:ln w="9525">
            <a:noFill/>
            <a:miter lim="800000"/>
            <a:headEnd/>
            <a:tailEnd/>
          </a:ln>
        </p:spPr>
        <p:txBody>
          <a:bodyPr/>
          <a:lstStyle/>
          <a:p>
            <a:pPr algn="r" eaLnBrk="1" hangingPunct="1">
              <a:lnSpc>
                <a:spcPct val="100000"/>
              </a:lnSpc>
            </a:pPr>
            <a:fld id="{0B1AF035-70AF-440F-8D44-02CFC437534B}" type="slidenum">
              <a:rPr lang="en-US" sz="900">
                <a:solidFill>
                  <a:schemeClr val="tx1"/>
                </a:solidFill>
              </a:rPr>
              <a:pPr algn="r" eaLnBrk="1" hangingPunct="1">
                <a:lnSpc>
                  <a:spcPct val="100000"/>
                </a:lnSpc>
              </a:pPr>
              <a:t>15</a:t>
            </a:fld>
            <a:endParaRPr lang="en-US" sz="900">
              <a:solidFill>
                <a:schemeClr val="tx1"/>
              </a:solidFill>
            </a:endParaRPr>
          </a:p>
        </p:txBody>
      </p:sp>
      <p:sp>
        <p:nvSpPr>
          <p:cNvPr id="6" name="Content Placeholder 2"/>
          <p:cNvSpPr>
            <a:spLocks noGrp="1"/>
          </p:cNvSpPr>
          <p:nvPr>
            <p:ph idx="4294967295"/>
          </p:nvPr>
        </p:nvSpPr>
        <p:spPr>
          <a:xfrm>
            <a:off x="533400" y="1677988"/>
            <a:ext cx="8077199" cy="4570412"/>
          </a:xfrm>
        </p:spPr>
        <p:txBody>
          <a:bodyPr/>
          <a:lstStyle/>
          <a:p>
            <a:r>
              <a:rPr lang="cs-CZ" dirty="0" smtClean="0"/>
              <a:t>Redaktoři nadále monitorují kvalitu časopisu dle kritérií výběru</a:t>
            </a:r>
          </a:p>
          <a:p>
            <a:endParaRPr lang="cs-CZ" sz="1200" dirty="0" smtClean="0"/>
          </a:p>
          <a:p>
            <a:r>
              <a:rPr lang="cs-CZ" dirty="0" smtClean="0"/>
              <a:t>Chtějí vidět konzistenci, v některých případech zlepšení</a:t>
            </a:r>
          </a:p>
          <a:p>
            <a:endParaRPr lang="cs-CZ" sz="1200" dirty="0" smtClean="0"/>
          </a:p>
          <a:p>
            <a:r>
              <a:rPr lang="cs-CZ" dirty="0" smtClean="0"/>
              <a:t>Pokud dojde k viditelnému poklesu vlivu časopisu, jeho publikačních standardů </a:t>
            </a:r>
            <a:r>
              <a:rPr lang="en-GB" dirty="0" smtClean="0"/>
              <a:t>(</a:t>
            </a:r>
            <a:r>
              <a:rPr lang="cs-CZ" dirty="0" smtClean="0"/>
              <a:t>např. pozdní vydávání</a:t>
            </a:r>
            <a:r>
              <a:rPr lang="en-GB" dirty="0" smtClean="0"/>
              <a:t>)</a:t>
            </a:r>
            <a:r>
              <a:rPr lang="cs-CZ" dirty="0" smtClean="0"/>
              <a:t>, nebo k něčemu jinému, co může signalizovat  nějaké problémy časopisu, časopis bude sledován a pokud třeba, vyřazen z Web of Science</a:t>
            </a:r>
          </a:p>
          <a:p>
            <a:endParaRPr lang="en-US" dirty="0" smtClean="0">
              <a:latin typeface="Arial" pitchFamily="34" charset="0"/>
            </a:endParaRPr>
          </a:p>
          <a:p>
            <a:pPr>
              <a:buFontTx/>
              <a:buNone/>
            </a:pPr>
            <a:endParaRPr lang="en-US" dirty="0" smtClean="0">
              <a:latin typeface="Arial"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lgn="ctr"/>
            <a:r>
              <a:rPr lang="en-US" dirty="0" smtClean="0"/>
              <a:t>R</a:t>
            </a:r>
            <a:r>
              <a:rPr lang="cs-CZ" dirty="0" smtClean="0"/>
              <a:t>Ů</a:t>
            </a:r>
            <a:r>
              <a:rPr lang="en-US" dirty="0" smtClean="0"/>
              <a:t>ST POKR</a:t>
            </a:r>
            <a:r>
              <a:rPr lang="cs-CZ" dirty="0" smtClean="0"/>
              <a:t>YTÍ REGIONÁLNÍCH </a:t>
            </a:r>
            <a:br>
              <a:rPr lang="cs-CZ" dirty="0" smtClean="0"/>
            </a:br>
            <a:r>
              <a:rPr lang="cs-CZ" dirty="0" smtClean="0"/>
              <a:t>A ČESKÝCH ČASOPISŮ</a:t>
            </a:r>
            <a:endParaRPr lang="en-US" sz="2300" dirty="0" smtClean="0"/>
          </a:p>
        </p:txBody>
      </p:sp>
      <p:graphicFrame>
        <p:nvGraphicFramePr>
          <p:cNvPr id="4" name="Content Placeholder 3"/>
          <p:cNvGraphicFramePr>
            <a:graphicFrameLocks noGrp="1"/>
          </p:cNvGraphicFramePr>
          <p:nvPr>
            <p:ph type="tbl" idx="1"/>
          </p:nvPr>
        </p:nvGraphicFramePr>
        <p:xfrm>
          <a:off x="655093" y="1525588"/>
          <a:ext cx="7631657" cy="4535768"/>
        </p:xfrm>
        <a:graphic>
          <a:graphicData uri="http://schemas.openxmlformats.org/drawingml/2006/table">
            <a:tbl>
              <a:tblPr/>
              <a:tblGrid>
                <a:gridCol w="1760561"/>
                <a:gridCol w="1364776"/>
                <a:gridCol w="1363486"/>
                <a:gridCol w="1617160"/>
                <a:gridCol w="1525674"/>
              </a:tblGrid>
              <a:tr h="688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Arial" charset="0"/>
                        </a:rPr>
                        <a:t>Web of Science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Arial" charset="0"/>
                        </a:rPr>
                        <a:t>2005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Arial" charset="0"/>
                        </a:rPr>
                        <a:t>2010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800" b="1" i="0" u="none" strike="noStrike" cap="none" normalizeH="0" baseline="0" dirty="0" smtClean="0">
                          <a:ln>
                            <a:noFill/>
                          </a:ln>
                          <a:solidFill>
                            <a:srgbClr val="FFFFFF"/>
                          </a:solidFill>
                          <a:effectLst/>
                          <a:latin typeface="Arial" charset="0"/>
                        </a:rPr>
                        <a:t>Nárůst</a:t>
                      </a:r>
                      <a:endParaRPr kumimoji="0" lang="en-US" sz="1800" b="1" i="0" u="none" strike="noStrike" cap="none" normalizeH="0" baseline="0" dirty="0" smtClean="0">
                        <a:ln>
                          <a:noFill/>
                        </a:ln>
                        <a:solidFill>
                          <a:srgbClr val="FFFFFF"/>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800" b="1" i="0" u="none" strike="noStrike" cap="none" normalizeH="0" baseline="0" dirty="0" smtClean="0">
                          <a:ln>
                            <a:noFill/>
                          </a:ln>
                          <a:solidFill>
                            <a:srgbClr val="FFFFFF"/>
                          </a:solidFill>
                          <a:effectLst/>
                          <a:latin typeface="Arial" charset="0"/>
                        </a:rPr>
                        <a:t>Procentní změna</a:t>
                      </a:r>
                      <a:endParaRPr kumimoji="0" lang="en-US" sz="1800" b="1" i="0" u="none" strike="noStrike" cap="none" normalizeH="0" baseline="0" dirty="0" smtClean="0">
                        <a:ln>
                          <a:noFill/>
                        </a:ln>
                        <a:solidFill>
                          <a:srgbClr val="FFFFFF"/>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2877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sz="1800" b="1" i="1" u="sng" strike="noStrike" cap="none" normalizeH="0" baseline="0" dirty="0" smtClean="0">
                          <a:ln>
                            <a:noFill/>
                          </a:ln>
                          <a:solidFill>
                            <a:srgbClr val="C00000"/>
                          </a:solidFill>
                          <a:effectLst/>
                          <a:latin typeface="Arial" charset="0"/>
                        </a:rPr>
                        <a:t>Celkový počet</a:t>
                      </a:r>
                      <a:r>
                        <a:rPr kumimoji="0" lang="en-US" sz="1800" b="1" i="1" u="sng" strike="noStrike" cap="none" normalizeH="0" baseline="0" dirty="0" smtClean="0">
                          <a:ln>
                            <a:noFill/>
                          </a:ln>
                          <a:solidFill>
                            <a:srgbClr val="C00000"/>
                          </a:solidFill>
                          <a:effectLst/>
                          <a:latin typeface="Arial" charset="0"/>
                        </a:rPr>
                        <a:t> </a:t>
                      </a:r>
                      <a:r>
                        <a:rPr kumimoji="0" lang="cs-CZ" sz="1800" b="1" i="1" u="none" strike="noStrike" cap="none" normalizeH="0" baseline="0" dirty="0" smtClean="0">
                          <a:ln>
                            <a:noFill/>
                          </a:ln>
                          <a:solidFill>
                            <a:srgbClr val="4B4B4B"/>
                          </a:solidFill>
                          <a:effectLst/>
                          <a:latin typeface="Arial" charset="0"/>
                        </a:rPr>
                        <a:t>indexovaných časopisů</a:t>
                      </a:r>
                      <a:endParaRPr kumimoji="0" lang="en-US" sz="1800" b="1" i="1"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4B4B4B"/>
                          </a:solidFill>
                          <a:effectLst/>
                          <a:latin typeface="Arial" charset="0"/>
                        </a:rPr>
                        <a:t>8,834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4B4B4B"/>
                          </a:solidFill>
                          <a:effectLst/>
                          <a:latin typeface="Arial" charset="0"/>
                        </a:rPr>
                        <a:t>11,423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4B4B4B"/>
                          </a:solidFill>
                          <a:effectLst/>
                          <a:latin typeface="Arial" charset="0"/>
                        </a:rPr>
                        <a:t>2,589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A60A72"/>
                          </a:solidFill>
                          <a:effectLst/>
                          <a:latin typeface="Arial" charset="0"/>
                        </a:rPr>
                        <a:t>+ 29%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r>
              <a:tr h="1279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1" u="sng" strike="noStrike" cap="none" normalizeH="0" baseline="0" dirty="0" smtClean="0">
                          <a:ln>
                            <a:noFill/>
                          </a:ln>
                          <a:solidFill>
                            <a:srgbClr val="C00000"/>
                          </a:solidFill>
                          <a:effectLst/>
                          <a:latin typeface="Arial" charset="0"/>
                        </a:rPr>
                        <a:t>Region</a:t>
                      </a:r>
                      <a:r>
                        <a:rPr kumimoji="0" lang="cs-CZ" sz="1800" b="1" i="1" u="sng" strike="noStrike" cap="none" normalizeH="0" baseline="0" dirty="0" smtClean="0">
                          <a:ln>
                            <a:noFill/>
                          </a:ln>
                          <a:solidFill>
                            <a:srgbClr val="C00000"/>
                          </a:solidFill>
                          <a:effectLst/>
                          <a:latin typeface="Arial" charset="0"/>
                        </a:rPr>
                        <a:t>ální</a:t>
                      </a:r>
                      <a:r>
                        <a:rPr kumimoji="0" lang="en-US" sz="1800" b="1" i="1" u="sng" strike="noStrike" cap="none" normalizeH="0" baseline="0" dirty="0" smtClean="0">
                          <a:ln>
                            <a:noFill/>
                          </a:ln>
                          <a:solidFill>
                            <a:srgbClr val="C00000"/>
                          </a:solidFill>
                          <a:effectLst/>
                          <a:latin typeface="Arial" charset="0"/>
                        </a:rPr>
                        <a:t> </a:t>
                      </a:r>
                      <a:r>
                        <a:rPr kumimoji="0" lang="cs-CZ" sz="1800" b="1" i="1" u="none" strike="noStrike" cap="none" normalizeH="0" baseline="0" dirty="0" smtClean="0">
                          <a:ln>
                            <a:noFill/>
                          </a:ln>
                          <a:solidFill>
                            <a:srgbClr val="4B4B4B"/>
                          </a:solidFill>
                          <a:effectLst/>
                          <a:latin typeface="Arial" charset="0"/>
                        </a:rPr>
                        <a:t>časopisy</a:t>
                      </a:r>
                      <a:endParaRPr kumimoji="0" lang="en-US" sz="1800" b="1" i="1" u="none" strike="noStrike" cap="none" normalizeH="0" baseline="0" dirty="0" smtClean="0">
                        <a:ln>
                          <a:noFill/>
                        </a:ln>
                        <a:solidFill>
                          <a:srgbClr val="4B4B4B"/>
                        </a:solidFill>
                        <a:effectLst/>
                        <a:latin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4B4B4B"/>
                          </a:solidFill>
                          <a:effectLst/>
                          <a:latin typeface="Arial" charset="0"/>
                        </a:rPr>
                        <a:t>1,716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4B4B4B"/>
                          </a:solidFill>
                          <a:effectLst/>
                          <a:latin typeface="Arial" charset="0"/>
                        </a:rPr>
                        <a:t>3,605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4B4B4B"/>
                          </a:solidFill>
                          <a:effectLst/>
                          <a:latin typeface="Arial" charset="0"/>
                        </a:rPr>
                        <a:t>1,889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A60A72"/>
                          </a:solidFill>
                          <a:effectLst/>
                          <a:latin typeface="Arial" charset="0"/>
                        </a:rPr>
                        <a:t>+ 110%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r>
              <a:tr h="1279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sz="1800" b="1" i="1" u="sng" strike="noStrike" cap="none" normalizeH="0" baseline="0" dirty="0" smtClean="0">
                          <a:ln>
                            <a:noFill/>
                          </a:ln>
                          <a:solidFill>
                            <a:srgbClr val="C00000"/>
                          </a:solidFill>
                          <a:effectLst/>
                          <a:latin typeface="Arial" charset="0"/>
                        </a:rPr>
                        <a:t>České</a:t>
                      </a:r>
                      <a:r>
                        <a:rPr kumimoji="0" lang="es-ES" sz="1800" b="1" i="1" u="none" strike="noStrike" cap="none" normalizeH="0" baseline="0" dirty="0" smtClean="0">
                          <a:ln>
                            <a:noFill/>
                          </a:ln>
                          <a:solidFill>
                            <a:srgbClr val="4B4B4B"/>
                          </a:solidFill>
                          <a:effectLst/>
                          <a:latin typeface="Arial" charset="0"/>
                        </a:rPr>
                        <a:t> </a:t>
                      </a:r>
                      <a:r>
                        <a:rPr kumimoji="0" lang="cs-CZ" sz="1800" b="1" i="1" u="none" strike="noStrike" cap="none" normalizeH="0" baseline="0" dirty="0" smtClean="0">
                          <a:ln>
                            <a:noFill/>
                          </a:ln>
                          <a:solidFill>
                            <a:srgbClr val="4B4B4B"/>
                          </a:solidFill>
                          <a:effectLst/>
                          <a:latin typeface="Arial" charset="0"/>
                        </a:rPr>
                        <a:t>časopisy</a:t>
                      </a:r>
                      <a:endParaRPr kumimoji="0" lang="en-US" sz="1800" b="1" i="1"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rgbClr val="4B4B4B"/>
                          </a:solidFill>
                          <a:effectLst/>
                          <a:latin typeface="Arial" charset="0"/>
                        </a:rPr>
                        <a:t>30</a:t>
                      </a:r>
                      <a:endParaRPr kumimoji="0" lang="en-US" sz="1800" b="0" i="0"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rgbClr val="4B4B4B"/>
                          </a:solidFill>
                          <a:effectLst/>
                          <a:latin typeface="Arial" charset="0"/>
                        </a:rPr>
                        <a:t>56</a:t>
                      </a:r>
                      <a:endParaRPr kumimoji="0" lang="en-US" sz="1800" b="0" i="0"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rgbClr val="4B4B4B"/>
                          </a:solidFill>
                          <a:effectLst/>
                          <a:latin typeface="Arial" charset="0"/>
                        </a:rPr>
                        <a:t>26</a:t>
                      </a:r>
                      <a:endParaRPr kumimoji="0" lang="en-US" sz="1800" b="0" i="0"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dirty="0" smtClean="0">
                          <a:ln>
                            <a:noFill/>
                          </a:ln>
                          <a:solidFill>
                            <a:srgbClr val="A60A72"/>
                          </a:solidFill>
                          <a:effectLst/>
                          <a:latin typeface="Arial" charset="0"/>
                        </a:rPr>
                        <a:t>+ 87%</a:t>
                      </a:r>
                      <a:endParaRPr kumimoji="0" lang="en-US" sz="1800" b="1" i="0" u="none" strike="noStrike" cap="none" normalizeH="0" baseline="0" dirty="0" smtClean="0">
                        <a:ln>
                          <a:noFill/>
                        </a:ln>
                        <a:solidFill>
                          <a:srgbClr val="A60A72"/>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r>
            </a:tbl>
          </a:graphicData>
        </a:graphic>
      </p:graphicFrame>
      <p:sp>
        <p:nvSpPr>
          <p:cNvPr id="23587" name="Slide Number Placeholder 4"/>
          <p:cNvSpPr txBox="1">
            <a:spLocks noGrp="1"/>
          </p:cNvSpPr>
          <p:nvPr/>
        </p:nvSpPr>
        <p:spPr bwMode="auto">
          <a:xfrm>
            <a:off x="8424863" y="6394450"/>
            <a:ext cx="457200" cy="231775"/>
          </a:xfrm>
          <a:prstGeom prst="rect">
            <a:avLst/>
          </a:prstGeom>
          <a:noFill/>
          <a:ln w="9525">
            <a:noFill/>
            <a:miter lim="800000"/>
            <a:headEnd/>
            <a:tailEnd/>
          </a:ln>
        </p:spPr>
        <p:txBody>
          <a:bodyPr/>
          <a:lstStyle/>
          <a:p>
            <a:pPr algn="r"/>
            <a:fld id="{1F038468-E475-4739-B61B-87AE83A67685}" type="slidenum">
              <a:rPr lang="en-US" sz="900"/>
              <a:pPr algn="r"/>
              <a:t>16</a:t>
            </a:fld>
            <a:endParaRPr lang="en-US" sz="90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ctr"/>
            <a:r>
              <a:rPr lang="cs-CZ" dirty="0" smtClean="0"/>
              <a:t>NÁ</a:t>
            </a:r>
            <a:r>
              <a:rPr lang="en-US" dirty="0" smtClean="0"/>
              <a:t>R</a:t>
            </a:r>
            <a:r>
              <a:rPr lang="cs-CZ" dirty="0" smtClean="0"/>
              <a:t>Ů</a:t>
            </a:r>
            <a:r>
              <a:rPr lang="en-US" dirty="0" smtClean="0"/>
              <a:t>ST POKR</a:t>
            </a:r>
            <a:r>
              <a:rPr lang="cs-CZ" dirty="0" smtClean="0"/>
              <a:t>YTÍ ČESKÝCH ČASOPISŮ      VE WEB OF SCIENCE</a:t>
            </a:r>
            <a:endParaRPr lang="en-US" dirty="0" smtClean="0"/>
          </a:p>
        </p:txBody>
      </p:sp>
      <p:sp>
        <p:nvSpPr>
          <p:cNvPr id="47107" name="Slide Number Placeholder 2"/>
          <p:cNvSpPr>
            <a:spLocks noGrp="1"/>
          </p:cNvSpPr>
          <p:nvPr>
            <p:ph type="sldNum" sz="quarter" idx="11"/>
          </p:nvPr>
        </p:nvSpPr>
        <p:spPr/>
        <p:txBody>
          <a:bodyPr/>
          <a:lstStyle/>
          <a:p>
            <a:pPr>
              <a:defRPr/>
            </a:pPr>
            <a:fld id="{AFA9D030-E67C-4E4F-B1B0-38357AFA8424}" type="slidenum">
              <a:rPr lang="en-US" smtClean="0"/>
              <a:pPr>
                <a:defRPr/>
              </a:pPr>
              <a:t>17</a:t>
            </a:fld>
            <a:endParaRPr lang="en-US" smtClean="0"/>
          </a:p>
        </p:txBody>
      </p:sp>
      <p:graphicFrame>
        <p:nvGraphicFramePr>
          <p:cNvPr id="4" name="Content Placeholder 3"/>
          <p:cNvGraphicFramePr>
            <a:graphicFrameLocks/>
          </p:cNvGraphicFramePr>
          <p:nvPr/>
        </p:nvGraphicFramePr>
        <p:xfrm>
          <a:off x="987425" y="1566863"/>
          <a:ext cx="7227660" cy="4667729"/>
        </p:xfrm>
        <a:graphic>
          <a:graphicData uri="http://schemas.openxmlformats.org/drawingml/2006/table">
            <a:tbl>
              <a:tblPr/>
              <a:tblGrid>
                <a:gridCol w="1444909"/>
                <a:gridCol w="1446467"/>
                <a:gridCol w="1359822"/>
                <a:gridCol w="1531553"/>
                <a:gridCol w="1444909"/>
              </a:tblGrid>
              <a:tr h="6780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Arial" charset="0"/>
                        </a:rPr>
                        <a:t>Web of Science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Arial" charset="0"/>
                        </a:rPr>
                        <a:t>2005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Arial" charset="0"/>
                        </a:rPr>
                        <a:t>2010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800" b="1" i="0" u="none" strike="noStrike" cap="none" normalizeH="0" baseline="0" dirty="0" smtClean="0">
                          <a:ln>
                            <a:noFill/>
                          </a:ln>
                          <a:solidFill>
                            <a:srgbClr val="FFFFFF"/>
                          </a:solidFill>
                          <a:effectLst/>
                          <a:latin typeface="Arial" charset="0"/>
                        </a:rPr>
                        <a:t>Nárůst</a:t>
                      </a:r>
                      <a:endParaRPr kumimoji="0" lang="en-US" sz="1800" b="1" i="0" u="none" strike="noStrike" cap="none" normalizeH="0" baseline="0" dirty="0" smtClean="0">
                        <a:ln>
                          <a:noFill/>
                        </a:ln>
                        <a:solidFill>
                          <a:srgbClr val="FFFFFF"/>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800" b="1" i="0" u="none" strike="noStrike" cap="none" normalizeH="0" baseline="0" dirty="0" smtClean="0">
                          <a:ln>
                            <a:noFill/>
                          </a:ln>
                          <a:solidFill>
                            <a:srgbClr val="FFFFFF"/>
                          </a:solidFill>
                          <a:effectLst/>
                          <a:latin typeface="Arial" charset="0"/>
                        </a:rPr>
                        <a:t>Procentní změna</a:t>
                      </a:r>
                      <a:endParaRPr kumimoji="0" lang="en-US" sz="1800" b="1" i="0" u="none" strike="noStrike" cap="none" normalizeH="0" baseline="0" dirty="0" smtClean="0">
                        <a:ln>
                          <a:noFill/>
                        </a:ln>
                        <a:solidFill>
                          <a:srgbClr val="FFFFFF"/>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26735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1" u="sng" strike="noStrike" cap="none" normalizeH="0" baseline="0" dirty="0" smtClean="0">
                          <a:ln>
                            <a:noFill/>
                          </a:ln>
                          <a:solidFill>
                            <a:srgbClr val="C00000"/>
                          </a:solidFill>
                          <a:effectLst/>
                          <a:latin typeface="Arial" charset="0"/>
                        </a:rPr>
                        <a:t>Science Citation Index – Expanded</a:t>
                      </a:r>
                      <a:endParaRPr kumimoji="0" lang="en-US" sz="1800" b="1" i="1"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rgbClr val="4B4B4B"/>
                          </a:solidFill>
                          <a:effectLst/>
                          <a:latin typeface="Arial" charset="0"/>
                        </a:rPr>
                        <a:t>23</a:t>
                      </a:r>
                      <a:endParaRPr kumimoji="0" lang="en-US" sz="1800" b="0" i="0"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rgbClr val="4B4B4B"/>
                          </a:solidFill>
                          <a:effectLst/>
                          <a:latin typeface="Arial" charset="0"/>
                        </a:rPr>
                        <a:t>36</a:t>
                      </a:r>
                      <a:endParaRPr kumimoji="0" lang="en-US" sz="1800" b="0" i="0"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rgbClr val="4B4B4B"/>
                          </a:solidFill>
                          <a:effectLst/>
                          <a:latin typeface="Arial" charset="0"/>
                        </a:rPr>
                        <a:t>13</a:t>
                      </a:r>
                      <a:endParaRPr kumimoji="0" lang="en-US" sz="1800" b="0" i="0"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A60A72"/>
                          </a:solidFill>
                          <a:effectLst/>
                          <a:latin typeface="Arial" charset="0"/>
                        </a:rPr>
                        <a:t>+ 57%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r>
              <a:tr h="14398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1" u="sng" strike="noStrike" cap="none" normalizeH="0" baseline="0" dirty="0" smtClean="0">
                          <a:ln>
                            <a:noFill/>
                          </a:ln>
                          <a:solidFill>
                            <a:srgbClr val="C00000"/>
                          </a:solidFill>
                          <a:effectLst/>
                          <a:latin typeface="Arial" charset="0"/>
                        </a:rPr>
                        <a:t>Social Sciences Citation Index</a:t>
                      </a:r>
                      <a:endParaRPr kumimoji="0" lang="en-US" sz="1800" b="1" i="1" u="none" strike="noStrike" cap="none" normalizeH="0" baseline="0" dirty="0" smtClean="0">
                        <a:ln>
                          <a:noFill/>
                        </a:ln>
                        <a:solidFill>
                          <a:srgbClr val="4B4B4B"/>
                        </a:solidFill>
                        <a:effectLst/>
                        <a:latin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4B4B4B"/>
                          </a:solidFill>
                          <a:effectLst/>
                          <a:latin typeface="Arial" charset="0"/>
                        </a:rPr>
                        <a:t>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rgbClr val="4B4B4B"/>
                          </a:solidFill>
                          <a:effectLst/>
                          <a:latin typeface="Arial" charset="0"/>
                        </a:rPr>
                        <a:t>11*</a:t>
                      </a:r>
                      <a:endParaRPr kumimoji="0" lang="en-US" sz="1800" b="0" i="0"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rgbClr val="4B4B4B"/>
                          </a:solidFill>
                          <a:effectLst/>
                          <a:latin typeface="Arial" charset="0"/>
                        </a:rPr>
                        <a:t>7</a:t>
                      </a:r>
                      <a:endParaRPr kumimoji="0" lang="en-US" sz="1800" b="0" i="0"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A60A72"/>
                          </a:solidFill>
                          <a:effectLst/>
                          <a:latin typeface="Arial" charset="0"/>
                        </a:rPr>
                        <a:t>+ 175%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r>
              <a:tr h="12592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800" b="1" i="1" u="sng" strike="noStrike" cap="none" normalizeH="0" baseline="0" dirty="0" err="1" smtClean="0">
                          <a:ln>
                            <a:noFill/>
                          </a:ln>
                          <a:solidFill>
                            <a:srgbClr val="C00000"/>
                          </a:solidFill>
                          <a:effectLst/>
                          <a:latin typeface="Arial" charset="0"/>
                        </a:rPr>
                        <a:t>Arts</a:t>
                      </a:r>
                      <a:r>
                        <a:rPr kumimoji="0" lang="es-ES" sz="1800" b="1" i="1" u="sng" strike="noStrike" cap="none" normalizeH="0" baseline="0" dirty="0" smtClean="0">
                          <a:ln>
                            <a:noFill/>
                          </a:ln>
                          <a:solidFill>
                            <a:srgbClr val="C00000"/>
                          </a:solidFill>
                          <a:effectLst/>
                          <a:latin typeface="Arial" charset="0"/>
                        </a:rPr>
                        <a:t> &amp; </a:t>
                      </a:r>
                      <a:r>
                        <a:rPr kumimoji="0" lang="es-ES" sz="1800" b="1" i="1" u="sng" strike="noStrike" cap="none" normalizeH="0" baseline="0" dirty="0" err="1" smtClean="0">
                          <a:ln>
                            <a:noFill/>
                          </a:ln>
                          <a:solidFill>
                            <a:srgbClr val="C00000"/>
                          </a:solidFill>
                          <a:effectLst/>
                          <a:latin typeface="Arial" charset="0"/>
                        </a:rPr>
                        <a:t>Humanities</a:t>
                      </a:r>
                      <a:r>
                        <a:rPr kumimoji="0" lang="es-ES" sz="1800" b="1" i="1" u="sng" strike="noStrike" cap="none" normalizeH="0" baseline="0" dirty="0" smtClean="0">
                          <a:ln>
                            <a:noFill/>
                          </a:ln>
                          <a:solidFill>
                            <a:srgbClr val="C00000"/>
                          </a:solidFill>
                          <a:effectLst/>
                          <a:latin typeface="Arial" charset="0"/>
                        </a:rPr>
                        <a:t> </a:t>
                      </a:r>
                      <a:r>
                        <a:rPr kumimoji="0" lang="es-ES" sz="1800" b="1" i="1" u="sng" strike="noStrike" cap="none" normalizeH="0" baseline="0" dirty="0" err="1" smtClean="0">
                          <a:ln>
                            <a:noFill/>
                          </a:ln>
                          <a:solidFill>
                            <a:srgbClr val="C00000"/>
                          </a:solidFill>
                          <a:effectLst/>
                          <a:latin typeface="Arial" charset="0"/>
                        </a:rPr>
                        <a:t>Citation</a:t>
                      </a:r>
                      <a:r>
                        <a:rPr kumimoji="0" lang="es-ES" sz="1800" b="1" i="1" u="sng" strike="noStrike" cap="none" normalizeH="0" baseline="0" dirty="0" smtClean="0">
                          <a:ln>
                            <a:noFill/>
                          </a:ln>
                          <a:solidFill>
                            <a:srgbClr val="C00000"/>
                          </a:solidFill>
                          <a:effectLst/>
                          <a:latin typeface="Arial" charset="0"/>
                        </a:rPr>
                        <a:t> </a:t>
                      </a:r>
                      <a:r>
                        <a:rPr kumimoji="0" lang="es-ES" sz="1800" b="1" i="1" u="sng" strike="noStrike" cap="none" normalizeH="0" baseline="0" dirty="0" err="1" smtClean="0">
                          <a:ln>
                            <a:noFill/>
                          </a:ln>
                          <a:solidFill>
                            <a:srgbClr val="C00000"/>
                          </a:solidFill>
                          <a:effectLst/>
                          <a:latin typeface="Arial" charset="0"/>
                        </a:rPr>
                        <a:t>Index</a:t>
                      </a:r>
                      <a:endParaRPr kumimoji="0" lang="en-US" sz="1800" b="1" i="1"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rgbClr val="4B4B4B"/>
                          </a:solidFill>
                          <a:effectLst/>
                          <a:latin typeface="Arial" charset="0"/>
                        </a:rPr>
                        <a:t>3</a:t>
                      </a:r>
                      <a:endParaRPr kumimoji="0" lang="en-US" sz="1800" b="0" i="0"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rgbClr val="4B4B4B"/>
                          </a:solidFill>
                          <a:effectLst/>
                          <a:latin typeface="Arial" charset="0"/>
                        </a:rPr>
                        <a:t>12**</a:t>
                      </a:r>
                      <a:endParaRPr kumimoji="0" lang="en-US" sz="1800" b="0" i="0"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rgbClr val="4B4B4B"/>
                          </a:solidFill>
                          <a:effectLst/>
                          <a:latin typeface="Arial" charset="0"/>
                        </a:rPr>
                        <a:t>9</a:t>
                      </a:r>
                      <a:endParaRPr kumimoji="0" lang="en-US" sz="1800" b="0" i="0" u="none" strike="noStrike" cap="none" normalizeH="0" baseline="0" dirty="0" smtClean="0">
                        <a:ln>
                          <a:noFill/>
                        </a:ln>
                        <a:solidFill>
                          <a:srgbClr val="4B4B4B"/>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dirty="0" smtClean="0">
                          <a:ln>
                            <a:noFill/>
                          </a:ln>
                          <a:solidFill>
                            <a:srgbClr val="A60A72"/>
                          </a:solidFill>
                          <a:effectLst/>
                          <a:latin typeface="Arial" charset="0"/>
                        </a:rPr>
                        <a:t>+ 300%</a:t>
                      </a:r>
                      <a:endParaRPr kumimoji="0" lang="en-US" sz="1800" b="1" i="0" u="none" strike="noStrike" cap="none" normalizeH="0" baseline="0" dirty="0" smtClean="0">
                        <a:ln>
                          <a:noFill/>
                        </a:ln>
                        <a:solidFill>
                          <a:srgbClr val="A60A72"/>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9"/>
                    </a:solidFill>
                  </a:tcPr>
                </a:tc>
              </a:tr>
            </a:tbl>
          </a:graphicData>
        </a:graphic>
      </p:graphicFrame>
      <p:sp>
        <p:nvSpPr>
          <p:cNvPr id="24612" name="TextBox 4"/>
          <p:cNvSpPr txBox="1">
            <a:spLocks noChangeArrowheads="1"/>
          </p:cNvSpPr>
          <p:nvPr/>
        </p:nvSpPr>
        <p:spPr bwMode="auto">
          <a:xfrm>
            <a:off x="2293938" y="6372225"/>
            <a:ext cx="3844925" cy="590931"/>
          </a:xfrm>
          <a:prstGeom prst="rect">
            <a:avLst/>
          </a:prstGeom>
          <a:noFill/>
          <a:ln w="9525">
            <a:noFill/>
            <a:miter lim="800000"/>
            <a:headEnd/>
            <a:tailEnd/>
          </a:ln>
        </p:spPr>
        <p:txBody>
          <a:bodyPr>
            <a:spAutoFit/>
          </a:bodyPr>
          <a:lstStyle/>
          <a:p>
            <a:r>
              <a:rPr lang="es-ES" sz="1200" dirty="0">
                <a:solidFill>
                  <a:schemeClr val="tx1"/>
                </a:solidFill>
              </a:rPr>
              <a:t> *1 </a:t>
            </a:r>
            <a:r>
              <a:rPr lang="es-ES" sz="1200" dirty="0" err="1" smtClean="0">
                <a:solidFill>
                  <a:schemeClr val="tx1"/>
                </a:solidFill>
              </a:rPr>
              <a:t>tit</a:t>
            </a:r>
            <a:r>
              <a:rPr lang="cs-CZ" sz="1200" dirty="0" smtClean="0">
                <a:solidFill>
                  <a:schemeClr val="tx1"/>
                </a:solidFill>
              </a:rPr>
              <a:t>u</a:t>
            </a:r>
            <a:r>
              <a:rPr lang="es-ES" sz="1200" dirty="0" smtClean="0">
                <a:solidFill>
                  <a:schemeClr val="tx1"/>
                </a:solidFill>
              </a:rPr>
              <a:t>l </a:t>
            </a:r>
            <a:r>
              <a:rPr lang="cs-CZ" sz="1200" dirty="0" smtClean="0">
                <a:solidFill>
                  <a:schemeClr val="tx1"/>
                </a:solidFill>
              </a:rPr>
              <a:t>pokryt  zároveň v</a:t>
            </a:r>
            <a:r>
              <a:rPr lang="es-ES" sz="1200" dirty="0" smtClean="0">
                <a:solidFill>
                  <a:schemeClr val="tx1"/>
                </a:solidFill>
              </a:rPr>
              <a:t> </a:t>
            </a:r>
            <a:r>
              <a:rPr lang="es-ES" sz="1200" dirty="0">
                <a:solidFill>
                  <a:schemeClr val="tx1"/>
                </a:solidFill>
              </a:rPr>
              <a:t>SCIE </a:t>
            </a:r>
            <a:r>
              <a:rPr lang="es-ES" sz="1200" dirty="0" smtClean="0">
                <a:solidFill>
                  <a:schemeClr val="tx1"/>
                </a:solidFill>
              </a:rPr>
              <a:t>a </a:t>
            </a:r>
            <a:r>
              <a:rPr lang="es-ES" sz="1200" dirty="0">
                <a:solidFill>
                  <a:schemeClr val="tx1"/>
                </a:solidFill>
              </a:rPr>
              <a:t>SSCI</a:t>
            </a:r>
          </a:p>
          <a:p>
            <a:r>
              <a:rPr lang="es-ES" sz="1200" dirty="0">
                <a:solidFill>
                  <a:schemeClr val="tx1"/>
                </a:solidFill>
              </a:rPr>
              <a:t>**2 </a:t>
            </a:r>
            <a:r>
              <a:rPr lang="es-ES" sz="1200" dirty="0" err="1" smtClean="0">
                <a:solidFill>
                  <a:schemeClr val="tx1"/>
                </a:solidFill>
              </a:rPr>
              <a:t>tit</a:t>
            </a:r>
            <a:r>
              <a:rPr lang="cs-CZ" sz="1200" dirty="0" smtClean="0">
                <a:solidFill>
                  <a:schemeClr val="tx1"/>
                </a:solidFill>
              </a:rPr>
              <a:t>uly pokryty zároveň v</a:t>
            </a:r>
            <a:r>
              <a:rPr lang="es-ES" sz="1200" dirty="0" smtClean="0">
                <a:solidFill>
                  <a:schemeClr val="tx1"/>
                </a:solidFill>
              </a:rPr>
              <a:t> </a:t>
            </a:r>
            <a:r>
              <a:rPr lang="es-ES" sz="1200" dirty="0">
                <a:solidFill>
                  <a:schemeClr val="tx1"/>
                </a:solidFill>
              </a:rPr>
              <a:t>SSCI </a:t>
            </a:r>
            <a:r>
              <a:rPr lang="es-ES" sz="1200" dirty="0" smtClean="0">
                <a:solidFill>
                  <a:schemeClr val="tx1"/>
                </a:solidFill>
              </a:rPr>
              <a:t>a </a:t>
            </a:r>
            <a:r>
              <a:rPr lang="es-ES" sz="1200" dirty="0">
                <a:solidFill>
                  <a:schemeClr val="tx1"/>
                </a:solidFill>
              </a:rPr>
              <a:t>A&amp;HCI</a:t>
            </a:r>
          </a:p>
          <a:p>
            <a:endParaRPr lang="en-US" sz="12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914400" y="2041525"/>
          <a:ext cx="7315200" cy="2225040"/>
        </p:xfrm>
        <a:graphic>
          <a:graphicData uri="http://schemas.openxmlformats.org/drawingml/2006/table">
            <a:tbl>
              <a:tblPr firstRow="1" bandRow="1">
                <a:tableStyleId>{5C22544A-7EE6-4342-B048-85BDC9FD1C3A}</a:tableStyleId>
              </a:tblPr>
              <a:tblGrid>
                <a:gridCol w="2579427"/>
                <a:gridCol w="4735773"/>
              </a:tblGrid>
              <a:tr h="370840">
                <a:tc>
                  <a:txBody>
                    <a:bodyPr/>
                    <a:lstStyle/>
                    <a:p>
                      <a:pPr algn="ctr"/>
                      <a:r>
                        <a:rPr lang="en-US" b="1" dirty="0" smtClean="0"/>
                        <a:t>Region</a:t>
                      </a:r>
                      <a:endParaRPr lang="en-US" b="1" dirty="0"/>
                    </a:p>
                  </a:txBody>
                  <a:tcPr/>
                </a:tc>
                <a:tc>
                  <a:txBody>
                    <a:bodyPr/>
                    <a:lstStyle/>
                    <a:p>
                      <a:pPr algn="ctr"/>
                      <a:r>
                        <a:rPr lang="cs-CZ" dirty="0" smtClean="0"/>
                        <a:t>Počet časopisů z regionu ve WoS</a:t>
                      </a:r>
                      <a:endParaRPr lang="en-US" dirty="0"/>
                    </a:p>
                  </a:txBody>
                  <a:tcPr/>
                </a:tc>
              </a:tr>
              <a:tr h="370840">
                <a:tc>
                  <a:txBody>
                    <a:bodyPr/>
                    <a:lstStyle/>
                    <a:p>
                      <a:pPr algn="r"/>
                      <a:r>
                        <a:rPr lang="en-US" dirty="0" smtClean="0"/>
                        <a:t>E</a:t>
                      </a:r>
                      <a:r>
                        <a:rPr lang="cs-CZ" dirty="0" smtClean="0"/>
                        <a:t>v</a:t>
                      </a:r>
                      <a:r>
                        <a:rPr lang="en-US" dirty="0" err="1" smtClean="0"/>
                        <a:t>rop</a:t>
                      </a:r>
                      <a:r>
                        <a:rPr lang="cs-CZ" dirty="0" smtClean="0"/>
                        <a:t>a</a:t>
                      </a:r>
                      <a:endParaRPr lang="en-US" dirty="0"/>
                    </a:p>
                  </a:txBody>
                  <a:tcPr/>
                </a:tc>
                <a:tc>
                  <a:txBody>
                    <a:bodyPr/>
                    <a:lstStyle/>
                    <a:p>
                      <a:r>
                        <a:rPr lang="en-US" dirty="0" smtClean="0"/>
                        <a:t>5,573                   49%</a:t>
                      </a:r>
                      <a:endParaRPr lang="en-US" dirty="0"/>
                    </a:p>
                  </a:txBody>
                  <a:tcPr/>
                </a:tc>
              </a:tr>
              <a:tr h="370840">
                <a:tc>
                  <a:txBody>
                    <a:bodyPr/>
                    <a:lstStyle/>
                    <a:p>
                      <a:pPr algn="r"/>
                      <a:r>
                        <a:rPr lang="cs-CZ" dirty="0" smtClean="0"/>
                        <a:t>Severní amerika</a:t>
                      </a:r>
                      <a:endParaRPr lang="en-US" dirty="0"/>
                    </a:p>
                  </a:txBody>
                  <a:tcPr/>
                </a:tc>
                <a:tc>
                  <a:txBody>
                    <a:bodyPr/>
                    <a:lstStyle/>
                    <a:p>
                      <a:r>
                        <a:rPr lang="en-US" dirty="0" smtClean="0"/>
                        <a:t>4,251                   38%</a:t>
                      </a:r>
                      <a:endParaRPr lang="en-US" dirty="0"/>
                    </a:p>
                  </a:txBody>
                  <a:tcPr/>
                </a:tc>
              </a:tr>
              <a:tr h="370840">
                <a:tc>
                  <a:txBody>
                    <a:bodyPr/>
                    <a:lstStyle/>
                    <a:p>
                      <a:pPr algn="r"/>
                      <a:r>
                        <a:rPr lang="en-US" dirty="0" err="1" smtClean="0"/>
                        <a:t>Asi</a:t>
                      </a:r>
                      <a:r>
                        <a:rPr lang="cs-CZ" dirty="0" smtClean="0"/>
                        <a:t>e</a:t>
                      </a:r>
                      <a:r>
                        <a:rPr lang="cs-CZ" baseline="0" dirty="0" smtClean="0"/>
                        <a:t> a pacifická oblast</a:t>
                      </a:r>
                      <a:endParaRPr lang="en-US" dirty="0"/>
                    </a:p>
                  </a:txBody>
                  <a:tcPr/>
                </a:tc>
                <a:tc>
                  <a:txBody>
                    <a:bodyPr/>
                    <a:lstStyle/>
                    <a:p>
                      <a:r>
                        <a:rPr lang="en-US" dirty="0" smtClean="0"/>
                        <a:t>965                        9%</a:t>
                      </a:r>
                      <a:endParaRPr lang="en-US" dirty="0"/>
                    </a:p>
                  </a:txBody>
                  <a:tcPr/>
                </a:tc>
              </a:tr>
              <a:tr h="370840">
                <a:tc>
                  <a:txBody>
                    <a:bodyPr/>
                    <a:lstStyle/>
                    <a:p>
                      <a:pPr algn="r"/>
                      <a:r>
                        <a:rPr lang="cs-CZ" dirty="0" smtClean="0"/>
                        <a:t>Latinská</a:t>
                      </a:r>
                      <a:r>
                        <a:rPr lang="cs-CZ" baseline="0" dirty="0" smtClean="0"/>
                        <a:t> a</a:t>
                      </a:r>
                      <a:r>
                        <a:rPr lang="en-US" dirty="0" err="1" smtClean="0"/>
                        <a:t>meri</a:t>
                      </a:r>
                      <a:r>
                        <a:rPr lang="cs-CZ" dirty="0" smtClean="0"/>
                        <a:t>k</a:t>
                      </a:r>
                      <a:r>
                        <a:rPr lang="en-US" dirty="0" smtClean="0"/>
                        <a:t>a</a:t>
                      </a:r>
                      <a:endParaRPr lang="en-US" dirty="0"/>
                    </a:p>
                  </a:txBody>
                  <a:tcPr/>
                </a:tc>
                <a:tc>
                  <a:txBody>
                    <a:bodyPr/>
                    <a:lstStyle/>
                    <a:p>
                      <a:r>
                        <a:rPr lang="en-US" dirty="0" smtClean="0"/>
                        <a:t>272                        2%</a:t>
                      </a:r>
                      <a:endParaRPr lang="en-US" dirty="0"/>
                    </a:p>
                  </a:txBody>
                  <a:tcPr/>
                </a:tc>
              </a:tr>
              <a:tr h="370840">
                <a:tc>
                  <a:txBody>
                    <a:bodyPr/>
                    <a:lstStyle/>
                    <a:p>
                      <a:pPr algn="r"/>
                      <a:r>
                        <a:rPr lang="cs-CZ" dirty="0" smtClean="0"/>
                        <a:t>Střední východ</a:t>
                      </a:r>
                      <a:r>
                        <a:rPr lang="en-US" dirty="0" smtClean="0"/>
                        <a:t>/</a:t>
                      </a:r>
                      <a:r>
                        <a:rPr lang="en-US" dirty="0" err="1" smtClean="0"/>
                        <a:t>Afri</a:t>
                      </a:r>
                      <a:r>
                        <a:rPr lang="cs-CZ" dirty="0" smtClean="0"/>
                        <a:t>k</a:t>
                      </a:r>
                      <a:r>
                        <a:rPr lang="en-US" dirty="0" smtClean="0"/>
                        <a:t>a</a:t>
                      </a:r>
                      <a:endParaRPr lang="en-US" dirty="0"/>
                    </a:p>
                  </a:txBody>
                  <a:tcPr/>
                </a:tc>
                <a:tc>
                  <a:txBody>
                    <a:bodyPr/>
                    <a:lstStyle/>
                    <a:p>
                      <a:r>
                        <a:rPr lang="en-US" dirty="0" smtClean="0"/>
                        <a:t>200                        1%</a:t>
                      </a:r>
                      <a:endParaRPr lang="en-US" dirty="0"/>
                    </a:p>
                  </a:txBody>
                  <a:tcPr/>
                </a:tc>
              </a:tr>
            </a:tbl>
          </a:graphicData>
        </a:graphic>
      </p:graphicFrame>
      <p:graphicFrame>
        <p:nvGraphicFramePr>
          <p:cNvPr id="8" name="Table 7"/>
          <p:cNvGraphicFramePr>
            <a:graphicFrameLocks noGrp="1"/>
          </p:cNvGraphicFramePr>
          <p:nvPr/>
        </p:nvGraphicFramePr>
        <p:xfrm>
          <a:off x="914400" y="4708525"/>
          <a:ext cx="7315200" cy="1112520"/>
        </p:xfrm>
        <a:graphic>
          <a:graphicData uri="http://schemas.openxmlformats.org/drawingml/2006/table">
            <a:tbl>
              <a:tblPr firstRow="1" bandRow="1">
                <a:tableStyleId>{5C22544A-7EE6-4342-B048-85BDC9FD1C3A}</a:tableStyleId>
              </a:tblPr>
              <a:tblGrid>
                <a:gridCol w="2362200"/>
                <a:gridCol w="4953000"/>
              </a:tblGrid>
              <a:tr h="370840">
                <a:tc>
                  <a:txBody>
                    <a:bodyPr/>
                    <a:lstStyle/>
                    <a:p>
                      <a:r>
                        <a:rPr lang="cs-CZ" dirty="0" smtClean="0"/>
                        <a:t>Jazyk</a:t>
                      </a:r>
                      <a:endParaRPr lang="en-US" dirty="0"/>
                    </a:p>
                  </a:txBody>
                  <a:tcPr/>
                </a:tc>
                <a:tc>
                  <a:txBody>
                    <a:bodyPr/>
                    <a:lstStyle/>
                    <a:p>
                      <a:pPr algn="ctr"/>
                      <a:r>
                        <a:rPr lang="cs-CZ" dirty="0" smtClean="0"/>
                        <a:t>Počet časopisů ve WoS</a:t>
                      </a:r>
                      <a:endParaRPr lang="en-US" dirty="0"/>
                    </a:p>
                  </a:txBody>
                  <a:tcPr/>
                </a:tc>
              </a:tr>
              <a:tr h="370840">
                <a:tc>
                  <a:txBody>
                    <a:bodyPr/>
                    <a:lstStyle/>
                    <a:p>
                      <a:r>
                        <a:rPr lang="cs-CZ" dirty="0" smtClean="0"/>
                        <a:t>Angličtina</a:t>
                      </a:r>
                      <a:endParaRPr lang="en-US" dirty="0"/>
                    </a:p>
                  </a:txBody>
                  <a:tcPr/>
                </a:tc>
                <a:tc>
                  <a:txBody>
                    <a:bodyPr/>
                    <a:lstStyle/>
                    <a:p>
                      <a:r>
                        <a:rPr lang="en-US" dirty="0" smtClean="0"/>
                        <a:t>9114                      81%          </a:t>
                      </a:r>
                      <a:endParaRPr lang="en-US" dirty="0"/>
                    </a:p>
                  </a:txBody>
                  <a:tcPr/>
                </a:tc>
              </a:tr>
              <a:tr h="370840">
                <a:tc>
                  <a:txBody>
                    <a:bodyPr/>
                    <a:lstStyle/>
                    <a:p>
                      <a:r>
                        <a:rPr lang="cs-CZ" dirty="0" smtClean="0"/>
                        <a:t>Jiný</a:t>
                      </a:r>
                      <a:endParaRPr lang="en-US" dirty="0"/>
                    </a:p>
                  </a:txBody>
                  <a:tcPr/>
                </a:tc>
                <a:tc>
                  <a:txBody>
                    <a:bodyPr/>
                    <a:lstStyle/>
                    <a:p>
                      <a:r>
                        <a:rPr lang="en-US" smtClean="0"/>
                        <a:t>2147                      19%</a:t>
                      </a:r>
                      <a:endParaRPr lang="en-US" dirty="0"/>
                    </a:p>
                  </a:txBody>
                  <a:tcPr/>
                </a:tc>
              </a:tr>
            </a:tbl>
          </a:graphicData>
        </a:graphic>
      </p:graphicFrame>
      <p:sp>
        <p:nvSpPr>
          <p:cNvPr id="7" name="Title 1"/>
          <p:cNvSpPr txBox="1">
            <a:spLocks/>
          </p:cNvSpPr>
          <p:nvPr/>
        </p:nvSpPr>
        <p:spPr>
          <a:xfrm>
            <a:off x="917575" y="506413"/>
            <a:ext cx="7369175" cy="836612"/>
          </a:xfrm>
          <a:prstGeom prst="rect">
            <a:avLst/>
          </a:prstGeom>
        </p:spPr>
        <p:txBody>
          <a:bodyPr/>
          <a:lstStyle/>
          <a:p>
            <a:pPr algn="ctr">
              <a:defRPr/>
            </a:pPr>
            <a:r>
              <a:rPr lang="cs-CZ" sz="2800" b="0" kern="0" dirty="0" smtClean="0">
                <a:solidFill>
                  <a:schemeClr val="tx2"/>
                </a:solidFill>
                <a:latin typeface="+mj-lt"/>
                <a:ea typeface="+mj-ea"/>
                <a:cs typeface="+mj-cs"/>
              </a:rPr>
              <a:t>CELKOVÉ POKRYTÍ </a:t>
            </a:r>
          </a:p>
          <a:p>
            <a:pPr algn="ctr">
              <a:defRPr/>
            </a:pPr>
            <a:r>
              <a:rPr lang="cs-CZ" sz="2800" b="0" kern="0" dirty="0" smtClean="0">
                <a:solidFill>
                  <a:schemeClr val="tx2"/>
                </a:solidFill>
                <a:latin typeface="+mj-lt"/>
                <a:ea typeface="+mj-ea"/>
                <a:cs typeface="+mj-cs"/>
              </a:rPr>
              <a:t>WEB OF SCIENCE</a:t>
            </a:r>
            <a:endParaRPr lang="en-US" b="0" kern="0"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898525" y="1512888"/>
            <a:ext cx="7388225" cy="4035425"/>
          </a:xfrm>
        </p:spPr>
        <p:txBody>
          <a:bodyPr/>
          <a:lstStyle/>
          <a:p>
            <a:r>
              <a:rPr lang="cs-CZ" dirty="0" smtClean="0"/>
              <a:t>WEB OF KNOWLEDGE PLATFORM</a:t>
            </a: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s-ES" smtClean="0"/>
              <a:t>WEB OF SCIENCE</a:t>
            </a:r>
            <a:br>
              <a:rPr lang="es-ES" smtClean="0"/>
            </a:br>
            <a:r>
              <a:rPr lang="es-ES" smtClean="0"/>
              <a:t>SEARCH OPTIONS</a:t>
            </a:r>
            <a:endParaRPr lang="en-US" smtClean="0"/>
          </a:p>
        </p:txBody>
      </p:sp>
      <p:sp>
        <p:nvSpPr>
          <p:cNvPr id="18435" name="Slide Number Placeholder 2"/>
          <p:cNvSpPr>
            <a:spLocks noGrp="1"/>
          </p:cNvSpPr>
          <p:nvPr>
            <p:ph type="sldNum" sz="quarter" idx="11"/>
          </p:nvPr>
        </p:nvSpPr>
        <p:spPr/>
        <p:txBody>
          <a:bodyPr/>
          <a:lstStyle/>
          <a:p>
            <a:pPr>
              <a:defRPr/>
            </a:pPr>
            <a:fld id="{BFDD56D6-366F-4506-9653-E7F1D11FE00F}" type="slidenum">
              <a:rPr lang="en-US" smtClean="0"/>
              <a:pPr>
                <a:defRPr/>
              </a:pPr>
              <a:t>20</a:t>
            </a:fld>
            <a:endParaRPr lang="en-US" smtClean="0"/>
          </a:p>
        </p:txBody>
      </p:sp>
      <p:pic>
        <p:nvPicPr>
          <p:cNvPr id="9220" name="Picture 6"/>
          <p:cNvPicPr>
            <a:picLocks noChangeAspect="1" noChangeArrowheads="1"/>
          </p:cNvPicPr>
          <p:nvPr/>
        </p:nvPicPr>
        <p:blipFill>
          <a:blip r:embed="rId2" cstate="print"/>
          <a:srcRect/>
          <a:stretch>
            <a:fillRect/>
          </a:stretch>
        </p:blipFill>
        <p:spPr bwMode="auto">
          <a:xfrm>
            <a:off x="219075" y="1557338"/>
            <a:ext cx="8705850" cy="4362450"/>
          </a:xfrm>
          <a:prstGeom prst="rect">
            <a:avLst/>
          </a:prstGeom>
          <a:noFill/>
          <a:ln w="9525">
            <a:noFill/>
            <a:miter lim="800000"/>
            <a:headEnd/>
            <a:tailEnd/>
          </a:ln>
        </p:spPr>
      </p:pic>
      <p:pic>
        <p:nvPicPr>
          <p:cNvPr id="131079" name="Picture 7"/>
          <p:cNvPicPr>
            <a:picLocks noChangeAspect="1" noChangeArrowheads="1"/>
          </p:cNvPicPr>
          <p:nvPr/>
        </p:nvPicPr>
        <p:blipFill>
          <a:blip r:embed="rId3" cstate="print"/>
          <a:srcRect/>
          <a:stretch>
            <a:fillRect/>
          </a:stretch>
        </p:blipFill>
        <p:spPr bwMode="auto">
          <a:xfrm>
            <a:off x="3074988" y="4044950"/>
            <a:ext cx="5953125" cy="2695575"/>
          </a:xfrm>
          <a:prstGeom prst="rect">
            <a:avLst/>
          </a:prstGeom>
          <a:noFill/>
          <a:ln w="38100">
            <a:solidFill>
              <a:schemeClr val="tx2"/>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228600" y="1260475"/>
            <a:ext cx="8620125" cy="2814638"/>
          </a:xfrm>
          <a:prstGeom prst="rect">
            <a:avLst/>
          </a:prstGeom>
          <a:noFill/>
          <a:ln w="38100">
            <a:solidFill>
              <a:schemeClr val="tx2"/>
            </a:solidFill>
            <a:miter lim="800000"/>
            <a:headEnd/>
            <a:tailEnd/>
          </a:ln>
        </p:spPr>
      </p:pic>
      <p:sp>
        <p:nvSpPr>
          <p:cNvPr id="10243" name="Rectangle 2"/>
          <p:cNvSpPr>
            <a:spLocks noGrp="1" noChangeArrowheads="1"/>
          </p:cNvSpPr>
          <p:nvPr>
            <p:ph type="title"/>
          </p:nvPr>
        </p:nvSpPr>
        <p:spPr>
          <a:xfrm>
            <a:off x="887413" y="225425"/>
            <a:ext cx="7369175" cy="836613"/>
          </a:xfrm>
        </p:spPr>
        <p:txBody>
          <a:bodyPr/>
          <a:lstStyle/>
          <a:p>
            <a:r>
              <a:rPr lang="en-US" smtClean="0"/>
              <a:t>WEB OF SCIENCE </a:t>
            </a:r>
            <a:br>
              <a:rPr lang="en-US" smtClean="0"/>
            </a:br>
            <a:r>
              <a:rPr lang="en-US" smtClean="0"/>
              <a:t>VALUE OF CITATION NETWORK</a:t>
            </a:r>
          </a:p>
        </p:txBody>
      </p:sp>
      <p:sp>
        <p:nvSpPr>
          <p:cNvPr id="10244" name="Text Box 18"/>
          <p:cNvSpPr txBox="1">
            <a:spLocks noChangeArrowheads="1"/>
          </p:cNvSpPr>
          <p:nvPr/>
        </p:nvSpPr>
        <p:spPr bwMode="auto">
          <a:xfrm>
            <a:off x="233363" y="4341813"/>
            <a:ext cx="5427662" cy="1692275"/>
          </a:xfrm>
          <a:prstGeom prst="rect">
            <a:avLst/>
          </a:prstGeom>
          <a:solidFill>
            <a:srgbClr val="FFFF99"/>
          </a:solidFill>
          <a:ln w="38100" algn="ctr">
            <a:solidFill>
              <a:schemeClr val="tx2"/>
            </a:solidFill>
            <a:miter lim="800000"/>
            <a:headEnd/>
            <a:tailEnd/>
          </a:ln>
        </p:spPr>
        <p:txBody>
          <a:bodyPr>
            <a:spAutoFit/>
          </a:bodyPr>
          <a:lstStyle/>
          <a:p>
            <a:pPr>
              <a:spcBef>
                <a:spcPct val="50000"/>
              </a:spcBef>
            </a:pPr>
            <a:r>
              <a:rPr lang="en-US" sz="1600"/>
              <a:t>Este artículo sobre Bipolar Disorder (trastorno bipolar) es muy citado y relevante, pero no contiene el término ‘</a:t>
            </a:r>
            <a:r>
              <a:rPr lang="en-US" sz="1600" i="1"/>
              <a:t>Bipolar Disorder’</a:t>
            </a:r>
          </a:p>
          <a:p>
            <a:pPr>
              <a:spcBef>
                <a:spcPct val="50000"/>
              </a:spcBef>
            </a:pPr>
            <a:r>
              <a:rPr lang="en-US" sz="1600"/>
              <a:t>Así, un investigador no encontrará este Full Record buscando con el término </a:t>
            </a:r>
            <a:r>
              <a:rPr lang="en-US" sz="1600" i="1"/>
              <a:t>‘Bipolar Disorder’</a:t>
            </a:r>
            <a:r>
              <a:rPr lang="en-US" sz="1600"/>
              <a:t>, pero se encuentra facilmente a través de las citas</a:t>
            </a:r>
          </a:p>
        </p:txBody>
      </p:sp>
      <p:grpSp>
        <p:nvGrpSpPr>
          <p:cNvPr id="2" name="Group 16"/>
          <p:cNvGrpSpPr>
            <a:grpSpLocks/>
          </p:cNvGrpSpPr>
          <p:nvPr/>
        </p:nvGrpSpPr>
        <p:grpSpPr bwMode="auto">
          <a:xfrm>
            <a:off x="147638" y="2433638"/>
            <a:ext cx="8861425" cy="4302125"/>
            <a:chOff x="-215152" y="2433917"/>
            <a:chExt cx="8861612" cy="4302216"/>
          </a:xfrm>
        </p:grpSpPr>
        <p:pic>
          <p:nvPicPr>
            <p:cNvPr id="10246" name="Picture 2"/>
            <p:cNvPicPr>
              <a:picLocks noChangeAspect="1" noChangeArrowheads="1"/>
            </p:cNvPicPr>
            <p:nvPr/>
          </p:nvPicPr>
          <p:blipFill>
            <a:blip r:embed="rId4" cstate="print"/>
            <a:srcRect/>
            <a:stretch>
              <a:fillRect/>
            </a:stretch>
          </p:blipFill>
          <p:spPr bwMode="auto">
            <a:xfrm>
              <a:off x="-215152" y="2699802"/>
              <a:ext cx="8861612" cy="4036331"/>
            </a:xfrm>
            <a:prstGeom prst="rect">
              <a:avLst/>
            </a:prstGeom>
            <a:noFill/>
            <a:ln w="38100">
              <a:solidFill>
                <a:schemeClr val="tx2"/>
              </a:solidFill>
              <a:miter lim="800000"/>
              <a:headEnd/>
              <a:tailEnd/>
            </a:ln>
          </p:spPr>
        </p:pic>
        <p:cxnSp>
          <p:nvCxnSpPr>
            <p:cNvPr id="10247" name="Straight Arrow Connector 11"/>
            <p:cNvCxnSpPr>
              <a:cxnSpLocks noChangeShapeType="1"/>
            </p:cNvCxnSpPr>
            <p:nvPr/>
          </p:nvCxnSpPr>
          <p:spPr bwMode="auto">
            <a:xfrm rot="16200000" flipH="1">
              <a:off x="1371600" y="3052482"/>
              <a:ext cx="2501153" cy="1264023"/>
            </a:xfrm>
            <a:prstGeom prst="straightConnector1">
              <a:avLst/>
            </a:prstGeom>
            <a:noFill/>
            <a:ln w="38100" algn="ctr">
              <a:solidFill>
                <a:schemeClr val="tx2"/>
              </a:solidFill>
              <a:round/>
              <a:headEnd/>
              <a:tailEnd type="arrow" w="med" len="med"/>
            </a:ln>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917575" y="1525588"/>
            <a:ext cx="7432675" cy="4154487"/>
          </a:xfrm>
        </p:spPr>
        <p:txBody>
          <a:bodyPr/>
          <a:lstStyle/>
          <a:p>
            <a:pPr lvl="1">
              <a:lnSpc>
                <a:spcPct val="80000"/>
              </a:lnSpc>
              <a:buFontTx/>
              <a:buChar char="•"/>
              <a:tabLst>
                <a:tab pos="450850" algn="l"/>
              </a:tabLst>
            </a:pPr>
            <a:r>
              <a:rPr lang="en-GB" sz="1800" smtClean="0"/>
              <a:t>Two Editions:</a:t>
            </a:r>
          </a:p>
          <a:p>
            <a:pPr lvl="1">
              <a:lnSpc>
                <a:spcPct val="80000"/>
              </a:lnSpc>
              <a:buFontTx/>
              <a:buNone/>
              <a:tabLst>
                <a:tab pos="450850" algn="l"/>
              </a:tabLst>
            </a:pPr>
            <a:r>
              <a:rPr lang="en-GB" sz="1800" smtClean="0"/>
              <a:t>			</a:t>
            </a:r>
            <a:r>
              <a:rPr lang="en-GB" sz="1800" smtClean="0">
                <a:solidFill>
                  <a:schemeClr val="tx2"/>
                </a:solidFill>
              </a:rPr>
              <a:t>- </a:t>
            </a:r>
            <a:r>
              <a:rPr lang="en-GB" sz="1800" smtClean="0"/>
              <a:t>Science &amp; Technology </a:t>
            </a:r>
          </a:p>
          <a:p>
            <a:pPr lvl="1">
              <a:lnSpc>
                <a:spcPct val="80000"/>
              </a:lnSpc>
              <a:buFontTx/>
              <a:buNone/>
              <a:tabLst>
                <a:tab pos="450850" algn="l"/>
              </a:tabLst>
            </a:pPr>
            <a:r>
              <a:rPr lang="en-GB" sz="1800" smtClean="0"/>
              <a:t>			</a:t>
            </a:r>
            <a:r>
              <a:rPr lang="en-GB" sz="1800" smtClean="0">
                <a:solidFill>
                  <a:schemeClr val="tx2"/>
                </a:solidFill>
              </a:rPr>
              <a:t>-</a:t>
            </a:r>
            <a:r>
              <a:rPr lang="en-GB" sz="1800" smtClean="0"/>
              <a:t> </a:t>
            </a:r>
            <a:r>
              <a:rPr lang="en-US" sz="1800" smtClean="0"/>
              <a:t>Social Sciences &amp; Humanities</a:t>
            </a:r>
            <a:endParaRPr lang="en-GB" sz="1800" smtClean="0"/>
          </a:p>
          <a:p>
            <a:pPr lvl="1">
              <a:lnSpc>
                <a:spcPct val="80000"/>
              </a:lnSpc>
              <a:buFontTx/>
              <a:buChar char="•"/>
              <a:tabLst>
                <a:tab pos="450850" algn="l"/>
              </a:tabLst>
            </a:pPr>
            <a:r>
              <a:rPr lang="en-GB" sz="1800" smtClean="0"/>
              <a:t>Approx 5.5 million records</a:t>
            </a:r>
          </a:p>
          <a:p>
            <a:pPr lvl="1">
              <a:lnSpc>
                <a:spcPct val="80000"/>
              </a:lnSpc>
              <a:buFontTx/>
              <a:buChar char="•"/>
              <a:tabLst>
                <a:tab pos="450850" algn="l"/>
              </a:tabLst>
            </a:pPr>
            <a:r>
              <a:rPr lang="en-GB" sz="1800" smtClean="0"/>
              <a:t>Updated Weekly</a:t>
            </a:r>
          </a:p>
          <a:p>
            <a:pPr lvl="1">
              <a:lnSpc>
                <a:spcPct val="80000"/>
              </a:lnSpc>
              <a:buFontTx/>
              <a:buChar char="•"/>
              <a:tabLst>
                <a:tab pos="450850" algn="l"/>
              </a:tabLst>
            </a:pPr>
            <a:r>
              <a:rPr lang="en-GB" sz="1800" smtClean="0"/>
              <a:t>Over 385,000 records per year </a:t>
            </a:r>
          </a:p>
          <a:p>
            <a:pPr lvl="1">
              <a:lnSpc>
                <a:spcPct val="80000"/>
              </a:lnSpc>
              <a:buFontTx/>
              <a:buChar char="•"/>
              <a:tabLst>
                <a:tab pos="450850" algn="l"/>
              </a:tabLst>
            </a:pPr>
            <a:r>
              <a:rPr lang="en-GB" sz="1800" smtClean="0"/>
              <a:t>More than 120,000 conferences covered in total</a:t>
            </a:r>
          </a:p>
          <a:p>
            <a:pPr lvl="1">
              <a:lnSpc>
                <a:spcPct val="80000"/>
              </a:lnSpc>
              <a:buFontTx/>
              <a:buChar char="•"/>
              <a:tabLst>
                <a:tab pos="450850" algn="l"/>
              </a:tabLst>
            </a:pPr>
            <a:r>
              <a:rPr lang="en-GB" sz="1800" smtClean="0"/>
              <a:t>Approximately 12,000 conferences covered annually</a:t>
            </a:r>
          </a:p>
          <a:p>
            <a:pPr lvl="1">
              <a:lnSpc>
                <a:spcPct val="80000"/>
              </a:lnSpc>
              <a:buFontTx/>
              <a:buChar char="•"/>
              <a:tabLst>
                <a:tab pos="450850" algn="l"/>
              </a:tabLst>
            </a:pPr>
            <a:r>
              <a:rPr lang="en-GB" sz="1800" smtClean="0"/>
              <a:t>Coverage from 1990, cited references from 1999</a:t>
            </a:r>
          </a:p>
          <a:p>
            <a:pPr lvl="1">
              <a:lnSpc>
                <a:spcPct val="80000"/>
              </a:lnSpc>
              <a:buFontTx/>
              <a:buChar char="•"/>
              <a:tabLst>
                <a:tab pos="450850" algn="l"/>
              </a:tabLst>
            </a:pPr>
            <a:r>
              <a:rPr lang="en-GB" sz="1800" smtClean="0"/>
              <a:t>Comprehensive, multidisciplinary and international coverage from conferences proceedings published in books, journals, reports, series, and preprints</a:t>
            </a:r>
          </a:p>
          <a:p>
            <a:pPr lvl="1">
              <a:lnSpc>
                <a:spcPct val="80000"/>
              </a:lnSpc>
              <a:buFontTx/>
              <a:buChar char="•"/>
              <a:tabLst>
                <a:tab pos="450850" algn="l"/>
              </a:tabLst>
            </a:pPr>
            <a:r>
              <a:rPr lang="en-GB" sz="1800" smtClean="0"/>
              <a:t>Details of each conference are indexed and searchable, data includes: conference title, sponsor, location, description and date</a:t>
            </a:r>
            <a:r>
              <a:rPr lang="en-GB" sz="1800" b="1" smtClean="0"/>
              <a:t> </a:t>
            </a:r>
            <a:endParaRPr lang="en-US" sz="1800" b="1" smtClean="0"/>
          </a:p>
        </p:txBody>
      </p:sp>
      <p:sp>
        <p:nvSpPr>
          <p:cNvPr id="11267" name="Rectangle 5"/>
          <p:cNvSpPr>
            <a:spLocks noGrp="1" noChangeArrowheads="1"/>
          </p:cNvSpPr>
          <p:nvPr>
            <p:ph type="title"/>
          </p:nvPr>
        </p:nvSpPr>
        <p:spPr>
          <a:xfrm>
            <a:off x="917575" y="506413"/>
            <a:ext cx="7407275" cy="836612"/>
          </a:xfrm>
        </p:spPr>
        <p:txBody>
          <a:bodyPr/>
          <a:lstStyle/>
          <a:p>
            <a:r>
              <a:rPr lang="en-US" sz="2400" smtClean="0"/>
              <a:t>WEB OF SCIENCE</a:t>
            </a:r>
            <a:br>
              <a:rPr lang="en-US" sz="2400" smtClean="0"/>
            </a:br>
            <a:r>
              <a:rPr lang="en-US" sz="2400" smtClean="0"/>
              <a:t>CONFERENCE PROCEEDINGS CITATION INDEX</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mtClean="0"/>
              <a:t>WEB OF SCIENCE</a:t>
            </a:r>
            <a:br>
              <a:rPr lang="en-US" smtClean="0"/>
            </a:br>
            <a:r>
              <a:rPr lang="en-US" smtClean="0"/>
              <a:t>DEPTH OF CITATION INDICES</a:t>
            </a:r>
          </a:p>
        </p:txBody>
      </p:sp>
      <p:sp>
        <p:nvSpPr>
          <p:cNvPr id="12291" name="AutoShape 4"/>
          <p:cNvSpPr>
            <a:spLocks noChangeArrowheads="1"/>
          </p:cNvSpPr>
          <p:nvPr/>
        </p:nvSpPr>
        <p:spPr bwMode="auto">
          <a:xfrm>
            <a:off x="3841750" y="2327275"/>
            <a:ext cx="4841875" cy="400050"/>
          </a:xfrm>
          <a:prstGeom prst="homePlate">
            <a:avLst>
              <a:gd name="adj" fmla="val 201776"/>
            </a:avLst>
          </a:prstGeom>
          <a:solidFill>
            <a:schemeClr val="folHlink"/>
          </a:solidFill>
          <a:ln w="9525">
            <a:noFill/>
            <a:miter lim="800000"/>
            <a:headEnd/>
            <a:tailEnd/>
          </a:ln>
        </p:spPr>
        <p:txBody>
          <a:bodyPr anchor="ctr">
            <a:spAutoFit/>
          </a:bodyPr>
          <a:lstStyle/>
          <a:p>
            <a:pPr algn="ctr"/>
            <a:r>
              <a:rPr kumimoji="1" lang="en-US" altLang="ja-JP" sz="2000" b="0">
                <a:solidFill>
                  <a:srgbClr val="FFFFFF"/>
                </a:solidFill>
                <a:ea typeface="ＭＳ Ｐゴシック" pitchFamily="50" charset="-128"/>
              </a:rPr>
              <a:t>Science Citation Index</a:t>
            </a:r>
          </a:p>
        </p:txBody>
      </p:sp>
      <p:sp>
        <p:nvSpPr>
          <p:cNvPr id="12292" name="AutoShape 5"/>
          <p:cNvSpPr>
            <a:spLocks noChangeArrowheads="1"/>
          </p:cNvSpPr>
          <p:nvPr/>
        </p:nvSpPr>
        <p:spPr bwMode="auto">
          <a:xfrm>
            <a:off x="4522788" y="2778125"/>
            <a:ext cx="4105275" cy="400050"/>
          </a:xfrm>
          <a:prstGeom prst="homePlate">
            <a:avLst>
              <a:gd name="adj" fmla="val 166708"/>
            </a:avLst>
          </a:prstGeom>
          <a:solidFill>
            <a:schemeClr val="bg2"/>
          </a:solidFill>
          <a:ln w="9525">
            <a:noFill/>
            <a:miter lim="800000"/>
            <a:headEnd/>
            <a:tailEnd/>
          </a:ln>
        </p:spPr>
        <p:txBody>
          <a:bodyPr anchor="ctr">
            <a:spAutoFit/>
          </a:bodyPr>
          <a:lstStyle/>
          <a:p>
            <a:pPr algn="ctr"/>
            <a:r>
              <a:rPr kumimoji="1" lang="en-US" altLang="ja-JP" sz="2000" b="0">
                <a:solidFill>
                  <a:srgbClr val="FFFFFF"/>
                </a:solidFill>
                <a:ea typeface="ＭＳ Ｐゴシック" pitchFamily="50" charset="-128"/>
              </a:rPr>
              <a:t>SSCI</a:t>
            </a:r>
          </a:p>
        </p:txBody>
      </p:sp>
      <p:sp>
        <p:nvSpPr>
          <p:cNvPr id="80901" name="Rectangle 6"/>
          <p:cNvSpPr>
            <a:spLocks noChangeArrowheads="1"/>
          </p:cNvSpPr>
          <p:nvPr/>
        </p:nvSpPr>
        <p:spPr bwMode="auto">
          <a:xfrm>
            <a:off x="523875" y="2327275"/>
            <a:ext cx="3278188" cy="400050"/>
          </a:xfrm>
          <a:prstGeom prst="rect">
            <a:avLst/>
          </a:prstGeom>
          <a:solidFill>
            <a:schemeClr val="accent2"/>
          </a:solidFill>
          <a:ln w="9525">
            <a:noFill/>
            <a:miter lim="800000"/>
            <a:headEnd/>
            <a:tailEnd/>
          </a:ln>
        </p:spPr>
        <p:txBody>
          <a:bodyPr anchor="ctr">
            <a:spAutoFit/>
          </a:bodyPr>
          <a:lstStyle/>
          <a:p>
            <a:pPr algn="ctr"/>
            <a:r>
              <a:rPr kumimoji="1" lang="en-US" altLang="ja-JP" sz="2000" b="0">
                <a:solidFill>
                  <a:srgbClr val="FFFFFF"/>
                </a:solidFill>
                <a:ea typeface="ＭＳ Ｐゴシック" pitchFamily="50" charset="-128"/>
              </a:rPr>
              <a:t> Century of Science</a:t>
            </a:r>
          </a:p>
        </p:txBody>
      </p:sp>
      <p:sp>
        <p:nvSpPr>
          <p:cNvPr id="12294" name="Text Box 7"/>
          <p:cNvSpPr txBox="1">
            <a:spLocks noChangeArrowheads="1"/>
          </p:cNvSpPr>
          <p:nvPr/>
        </p:nvSpPr>
        <p:spPr bwMode="auto">
          <a:xfrm>
            <a:off x="561975" y="2355850"/>
            <a:ext cx="776288" cy="304800"/>
          </a:xfrm>
          <a:prstGeom prst="rect">
            <a:avLst/>
          </a:prstGeom>
          <a:noFill/>
          <a:ln w="9525">
            <a:noFill/>
            <a:miter lim="800000"/>
            <a:headEnd/>
            <a:tailEnd/>
          </a:ln>
        </p:spPr>
        <p:txBody>
          <a:bodyPr>
            <a:spAutoFit/>
          </a:bodyPr>
          <a:lstStyle/>
          <a:p>
            <a:pPr>
              <a:spcBef>
                <a:spcPct val="50000"/>
              </a:spcBef>
            </a:pPr>
            <a:r>
              <a:rPr kumimoji="1" lang="en-US" altLang="ja-JP" sz="1400">
                <a:solidFill>
                  <a:srgbClr val="FFFFFF"/>
                </a:solidFill>
                <a:ea typeface="ＭＳ Ｐゴシック" pitchFamily="50" charset="-128"/>
              </a:rPr>
              <a:t>1900</a:t>
            </a:r>
          </a:p>
        </p:txBody>
      </p:sp>
      <p:sp>
        <p:nvSpPr>
          <p:cNvPr id="12295" name="Text Box 8"/>
          <p:cNvSpPr txBox="1">
            <a:spLocks noChangeArrowheads="1"/>
          </p:cNvSpPr>
          <p:nvPr/>
        </p:nvSpPr>
        <p:spPr bwMode="auto">
          <a:xfrm>
            <a:off x="4524375" y="2809875"/>
            <a:ext cx="776288" cy="304800"/>
          </a:xfrm>
          <a:prstGeom prst="rect">
            <a:avLst/>
          </a:prstGeom>
          <a:noFill/>
          <a:ln w="9525">
            <a:noFill/>
            <a:miter lim="800000"/>
            <a:headEnd/>
            <a:tailEnd/>
          </a:ln>
        </p:spPr>
        <p:txBody>
          <a:bodyPr>
            <a:spAutoFit/>
          </a:bodyPr>
          <a:lstStyle/>
          <a:p>
            <a:pPr>
              <a:spcBef>
                <a:spcPct val="50000"/>
              </a:spcBef>
            </a:pPr>
            <a:r>
              <a:rPr kumimoji="1" lang="en-US" altLang="ja-JP" sz="1400">
                <a:solidFill>
                  <a:srgbClr val="FFFFFF"/>
                </a:solidFill>
                <a:ea typeface="ＭＳ Ｐゴシック" pitchFamily="50" charset="-128"/>
              </a:rPr>
              <a:t>1956</a:t>
            </a:r>
          </a:p>
        </p:txBody>
      </p:sp>
      <p:sp>
        <p:nvSpPr>
          <p:cNvPr id="12296" name="AutoShape 9"/>
          <p:cNvSpPr>
            <a:spLocks noChangeArrowheads="1"/>
          </p:cNvSpPr>
          <p:nvPr/>
        </p:nvSpPr>
        <p:spPr bwMode="auto">
          <a:xfrm>
            <a:off x="5372100" y="3230563"/>
            <a:ext cx="3255963" cy="400050"/>
          </a:xfrm>
          <a:prstGeom prst="homePlate">
            <a:avLst>
              <a:gd name="adj" fmla="val 163682"/>
            </a:avLst>
          </a:prstGeom>
          <a:solidFill>
            <a:schemeClr val="hlink"/>
          </a:solidFill>
          <a:ln w="9525">
            <a:noFill/>
            <a:miter lim="800000"/>
            <a:headEnd/>
            <a:tailEnd/>
          </a:ln>
        </p:spPr>
        <p:txBody>
          <a:bodyPr anchor="ctr">
            <a:spAutoFit/>
          </a:bodyPr>
          <a:lstStyle/>
          <a:p>
            <a:pPr algn="ctr"/>
            <a:r>
              <a:rPr kumimoji="1" lang="en-US" altLang="ja-JP" sz="2000" b="0">
                <a:solidFill>
                  <a:srgbClr val="FFFFFF"/>
                </a:solidFill>
                <a:ea typeface="ＭＳ Ｐゴシック" pitchFamily="50" charset="-128"/>
              </a:rPr>
              <a:t>A&amp;HCI</a:t>
            </a:r>
          </a:p>
        </p:txBody>
      </p:sp>
      <p:sp>
        <p:nvSpPr>
          <p:cNvPr id="12297" name="Text Box 10"/>
          <p:cNvSpPr txBox="1">
            <a:spLocks noChangeArrowheads="1"/>
          </p:cNvSpPr>
          <p:nvPr/>
        </p:nvSpPr>
        <p:spPr bwMode="auto">
          <a:xfrm>
            <a:off x="5372100" y="3270250"/>
            <a:ext cx="776288" cy="304800"/>
          </a:xfrm>
          <a:prstGeom prst="rect">
            <a:avLst/>
          </a:prstGeom>
          <a:noFill/>
          <a:ln w="9525">
            <a:noFill/>
            <a:miter lim="800000"/>
            <a:headEnd/>
            <a:tailEnd/>
          </a:ln>
        </p:spPr>
        <p:txBody>
          <a:bodyPr>
            <a:spAutoFit/>
          </a:bodyPr>
          <a:lstStyle/>
          <a:p>
            <a:pPr>
              <a:spcBef>
                <a:spcPct val="50000"/>
              </a:spcBef>
            </a:pPr>
            <a:r>
              <a:rPr kumimoji="1" lang="en-US" altLang="ja-JP" sz="1400">
                <a:solidFill>
                  <a:srgbClr val="FFFFFF"/>
                </a:solidFill>
                <a:ea typeface="ＭＳ Ｐゴシック" pitchFamily="50" charset="-128"/>
              </a:rPr>
              <a:t>1975</a:t>
            </a:r>
          </a:p>
        </p:txBody>
      </p:sp>
      <p:sp>
        <p:nvSpPr>
          <p:cNvPr id="12298" name="Text Box 12"/>
          <p:cNvSpPr txBox="1">
            <a:spLocks noChangeArrowheads="1"/>
          </p:cNvSpPr>
          <p:nvPr/>
        </p:nvSpPr>
        <p:spPr bwMode="auto">
          <a:xfrm>
            <a:off x="3849688" y="2349500"/>
            <a:ext cx="736600" cy="304800"/>
          </a:xfrm>
          <a:prstGeom prst="rect">
            <a:avLst/>
          </a:prstGeom>
          <a:noFill/>
          <a:ln w="9525">
            <a:noFill/>
            <a:miter lim="800000"/>
            <a:headEnd/>
            <a:tailEnd/>
          </a:ln>
        </p:spPr>
        <p:txBody>
          <a:bodyPr>
            <a:spAutoFit/>
          </a:bodyPr>
          <a:lstStyle/>
          <a:p>
            <a:pPr>
              <a:spcBef>
                <a:spcPct val="50000"/>
              </a:spcBef>
            </a:pPr>
            <a:r>
              <a:rPr kumimoji="1" lang="en-US" altLang="ja-JP" sz="1400">
                <a:solidFill>
                  <a:srgbClr val="FFFFFF"/>
                </a:solidFill>
                <a:ea typeface="ＭＳ Ｐゴシック" pitchFamily="50" charset="-128"/>
              </a:rPr>
              <a:t>1945</a:t>
            </a:r>
          </a:p>
        </p:txBody>
      </p:sp>
      <p:sp>
        <p:nvSpPr>
          <p:cNvPr id="122897" name="Rectangle 17"/>
          <p:cNvSpPr>
            <a:spLocks noChangeArrowheads="1"/>
          </p:cNvSpPr>
          <p:nvPr/>
        </p:nvSpPr>
        <p:spPr bwMode="auto">
          <a:xfrm>
            <a:off x="509588" y="2782888"/>
            <a:ext cx="3965575" cy="400050"/>
          </a:xfrm>
          <a:prstGeom prst="rect">
            <a:avLst/>
          </a:prstGeom>
          <a:solidFill>
            <a:schemeClr val="accent1"/>
          </a:solidFill>
          <a:ln w="9525">
            <a:noFill/>
            <a:miter lim="800000"/>
            <a:headEnd/>
            <a:tailEnd/>
          </a:ln>
        </p:spPr>
        <p:txBody>
          <a:bodyPr anchor="ctr">
            <a:spAutoFit/>
          </a:bodyPr>
          <a:lstStyle/>
          <a:p>
            <a:pPr algn="ctr"/>
            <a:r>
              <a:rPr kumimoji="1" lang="en-US" altLang="ja-JP" sz="2000" b="0">
                <a:solidFill>
                  <a:srgbClr val="FFFFFF"/>
                </a:solidFill>
                <a:ea typeface="ＭＳ Ｐゴシック" pitchFamily="50" charset="-128"/>
              </a:rPr>
              <a:t>     Century of Social Sciences</a:t>
            </a:r>
          </a:p>
        </p:txBody>
      </p:sp>
      <p:sp>
        <p:nvSpPr>
          <p:cNvPr id="12300" name="Text Box 18"/>
          <p:cNvSpPr txBox="1">
            <a:spLocks noChangeArrowheads="1"/>
          </p:cNvSpPr>
          <p:nvPr/>
        </p:nvSpPr>
        <p:spPr bwMode="auto">
          <a:xfrm>
            <a:off x="561975" y="2827338"/>
            <a:ext cx="776288" cy="304800"/>
          </a:xfrm>
          <a:prstGeom prst="rect">
            <a:avLst/>
          </a:prstGeom>
          <a:noFill/>
          <a:ln w="9525">
            <a:noFill/>
            <a:miter lim="800000"/>
            <a:headEnd/>
            <a:tailEnd/>
          </a:ln>
        </p:spPr>
        <p:txBody>
          <a:bodyPr>
            <a:spAutoFit/>
          </a:bodyPr>
          <a:lstStyle/>
          <a:p>
            <a:pPr>
              <a:spcBef>
                <a:spcPct val="50000"/>
              </a:spcBef>
            </a:pPr>
            <a:r>
              <a:rPr kumimoji="1" lang="en-US" altLang="ja-JP" sz="1400">
                <a:solidFill>
                  <a:srgbClr val="FFFFFF"/>
                </a:solidFill>
                <a:ea typeface="ＭＳ Ｐゴシック" pitchFamily="50" charset="-128"/>
              </a:rPr>
              <a:t>1900</a:t>
            </a:r>
          </a:p>
        </p:txBody>
      </p:sp>
      <p:sp>
        <p:nvSpPr>
          <p:cNvPr id="12301" name="AutoShape 21"/>
          <p:cNvSpPr>
            <a:spLocks noChangeArrowheads="1"/>
          </p:cNvSpPr>
          <p:nvPr/>
        </p:nvSpPr>
        <p:spPr bwMode="auto">
          <a:xfrm>
            <a:off x="5372100" y="3692525"/>
            <a:ext cx="3255963" cy="400050"/>
          </a:xfrm>
          <a:prstGeom prst="homePlate">
            <a:avLst>
              <a:gd name="adj" fmla="val 163682"/>
            </a:avLst>
          </a:prstGeom>
          <a:solidFill>
            <a:schemeClr val="tx1"/>
          </a:solidFill>
          <a:ln w="9525">
            <a:noFill/>
            <a:miter lim="800000"/>
            <a:headEnd/>
            <a:tailEnd/>
          </a:ln>
        </p:spPr>
        <p:txBody>
          <a:bodyPr anchor="ctr">
            <a:spAutoFit/>
          </a:bodyPr>
          <a:lstStyle/>
          <a:p>
            <a:pPr algn="ctr"/>
            <a:r>
              <a:rPr kumimoji="1" lang="en-US" altLang="ja-JP" sz="2000" b="0">
                <a:solidFill>
                  <a:srgbClr val="FFFFFF"/>
                </a:solidFill>
                <a:ea typeface="ＭＳ Ｐゴシック" pitchFamily="50" charset="-128"/>
              </a:rPr>
              <a:t>                       CPCI</a:t>
            </a:r>
          </a:p>
        </p:txBody>
      </p:sp>
      <p:sp>
        <p:nvSpPr>
          <p:cNvPr id="12302" name="Text Box 22"/>
          <p:cNvSpPr txBox="1">
            <a:spLocks noChangeArrowheads="1"/>
          </p:cNvSpPr>
          <p:nvPr/>
        </p:nvSpPr>
        <p:spPr bwMode="auto">
          <a:xfrm>
            <a:off x="6597650" y="3732213"/>
            <a:ext cx="776288" cy="304800"/>
          </a:xfrm>
          <a:prstGeom prst="rect">
            <a:avLst/>
          </a:prstGeom>
          <a:noFill/>
          <a:ln w="9525">
            <a:noFill/>
            <a:miter lim="800000"/>
            <a:headEnd/>
            <a:tailEnd/>
          </a:ln>
        </p:spPr>
        <p:txBody>
          <a:bodyPr>
            <a:spAutoFit/>
          </a:bodyPr>
          <a:lstStyle/>
          <a:p>
            <a:pPr>
              <a:spcBef>
                <a:spcPct val="50000"/>
              </a:spcBef>
            </a:pPr>
            <a:r>
              <a:rPr kumimoji="1" lang="en-US" altLang="ja-JP" sz="1400">
                <a:solidFill>
                  <a:srgbClr val="FFFFFF"/>
                </a:solidFill>
                <a:ea typeface="ＭＳ Ｐゴシック" pitchFamily="50" charset="-128"/>
              </a:rPr>
              <a:t>1990</a:t>
            </a:r>
          </a:p>
        </p:txBody>
      </p:sp>
      <p:sp>
        <p:nvSpPr>
          <p:cNvPr id="12303" name="Rectangle 23"/>
          <p:cNvSpPr>
            <a:spLocks noChangeArrowheads="1"/>
          </p:cNvSpPr>
          <p:nvPr/>
        </p:nvSpPr>
        <p:spPr bwMode="auto">
          <a:xfrm>
            <a:off x="5278438" y="3624263"/>
            <a:ext cx="1192212" cy="509587"/>
          </a:xfrm>
          <a:prstGeom prst="rect">
            <a:avLst/>
          </a:prstGeom>
          <a:solidFill>
            <a:schemeClr val="bg1"/>
          </a:solidFill>
          <a:ln w="9525">
            <a:noFill/>
            <a:miter lim="800000"/>
            <a:headEnd/>
            <a:tailEnd/>
          </a:ln>
        </p:spPr>
        <p:txBody>
          <a:bodyPr wrap="none" anchor="ctr"/>
          <a:lstStyle/>
          <a:p>
            <a:endParaRPr lang="en-US">
              <a:solidFill>
                <a:srgbClr val="4B4B4B"/>
              </a:solidFill>
            </a:endParaRPr>
          </a:p>
        </p:txBody>
      </p:sp>
      <p:sp>
        <p:nvSpPr>
          <p:cNvPr id="80912" name="Text Box 16"/>
          <p:cNvSpPr txBox="1">
            <a:spLocks noChangeArrowheads="1"/>
          </p:cNvSpPr>
          <p:nvPr/>
        </p:nvSpPr>
        <p:spPr bwMode="auto">
          <a:xfrm>
            <a:off x="473075" y="3575050"/>
            <a:ext cx="4130675" cy="830263"/>
          </a:xfrm>
          <a:prstGeom prst="rect">
            <a:avLst/>
          </a:prstGeom>
          <a:solidFill>
            <a:srgbClr val="FFFF99"/>
          </a:solidFill>
          <a:ln w="38100">
            <a:solidFill>
              <a:schemeClr val="tx2"/>
            </a:solidFill>
            <a:miter lim="800000"/>
            <a:headEnd/>
            <a:tailEnd/>
          </a:ln>
        </p:spPr>
        <p:txBody>
          <a:bodyPr>
            <a:spAutoFit/>
          </a:bodyPr>
          <a:lstStyle/>
          <a:p>
            <a:pPr>
              <a:spcBef>
                <a:spcPct val="50000"/>
              </a:spcBef>
            </a:pPr>
            <a:r>
              <a:rPr lang="en-US" altLang="ja-JP" b="0">
                <a:solidFill>
                  <a:srgbClr val="4B4B4B"/>
                </a:solidFill>
                <a:ea typeface="ＭＳ Ｐゴシック" pitchFamily="50" charset="-128"/>
              </a:rPr>
              <a:t>56 </a:t>
            </a:r>
            <a:r>
              <a:rPr lang="es-ES" altLang="ja-JP" b="0">
                <a:solidFill>
                  <a:srgbClr val="4B4B4B"/>
                </a:solidFill>
                <a:ea typeface="ＭＳ Ｐゴシック" pitchFamily="50" charset="-128"/>
              </a:rPr>
              <a:t>years of added coverage in the Social Sciences</a:t>
            </a:r>
            <a:endParaRPr lang="en-US" b="0">
              <a:solidFill>
                <a:srgbClr val="4B4B4B"/>
              </a:solidFill>
            </a:endParaRPr>
          </a:p>
        </p:txBody>
      </p:sp>
      <p:sp>
        <p:nvSpPr>
          <p:cNvPr id="80913" name="Text Box 17"/>
          <p:cNvSpPr txBox="1">
            <a:spLocks noChangeArrowheads="1"/>
          </p:cNvSpPr>
          <p:nvPr/>
        </p:nvSpPr>
        <p:spPr bwMode="auto">
          <a:xfrm>
            <a:off x="4840288" y="4552950"/>
            <a:ext cx="3684587" cy="1200150"/>
          </a:xfrm>
          <a:prstGeom prst="rect">
            <a:avLst/>
          </a:prstGeom>
          <a:solidFill>
            <a:srgbClr val="FFFF99"/>
          </a:solidFill>
          <a:ln w="38100">
            <a:solidFill>
              <a:schemeClr val="tx2"/>
            </a:solidFill>
            <a:miter lim="800000"/>
            <a:headEnd/>
            <a:tailEnd/>
          </a:ln>
        </p:spPr>
        <p:txBody>
          <a:bodyPr>
            <a:spAutoFit/>
          </a:bodyPr>
          <a:lstStyle/>
          <a:p>
            <a:pPr>
              <a:spcBef>
                <a:spcPct val="50000"/>
              </a:spcBef>
            </a:pPr>
            <a:r>
              <a:rPr lang="en-US" altLang="ja-JP" b="0">
                <a:solidFill>
                  <a:srgbClr val="4B4B4B"/>
                </a:solidFill>
                <a:ea typeface="ＭＳ Ｐゴシック" pitchFamily="50" charset="-128"/>
              </a:rPr>
              <a:t>&gt;300 </a:t>
            </a:r>
            <a:r>
              <a:rPr lang="es-ES" altLang="ja-JP" b="0">
                <a:solidFill>
                  <a:srgbClr val="4B4B4B"/>
                </a:solidFill>
                <a:ea typeface="ＭＳ Ｐゴシック" pitchFamily="50" charset="-128"/>
              </a:rPr>
              <a:t>journals added that focus on the first half of last century</a:t>
            </a:r>
            <a:endParaRPr lang="en-US" b="0">
              <a:solidFill>
                <a:srgbClr val="4B4B4B"/>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80901"/>
                                        </p:tgtEl>
                                        <p:attrNameLst>
                                          <p:attrName>style.visibility</p:attrName>
                                        </p:attrNameLst>
                                      </p:cBhvr>
                                      <p:to>
                                        <p:strVal val="visible"/>
                                      </p:to>
                                    </p:set>
                                    <p:anim calcmode="lin" valueType="num">
                                      <p:cBhvr>
                                        <p:cTn id="7" dur="500" fill="hold"/>
                                        <p:tgtEl>
                                          <p:spTgt spid="80901"/>
                                        </p:tgtEl>
                                        <p:attrNameLst>
                                          <p:attrName>ppt_x</p:attrName>
                                        </p:attrNameLst>
                                      </p:cBhvr>
                                      <p:tavLst>
                                        <p:tav tm="0">
                                          <p:val>
                                            <p:strVal val="#ppt_x+#ppt_w/2"/>
                                          </p:val>
                                        </p:tav>
                                        <p:tav tm="100000">
                                          <p:val>
                                            <p:strVal val="#ppt_x"/>
                                          </p:val>
                                        </p:tav>
                                      </p:tavLst>
                                    </p:anim>
                                    <p:anim calcmode="lin" valueType="num">
                                      <p:cBhvr>
                                        <p:cTn id="8" dur="500" fill="hold"/>
                                        <p:tgtEl>
                                          <p:spTgt spid="80901"/>
                                        </p:tgtEl>
                                        <p:attrNameLst>
                                          <p:attrName>ppt_y</p:attrName>
                                        </p:attrNameLst>
                                      </p:cBhvr>
                                      <p:tavLst>
                                        <p:tav tm="0">
                                          <p:val>
                                            <p:strVal val="#ppt_y"/>
                                          </p:val>
                                        </p:tav>
                                        <p:tav tm="100000">
                                          <p:val>
                                            <p:strVal val="#ppt_y"/>
                                          </p:val>
                                        </p:tav>
                                      </p:tavLst>
                                    </p:anim>
                                    <p:anim calcmode="lin" valueType="num">
                                      <p:cBhvr>
                                        <p:cTn id="9" dur="500" fill="hold"/>
                                        <p:tgtEl>
                                          <p:spTgt spid="80901"/>
                                        </p:tgtEl>
                                        <p:attrNameLst>
                                          <p:attrName>ppt_w</p:attrName>
                                        </p:attrNameLst>
                                      </p:cBhvr>
                                      <p:tavLst>
                                        <p:tav tm="0">
                                          <p:val>
                                            <p:fltVal val="0"/>
                                          </p:val>
                                        </p:tav>
                                        <p:tav tm="100000">
                                          <p:val>
                                            <p:strVal val="#ppt_w"/>
                                          </p:val>
                                        </p:tav>
                                      </p:tavLst>
                                    </p:anim>
                                    <p:anim calcmode="lin" valueType="num">
                                      <p:cBhvr>
                                        <p:cTn id="10" dur="500" fill="hold"/>
                                        <p:tgtEl>
                                          <p:spTgt spid="80901"/>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122897"/>
                                        </p:tgtEl>
                                        <p:attrNameLst>
                                          <p:attrName>style.visibility</p:attrName>
                                        </p:attrNameLst>
                                      </p:cBhvr>
                                      <p:to>
                                        <p:strVal val="visible"/>
                                      </p:to>
                                    </p:set>
                                    <p:anim calcmode="lin" valueType="num">
                                      <p:cBhvr>
                                        <p:cTn id="15" dur="500" fill="hold"/>
                                        <p:tgtEl>
                                          <p:spTgt spid="122897"/>
                                        </p:tgtEl>
                                        <p:attrNameLst>
                                          <p:attrName>ppt_x</p:attrName>
                                        </p:attrNameLst>
                                      </p:cBhvr>
                                      <p:tavLst>
                                        <p:tav tm="0">
                                          <p:val>
                                            <p:strVal val="#ppt_x+#ppt_w/2"/>
                                          </p:val>
                                        </p:tav>
                                        <p:tav tm="100000">
                                          <p:val>
                                            <p:strVal val="#ppt_x"/>
                                          </p:val>
                                        </p:tav>
                                      </p:tavLst>
                                    </p:anim>
                                    <p:anim calcmode="lin" valueType="num">
                                      <p:cBhvr>
                                        <p:cTn id="16" dur="500" fill="hold"/>
                                        <p:tgtEl>
                                          <p:spTgt spid="122897"/>
                                        </p:tgtEl>
                                        <p:attrNameLst>
                                          <p:attrName>ppt_y</p:attrName>
                                        </p:attrNameLst>
                                      </p:cBhvr>
                                      <p:tavLst>
                                        <p:tav tm="0">
                                          <p:val>
                                            <p:strVal val="#ppt_y"/>
                                          </p:val>
                                        </p:tav>
                                        <p:tav tm="100000">
                                          <p:val>
                                            <p:strVal val="#ppt_y"/>
                                          </p:val>
                                        </p:tav>
                                      </p:tavLst>
                                    </p:anim>
                                    <p:anim calcmode="lin" valueType="num">
                                      <p:cBhvr>
                                        <p:cTn id="17" dur="500" fill="hold"/>
                                        <p:tgtEl>
                                          <p:spTgt spid="122897"/>
                                        </p:tgtEl>
                                        <p:attrNameLst>
                                          <p:attrName>ppt_w</p:attrName>
                                        </p:attrNameLst>
                                      </p:cBhvr>
                                      <p:tavLst>
                                        <p:tav tm="0">
                                          <p:val>
                                            <p:fltVal val="0"/>
                                          </p:val>
                                        </p:tav>
                                        <p:tav tm="100000">
                                          <p:val>
                                            <p:strVal val="#ppt_w"/>
                                          </p:val>
                                        </p:tav>
                                      </p:tavLst>
                                    </p:anim>
                                    <p:anim calcmode="lin" valueType="num">
                                      <p:cBhvr>
                                        <p:cTn id="18" dur="500" fill="hold"/>
                                        <p:tgtEl>
                                          <p:spTgt spid="122897"/>
                                        </p:tgtEl>
                                        <p:attrNameLst>
                                          <p:attrName>ppt_h</p:attrName>
                                        </p:attrNameLst>
                                      </p:cBhvr>
                                      <p:tavLst>
                                        <p:tav tm="0">
                                          <p:val>
                                            <p:strVal val="#ppt_h"/>
                                          </p:val>
                                        </p:tav>
                                        <p:tav tm="100000">
                                          <p:val>
                                            <p:strVal val="#ppt_h"/>
                                          </p:val>
                                        </p:tav>
                                      </p:tavLst>
                                    </p:anim>
                                  </p:childTnLst>
                                </p:cTn>
                              </p:par>
                              <p:par>
                                <p:cTn id="19" presetID="1" presetClass="entr" presetSubtype="0" fill="hold" grpId="0" nodeType="withEffect">
                                  <p:stCondLst>
                                    <p:cond delay="0"/>
                                  </p:stCondLst>
                                  <p:childTnLst>
                                    <p:set>
                                      <p:cBhvr>
                                        <p:cTn id="20" dur="1" fill="hold">
                                          <p:stCondLst>
                                            <p:cond delay="0"/>
                                          </p:stCondLst>
                                        </p:cTn>
                                        <p:tgtEl>
                                          <p:spTgt spid="809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09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1" grpId="0" animBg="1"/>
      <p:bldP spid="122897" grpId="0" animBg="1"/>
      <p:bldP spid="80912" grpId="0" animBg="1"/>
      <p:bldP spid="809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mtClean="0"/>
              <a:t>CASE STUDY:</a:t>
            </a:r>
            <a:br>
              <a:rPr lang="en-US" smtClean="0"/>
            </a:br>
            <a:r>
              <a:rPr lang="en-US" smtClean="0"/>
              <a:t>Charles Warren Thornthwaite</a:t>
            </a:r>
          </a:p>
        </p:txBody>
      </p:sp>
      <p:sp>
        <p:nvSpPr>
          <p:cNvPr id="13315" name="Content Placeholder 2"/>
          <p:cNvSpPr>
            <a:spLocks noGrp="1"/>
          </p:cNvSpPr>
          <p:nvPr>
            <p:ph idx="1"/>
          </p:nvPr>
        </p:nvSpPr>
        <p:spPr>
          <a:xfrm>
            <a:off x="841375" y="1600200"/>
            <a:ext cx="7464425" cy="4570413"/>
          </a:xfrm>
        </p:spPr>
        <p:txBody>
          <a:bodyPr/>
          <a:lstStyle/>
          <a:p>
            <a:pPr eaLnBrk="1" hangingPunct="1"/>
            <a:r>
              <a:rPr lang="en-US" sz="2000" smtClean="0"/>
              <a:t>C. Warren Thornthwaite was a Geographer</a:t>
            </a:r>
            <a:br>
              <a:rPr lang="en-US" sz="2000" smtClean="0"/>
            </a:br>
            <a:r>
              <a:rPr lang="en-US" sz="2000" smtClean="0"/>
              <a:t>and Climatologist best known for devising </a:t>
            </a:r>
            <a:br>
              <a:rPr lang="en-US" sz="2000" smtClean="0"/>
            </a:br>
            <a:r>
              <a:rPr lang="en-US" sz="2000" smtClean="0"/>
              <a:t>a Climate Classification System proposed </a:t>
            </a:r>
            <a:br>
              <a:rPr lang="en-US" sz="2000" smtClean="0"/>
            </a:br>
            <a:r>
              <a:rPr lang="en-US" sz="2000" smtClean="0"/>
              <a:t>in his landmark paper in 1948 which also discusses the importance of evapotranspiration on climate. </a:t>
            </a:r>
          </a:p>
          <a:p>
            <a:pPr eaLnBrk="1" hangingPunct="1"/>
            <a:r>
              <a:rPr lang="en-US" sz="2000" smtClean="0"/>
              <a:t>Thornthwaite published </a:t>
            </a:r>
            <a:r>
              <a:rPr lang="en-US" sz="2000" b="1" smtClean="0">
                <a:solidFill>
                  <a:schemeClr val="tx2"/>
                </a:solidFill>
              </a:rPr>
              <a:t>28 papers between 1931 and 1965</a:t>
            </a:r>
            <a:r>
              <a:rPr lang="en-US" sz="2000" smtClean="0"/>
              <a:t>, mostly in the fields of Geography and Geochemistry &amp; Geophysics. </a:t>
            </a:r>
          </a:p>
          <a:p>
            <a:pPr eaLnBrk="1" hangingPunct="1"/>
            <a:r>
              <a:rPr lang="en-US" sz="2000" smtClean="0"/>
              <a:t>His works have gone on to be highly influential to researchers in many fields and in recent years have been particularly utilized by researchers involved in climate change and water management</a:t>
            </a:r>
            <a:endParaRPr lang="en-US" sz="2000" i="1" smtClean="0"/>
          </a:p>
        </p:txBody>
      </p:sp>
      <p:pic>
        <p:nvPicPr>
          <p:cNvPr id="13316" name="Picture 2" descr="C:\Documents and Settings\u1420908\My Documents\My Pictures\RTR22U8O_120dpi.jpg"/>
          <p:cNvPicPr>
            <a:picLocks noChangeAspect="1" noChangeArrowheads="1"/>
          </p:cNvPicPr>
          <p:nvPr/>
        </p:nvPicPr>
        <p:blipFill>
          <a:blip r:embed="rId2" cstate="print"/>
          <a:srcRect/>
          <a:stretch>
            <a:fillRect/>
          </a:stretch>
        </p:blipFill>
        <p:spPr bwMode="auto">
          <a:xfrm>
            <a:off x="6196013" y="409575"/>
            <a:ext cx="2490787" cy="1800225"/>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b="6573"/>
          <a:stretch>
            <a:fillRect/>
          </a:stretch>
        </p:blipFill>
        <p:spPr bwMode="auto">
          <a:xfrm>
            <a:off x="304800" y="1219200"/>
            <a:ext cx="6427788" cy="4910138"/>
          </a:xfrm>
          <a:prstGeom prst="rect">
            <a:avLst/>
          </a:prstGeom>
          <a:noFill/>
          <a:ln w="9525">
            <a:solidFill>
              <a:schemeClr val="tx1"/>
            </a:solidFill>
            <a:miter lim="800000"/>
            <a:headEnd/>
            <a:tailEnd/>
          </a:ln>
        </p:spPr>
      </p:pic>
      <p:sp>
        <p:nvSpPr>
          <p:cNvPr id="5" name="Rectangle 4"/>
          <p:cNvSpPr/>
          <p:nvPr/>
        </p:nvSpPr>
        <p:spPr>
          <a:xfrm>
            <a:off x="609600" y="1219200"/>
            <a:ext cx="845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4340" name="Title 1"/>
          <p:cNvSpPr>
            <a:spLocks noGrp="1"/>
          </p:cNvSpPr>
          <p:nvPr>
            <p:ph type="title"/>
          </p:nvPr>
        </p:nvSpPr>
        <p:spPr/>
        <p:txBody>
          <a:bodyPr/>
          <a:lstStyle/>
          <a:p>
            <a:pPr eaLnBrk="1" hangingPunct="1"/>
            <a:r>
              <a:rPr lang="en-US" smtClean="0"/>
              <a:t>The works of C. Warren Thornthwaite </a:t>
            </a:r>
            <a:br>
              <a:rPr lang="en-US" smtClean="0"/>
            </a:br>
            <a:endParaRPr lang="en-US" smtClean="0"/>
          </a:p>
        </p:txBody>
      </p:sp>
      <p:cxnSp>
        <p:nvCxnSpPr>
          <p:cNvPr id="8" name="Straight Arrow Connector 7"/>
          <p:cNvCxnSpPr/>
          <p:nvPr/>
        </p:nvCxnSpPr>
        <p:spPr>
          <a:xfrm rot="5400000">
            <a:off x="3962401" y="2971800"/>
            <a:ext cx="609600" cy="3175"/>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pic>
        <p:nvPicPr>
          <p:cNvPr id="7170" name="Picture 2" descr="http://chart-qa.isiknowledge.com:28080/ChartServer/draw?SessionID=P4Mg315hFBjg@KGfEPJ&amp;Product=UA&amp;GraphID=TC_BarChart_11_full"/>
          <p:cNvPicPr>
            <a:picLocks noChangeAspect="1" noChangeArrowheads="1"/>
          </p:cNvPicPr>
          <p:nvPr/>
        </p:nvPicPr>
        <p:blipFill>
          <a:blip r:embed="rId3" cstate="print"/>
          <a:srcRect/>
          <a:stretch>
            <a:fillRect/>
          </a:stretch>
        </p:blipFill>
        <p:spPr bwMode="auto">
          <a:xfrm>
            <a:off x="381000" y="3276600"/>
            <a:ext cx="6032500" cy="3016250"/>
          </a:xfrm>
          <a:prstGeom prst="rect">
            <a:avLst/>
          </a:prstGeom>
          <a:noFill/>
          <a:ln>
            <a:solidFill>
              <a:schemeClr val="tx1"/>
            </a:solidFill>
          </a:ln>
          <a:effectLst>
            <a:outerShdw blurRad="50800" dist="38100" dir="2700000" algn="tl" rotWithShape="0">
              <a:prstClr val="black">
                <a:alpha val="40000"/>
              </a:prstClr>
            </a:outerShdw>
          </a:effectLst>
        </p:spPr>
      </p:pic>
      <p:sp>
        <p:nvSpPr>
          <p:cNvPr id="14343" name="TextBox 8"/>
          <p:cNvSpPr txBox="1">
            <a:spLocks noChangeArrowheads="1"/>
          </p:cNvSpPr>
          <p:nvPr/>
        </p:nvSpPr>
        <p:spPr bwMode="auto">
          <a:xfrm>
            <a:off x="6424613" y="3244850"/>
            <a:ext cx="2719387" cy="2554288"/>
          </a:xfrm>
          <a:prstGeom prst="rect">
            <a:avLst/>
          </a:prstGeom>
          <a:solidFill>
            <a:srgbClr val="FFFF99"/>
          </a:solidFill>
          <a:ln w="38100">
            <a:solidFill>
              <a:schemeClr val="tx2"/>
            </a:solidFill>
            <a:miter lim="800000"/>
            <a:headEnd/>
            <a:tailEnd/>
          </a:ln>
        </p:spPr>
        <p:txBody>
          <a:bodyPr>
            <a:spAutoFit/>
          </a:bodyPr>
          <a:lstStyle/>
          <a:p>
            <a:r>
              <a:rPr lang="en-US" sz="2000" b="0">
                <a:solidFill>
                  <a:srgbClr val="4B4B4B"/>
                </a:solidFill>
              </a:rPr>
              <a:t>Thornthwaite produced 28 highly influential works in the Social Sciences which have been consistently cited throughout their history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s-ES" smtClean="0"/>
              <a:t>ISI WEB OF KNOWLEDGE 5 </a:t>
            </a:r>
            <a:br>
              <a:rPr lang="es-ES" smtClean="0"/>
            </a:br>
            <a:r>
              <a:rPr lang="es-ES" smtClean="0"/>
              <a:t>CITATION UNIVERSE</a:t>
            </a:r>
            <a:endParaRPr lang="en-US" smtClean="0"/>
          </a:p>
        </p:txBody>
      </p:sp>
      <p:sp>
        <p:nvSpPr>
          <p:cNvPr id="3" name="Slide Number Placeholder 2"/>
          <p:cNvSpPr>
            <a:spLocks noGrp="1"/>
          </p:cNvSpPr>
          <p:nvPr>
            <p:ph type="sldNum" sz="quarter" idx="11"/>
          </p:nvPr>
        </p:nvSpPr>
        <p:spPr/>
        <p:txBody>
          <a:bodyPr/>
          <a:lstStyle/>
          <a:p>
            <a:pPr>
              <a:defRPr/>
            </a:pPr>
            <a:fld id="{46D5D415-794C-4753-BB99-D17F70B1B854}" type="slidenum">
              <a:rPr lang="en-US" smtClean="0"/>
              <a:pPr>
                <a:defRPr/>
              </a:pPr>
              <a:t>26</a:t>
            </a:fld>
            <a:endParaRPr lang="en-US" dirty="0"/>
          </a:p>
        </p:txBody>
      </p:sp>
      <p:pic>
        <p:nvPicPr>
          <p:cNvPr id="15364" name="Picture 2"/>
          <p:cNvPicPr>
            <a:picLocks noChangeAspect="1" noChangeArrowheads="1"/>
          </p:cNvPicPr>
          <p:nvPr/>
        </p:nvPicPr>
        <p:blipFill>
          <a:blip r:embed="rId2" cstate="print"/>
          <a:srcRect/>
          <a:stretch>
            <a:fillRect/>
          </a:stretch>
        </p:blipFill>
        <p:spPr bwMode="auto">
          <a:xfrm>
            <a:off x="147638" y="1789113"/>
            <a:ext cx="8821737" cy="4038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6"/>
          <p:cNvPicPr>
            <a:picLocks noChangeAspect="1" noChangeArrowheads="1"/>
          </p:cNvPicPr>
          <p:nvPr/>
        </p:nvPicPr>
        <p:blipFill>
          <a:blip r:embed="rId2" cstate="print"/>
          <a:srcRect/>
          <a:stretch>
            <a:fillRect/>
          </a:stretch>
        </p:blipFill>
        <p:spPr bwMode="auto">
          <a:xfrm>
            <a:off x="174625" y="1636713"/>
            <a:ext cx="8780463" cy="4165600"/>
          </a:xfrm>
          <a:prstGeom prst="rect">
            <a:avLst/>
          </a:prstGeom>
          <a:noFill/>
          <a:ln w="9525">
            <a:noFill/>
            <a:miter lim="800000"/>
            <a:headEnd/>
            <a:tailEnd/>
          </a:ln>
        </p:spPr>
      </p:pic>
      <p:sp>
        <p:nvSpPr>
          <p:cNvPr id="16387" name="Title 1"/>
          <p:cNvSpPr>
            <a:spLocks noGrp="1"/>
          </p:cNvSpPr>
          <p:nvPr>
            <p:ph type="title"/>
          </p:nvPr>
        </p:nvSpPr>
        <p:spPr/>
        <p:txBody>
          <a:bodyPr/>
          <a:lstStyle/>
          <a:p>
            <a:r>
              <a:rPr lang="es-ES" smtClean="0"/>
              <a:t>CITATION COUNTS USING </a:t>
            </a:r>
            <a:br>
              <a:rPr lang="es-ES" smtClean="0"/>
            </a:br>
            <a:r>
              <a:rPr lang="es-ES" smtClean="0"/>
              <a:t>WEB OF KNOWLEDGE VALUES</a:t>
            </a:r>
            <a:endParaRPr lang="en-US" smtClean="0"/>
          </a:p>
        </p:txBody>
      </p:sp>
      <p:sp>
        <p:nvSpPr>
          <p:cNvPr id="3" name="Slide Number Placeholder 2"/>
          <p:cNvSpPr>
            <a:spLocks noGrp="1"/>
          </p:cNvSpPr>
          <p:nvPr>
            <p:ph type="sldNum" sz="quarter" idx="11"/>
          </p:nvPr>
        </p:nvSpPr>
        <p:spPr/>
        <p:txBody>
          <a:bodyPr/>
          <a:lstStyle/>
          <a:p>
            <a:pPr>
              <a:defRPr/>
            </a:pPr>
            <a:fld id="{56334414-E3E8-4261-BE0C-E4D073B131EA}" type="slidenum">
              <a:rPr lang="en-US" smtClean="0"/>
              <a:pPr>
                <a:defRPr/>
              </a:pPr>
              <a:t>27</a:t>
            </a:fld>
            <a:endParaRPr lang="en-US" dirty="0"/>
          </a:p>
        </p:txBody>
      </p:sp>
      <p:sp>
        <p:nvSpPr>
          <p:cNvPr id="14" name="Oval 13"/>
          <p:cNvSpPr/>
          <p:nvPr/>
        </p:nvSpPr>
        <p:spPr>
          <a:xfrm>
            <a:off x="6723063" y="2044700"/>
            <a:ext cx="2300287" cy="1101725"/>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s-ES" smtClean="0"/>
              <a:t>WEB OF KNOWLEDGE</a:t>
            </a:r>
            <a:br>
              <a:rPr lang="es-ES" smtClean="0"/>
            </a:br>
            <a:r>
              <a:rPr lang="es-ES" smtClean="0"/>
              <a:t>CITATION BREAKDOWN TABLE</a:t>
            </a:r>
            <a:endParaRPr lang="en-US" smtClean="0"/>
          </a:p>
        </p:txBody>
      </p:sp>
      <p:sp>
        <p:nvSpPr>
          <p:cNvPr id="3" name="Slide Number Placeholder 2"/>
          <p:cNvSpPr>
            <a:spLocks noGrp="1"/>
          </p:cNvSpPr>
          <p:nvPr>
            <p:ph type="sldNum" sz="quarter" idx="11"/>
          </p:nvPr>
        </p:nvSpPr>
        <p:spPr/>
        <p:txBody>
          <a:bodyPr/>
          <a:lstStyle/>
          <a:p>
            <a:pPr>
              <a:defRPr/>
            </a:pPr>
            <a:fld id="{A2185BBE-F049-456F-91A2-EBD2B113A385}" type="slidenum">
              <a:rPr lang="en-US" smtClean="0"/>
              <a:pPr>
                <a:defRPr/>
              </a:pPr>
              <a:t>28</a:t>
            </a:fld>
            <a:endParaRPr lang="en-US" dirty="0"/>
          </a:p>
        </p:txBody>
      </p:sp>
      <p:pic>
        <p:nvPicPr>
          <p:cNvPr id="17412" name="Picture 6"/>
          <p:cNvPicPr>
            <a:picLocks noChangeAspect="1" noChangeArrowheads="1"/>
          </p:cNvPicPr>
          <p:nvPr/>
        </p:nvPicPr>
        <p:blipFill>
          <a:blip r:embed="rId2" cstate="print"/>
          <a:srcRect/>
          <a:stretch>
            <a:fillRect/>
          </a:stretch>
        </p:blipFill>
        <p:spPr bwMode="auto">
          <a:xfrm>
            <a:off x="174625" y="1636713"/>
            <a:ext cx="8780463" cy="4165600"/>
          </a:xfrm>
          <a:prstGeom prst="rect">
            <a:avLst/>
          </a:prstGeom>
          <a:noFill/>
          <a:ln w="9525">
            <a:noFill/>
            <a:miter lim="800000"/>
            <a:headEnd/>
            <a:tailEnd/>
          </a:ln>
        </p:spPr>
      </p:pic>
      <p:sp>
        <p:nvSpPr>
          <p:cNvPr id="8" name="Slide Number Placeholder 2"/>
          <p:cNvSpPr txBox="1">
            <a:spLocks/>
          </p:cNvSpPr>
          <p:nvPr/>
        </p:nvSpPr>
        <p:spPr bwMode="auto">
          <a:xfrm>
            <a:off x="8424863" y="6394450"/>
            <a:ext cx="457200" cy="231775"/>
          </a:xfrm>
          <a:prstGeom prst="rect">
            <a:avLst/>
          </a:prstGeom>
          <a:noFill/>
          <a:ln w="9525">
            <a:noFill/>
            <a:miter lim="800000"/>
            <a:headEnd/>
            <a:tailEnd/>
          </a:ln>
          <a:effectLst/>
        </p:spPr>
        <p:txBody>
          <a:bodyPr/>
          <a:lstStyle/>
          <a:p>
            <a:pPr algn="r">
              <a:defRPr/>
            </a:pPr>
            <a:fld id="{B4E4648E-0435-49CC-8BDF-FEC84ADAD844}" type="slidenum">
              <a:rPr lang="en-US" sz="900" b="0">
                <a:latin typeface="+mn-lt"/>
                <a:cs typeface="+mn-cs"/>
              </a:rPr>
              <a:pPr algn="r">
                <a:defRPr/>
              </a:pPr>
              <a:t>28</a:t>
            </a:fld>
            <a:endParaRPr lang="en-US" sz="900" b="0" dirty="0">
              <a:latin typeface="+mn-lt"/>
              <a:cs typeface="+mn-cs"/>
            </a:endParaRPr>
          </a:p>
        </p:txBody>
      </p:sp>
      <p:pic>
        <p:nvPicPr>
          <p:cNvPr id="17414" name="Picture 4"/>
          <p:cNvPicPr>
            <a:picLocks noChangeAspect="1" noChangeArrowheads="1"/>
          </p:cNvPicPr>
          <p:nvPr/>
        </p:nvPicPr>
        <p:blipFill>
          <a:blip r:embed="rId3" cstate="print"/>
          <a:srcRect/>
          <a:stretch>
            <a:fillRect/>
          </a:stretch>
        </p:blipFill>
        <p:spPr bwMode="auto">
          <a:xfrm>
            <a:off x="80963" y="3425825"/>
            <a:ext cx="8791575" cy="2533650"/>
          </a:xfrm>
          <a:prstGeom prst="rect">
            <a:avLst/>
          </a:prstGeom>
          <a:noFill/>
          <a:ln w="38100">
            <a:solidFill>
              <a:schemeClr val="tx2"/>
            </a:solidFill>
            <a:miter lim="800000"/>
            <a:headEnd/>
            <a:tailEnd/>
          </a:ln>
        </p:spPr>
      </p:pic>
      <p:cxnSp>
        <p:nvCxnSpPr>
          <p:cNvPr id="10" name="Straight Arrow Connector 9"/>
          <p:cNvCxnSpPr>
            <a:stCxn id="11" idx="2"/>
          </p:cNvCxnSpPr>
          <p:nvPr/>
        </p:nvCxnSpPr>
        <p:spPr>
          <a:xfrm rot="10800000" flipV="1">
            <a:off x="1519238" y="2595563"/>
            <a:ext cx="5203825" cy="1074737"/>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6723063" y="2044700"/>
            <a:ext cx="2300287" cy="1101725"/>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mtClean="0"/>
              <a:t>BIOSIS CITATION INDEX</a:t>
            </a:r>
            <a:br>
              <a:rPr lang="en-US" smtClean="0"/>
            </a:br>
            <a:r>
              <a:rPr lang="en-US" smtClean="0"/>
              <a:t>BIOSIS CONTENT WITH CITATION DATA</a:t>
            </a:r>
          </a:p>
        </p:txBody>
      </p:sp>
      <p:sp>
        <p:nvSpPr>
          <p:cNvPr id="18435" name="Rectangle 3"/>
          <p:cNvSpPr>
            <a:spLocks noGrp="1" noChangeArrowheads="1"/>
          </p:cNvSpPr>
          <p:nvPr>
            <p:ph idx="1"/>
          </p:nvPr>
        </p:nvSpPr>
        <p:spPr>
          <a:xfrm>
            <a:off x="917575" y="1714500"/>
            <a:ext cx="7369175" cy="4570413"/>
          </a:xfrm>
        </p:spPr>
        <p:txBody>
          <a:bodyPr/>
          <a:lstStyle/>
          <a:p>
            <a:pPr>
              <a:lnSpc>
                <a:spcPct val="90000"/>
              </a:lnSpc>
            </a:pPr>
            <a:r>
              <a:rPr lang="en-US" dirty="0" err="1" smtClean="0"/>
              <a:t>Biosis</a:t>
            </a:r>
            <a:r>
              <a:rPr lang="en-US" dirty="0" smtClean="0"/>
              <a:t> Previews</a:t>
            </a:r>
          </a:p>
          <a:p>
            <a:pPr lvl="1">
              <a:lnSpc>
                <a:spcPct val="90000"/>
              </a:lnSpc>
            </a:pPr>
            <a:r>
              <a:rPr lang="en-US" dirty="0" smtClean="0"/>
              <a:t>Widest collection of life sciences fields in the world</a:t>
            </a:r>
          </a:p>
          <a:p>
            <a:pPr lvl="1">
              <a:lnSpc>
                <a:spcPct val="90000"/>
              </a:lnSpc>
            </a:pPr>
            <a:r>
              <a:rPr lang="en-US" dirty="0" smtClean="0"/>
              <a:t>agriculture, biodiversity, biotechnology, botany, drug discovery, gene therapy, marine biology, wildlife conservation, zoology</a:t>
            </a:r>
          </a:p>
          <a:p>
            <a:pPr>
              <a:lnSpc>
                <a:spcPct val="90000"/>
              </a:lnSpc>
            </a:pPr>
            <a:r>
              <a:rPr lang="en-US" dirty="0" err="1" smtClean="0"/>
              <a:t>Biosis</a:t>
            </a:r>
            <a:r>
              <a:rPr lang="en-US" dirty="0" smtClean="0"/>
              <a:t> Citation Index </a:t>
            </a:r>
          </a:p>
          <a:p>
            <a:pPr lvl="1">
              <a:lnSpc>
                <a:spcPct val="90000"/>
              </a:lnSpc>
            </a:pPr>
            <a:r>
              <a:rPr lang="en-US" dirty="0" smtClean="0"/>
              <a:t>Provides cited references for BIOSIS Previews</a:t>
            </a:r>
          </a:p>
          <a:p>
            <a:pPr marL="857250" lvl="2" indent="-228600" eaLnBrk="1" hangingPunct="1"/>
            <a:r>
              <a:rPr lang="en-US" sz="1800" dirty="0" smtClean="0"/>
              <a:t>Cited references for all </a:t>
            </a:r>
            <a:r>
              <a:rPr lang="en-US" sz="1800" i="1" dirty="0" smtClean="0"/>
              <a:t>Previews</a:t>
            </a:r>
            <a:r>
              <a:rPr lang="en-US" sz="1800" dirty="0" smtClean="0"/>
              <a:t> content (beginning 2006)</a:t>
            </a:r>
          </a:p>
          <a:p>
            <a:pPr marL="857250" lvl="2" indent="-228600" eaLnBrk="1" hangingPunct="1"/>
            <a:r>
              <a:rPr lang="en-US" sz="1800" dirty="0" smtClean="0"/>
              <a:t>Cited references for 60% of high impact </a:t>
            </a:r>
            <a:r>
              <a:rPr lang="en-US" sz="1800" i="1" dirty="0" smtClean="0"/>
              <a:t>Previews</a:t>
            </a:r>
            <a:r>
              <a:rPr lang="en-US" sz="1800" dirty="0" smtClean="0"/>
              <a:t> journals (1926 - 2005)</a:t>
            </a:r>
            <a:endParaRPr lang="en-US" dirty="0" smtClean="0"/>
          </a:p>
          <a:p>
            <a:pPr>
              <a:lnSpc>
                <a:spcPct val="90000"/>
              </a:lnSpc>
            </a:pPr>
            <a:r>
              <a:rPr lang="en-US" b="1" dirty="0" smtClean="0">
                <a:solidFill>
                  <a:schemeClr val="tx2"/>
                </a:solidFill>
              </a:rPr>
              <a:t>Exclusive to Web of Knowledge platform</a:t>
            </a:r>
          </a:p>
          <a:p>
            <a:pPr lvl="1">
              <a:lnSpc>
                <a:spcPct val="90000"/>
              </a:lnSpc>
            </a:pPr>
            <a:endParaRPr lang="en-US"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s-ES" smtClean="0"/>
              <a:t>BIOSIS CITATION INDEX</a:t>
            </a:r>
            <a:br>
              <a:rPr lang="es-ES" smtClean="0"/>
            </a:br>
            <a:r>
              <a:rPr lang="es-ES" smtClean="0"/>
              <a:t>ON ISI WEB OF KNOWLEDGE 5</a:t>
            </a:r>
            <a:endParaRPr lang="en-US" smtClean="0"/>
          </a:p>
        </p:txBody>
      </p:sp>
      <p:sp>
        <p:nvSpPr>
          <p:cNvPr id="14339" name="Slide Number Placeholder 2"/>
          <p:cNvSpPr>
            <a:spLocks noGrp="1"/>
          </p:cNvSpPr>
          <p:nvPr>
            <p:ph type="sldNum" sz="quarter" idx="11"/>
          </p:nvPr>
        </p:nvSpPr>
        <p:spPr/>
        <p:txBody>
          <a:bodyPr/>
          <a:lstStyle/>
          <a:p>
            <a:pPr>
              <a:defRPr/>
            </a:pPr>
            <a:fld id="{00C37661-ADF0-4465-88C3-4D5CDFFE5426}" type="slidenum">
              <a:rPr lang="en-US" smtClean="0"/>
              <a:pPr>
                <a:defRPr/>
              </a:pPr>
              <a:t>30</a:t>
            </a:fld>
            <a:endParaRPr lang="en-US" smtClean="0"/>
          </a:p>
        </p:txBody>
      </p:sp>
      <p:pic>
        <p:nvPicPr>
          <p:cNvPr id="19460" name="Picture 5"/>
          <p:cNvPicPr>
            <a:picLocks noChangeAspect="1" noChangeArrowheads="1"/>
          </p:cNvPicPr>
          <p:nvPr/>
        </p:nvPicPr>
        <p:blipFill>
          <a:blip r:embed="rId2" cstate="print"/>
          <a:srcRect/>
          <a:stretch>
            <a:fillRect/>
          </a:stretch>
        </p:blipFill>
        <p:spPr bwMode="auto">
          <a:xfrm>
            <a:off x="111125" y="1468438"/>
            <a:ext cx="8899525" cy="5308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s-ES" smtClean="0"/>
              <a:t>BIOSIS CITATION INDEX</a:t>
            </a:r>
            <a:br>
              <a:rPr lang="es-ES" smtClean="0"/>
            </a:br>
            <a:r>
              <a:rPr lang="es-ES" smtClean="0"/>
              <a:t>SEARCHING</a:t>
            </a:r>
            <a:endParaRPr lang="en-US" smtClean="0"/>
          </a:p>
        </p:txBody>
      </p:sp>
      <p:sp>
        <p:nvSpPr>
          <p:cNvPr id="3" name="Slide Number Placeholder 2"/>
          <p:cNvSpPr>
            <a:spLocks noGrp="1"/>
          </p:cNvSpPr>
          <p:nvPr>
            <p:ph type="sldNum" sz="quarter" idx="11"/>
          </p:nvPr>
        </p:nvSpPr>
        <p:spPr/>
        <p:txBody>
          <a:bodyPr/>
          <a:lstStyle/>
          <a:p>
            <a:pPr>
              <a:defRPr/>
            </a:pPr>
            <a:fld id="{261A1EDD-BB53-4E7F-8D45-61C41142F766}" type="slidenum">
              <a:rPr lang="en-US" smtClean="0"/>
              <a:pPr>
                <a:defRPr/>
              </a:pPr>
              <a:t>31</a:t>
            </a:fld>
            <a:endParaRPr lang="en-US" dirty="0"/>
          </a:p>
        </p:txBody>
      </p:sp>
      <p:pic>
        <p:nvPicPr>
          <p:cNvPr id="20484" name="Picture 2"/>
          <p:cNvPicPr>
            <a:picLocks noChangeAspect="1" noChangeArrowheads="1"/>
          </p:cNvPicPr>
          <p:nvPr/>
        </p:nvPicPr>
        <p:blipFill>
          <a:blip r:embed="rId2" cstate="print"/>
          <a:srcRect/>
          <a:stretch>
            <a:fillRect/>
          </a:stretch>
        </p:blipFill>
        <p:spPr bwMode="auto">
          <a:xfrm>
            <a:off x="53975" y="1587500"/>
            <a:ext cx="9018588" cy="4749800"/>
          </a:xfrm>
          <a:prstGeom prst="rect">
            <a:avLst/>
          </a:prstGeom>
          <a:noFill/>
          <a:ln w="9525">
            <a:noFill/>
            <a:miter lim="800000"/>
            <a:headEnd/>
            <a:tailEnd/>
          </a:ln>
        </p:spPr>
      </p:pic>
      <p:sp>
        <p:nvSpPr>
          <p:cNvPr id="20485" name="TextBox 4"/>
          <p:cNvSpPr txBox="1">
            <a:spLocks noChangeArrowheads="1"/>
          </p:cNvSpPr>
          <p:nvPr/>
        </p:nvSpPr>
        <p:spPr bwMode="auto">
          <a:xfrm>
            <a:off x="4114800" y="4235450"/>
            <a:ext cx="2863850" cy="1631950"/>
          </a:xfrm>
          <a:prstGeom prst="rect">
            <a:avLst/>
          </a:prstGeom>
          <a:solidFill>
            <a:srgbClr val="FFFF99"/>
          </a:solidFill>
          <a:ln w="38100">
            <a:solidFill>
              <a:schemeClr val="tx2"/>
            </a:solidFill>
            <a:miter lim="800000"/>
            <a:headEnd/>
            <a:tailEnd/>
          </a:ln>
        </p:spPr>
        <p:txBody>
          <a:bodyPr>
            <a:spAutoFit/>
          </a:bodyPr>
          <a:lstStyle/>
          <a:p>
            <a:r>
              <a:rPr lang="es-ES" sz="2000" b="0"/>
              <a:t>Set your search parameter defaults</a:t>
            </a:r>
          </a:p>
          <a:p>
            <a:r>
              <a:rPr lang="es-ES" sz="2000" b="0"/>
              <a:t>Select years, use lemmatization and sort by publication date</a:t>
            </a:r>
            <a:endParaRPr lang="en-US" sz="2000" b="0"/>
          </a:p>
        </p:txBody>
      </p:sp>
      <p:sp>
        <p:nvSpPr>
          <p:cNvPr id="6" name="Right Brace 5"/>
          <p:cNvSpPr/>
          <p:nvPr/>
        </p:nvSpPr>
        <p:spPr>
          <a:xfrm>
            <a:off x="3267075" y="4075113"/>
            <a:ext cx="403225" cy="1935162"/>
          </a:xfrm>
          <a:prstGeom prst="rightBrace">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s-ES" smtClean="0"/>
              <a:t>BIOSIS CITATION INDEX </a:t>
            </a:r>
            <a:br>
              <a:rPr lang="es-ES" smtClean="0"/>
            </a:br>
            <a:r>
              <a:rPr lang="es-ES" smtClean="0"/>
              <a:t>CITATION BREAKDOWN TABLE</a:t>
            </a:r>
            <a:endParaRPr lang="en-US" smtClean="0"/>
          </a:p>
        </p:txBody>
      </p:sp>
      <p:sp>
        <p:nvSpPr>
          <p:cNvPr id="17411" name="Slide Number Placeholder 2"/>
          <p:cNvSpPr>
            <a:spLocks noGrp="1"/>
          </p:cNvSpPr>
          <p:nvPr>
            <p:ph type="sldNum" sz="quarter" idx="11"/>
          </p:nvPr>
        </p:nvSpPr>
        <p:spPr/>
        <p:txBody>
          <a:bodyPr/>
          <a:lstStyle/>
          <a:p>
            <a:pPr>
              <a:defRPr/>
            </a:pPr>
            <a:fld id="{01C44B03-24A4-4050-B067-86258CDAAE11}" type="slidenum">
              <a:rPr lang="en-US" smtClean="0"/>
              <a:pPr>
                <a:defRPr/>
              </a:pPr>
              <a:t>32</a:t>
            </a:fld>
            <a:endParaRPr lang="en-US" smtClean="0"/>
          </a:p>
        </p:txBody>
      </p:sp>
      <p:pic>
        <p:nvPicPr>
          <p:cNvPr id="21508" name="Picture 2"/>
          <p:cNvPicPr>
            <a:picLocks noChangeAspect="1" noChangeArrowheads="1"/>
          </p:cNvPicPr>
          <p:nvPr/>
        </p:nvPicPr>
        <p:blipFill>
          <a:blip r:embed="rId2" cstate="print"/>
          <a:srcRect/>
          <a:stretch>
            <a:fillRect/>
          </a:stretch>
        </p:blipFill>
        <p:spPr bwMode="auto">
          <a:xfrm>
            <a:off x="66675" y="1744663"/>
            <a:ext cx="8983663" cy="4524375"/>
          </a:xfrm>
          <a:prstGeom prst="rect">
            <a:avLst/>
          </a:prstGeom>
          <a:noFill/>
          <a:ln w="9525">
            <a:noFill/>
            <a:miter lim="800000"/>
            <a:headEnd/>
            <a:tailEnd/>
          </a:ln>
        </p:spPr>
      </p:pic>
      <p:pic>
        <p:nvPicPr>
          <p:cNvPr id="21509" name="Picture 3"/>
          <p:cNvPicPr>
            <a:picLocks noChangeAspect="1" noChangeArrowheads="1"/>
          </p:cNvPicPr>
          <p:nvPr/>
        </p:nvPicPr>
        <p:blipFill>
          <a:blip r:embed="rId3" cstate="print"/>
          <a:srcRect/>
          <a:stretch>
            <a:fillRect/>
          </a:stretch>
        </p:blipFill>
        <p:spPr bwMode="auto">
          <a:xfrm>
            <a:off x="985838" y="3856038"/>
            <a:ext cx="5926137" cy="1704975"/>
          </a:xfrm>
          <a:prstGeom prst="rect">
            <a:avLst/>
          </a:prstGeom>
          <a:noFill/>
          <a:ln w="38100">
            <a:solidFill>
              <a:schemeClr val="tx2"/>
            </a:solidFill>
            <a:miter lim="800000"/>
            <a:headEnd/>
            <a:tailEnd/>
          </a:ln>
        </p:spPr>
      </p:pic>
      <p:cxnSp>
        <p:nvCxnSpPr>
          <p:cNvPr id="21510" name="Straight Arrow Connector 6"/>
          <p:cNvCxnSpPr>
            <a:cxnSpLocks noChangeShapeType="1"/>
          </p:cNvCxnSpPr>
          <p:nvPr/>
        </p:nvCxnSpPr>
        <p:spPr bwMode="auto">
          <a:xfrm rot="10800000" flipV="1">
            <a:off x="2057400" y="2554288"/>
            <a:ext cx="5083175" cy="1493837"/>
          </a:xfrm>
          <a:prstGeom prst="straightConnector1">
            <a:avLst/>
          </a:prstGeom>
          <a:noFill/>
          <a:ln w="38100" algn="ctr">
            <a:solidFill>
              <a:schemeClr val="tx2"/>
            </a:solidFill>
            <a:round/>
            <a:headEnd/>
            <a:tailEnd type="arrow" w="med" len="med"/>
          </a:ln>
        </p:spPr>
      </p:cxn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p:cNvPicPr>
            <a:picLocks noChangeAspect="1" noChangeArrowheads="1"/>
          </p:cNvPicPr>
          <p:nvPr/>
        </p:nvPicPr>
        <p:blipFill>
          <a:blip r:embed="rId2" cstate="print"/>
          <a:srcRect/>
          <a:stretch>
            <a:fillRect/>
          </a:stretch>
        </p:blipFill>
        <p:spPr bwMode="auto">
          <a:xfrm>
            <a:off x="80963" y="1476375"/>
            <a:ext cx="8969375" cy="3698875"/>
          </a:xfrm>
          <a:prstGeom prst="rect">
            <a:avLst/>
          </a:prstGeom>
          <a:noFill/>
          <a:ln w="9525">
            <a:noFill/>
            <a:miter lim="800000"/>
            <a:headEnd/>
            <a:tailEnd/>
          </a:ln>
        </p:spPr>
      </p:pic>
      <p:sp>
        <p:nvSpPr>
          <p:cNvPr id="22531" name="Title 1"/>
          <p:cNvSpPr>
            <a:spLocks noGrp="1"/>
          </p:cNvSpPr>
          <p:nvPr>
            <p:ph type="title"/>
          </p:nvPr>
        </p:nvSpPr>
        <p:spPr/>
        <p:txBody>
          <a:bodyPr/>
          <a:lstStyle/>
          <a:p>
            <a:r>
              <a:rPr lang="es-ES" smtClean="0"/>
              <a:t>BIOSIS CITATION INDEX</a:t>
            </a:r>
            <a:br>
              <a:rPr lang="es-ES" smtClean="0"/>
            </a:br>
            <a:r>
              <a:rPr lang="es-ES" smtClean="0"/>
              <a:t>CITATION REPORT</a:t>
            </a:r>
            <a:endParaRPr lang="en-US" smtClean="0"/>
          </a:p>
        </p:txBody>
      </p:sp>
      <p:sp>
        <p:nvSpPr>
          <p:cNvPr id="18436" name="Slide Number Placeholder 2"/>
          <p:cNvSpPr>
            <a:spLocks noGrp="1"/>
          </p:cNvSpPr>
          <p:nvPr>
            <p:ph type="sldNum" sz="quarter" idx="11"/>
          </p:nvPr>
        </p:nvSpPr>
        <p:spPr/>
        <p:txBody>
          <a:bodyPr/>
          <a:lstStyle/>
          <a:p>
            <a:pPr>
              <a:defRPr/>
            </a:pPr>
            <a:fld id="{2F72CBB1-3E8C-4ED7-9317-125E35C74444}" type="slidenum">
              <a:rPr lang="en-US" smtClean="0"/>
              <a:pPr>
                <a:defRPr/>
              </a:pPr>
              <a:t>33</a:t>
            </a:fld>
            <a:endParaRPr lang="en-US" smtClean="0"/>
          </a:p>
        </p:txBody>
      </p:sp>
      <p:pic>
        <p:nvPicPr>
          <p:cNvPr id="22533" name="Picture 2"/>
          <p:cNvPicPr>
            <a:picLocks noChangeAspect="1" noChangeArrowheads="1"/>
          </p:cNvPicPr>
          <p:nvPr/>
        </p:nvPicPr>
        <p:blipFill>
          <a:blip r:embed="rId3" cstate="print"/>
          <a:srcRect/>
          <a:stretch>
            <a:fillRect/>
          </a:stretch>
        </p:blipFill>
        <p:spPr bwMode="auto">
          <a:xfrm>
            <a:off x="147638" y="3135313"/>
            <a:ext cx="7329487" cy="3614737"/>
          </a:xfrm>
          <a:prstGeom prst="rect">
            <a:avLst/>
          </a:prstGeom>
          <a:noFill/>
          <a:ln w="38100">
            <a:solidFill>
              <a:schemeClr val="tx2"/>
            </a:solidFill>
            <a:miter lim="800000"/>
            <a:headEnd/>
            <a:tailEnd/>
          </a:ln>
        </p:spPr>
      </p:pic>
      <p:cxnSp>
        <p:nvCxnSpPr>
          <p:cNvPr id="22534" name="Straight Arrow Connector 6"/>
          <p:cNvCxnSpPr>
            <a:cxnSpLocks noChangeShapeType="1"/>
          </p:cNvCxnSpPr>
          <p:nvPr/>
        </p:nvCxnSpPr>
        <p:spPr bwMode="auto">
          <a:xfrm rot="10800000" flipV="1">
            <a:off x="5056188" y="2863850"/>
            <a:ext cx="2541587" cy="847725"/>
          </a:xfrm>
          <a:prstGeom prst="straightConnector1">
            <a:avLst/>
          </a:prstGeom>
          <a:noFill/>
          <a:ln w="38100" algn="ctr">
            <a:solidFill>
              <a:schemeClr val="tx2"/>
            </a:solidFill>
            <a:round/>
            <a:headEnd/>
            <a:tailEnd type="arrow" w="med" len="med"/>
          </a:ln>
        </p:spPr>
      </p:cxn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p:cNvPicPr>
            <a:picLocks noChangeAspect="1" noChangeArrowheads="1"/>
          </p:cNvPicPr>
          <p:nvPr/>
        </p:nvPicPr>
        <p:blipFill>
          <a:blip r:embed="rId2" cstate="print"/>
          <a:srcRect/>
          <a:stretch>
            <a:fillRect/>
          </a:stretch>
        </p:blipFill>
        <p:spPr bwMode="auto">
          <a:xfrm>
            <a:off x="1069975" y="1525588"/>
            <a:ext cx="7866063" cy="3100387"/>
          </a:xfrm>
          <a:prstGeom prst="rect">
            <a:avLst/>
          </a:prstGeom>
          <a:noFill/>
          <a:ln w="9525">
            <a:noFill/>
            <a:miter lim="800000"/>
            <a:headEnd/>
            <a:tailEnd/>
          </a:ln>
        </p:spPr>
      </p:pic>
      <p:sp>
        <p:nvSpPr>
          <p:cNvPr id="23555" name="Title 1"/>
          <p:cNvSpPr>
            <a:spLocks noGrp="1"/>
          </p:cNvSpPr>
          <p:nvPr>
            <p:ph type="title"/>
          </p:nvPr>
        </p:nvSpPr>
        <p:spPr/>
        <p:txBody>
          <a:bodyPr/>
          <a:lstStyle/>
          <a:p>
            <a:r>
              <a:rPr lang="es-ES" smtClean="0"/>
              <a:t>BIOSIS CITATION INDEX</a:t>
            </a:r>
            <a:br>
              <a:rPr lang="es-ES" smtClean="0"/>
            </a:br>
            <a:r>
              <a:rPr lang="es-ES" smtClean="0"/>
              <a:t>ANALYZE RESULTS</a:t>
            </a:r>
            <a:endParaRPr lang="en-US" smtClean="0"/>
          </a:p>
        </p:txBody>
      </p:sp>
      <p:sp>
        <p:nvSpPr>
          <p:cNvPr id="19460" name="Slide Number Placeholder 2"/>
          <p:cNvSpPr>
            <a:spLocks noGrp="1"/>
          </p:cNvSpPr>
          <p:nvPr>
            <p:ph type="sldNum" sz="quarter" idx="11"/>
          </p:nvPr>
        </p:nvSpPr>
        <p:spPr/>
        <p:txBody>
          <a:bodyPr/>
          <a:lstStyle/>
          <a:p>
            <a:pPr>
              <a:defRPr/>
            </a:pPr>
            <a:fld id="{AE006B93-9334-4034-A8FE-3A3BE915DF9D}" type="slidenum">
              <a:rPr lang="en-US" smtClean="0"/>
              <a:pPr>
                <a:defRPr/>
              </a:pPr>
              <a:t>34</a:t>
            </a:fld>
            <a:endParaRPr lang="en-US" smtClean="0"/>
          </a:p>
        </p:txBody>
      </p:sp>
      <p:pic>
        <p:nvPicPr>
          <p:cNvPr id="23557" name="Picture 3"/>
          <p:cNvPicPr>
            <a:picLocks noChangeAspect="1" noChangeArrowheads="1"/>
          </p:cNvPicPr>
          <p:nvPr/>
        </p:nvPicPr>
        <p:blipFill>
          <a:blip r:embed="rId3" cstate="print"/>
          <a:srcRect/>
          <a:stretch>
            <a:fillRect/>
          </a:stretch>
        </p:blipFill>
        <p:spPr bwMode="auto">
          <a:xfrm>
            <a:off x="227013" y="2173288"/>
            <a:ext cx="5945187" cy="4522787"/>
          </a:xfrm>
          <a:prstGeom prst="rect">
            <a:avLst/>
          </a:prstGeom>
          <a:noFill/>
          <a:ln w="38100">
            <a:solidFill>
              <a:schemeClr val="tx2"/>
            </a:solidFill>
            <a:miter lim="800000"/>
            <a:headEnd/>
            <a:tailEnd/>
          </a:ln>
        </p:spPr>
      </p:pic>
      <p:grpSp>
        <p:nvGrpSpPr>
          <p:cNvPr id="23558" name="Group 13"/>
          <p:cNvGrpSpPr>
            <a:grpSpLocks/>
          </p:cNvGrpSpPr>
          <p:nvPr/>
        </p:nvGrpSpPr>
        <p:grpSpPr bwMode="auto">
          <a:xfrm>
            <a:off x="4119563" y="3371850"/>
            <a:ext cx="4338637" cy="3152775"/>
            <a:chOff x="4120311" y="3371537"/>
            <a:chExt cx="4337890" cy="3152527"/>
          </a:xfrm>
        </p:grpSpPr>
        <p:pic>
          <p:nvPicPr>
            <p:cNvPr id="23561" name="Picture 5"/>
            <p:cNvPicPr>
              <a:picLocks noChangeAspect="1" noChangeArrowheads="1"/>
            </p:cNvPicPr>
            <p:nvPr/>
          </p:nvPicPr>
          <p:blipFill>
            <a:blip r:embed="rId4" cstate="print"/>
            <a:srcRect/>
            <a:stretch>
              <a:fillRect/>
            </a:stretch>
          </p:blipFill>
          <p:spPr bwMode="auto">
            <a:xfrm>
              <a:off x="4120311" y="3371537"/>
              <a:ext cx="4337890" cy="3152527"/>
            </a:xfrm>
            <a:prstGeom prst="rect">
              <a:avLst/>
            </a:prstGeom>
            <a:noFill/>
            <a:ln w="38100">
              <a:solidFill>
                <a:schemeClr val="tx2"/>
              </a:solidFill>
              <a:miter lim="800000"/>
              <a:headEnd/>
              <a:tailEnd/>
            </a:ln>
          </p:spPr>
        </p:pic>
        <p:sp>
          <p:nvSpPr>
            <p:cNvPr id="23562" name="TextBox 7"/>
            <p:cNvSpPr txBox="1">
              <a:spLocks noChangeArrowheads="1"/>
            </p:cNvSpPr>
            <p:nvPr/>
          </p:nvSpPr>
          <p:spPr bwMode="auto">
            <a:xfrm>
              <a:off x="5620870" y="3671047"/>
              <a:ext cx="2407023" cy="307777"/>
            </a:xfrm>
            <a:prstGeom prst="rect">
              <a:avLst/>
            </a:prstGeom>
            <a:noFill/>
            <a:ln w="9525">
              <a:noFill/>
              <a:miter lim="800000"/>
              <a:headEnd/>
              <a:tailEnd/>
            </a:ln>
          </p:spPr>
          <p:txBody>
            <a:bodyPr>
              <a:spAutoFit/>
            </a:bodyPr>
            <a:lstStyle/>
            <a:p>
              <a:r>
                <a:rPr lang="es-ES" sz="1400"/>
                <a:t>Analyze by Super Taxa </a:t>
              </a:r>
              <a:endParaRPr lang="en-US" sz="1400"/>
            </a:p>
          </p:txBody>
        </p:sp>
      </p:grpSp>
      <p:cxnSp>
        <p:nvCxnSpPr>
          <p:cNvPr id="23559" name="Straight Arrow Connector 10"/>
          <p:cNvCxnSpPr>
            <a:cxnSpLocks noChangeShapeType="1"/>
          </p:cNvCxnSpPr>
          <p:nvPr/>
        </p:nvCxnSpPr>
        <p:spPr bwMode="auto">
          <a:xfrm rot="10800000" flipV="1">
            <a:off x="1573213" y="1963738"/>
            <a:ext cx="6078537" cy="698500"/>
          </a:xfrm>
          <a:prstGeom prst="straightConnector1">
            <a:avLst/>
          </a:prstGeom>
          <a:noFill/>
          <a:ln w="38100" algn="ctr">
            <a:solidFill>
              <a:schemeClr val="tx2"/>
            </a:solidFill>
            <a:round/>
            <a:headEnd/>
            <a:tailEnd type="arrow" w="med" len="med"/>
          </a:ln>
        </p:spPr>
      </p:cxnSp>
      <p:cxnSp>
        <p:nvCxnSpPr>
          <p:cNvPr id="23560" name="Straight Arrow Connector 12"/>
          <p:cNvCxnSpPr>
            <a:cxnSpLocks noChangeShapeType="1"/>
          </p:cNvCxnSpPr>
          <p:nvPr/>
        </p:nvCxnSpPr>
        <p:spPr bwMode="auto">
          <a:xfrm rot="5400000">
            <a:off x="6185694" y="2151856"/>
            <a:ext cx="1600200" cy="1303338"/>
          </a:xfrm>
          <a:prstGeom prst="straightConnector1">
            <a:avLst/>
          </a:prstGeom>
          <a:noFill/>
          <a:ln w="38100" algn="ctr">
            <a:solidFill>
              <a:schemeClr val="tx2"/>
            </a:solidFill>
            <a:round/>
            <a:headEnd/>
            <a:tailEnd type="arrow" w="med" len="med"/>
          </a:ln>
        </p:spPr>
      </p:cxn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s-ES" smtClean="0"/>
              <a:t>BIOSIS CITATION INDEX</a:t>
            </a:r>
            <a:br>
              <a:rPr lang="es-ES" smtClean="0"/>
            </a:br>
            <a:r>
              <a:rPr lang="es-ES" smtClean="0"/>
              <a:t>CITATION MAP</a:t>
            </a:r>
            <a:endParaRPr lang="en-US" smtClean="0"/>
          </a:p>
        </p:txBody>
      </p:sp>
      <p:sp>
        <p:nvSpPr>
          <p:cNvPr id="20483" name="Slide Number Placeholder 2"/>
          <p:cNvSpPr>
            <a:spLocks noGrp="1"/>
          </p:cNvSpPr>
          <p:nvPr>
            <p:ph type="sldNum" sz="quarter" idx="11"/>
          </p:nvPr>
        </p:nvSpPr>
        <p:spPr/>
        <p:txBody>
          <a:bodyPr/>
          <a:lstStyle/>
          <a:p>
            <a:pPr>
              <a:defRPr/>
            </a:pPr>
            <a:fld id="{554D7775-DBCB-4ADD-872D-3472CB6B5422}" type="slidenum">
              <a:rPr lang="en-US" smtClean="0"/>
              <a:pPr>
                <a:defRPr/>
              </a:pPr>
              <a:t>35</a:t>
            </a:fld>
            <a:endParaRPr lang="en-US" smtClean="0"/>
          </a:p>
        </p:txBody>
      </p:sp>
      <p:pic>
        <p:nvPicPr>
          <p:cNvPr id="24580" name="Picture 6"/>
          <p:cNvPicPr>
            <a:picLocks noChangeAspect="1" noChangeArrowheads="1"/>
          </p:cNvPicPr>
          <p:nvPr/>
        </p:nvPicPr>
        <p:blipFill>
          <a:blip r:embed="rId2" cstate="print"/>
          <a:srcRect/>
          <a:stretch>
            <a:fillRect/>
          </a:stretch>
        </p:blipFill>
        <p:spPr bwMode="auto">
          <a:xfrm>
            <a:off x="6350" y="1392238"/>
            <a:ext cx="6953250" cy="3400425"/>
          </a:xfrm>
          <a:prstGeom prst="rect">
            <a:avLst/>
          </a:prstGeom>
          <a:noFill/>
          <a:ln w="9525">
            <a:noFill/>
            <a:miter lim="800000"/>
            <a:headEnd/>
            <a:tailEnd/>
          </a:ln>
        </p:spPr>
      </p:pic>
      <p:pic>
        <p:nvPicPr>
          <p:cNvPr id="24581" name="Picture 7"/>
          <p:cNvPicPr>
            <a:picLocks noChangeAspect="1" noChangeArrowheads="1"/>
          </p:cNvPicPr>
          <p:nvPr/>
        </p:nvPicPr>
        <p:blipFill>
          <a:blip r:embed="rId3" cstate="print"/>
          <a:srcRect/>
          <a:stretch>
            <a:fillRect/>
          </a:stretch>
        </p:blipFill>
        <p:spPr bwMode="auto">
          <a:xfrm>
            <a:off x="2676525" y="1531938"/>
            <a:ext cx="6292850" cy="2855912"/>
          </a:xfrm>
          <a:prstGeom prst="rect">
            <a:avLst/>
          </a:prstGeom>
          <a:noFill/>
          <a:ln w="9525">
            <a:noFill/>
            <a:miter lim="800000"/>
            <a:headEnd/>
            <a:tailEnd/>
          </a:ln>
        </p:spPr>
      </p:pic>
      <p:pic>
        <p:nvPicPr>
          <p:cNvPr id="24582" name="Picture 8"/>
          <p:cNvPicPr>
            <a:picLocks noChangeAspect="1" noChangeArrowheads="1"/>
          </p:cNvPicPr>
          <p:nvPr/>
        </p:nvPicPr>
        <p:blipFill>
          <a:blip r:embed="rId4" cstate="print"/>
          <a:srcRect/>
          <a:stretch>
            <a:fillRect/>
          </a:stretch>
        </p:blipFill>
        <p:spPr bwMode="auto">
          <a:xfrm>
            <a:off x="784225" y="3725863"/>
            <a:ext cx="6235700" cy="2886075"/>
          </a:xfrm>
          <a:prstGeom prst="rect">
            <a:avLst/>
          </a:prstGeom>
          <a:noFill/>
          <a:ln w="9525">
            <a:noFill/>
            <a:miter lim="800000"/>
            <a:headEnd/>
            <a:tailEnd/>
          </a:ln>
        </p:spPr>
      </p:pic>
      <p:sp>
        <p:nvSpPr>
          <p:cNvPr id="24583" name="TextBox 10"/>
          <p:cNvSpPr txBox="1">
            <a:spLocks noChangeArrowheads="1"/>
          </p:cNvSpPr>
          <p:nvPr/>
        </p:nvSpPr>
        <p:spPr bwMode="auto">
          <a:xfrm>
            <a:off x="7005638" y="4611688"/>
            <a:ext cx="1963737" cy="831850"/>
          </a:xfrm>
          <a:prstGeom prst="rect">
            <a:avLst/>
          </a:prstGeom>
          <a:solidFill>
            <a:srgbClr val="FFFF99"/>
          </a:solidFill>
          <a:ln w="38100">
            <a:solidFill>
              <a:schemeClr val="tx2"/>
            </a:solidFill>
            <a:miter lim="800000"/>
            <a:headEnd/>
            <a:tailEnd/>
          </a:ln>
        </p:spPr>
        <p:txBody>
          <a:bodyPr>
            <a:spAutoFit/>
          </a:bodyPr>
          <a:lstStyle/>
          <a:p>
            <a:r>
              <a:rPr lang="es-ES" sz="1600" b="0"/>
              <a:t>2nd generation citations reveal citation pathways</a:t>
            </a:r>
            <a:endParaRPr lang="en-US" sz="1600" b="0"/>
          </a:p>
        </p:txBody>
      </p:sp>
      <p:sp>
        <p:nvSpPr>
          <p:cNvPr id="24584" name="TextBox 11"/>
          <p:cNvSpPr txBox="1">
            <a:spLocks noChangeArrowheads="1"/>
          </p:cNvSpPr>
          <p:nvPr/>
        </p:nvSpPr>
        <p:spPr bwMode="auto">
          <a:xfrm>
            <a:off x="5073650" y="1430338"/>
            <a:ext cx="2765425" cy="830262"/>
          </a:xfrm>
          <a:prstGeom prst="rect">
            <a:avLst/>
          </a:prstGeom>
          <a:solidFill>
            <a:srgbClr val="FFFF99"/>
          </a:solidFill>
          <a:ln w="38100">
            <a:solidFill>
              <a:schemeClr val="tx2"/>
            </a:solidFill>
            <a:miter lim="800000"/>
            <a:headEnd/>
            <a:tailEnd/>
          </a:ln>
        </p:spPr>
        <p:txBody>
          <a:bodyPr>
            <a:spAutoFit/>
          </a:bodyPr>
          <a:lstStyle/>
          <a:p>
            <a:r>
              <a:rPr lang="es-ES" sz="1600" b="0"/>
              <a:t>Citation maps can  find relevant papers not returned in your search results</a:t>
            </a:r>
            <a:endParaRPr lang="en-US" sz="1600" b="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6"/>
          <p:cNvPicPr>
            <a:picLocks noChangeAspect="1" noChangeArrowheads="1"/>
          </p:cNvPicPr>
          <p:nvPr/>
        </p:nvPicPr>
        <p:blipFill>
          <a:blip r:embed="rId2" cstate="print"/>
          <a:srcRect/>
          <a:stretch>
            <a:fillRect/>
          </a:stretch>
        </p:blipFill>
        <p:spPr bwMode="auto">
          <a:xfrm>
            <a:off x="1798638" y="1606550"/>
            <a:ext cx="7296150" cy="2838450"/>
          </a:xfrm>
          <a:prstGeom prst="rect">
            <a:avLst/>
          </a:prstGeom>
          <a:noFill/>
          <a:ln w="9525">
            <a:noFill/>
            <a:miter lim="800000"/>
            <a:headEnd/>
            <a:tailEnd/>
          </a:ln>
        </p:spPr>
      </p:pic>
      <p:sp>
        <p:nvSpPr>
          <p:cNvPr id="25603" name="Title 1"/>
          <p:cNvSpPr>
            <a:spLocks noGrp="1"/>
          </p:cNvSpPr>
          <p:nvPr>
            <p:ph type="title"/>
          </p:nvPr>
        </p:nvSpPr>
        <p:spPr/>
        <p:txBody>
          <a:bodyPr/>
          <a:lstStyle/>
          <a:p>
            <a:r>
              <a:rPr lang="es-ES" smtClean="0"/>
              <a:t>BIOSIS CITATION INDEX</a:t>
            </a:r>
            <a:br>
              <a:rPr lang="es-ES" smtClean="0"/>
            </a:br>
            <a:r>
              <a:rPr lang="es-ES" smtClean="0"/>
              <a:t>CITED REFERENCE SEARCHING</a:t>
            </a:r>
            <a:endParaRPr lang="en-US" smtClean="0"/>
          </a:p>
        </p:txBody>
      </p:sp>
      <p:sp>
        <p:nvSpPr>
          <p:cNvPr id="21508" name="Slide Number Placeholder 2"/>
          <p:cNvSpPr>
            <a:spLocks noGrp="1"/>
          </p:cNvSpPr>
          <p:nvPr>
            <p:ph type="sldNum" sz="quarter" idx="11"/>
          </p:nvPr>
        </p:nvSpPr>
        <p:spPr/>
        <p:txBody>
          <a:bodyPr/>
          <a:lstStyle/>
          <a:p>
            <a:pPr>
              <a:defRPr/>
            </a:pPr>
            <a:fld id="{7B44BFC4-6B6F-4D9B-8673-75E0AFB26A0F}" type="slidenum">
              <a:rPr lang="en-US" smtClean="0"/>
              <a:pPr>
                <a:defRPr/>
              </a:pPr>
              <a:t>36</a:t>
            </a:fld>
            <a:endParaRPr lang="en-US" smtClean="0"/>
          </a:p>
        </p:txBody>
      </p:sp>
      <p:pic>
        <p:nvPicPr>
          <p:cNvPr id="25605" name="Picture 8"/>
          <p:cNvPicPr>
            <a:picLocks noChangeAspect="1" noChangeArrowheads="1"/>
          </p:cNvPicPr>
          <p:nvPr/>
        </p:nvPicPr>
        <p:blipFill>
          <a:blip r:embed="rId3" cstate="print"/>
          <a:srcRect/>
          <a:stretch>
            <a:fillRect/>
          </a:stretch>
        </p:blipFill>
        <p:spPr bwMode="auto">
          <a:xfrm>
            <a:off x="57150" y="2662238"/>
            <a:ext cx="6973888" cy="4119562"/>
          </a:xfrm>
          <a:prstGeom prst="rect">
            <a:avLst/>
          </a:prstGeom>
          <a:noFill/>
          <a:ln w="38100">
            <a:solidFill>
              <a:schemeClr val="tx2"/>
            </a:solidFill>
            <a:miter lim="800000"/>
            <a:headEnd/>
            <a:tailEnd/>
          </a:ln>
        </p:spPr>
      </p:pic>
      <p:cxnSp>
        <p:nvCxnSpPr>
          <p:cNvPr id="25606" name="Straight Arrow Connector 9"/>
          <p:cNvCxnSpPr>
            <a:cxnSpLocks noChangeShapeType="1"/>
          </p:cNvCxnSpPr>
          <p:nvPr/>
        </p:nvCxnSpPr>
        <p:spPr bwMode="auto">
          <a:xfrm rot="5400000">
            <a:off x="1177132" y="2507456"/>
            <a:ext cx="1263650" cy="1223963"/>
          </a:xfrm>
          <a:prstGeom prst="straightConnector1">
            <a:avLst/>
          </a:prstGeom>
          <a:noFill/>
          <a:ln w="38100" algn="ctr">
            <a:solidFill>
              <a:schemeClr val="tx2"/>
            </a:solidFill>
            <a:round/>
            <a:headEnd/>
            <a:tailEnd type="arrow" w="med" len="med"/>
          </a:ln>
        </p:spPr>
      </p:cxnSp>
      <p:sp>
        <p:nvSpPr>
          <p:cNvPr id="25607" name="TextBox 14"/>
          <p:cNvSpPr txBox="1">
            <a:spLocks noChangeArrowheads="1"/>
          </p:cNvSpPr>
          <p:nvPr/>
        </p:nvSpPr>
        <p:spPr bwMode="auto">
          <a:xfrm>
            <a:off x="6884988" y="5257800"/>
            <a:ext cx="2163762" cy="1077913"/>
          </a:xfrm>
          <a:prstGeom prst="rect">
            <a:avLst/>
          </a:prstGeom>
          <a:solidFill>
            <a:srgbClr val="FFFF99"/>
          </a:solidFill>
          <a:ln w="38100">
            <a:solidFill>
              <a:schemeClr val="tx2"/>
            </a:solidFill>
            <a:miter lim="800000"/>
            <a:headEnd/>
            <a:tailEnd/>
          </a:ln>
        </p:spPr>
        <p:txBody>
          <a:bodyPr>
            <a:spAutoFit/>
          </a:bodyPr>
          <a:lstStyle/>
          <a:p>
            <a:r>
              <a:rPr lang="es-ES" sz="1600" b="0"/>
              <a:t>Cited reference searching helps users to find ‘missing citations’</a:t>
            </a:r>
            <a:endParaRPr lang="en-US" sz="1600" b="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s-ES" smtClean="0"/>
              <a:t>BIOSIS CITATION INDEX</a:t>
            </a:r>
            <a:br>
              <a:rPr lang="es-ES" smtClean="0"/>
            </a:br>
            <a:r>
              <a:rPr lang="es-ES" smtClean="0"/>
              <a:t>SPECIALIZED INDEXING</a:t>
            </a:r>
            <a:endParaRPr lang="en-US" smtClean="0"/>
          </a:p>
        </p:txBody>
      </p:sp>
      <p:sp>
        <p:nvSpPr>
          <p:cNvPr id="4" name="Slide Number Placeholder 3"/>
          <p:cNvSpPr>
            <a:spLocks noGrp="1"/>
          </p:cNvSpPr>
          <p:nvPr>
            <p:ph type="sldNum" sz="quarter" idx="11"/>
          </p:nvPr>
        </p:nvSpPr>
        <p:spPr/>
        <p:txBody>
          <a:bodyPr/>
          <a:lstStyle/>
          <a:p>
            <a:pPr>
              <a:defRPr/>
            </a:pPr>
            <a:fld id="{D75F343E-D000-42D2-BF02-E360261A0C5F}" type="slidenum">
              <a:rPr lang="en-US" smtClean="0"/>
              <a:pPr>
                <a:defRPr/>
              </a:pPr>
              <a:t>37</a:t>
            </a:fld>
            <a:endParaRPr lang="en-US" dirty="0"/>
          </a:p>
        </p:txBody>
      </p:sp>
      <p:pic>
        <p:nvPicPr>
          <p:cNvPr id="26628" name="Picture 3"/>
          <p:cNvPicPr>
            <a:picLocks noChangeAspect="1" noChangeArrowheads="1"/>
          </p:cNvPicPr>
          <p:nvPr/>
        </p:nvPicPr>
        <p:blipFill>
          <a:blip r:embed="rId2" cstate="print"/>
          <a:srcRect/>
          <a:stretch>
            <a:fillRect/>
          </a:stretch>
        </p:blipFill>
        <p:spPr bwMode="auto">
          <a:xfrm>
            <a:off x="3563938" y="1558925"/>
            <a:ext cx="5105400" cy="2230438"/>
          </a:xfrm>
          <a:prstGeom prst="rect">
            <a:avLst/>
          </a:prstGeom>
          <a:noFill/>
          <a:ln w="38100">
            <a:solidFill>
              <a:schemeClr val="tx2"/>
            </a:solidFill>
            <a:miter lim="800000"/>
            <a:headEnd/>
            <a:tailEnd/>
          </a:ln>
        </p:spPr>
      </p:pic>
      <p:sp>
        <p:nvSpPr>
          <p:cNvPr id="26629" name="TextBox 7"/>
          <p:cNvSpPr txBox="1">
            <a:spLocks noChangeArrowheads="1"/>
          </p:cNvSpPr>
          <p:nvPr/>
        </p:nvSpPr>
        <p:spPr bwMode="auto">
          <a:xfrm>
            <a:off x="0" y="1936750"/>
            <a:ext cx="3348038" cy="4032250"/>
          </a:xfrm>
          <a:prstGeom prst="rect">
            <a:avLst/>
          </a:prstGeom>
          <a:noFill/>
          <a:ln w="9525">
            <a:noFill/>
            <a:miter lim="800000"/>
            <a:headEnd/>
            <a:tailEnd/>
          </a:ln>
        </p:spPr>
        <p:txBody>
          <a:bodyPr>
            <a:spAutoFit/>
          </a:bodyPr>
          <a:lstStyle/>
          <a:p>
            <a:r>
              <a:rPr lang="es-ES" sz="1600" b="0"/>
              <a:t>Searching Biosis Citation Index for ‘Fossil* and Africa and humans’ returns this paper</a:t>
            </a:r>
          </a:p>
          <a:p>
            <a:endParaRPr lang="es-ES" sz="1600" b="0"/>
          </a:p>
          <a:p>
            <a:r>
              <a:rPr lang="es-ES" sz="1600" b="0"/>
              <a:t>The same search in ‘All Databases’ reveals that this record is also present in Web of Science</a:t>
            </a:r>
          </a:p>
          <a:p>
            <a:endParaRPr lang="es-ES" sz="1600" b="0"/>
          </a:p>
          <a:p>
            <a:r>
              <a:rPr lang="es-ES" sz="1600" b="0"/>
              <a:t>But the same search in Web of Science does not find the article</a:t>
            </a:r>
          </a:p>
          <a:p>
            <a:endParaRPr lang="es-ES" sz="1600" b="0"/>
          </a:p>
          <a:p>
            <a:r>
              <a:rPr lang="es-ES" sz="1600" b="0"/>
              <a:t>It is the Biosis specialized indexing fields that has found these terms that are not indexed in Web of Science</a:t>
            </a:r>
            <a:endParaRPr lang="en-US" sz="1600" b="0"/>
          </a:p>
          <a:p>
            <a:endParaRPr lang="en-US" sz="1600" b="0"/>
          </a:p>
        </p:txBody>
      </p:sp>
      <p:pic>
        <p:nvPicPr>
          <p:cNvPr id="26630" name="Picture 4"/>
          <p:cNvPicPr>
            <a:picLocks noChangeAspect="1" noChangeArrowheads="1"/>
          </p:cNvPicPr>
          <p:nvPr/>
        </p:nvPicPr>
        <p:blipFill>
          <a:blip r:embed="rId3" cstate="print"/>
          <a:srcRect/>
          <a:stretch>
            <a:fillRect/>
          </a:stretch>
        </p:blipFill>
        <p:spPr bwMode="auto">
          <a:xfrm>
            <a:off x="3556000" y="4022725"/>
            <a:ext cx="5118100" cy="2714625"/>
          </a:xfrm>
          <a:prstGeom prst="rect">
            <a:avLst/>
          </a:prstGeom>
          <a:noFill/>
          <a:ln w="38100">
            <a:solidFill>
              <a:schemeClr val="tx2"/>
            </a:solidFill>
            <a:miter lim="800000"/>
            <a:headEnd/>
            <a:tailEnd/>
          </a:ln>
        </p:spPr>
      </p:pic>
      <p:sp>
        <p:nvSpPr>
          <p:cNvPr id="10" name="Oval 9"/>
          <p:cNvSpPr/>
          <p:nvPr/>
        </p:nvSpPr>
        <p:spPr>
          <a:xfrm>
            <a:off x="8094663" y="5002213"/>
            <a:ext cx="579437" cy="322262"/>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10"/>
          <p:cNvSpPr/>
          <p:nvPr/>
        </p:nvSpPr>
        <p:spPr>
          <a:xfrm>
            <a:off x="8086725" y="5854700"/>
            <a:ext cx="577850" cy="322263"/>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3465513" y="6437313"/>
            <a:ext cx="577850" cy="322262"/>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Oval 12"/>
          <p:cNvSpPr/>
          <p:nvPr/>
        </p:nvSpPr>
        <p:spPr>
          <a:xfrm>
            <a:off x="5473700" y="5002213"/>
            <a:ext cx="577850" cy="322262"/>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s-ES" smtClean="0"/>
              <a:t>BIOSIS CITATION INDEX</a:t>
            </a:r>
            <a:br>
              <a:rPr lang="es-ES" smtClean="0"/>
            </a:br>
            <a:r>
              <a:rPr lang="es-ES" smtClean="0"/>
              <a:t>SUMMARY</a:t>
            </a:r>
            <a:endParaRPr lang="en-US" smtClean="0"/>
          </a:p>
        </p:txBody>
      </p:sp>
      <p:sp>
        <p:nvSpPr>
          <p:cNvPr id="27651" name="Content Placeholder 2"/>
          <p:cNvSpPr>
            <a:spLocks noGrp="1"/>
          </p:cNvSpPr>
          <p:nvPr>
            <p:ph idx="1"/>
          </p:nvPr>
        </p:nvSpPr>
        <p:spPr/>
        <p:txBody>
          <a:bodyPr/>
          <a:lstStyle/>
          <a:p>
            <a:r>
              <a:rPr lang="es-ES" smtClean="0"/>
              <a:t>Combines </a:t>
            </a:r>
          </a:p>
          <a:p>
            <a:pPr lvl="1"/>
            <a:r>
              <a:rPr lang="es-ES" smtClean="0"/>
              <a:t>World-leading Biosis life sciences content </a:t>
            </a:r>
          </a:p>
          <a:p>
            <a:pPr lvl="1"/>
            <a:r>
              <a:rPr lang="es-ES" smtClean="0"/>
              <a:t>with valuable cited references back to 1926</a:t>
            </a:r>
          </a:p>
          <a:p>
            <a:r>
              <a:rPr lang="es-ES" smtClean="0"/>
              <a:t>Enhances </a:t>
            </a:r>
          </a:p>
          <a:p>
            <a:pPr lvl="1"/>
            <a:r>
              <a:rPr lang="es-ES" smtClean="0"/>
              <a:t>Web of Science searches via the All Database Search using common indexing backbone</a:t>
            </a:r>
          </a:p>
          <a:p>
            <a:r>
              <a:rPr lang="es-ES" smtClean="0"/>
              <a:t>Employs </a:t>
            </a:r>
          </a:p>
          <a:p>
            <a:pPr lvl="1"/>
            <a:r>
              <a:rPr lang="es-ES" smtClean="0"/>
              <a:t>ISI Web of Knowledge cited reference searching</a:t>
            </a:r>
          </a:p>
          <a:p>
            <a:r>
              <a:rPr lang="es-ES" smtClean="0"/>
              <a:t>Exclusive </a:t>
            </a:r>
          </a:p>
          <a:p>
            <a:pPr lvl="1"/>
            <a:r>
              <a:rPr lang="es-ES" smtClean="0"/>
              <a:t>ISI Web of Knowledge </a:t>
            </a:r>
          </a:p>
          <a:p>
            <a:endParaRPr lang="en-US" smtClean="0"/>
          </a:p>
        </p:txBody>
      </p:sp>
      <p:sp>
        <p:nvSpPr>
          <p:cNvPr id="4" name="Slide Number Placeholder 3"/>
          <p:cNvSpPr>
            <a:spLocks noGrp="1"/>
          </p:cNvSpPr>
          <p:nvPr>
            <p:ph type="sldNum" sz="quarter" idx="11"/>
          </p:nvPr>
        </p:nvSpPr>
        <p:spPr/>
        <p:txBody>
          <a:bodyPr/>
          <a:lstStyle/>
          <a:p>
            <a:pPr>
              <a:defRPr/>
            </a:pPr>
            <a:fld id="{78303CB0-4B76-4481-8D34-14E6D4E1A5D1}" type="slidenum">
              <a:rPr lang="en-US" smtClean="0"/>
              <a:pPr>
                <a:defRPr/>
              </a:pPr>
              <a:t>38</a:t>
            </a:fld>
            <a:endParaRPr lang="en-US"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887413" y="225425"/>
            <a:ext cx="7369175" cy="836613"/>
          </a:xfrm>
        </p:spPr>
        <p:txBody>
          <a:bodyPr/>
          <a:lstStyle/>
          <a:p>
            <a:r>
              <a:rPr lang="es-ES" smtClean="0"/>
              <a:t>EMERGENCE OF CHINESE RESEARCH</a:t>
            </a:r>
            <a:endParaRPr lang="en-US" smtClean="0"/>
          </a:p>
        </p:txBody>
      </p:sp>
      <p:sp>
        <p:nvSpPr>
          <p:cNvPr id="70659" name="Slide Number Placeholder 3"/>
          <p:cNvSpPr>
            <a:spLocks noGrp="1"/>
          </p:cNvSpPr>
          <p:nvPr>
            <p:ph type="sldNum" sz="quarter" idx="11"/>
          </p:nvPr>
        </p:nvSpPr>
        <p:spPr/>
        <p:txBody>
          <a:bodyPr/>
          <a:lstStyle/>
          <a:p>
            <a:pPr>
              <a:defRPr/>
            </a:pPr>
            <a:fld id="{5B42D20C-5F06-45B3-9549-427AB84667F2}" type="slidenum">
              <a:rPr lang="en-US" smtClean="0">
                <a:cs typeface="Arial" pitchFamily="34" charset="0"/>
              </a:rPr>
              <a:pPr>
                <a:defRPr/>
              </a:pPr>
              <a:t>39</a:t>
            </a:fld>
            <a:endParaRPr lang="en-US" smtClean="0">
              <a:cs typeface="Arial" pitchFamily="34" charset="0"/>
            </a:endParaRPr>
          </a:p>
        </p:txBody>
      </p:sp>
      <p:pic>
        <p:nvPicPr>
          <p:cNvPr id="28676" name="Picture 3"/>
          <p:cNvPicPr>
            <a:picLocks noChangeAspect="1" noChangeArrowheads="1"/>
          </p:cNvPicPr>
          <p:nvPr/>
        </p:nvPicPr>
        <p:blipFill>
          <a:blip r:embed="rId2" cstate="print"/>
          <a:srcRect/>
          <a:stretch>
            <a:fillRect/>
          </a:stretch>
        </p:blipFill>
        <p:spPr bwMode="auto">
          <a:xfrm>
            <a:off x="-3175" y="1595438"/>
            <a:ext cx="9147175" cy="454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r>
              <a:rPr lang="en-US" altLang="zh-CN" smtClean="0">
                <a:ea typeface="SimSun"/>
                <a:cs typeface="SimSun"/>
              </a:rPr>
              <a:t>CHINESE SCIENCE CITATION DATABASE</a:t>
            </a:r>
            <a:br>
              <a:rPr lang="en-US" altLang="zh-CN" smtClean="0">
                <a:ea typeface="SimSun"/>
                <a:cs typeface="SimSun"/>
              </a:rPr>
            </a:br>
            <a:r>
              <a:rPr lang="en-US" altLang="zh-CN" smtClean="0">
                <a:ea typeface="SimSun"/>
                <a:cs typeface="SimSun"/>
              </a:rPr>
              <a:t>AVAILABLE NOW!</a:t>
            </a:r>
          </a:p>
        </p:txBody>
      </p:sp>
      <p:sp>
        <p:nvSpPr>
          <p:cNvPr id="29699" name="Rectangle 3"/>
          <p:cNvSpPr>
            <a:spLocks noGrp="1" noChangeArrowheads="1"/>
          </p:cNvSpPr>
          <p:nvPr>
            <p:ph type="body" idx="4294967295"/>
          </p:nvPr>
        </p:nvSpPr>
        <p:spPr>
          <a:xfrm>
            <a:off x="838200" y="1676400"/>
            <a:ext cx="7369175" cy="4191000"/>
          </a:xfrm>
        </p:spPr>
        <p:txBody>
          <a:bodyPr/>
          <a:lstStyle/>
          <a:p>
            <a:r>
              <a:rPr lang="en-US" altLang="zh-CN" smtClean="0">
                <a:ea typeface="SimSun"/>
                <a:cs typeface="SimSun"/>
              </a:rPr>
              <a:t>Over 2 million records</a:t>
            </a:r>
          </a:p>
          <a:p>
            <a:r>
              <a:rPr lang="en-US" altLang="zh-CN" smtClean="0">
                <a:ea typeface="SimSun"/>
                <a:cs typeface="SimSun"/>
              </a:rPr>
              <a:t>Over 13 million cited references </a:t>
            </a:r>
          </a:p>
          <a:p>
            <a:r>
              <a:rPr lang="en-US" altLang="zh-CN" smtClean="0">
                <a:ea typeface="SimSun"/>
                <a:cs typeface="SimSun"/>
              </a:rPr>
              <a:t>Subject Areas</a:t>
            </a:r>
          </a:p>
          <a:p>
            <a:pPr lvl="1"/>
            <a:r>
              <a:rPr lang="en-US" sz="1800" smtClean="0"/>
              <a:t>Mathematics, Physics, Chemistry, Geosciences, Biology, Agricultural Sciences, Engineering (Computer Science, Mechanics, etc.), Medicine, and Management</a:t>
            </a:r>
            <a:endParaRPr lang="en-US" altLang="zh-CN" sz="1800" smtClean="0">
              <a:ea typeface="SimSun"/>
              <a:cs typeface="SimSun"/>
            </a:endParaRPr>
          </a:p>
          <a:p>
            <a:r>
              <a:rPr lang="en-US" altLang="zh-CN" smtClean="0">
                <a:ea typeface="SimSun"/>
                <a:cs typeface="SimSun"/>
              </a:rPr>
              <a:t>Dual Language</a:t>
            </a:r>
          </a:p>
          <a:p>
            <a:pPr lvl="1"/>
            <a:r>
              <a:rPr lang="en-US" altLang="zh-CN" smtClean="0">
                <a:ea typeface="SimSun"/>
                <a:cs typeface="SimSun"/>
              </a:rPr>
              <a:t>Since 2002, 80% of records have full English bibliographic information and most have English abstracts</a:t>
            </a:r>
            <a:endParaRPr lang="zh-CN" altLang="en-US" smtClean="0">
              <a:ea typeface="SimSun"/>
              <a:cs typeface="SimSun"/>
            </a:endParaRPr>
          </a:p>
          <a:p>
            <a:r>
              <a:rPr lang="en-US" altLang="zh-CN" smtClean="0">
                <a:ea typeface="SimSun"/>
                <a:cs typeface="SimSun"/>
              </a:rPr>
              <a:t>Content is searchable in both English and Chinese</a:t>
            </a:r>
          </a:p>
        </p:txBody>
      </p:sp>
    </p:spTree>
  </p:cSld>
  <p:clrMapOvr>
    <a:masterClrMapping/>
  </p:clrMapOvr>
  <p:transition>
    <p:spli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1"/>
          <p:cNvSpPr>
            <a:spLocks noGrp="1"/>
          </p:cNvSpPr>
          <p:nvPr>
            <p:ph type="sldNum" sz="quarter" idx="11"/>
          </p:nvPr>
        </p:nvSpPr>
        <p:spPr/>
        <p:txBody>
          <a:bodyPr/>
          <a:lstStyle/>
          <a:p>
            <a:pPr>
              <a:defRPr/>
            </a:pPr>
            <a:fld id="{B6D5163C-B8E8-4AF0-A661-B87F59B5DE38}" type="slidenum">
              <a:rPr lang="en-US" smtClean="0"/>
              <a:pPr>
                <a:defRPr/>
              </a:pPr>
              <a:t>41</a:t>
            </a:fld>
            <a:endParaRPr lang="en-US" smtClean="0"/>
          </a:p>
        </p:txBody>
      </p:sp>
      <p:pic>
        <p:nvPicPr>
          <p:cNvPr id="30723" name="Picture 2"/>
          <p:cNvPicPr>
            <a:picLocks noChangeAspect="1" noChangeArrowheads="1"/>
          </p:cNvPicPr>
          <p:nvPr/>
        </p:nvPicPr>
        <p:blipFill>
          <a:blip r:embed="rId2" cstate="print"/>
          <a:srcRect/>
          <a:stretch>
            <a:fillRect/>
          </a:stretch>
        </p:blipFill>
        <p:spPr bwMode="auto">
          <a:xfrm>
            <a:off x="0" y="0"/>
            <a:ext cx="11887200" cy="7400925"/>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4"/>
          <p:cNvSpPr>
            <a:spLocks noGrp="1"/>
          </p:cNvSpPr>
          <p:nvPr>
            <p:ph type="title"/>
          </p:nvPr>
        </p:nvSpPr>
        <p:spPr/>
        <p:txBody>
          <a:bodyPr/>
          <a:lstStyle/>
          <a:p>
            <a:r>
              <a:rPr lang="es-ES" smtClean="0"/>
              <a:t>CSCD</a:t>
            </a:r>
            <a:br>
              <a:rPr lang="es-ES" smtClean="0"/>
            </a:br>
            <a:r>
              <a:rPr lang="es-ES" smtClean="0"/>
              <a:t>CITATION BREAKDOWN TABLE</a:t>
            </a:r>
            <a:endParaRPr lang="en-US" smtClean="0"/>
          </a:p>
        </p:txBody>
      </p:sp>
      <p:sp>
        <p:nvSpPr>
          <p:cNvPr id="73731" name="Slide Number Placeholder 1"/>
          <p:cNvSpPr>
            <a:spLocks noGrp="1"/>
          </p:cNvSpPr>
          <p:nvPr>
            <p:ph type="sldNum" sz="quarter" idx="11"/>
          </p:nvPr>
        </p:nvSpPr>
        <p:spPr/>
        <p:txBody>
          <a:bodyPr/>
          <a:lstStyle/>
          <a:p>
            <a:pPr>
              <a:defRPr/>
            </a:pPr>
            <a:fld id="{F7A3E741-CE8B-41F9-B239-36E13D4CEE86}" type="slidenum">
              <a:rPr lang="en-US" smtClean="0"/>
              <a:pPr>
                <a:defRPr/>
              </a:pPr>
              <a:t>42</a:t>
            </a:fld>
            <a:endParaRPr lang="en-US" smtClean="0"/>
          </a:p>
        </p:txBody>
      </p:sp>
      <p:pic>
        <p:nvPicPr>
          <p:cNvPr id="31748" name="Picture 3"/>
          <p:cNvPicPr>
            <a:picLocks noChangeAspect="1" noChangeArrowheads="1"/>
          </p:cNvPicPr>
          <p:nvPr/>
        </p:nvPicPr>
        <p:blipFill>
          <a:blip r:embed="rId2" cstate="print"/>
          <a:srcRect/>
          <a:stretch>
            <a:fillRect/>
          </a:stretch>
        </p:blipFill>
        <p:spPr bwMode="auto">
          <a:xfrm>
            <a:off x="517525" y="1468438"/>
            <a:ext cx="8123238" cy="5221287"/>
          </a:xfrm>
          <a:prstGeom prst="rect">
            <a:avLst/>
          </a:prstGeom>
          <a:noFill/>
          <a:ln w="9525">
            <a:noFill/>
            <a:miter lim="800000"/>
            <a:headEnd/>
            <a:tailEnd/>
          </a:ln>
        </p:spPr>
      </p:pic>
      <p:pic>
        <p:nvPicPr>
          <p:cNvPr id="155652" name="Picture 4"/>
          <p:cNvPicPr>
            <a:picLocks noChangeAspect="1" noChangeArrowheads="1"/>
          </p:cNvPicPr>
          <p:nvPr/>
        </p:nvPicPr>
        <p:blipFill>
          <a:blip r:embed="rId3" cstate="print"/>
          <a:srcRect/>
          <a:stretch>
            <a:fillRect/>
          </a:stretch>
        </p:blipFill>
        <p:spPr bwMode="auto">
          <a:xfrm>
            <a:off x="1406525" y="3632200"/>
            <a:ext cx="5832475" cy="971550"/>
          </a:xfrm>
          <a:prstGeom prst="rect">
            <a:avLst/>
          </a:prstGeom>
          <a:noFill/>
          <a:ln w="38100">
            <a:solidFill>
              <a:schemeClr val="tx2"/>
            </a:solidFill>
            <a:miter lim="800000"/>
            <a:headEnd/>
            <a:tailEnd/>
          </a:ln>
        </p:spPr>
      </p:pic>
      <p:cxnSp>
        <p:nvCxnSpPr>
          <p:cNvPr id="8" name="Straight Arrow Connector 7"/>
          <p:cNvCxnSpPr>
            <a:cxnSpLocks noChangeShapeType="1"/>
          </p:cNvCxnSpPr>
          <p:nvPr/>
        </p:nvCxnSpPr>
        <p:spPr bwMode="auto">
          <a:xfrm rot="10800000" flipV="1">
            <a:off x="2362200" y="2193925"/>
            <a:ext cx="4587875" cy="1585913"/>
          </a:xfrm>
          <a:prstGeom prst="straightConnector1">
            <a:avLst/>
          </a:prstGeom>
          <a:noFill/>
          <a:ln w="38100" algn="ctr">
            <a:solidFill>
              <a:schemeClr val="tx2"/>
            </a:solidFill>
            <a:round/>
            <a:headEnd/>
            <a:tailEnd type="arrow" w="med" len="med"/>
          </a:ln>
        </p:spPr>
      </p:cxnSp>
      <p:sp>
        <p:nvSpPr>
          <p:cNvPr id="31751" name="TextBox 4"/>
          <p:cNvSpPr txBox="1">
            <a:spLocks noChangeArrowheads="1"/>
          </p:cNvSpPr>
          <p:nvPr/>
        </p:nvSpPr>
        <p:spPr bwMode="auto">
          <a:xfrm>
            <a:off x="6473825" y="5116513"/>
            <a:ext cx="1868488" cy="1323975"/>
          </a:xfrm>
          <a:prstGeom prst="rect">
            <a:avLst/>
          </a:prstGeom>
          <a:solidFill>
            <a:srgbClr val="FFFF99"/>
          </a:solidFill>
          <a:ln w="38100">
            <a:solidFill>
              <a:schemeClr val="tx2"/>
            </a:solidFill>
            <a:miter lim="800000"/>
            <a:headEnd/>
            <a:tailEnd/>
          </a:ln>
        </p:spPr>
        <p:txBody>
          <a:bodyPr>
            <a:spAutoFit/>
          </a:bodyPr>
          <a:lstStyle/>
          <a:p>
            <a:r>
              <a:rPr lang="es-ES" sz="2000" b="0"/>
              <a:t>Bibliographic information in English and Chinese</a:t>
            </a:r>
            <a:endParaRPr lang="en-US" sz="2000"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56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a:xfrm>
            <a:off x="898525" y="1512888"/>
            <a:ext cx="7388225" cy="4035425"/>
          </a:xfrm>
        </p:spPr>
        <p:txBody>
          <a:bodyPr/>
          <a:lstStyle/>
          <a:p>
            <a:r>
              <a:rPr lang="en-US" smtClean="0"/>
              <a:t>EVALUATING JOURNALS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p:txBody>
          <a:bodyPr/>
          <a:lstStyle/>
          <a:p>
            <a:pPr eaLnBrk="1" hangingPunct="1"/>
            <a:r>
              <a:rPr lang="en-US" smtClean="0"/>
              <a:t>EFFICIENCY</a:t>
            </a:r>
            <a:br>
              <a:rPr lang="en-US" smtClean="0"/>
            </a:br>
            <a:r>
              <a:rPr lang="en-US" smtClean="0"/>
              <a:t>JOURNAL IMPACT FACTOR</a:t>
            </a:r>
          </a:p>
        </p:txBody>
      </p:sp>
      <p:sp>
        <p:nvSpPr>
          <p:cNvPr id="1029" name="Text Box 3"/>
          <p:cNvSpPr txBox="1">
            <a:spLocks noChangeArrowheads="1"/>
          </p:cNvSpPr>
          <p:nvPr/>
        </p:nvSpPr>
        <p:spPr bwMode="auto">
          <a:xfrm>
            <a:off x="6372225" y="3122613"/>
            <a:ext cx="2238375" cy="641350"/>
          </a:xfrm>
          <a:prstGeom prst="rect">
            <a:avLst/>
          </a:prstGeom>
          <a:noFill/>
          <a:ln w="9525">
            <a:noFill/>
            <a:miter lim="800000"/>
            <a:headEnd/>
            <a:tailEnd/>
          </a:ln>
        </p:spPr>
        <p:txBody>
          <a:bodyPr>
            <a:spAutoFit/>
          </a:bodyPr>
          <a:lstStyle/>
          <a:p>
            <a:pPr algn="ctr">
              <a:spcBef>
                <a:spcPct val="50000"/>
              </a:spcBef>
            </a:pPr>
            <a:r>
              <a:rPr lang="en-US" sz="1800">
                <a:solidFill>
                  <a:srgbClr val="FF0000"/>
                </a:solidFill>
              </a:rPr>
              <a:t> 2008 Impact Factor</a:t>
            </a:r>
            <a:endParaRPr lang="en-US" sz="1800" b="0">
              <a:solidFill>
                <a:srgbClr val="FF0000"/>
              </a:solidFill>
            </a:endParaRPr>
          </a:p>
        </p:txBody>
      </p:sp>
      <p:grpSp>
        <p:nvGrpSpPr>
          <p:cNvPr id="1030" name="Group 4"/>
          <p:cNvGrpSpPr>
            <a:grpSpLocks/>
          </p:cNvGrpSpPr>
          <p:nvPr/>
        </p:nvGrpSpPr>
        <p:grpSpPr bwMode="auto">
          <a:xfrm>
            <a:off x="506413" y="1458913"/>
            <a:ext cx="7685087" cy="3721100"/>
            <a:chOff x="622" y="919"/>
            <a:chExt cx="4538" cy="2051"/>
          </a:xfrm>
        </p:grpSpPr>
        <p:sp>
          <p:nvSpPr>
            <p:cNvPr id="1031" name="Rectangle 5"/>
            <p:cNvSpPr>
              <a:spLocks noChangeArrowheads="1"/>
            </p:cNvSpPr>
            <p:nvPr/>
          </p:nvSpPr>
          <p:spPr bwMode="auto">
            <a:xfrm>
              <a:off x="1415" y="1003"/>
              <a:ext cx="749" cy="838"/>
            </a:xfrm>
            <a:prstGeom prst="rect">
              <a:avLst/>
            </a:prstGeom>
            <a:noFill/>
            <a:ln w="9525">
              <a:solidFill>
                <a:schemeClr val="tx1"/>
              </a:solidFill>
              <a:miter lim="800000"/>
              <a:headEnd/>
              <a:tailEnd/>
            </a:ln>
          </p:spPr>
          <p:txBody>
            <a:bodyPr wrap="none" anchor="ctr"/>
            <a:lstStyle/>
            <a:p>
              <a:endParaRPr lang="en-US"/>
            </a:p>
          </p:txBody>
        </p:sp>
        <p:graphicFrame>
          <p:nvGraphicFramePr>
            <p:cNvPr id="1026" name="Object 2"/>
            <p:cNvGraphicFramePr>
              <a:graphicFrameLocks noChangeAspect="1"/>
            </p:cNvGraphicFramePr>
            <p:nvPr/>
          </p:nvGraphicFramePr>
          <p:xfrm>
            <a:off x="3838" y="1296"/>
            <a:ext cx="412" cy="461"/>
          </p:xfrm>
          <a:graphic>
            <a:graphicData uri="http://schemas.openxmlformats.org/presentationml/2006/ole">
              <p:oleObj spid="_x0000_s1026" name="VISIO" r:id="rId4" imgW="2062800" imgH="2423520" progId="">
                <p:embed/>
              </p:oleObj>
            </a:graphicData>
          </a:graphic>
        </p:graphicFrame>
        <p:sp>
          <p:nvSpPr>
            <p:cNvPr id="1032" name="Text Box 7"/>
            <p:cNvSpPr txBox="1">
              <a:spLocks noChangeArrowheads="1"/>
            </p:cNvSpPr>
            <p:nvPr/>
          </p:nvSpPr>
          <p:spPr bwMode="auto">
            <a:xfrm>
              <a:off x="3750" y="1129"/>
              <a:ext cx="573" cy="202"/>
            </a:xfrm>
            <a:prstGeom prst="rect">
              <a:avLst/>
            </a:prstGeom>
            <a:noFill/>
            <a:ln w="9525">
              <a:noFill/>
              <a:miter lim="800000"/>
              <a:headEnd/>
              <a:tailEnd/>
            </a:ln>
          </p:spPr>
          <p:txBody>
            <a:bodyPr>
              <a:spAutoFit/>
            </a:bodyPr>
            <a:lstStyle/>
            <a:p>
              <a:pPr algn="ctr">
                <a:spcBef>
                  <a:spcPct val="50000"/>
                </a:spcBef>
              </a:pPr>
              <a:r>
                <a:rPr lang="en-US" sz="1800"/>
                <a:t>2008</a:t>
              </a:r>
            </a:p>
          </p:txBody>
        </p:sp>
        <p:sp>
          <p:nvSpPr>
            <p:cNvPr id="1033" name="Text Box 8"/>
            <p:cNvSpPr txBox="1">
              <a:spLocks noChangeArrowheads="1"/>
            </p:cNvSpPr>
            <p:nvPr/>
          </p:nvSpPr>
          <p:spPr bwMode="auto">
            <a:xfrm>
              <a:off x="3001" y="1129"/>
              <a:ext cx="573" cy="202"/>
            </a:xfrm>
            <a:prstGeom prst="rect">
              <a:avLst/>
            </a:prstGeom>
            <a:noFill/>
            <a:ln w="9525">
              <a:noFill/>
              <a:miter lim="800000"/>
              <a:headEnd/>
              <a:tailEnd/>
            </a:ln>
          </p:spPr>
          <p:txBody>
            <a:bodyPr>
              <a:spAutoFit/>
            </a:bodyPr>
            <a:lstStyle/>
            <a:p>
              <a:pPr algn="ctr">
                <a:spcBef>
                  <a:spcPct val="50000"/>
                </a:spcBef>
              </a:pPr>
              <a:r>
                <a:rPr lang="en-US" sz="1800"/>
                <a:t>2007</a:t>
              </a:r>
            </a:p>
          </p:txBody>
        </p:sp>
        <p:sp>
          <p:nvSpPr>
            <p:cNvPr id="1034" name="Text Box 9"/>
            <p:cNvSpPr txBox="1">
              <a:spLocks noChangeArrowheads="1"/>
            </p:cNvSpPr>
            <p:nvPr/>
          </p:nvSpPr>
          <p:spPr bwMode="auto">
            <a:xfrm>
              <a:off x="2252" y="1136"/>
              <a:ext cx="573" cy="202"/>
            </a:xfrm>
            <a:prstGeom prst="rect">
              <a:avLst/>
            </a:prstGeom>
            <a:noFill/>
            <a:ln w="9525">
              <a:noFill/>
              <a:miter lim="800000"/>
              <a:headEnd/>
              <a:tailEnd/>
            </a:ln>
          </p:spPr>
          <p:txBody>
            <a:bodyPr>
              <a:spAutoFit/>
            </a:bodyPr>
            <a:lstStyle/>
            <a:p>
              <a:pPr algn="ctr">
                <a:spcBef>
                  <a:spcPct val="50000"/>
                </a:spcBef>
              </a:pPr>
              <a:r>
                <a:rPr lang="en-US" sz="1800"/>
                <a:t>2006</a:t>
              </a:r>
            </a:p>
          </p:txBody>
        </p:sp>
        <p:graphicFrame>
          <p:nvGraphicFramePr>
            <p:cNvPr id="1027" name="Object 3"/>
            <p:cNvGraphicFramePr>
              <a:graphicFrameLocks noChangeAspect="1"/>
            </p:cNvGraphicFramePr>
            <p:nvPr/>
          </p:nvGraphicFramePr>
          <p:xfrm>
            <a:off x="622" y="2386"/>
            <a:ext cx="262" cy="293"/>
          </p:xfrm>
          <a:graphic>
            <a:graphicData uri="http://schemas.openxmlformats.org/presentationml/2006/ole">
              <p:oleObj spid="_x0000_s1027" name="VISIO" r:id="rId5" imgW="2062800" imgH="2423520" progId="">
                <p:embed/>
              </p:oleObj>
            </a:graphicData>
          </a:graphic>
        </p:graphicFrame>
        <p:sp>
          <p:nvSpPr>
            <p:cNvPr id="1035" name="Text Box 11"/>
            <p:cNvSpPr txBox="1">
              <a:spLocks noChangeArrowheads="1"/>
            </p:cNvSpPr>
            <p:nvPr/>
          </p:nvSpPr>
          <p:spPr bwMode="auto">
            <a:xfrm>
              <a:off x="798" y="2432"/>
              <a:ext cx="2247" cy="185"/>
            </a:xfrm>
            <a:prstGeom prst="rect">
              <a:avLst/>
            </a:prstGeom>
            <a:noFill/>
            <a:ln w="9525">
              <a:noFill/>
              <a:miter lim="800000"/>
              <a:headEnd/>
              <a:tailEnd/>
            </a:ln>
          </p:spPr>
          <p:txBody>
            <a:bodyPr>
              <a:spAutoFit/>
            </a:bodyPr>
            <a:lstStyle/>
            <a:p>
              <a:pPr>
                <a:spcBef>
                  <a:spcPct val="50000"/>
                </a:spcBef>
              </a:pPr>
              <a:r>
                <a:rPr lang="en-US" sz="1600" b="0">
                  <a:solidFill>
                    <a:srgbClr val="0000FF"/>
                  </a:solidFill>
                </a:rPr>
                <a:t> Source paper – published in 2008</a:t>
              </a:r>
            </a:p>
          </p:txBody>
        </p:sp>
        <p:pic>
          <p:nvPicPr>
            <p:cNvPr id="1036" name="Picture 12"/>
            <p:cNvPicPr>
              <a:picLocks noChangeAspect="1" noChangeArrowheads="1"/>
            </p:cNvPicPr>
            <p:nvPr/>
          </p:nvPicPr>
          <p:blipFill>
            <a:blip r:embed="rId6" cstate="print"/>
            <a:srcRect/>
            <a:stretch>
              <a:fillRect/>
            </a:stretch>
          </p:blipFill>
          <p:spPr bwMode="auto">
            <a:xfrm>
              <a:off x="622" y="2719"/>
              <a:ext cx="228" cy="251"/>
            </a:xfrm>
            <a:prstGeom prst="rect">
              <a:avLst/>
            </a:prstGeom>
            <a:noFill/>
            <a:ln w="9525">
              <a:noFill/>
              <a:miter lim="800000"/>
              <a:headEnd/>
              <a:tailEnd/>
            </a:ln>
          </p:spPr>
        </p:pic>
        <p:sp>
          <p:nvSpPr>
            <p:cNvPr id="1037" name="Text Box 13"/>
            <p:cNvSpPr txBox="1">
              <a:spLocks noChangeArrowheads="1"/>
            </p:cNvSpPr>
            <p:nvPr/>
          </p:nvSpPr>
          <p:spPr bwMode="auto">
            <a:xfrm>
              <a:off x="798" y="2727"/>
              <a:ext cx="2732" cy="185"/>
            </a:xfrm>
            <a:prstGeom prst="rect">
              <a:avLst/>
            </a:prstGeom>
            <a:noFill/>
            <a:ln w="9525">
              <a:noFill/>
              <a:miter lim="800000"/>
              <a:headEnd/>
              <a:tailEnd/>
            </a:ln>
          </p:spPr>
          <p:txBody>
            <a:bodyPr>
              <a:spAutoFit/>
            </a:bodyPr>
            <a:lstStyle/>
            <a:p>
              <a:pPr>
                <a:spcBef>
                  <a:spcPct val="50000"/>
                </a:spcBef>
              </a:pPr>
              <a:r>
                <a:rPr lang="en-US" sz="1600" b="0">
                  <a:solidFill>
                    <a:srgbClr val="CC0000"/>
                  </a:solidFill>
                </a:rPr>
                <a:t> Cited reference – published in 2006 or 2007</a:t>
              </a:r>
            </a:p>
          </p:txBody>
        </p:sp>
        <p:sp>
          <p:nvSpPr>
            <p:cNvPr id="1038" name="Line 14"/>
            <p:cNvSpPr>
              <a:spLocks noChangeShapeType="1"/>
            </p:cNvSpPr>
            <p:nvPr/>
          </p:nvSpPr>
          <p:spPr bwMode="auto">
            <a:xfrm>
              <a:off x="666" y="2304"/>
              <a:ext cx="176" cy="0"/>
            </a:xfrm>
            <a:prstGeom prst="line">
              <a:avLst/>
            </a:prstGeom>
            <a:noFill/>
            <a:ln w="31750">
              <a:solidFill>
                <a:srgbClr val="CC0000"/>
              </a:solidFill>
              <a:round/>
              <a:headEnd/>
              <a:tailEnd type="triangle" w="med" len="med"/>
            </a:ln>
          </p:spPr>
          <p:txBody>
            <a:bodyPr/>
            <a:lstStyle/>
            <a:p>
              <a:endParaRPr lang="en-US"/>
            </a:p>
          </p:txBody>
        </p:sp>
        <p:sp>
          <p:nvSpPr>
            <p:cNvPr id="1039" name="Text Box 15"/>
            <p:cNvSpPr txBox="1">
              <a:spLocks noChangeArrowheads="1"/>
            </p:cNvSpPr>
            <p:nvPr/>
          </p:nvSpPr>
          <p:spPr bwMode="auto">
            <a:xfrm>
              <a:off x="798" y="2198"/>
              <a:ext cx="925" cy="186"/>
            </a:xfrm>
            <a:prstGeom prst="rect">
              <a:avLst/>
            </a:prstGeom>
            <a:noFill/>
            <a:ln w="9525">
              <a:noFill/>
              <a:miter lim="800000"/>
              <a:headEnd/>
              <a:tailEnd/>
            </a:ln>
          </p:spPr>
          <p:txBody>
            <a:bodyPr>
              <a:spAutoFit/>
            </a:bodyPr>
            <a:lstStyle/>
            <a:p>
              <a:pPr>
                <a:spcBef>
                  <a:spcPct val="50000"/>
                </a:spcBef>
              </a:pPr>
              <a:r>
                <a:rPr lang="en-US" sz="1600" b="0"/>
                <a:t>Citations</a:t>
              </a:r>
            </a:p>
          </p:txBody>
        </p:sp>
        <p:sp>
          <p:nvSpPr>
            <p:cNvPr id="1040" name="Line 16"/>
            <p:cNvSpPr>
              <a:spLocks noChangeShapeType="1"/>
            </p:cNvSpPr>
            <p:nvPr/>
          </p:nvSpPr>
          <p:spPr bwMode="auto">
            <a:xfrm>
              <a:off x="842" y="1003"/>
              <a:ext cx="661" cy="0"/>
            </a:xfrm>
            <a:prstGeom prst="line">
              <a:avLst/>
            </a:prstGeom>
            <a:noFill/>
            <a:ln w="9525">
              <a:solidFill>
                <a:schemeClr val="tx1"/>
              </a:solidFill>
              <a:round/>
              <a:headEnd/>
              <a:tailEnd/>
            </a:ln>
          </p:spPr>
          <p:txBody>
            <a:bodyPr/>
            <a:lstStyle/>
            <a:p>
              <a:endParaRPr lang="en-US"/>
            </a:p>
          </p:txBody>
        </p:sp>
        <p:sp>
          <p:nvSpPr>
            <p:cNvPr id="1041" name="Line 17"/>
            <p:cNvSpPr>
              <a:spLocks noChangeShapeType="1"/>
            </p:cNvSpPr>
            <p:nvPr/>
          </p:nvSpPr>
          <p:spPr bwMode="auto">
            <a:xfrm>
              <a:off x="842" y="1841"/>
              <a:ext cx="661" cy="0"/>
            </a:xfrm>
            <a:prstGeom prst="line">
              <a:avLst/>
            </a:prstGeom>
            <a:noFill/>
            <a:ln w="9525">
              <a:solidFill>
                <a:schemeClr val="tx1"/>
              </a:solidFill>
              <a:round/>
              <a:headEnd/>
              <a:tailEnd/>
            </a:ln>
          </p:spPr>
          <p:txBody>
            <a:bodyPr/>
            <a:lstStyle/>
            <a:p>
              <a:endParaRPr lang="en-US"/>
            </a:p>
          </p:txBody>
        </p:sp>
        <p:grpSp>
          <p:nvGrpSpPr>
            <p:cNvPr id="1042" name="Group 18"/>
            <p:cNvGrpSpPr>
              <a:grpSpLocks/>
            </p:cNvGrpSpPr>
            <p:nvPr/>
          </p:nvGrpSpPr>
          <p:grpSpPr bwMode="auto">
            <a:xfrm>
              <a:off x="754" y="1003"/>
              <a:ext cx="88" cy="838"/>
              <a:chOff x="5136" y="624"/>
              <a:chExt cx="96" cy="960"/>
            </a:xfrm>
          </p:grpSpPr>
          <p:sp>
            <p:nvSpPr>
              <p:cNvPr id="1074" name="Line 19"/>
              <p:cNvSpPr>
                <a:spLocks noChangeShapeType="1"/>
              </p:cNvSpPr>
              <p:nvPr/>
            </p:nvSpPr>
            <p:spPr bwMode="auto">
              <a:xfrm flipH="1">
                <a:off x="5136" y="624"/>
                <a:ext cx="96" cy="96"/>
              </a:xfrm>
              <a:prstGeom prst="line">
                <a:avLst/>
              </a:prstGeom>
              <a:noFill/>
              <a:ln w="9525">
                <a:solidFill>
                  <a:schemeClr val="tx1"/>
                </a:solidFill>
                <a:round/>
                <a:headEnd/>
                <a:tailEnd/>
              </a:ln>
            </p:spPr>
            <p:txBody>
              <a:bodyPr/>
              <a:lstStyle/>
              <a:p>
                <a:endParaRPr lang="en-US"/>
              </a:p>
            </p:txBody>
          </p:sp>
          <p:grpSp>
            <p:nvGrpSpPr>
              <p:cNvPr id="1075" name="Group 20"/>
              <p:cNvGrpSpPr>
                <a:grpSpLocks/>
              </p:cNvGrpSpPr>
              <p:nvPr/>
            </p:nvGrpSpPr>
            <p:grpSpPr bwMode="auto">
              <a:xfrm>
                <a:off x="5136" y="720"/>
                <a:ext cx="96" cy="192"/>
                <a:chOff x="5136" y="720"/>
                <a:chExt cx="96" cy="192"/>
              </a:xfrm>
            </p:grpSpPr>
            <p:sp>
              <p:nvSpPr>
                <p:cNvPr id="1086" name="Line 21"/>
                <p:cNvSpPr>
                  <a:spLocks noChangeShapeType="1"/>
                </p:cNvSpPr>
                <p:nvPr/>
              </p:nvSpPr>
              <p:spPr bwMode="auto">
                <a:xfrm>
                  <a:off x="5136" y="720"/>
                  <a:ext cx="96" cy="96"/>
                </a:xfrm>
                <a:prstGeom prst="line">
                  <a:avLst/>
                </a:prstGeom>
                <a:noFill/>
                <a:ln w="9525">
                  <a:solidFill>
                    <a:schemeClr val="tx1"/>
                  </a:solidFill>
                  <a:round/>
                  <a:headEnd/>
                  <a:tailEnd/>
                </a:ln>
              </p:spPr>
              <p:txBody>
                <a:bodyPr/>
                <a:lstStyle/>
                <a:p>
                  <a:endParaRPr lang="en-US"/>
                </a:p>
              </p:txBody>
            </p:sp>
            <p:sp>
              <p:nvSpPr>
                <p:cNvPr id="1087" name="Line 22"/>
                <p:cNvSpPr>
                  <a:spLocks noChangeShapeType="1"/>
                </p:cNvSpPr>
                <p:nvPr/>
              </p:nvSpPr>
              <p:spPr bwMode="auto">
                <a:xfrm flipH="1">
                  <a:off x="5136" y="816"/>
                  <a:ext cx="96" cy="96"/>
                </a:xfrm>
                <a:prstGeom prst="line">
                  <a:avLst/>
                </a:prstGeom>
                <a:noFill/>
                <a:ln w="9525">
                  <a:solidFill>
                    <a:schemeClr val="tx1"/>
                  </a:solidFill>
                  <a:round/>
                  <a:headEnd/>
                  <a:tailEnd/>
                </a:ln>
              </p:spPr>
              <p:txBody>
                <a:bodyPr/>
                <a:lstStyle/>
                <a:p>
                  <a:endParaRPr lang="en-US"/>
                </a:p>
              </p:txBody>
            </p:sp>
          </p:grpSp>
          <p:grpSp>
            <p:nvGrpSpPr>
              <p:cNvPr id="1076" name="Group 23"/>
              <p:cNvGrpSpPr>
                <a:grpSpLocks/>
              </p:cNvGrpSpPr>
              <p:nvPr/>
            </p:nvGrpSpPr>
            <p:grpSpPr bwMode="auto">
              <a:xfrm>
                <a:off x="5136" y="1104"/>
                <a:ext cx="96" cy="192"/>
                <a:chOff x="5184" y="1104"/>
                <a:chExt cx="96" cy="192"/>
              </a:xfrm>
            </p:grpSpPr>
            <p:sp>
              <p:nvSpPr>
                <p:cNvPr id="1084" name="Line 24"/>
                <p:cNvSpPr>
                  <a:spLocks noChangeShapeType="1"/>
                </p:cNvSpPr>
                <p:nvPr/>
              </p:nvSpPr>
              <p:spPr bwMode="auto">
                <a:xfrm flipH="1" flipV="1">
                  <a:off x="5184" y="1104"/>
                  <a:ext cx="96" cy="96"/>
                </a:xfrm>
                <a:prstGeom prst="line">
                  <a:avLst/>
                </a:prstGeom>
                <a:noFill/>
                <a:ln w="9525">
                  <a:solidFill>
                    <a:schemeClr val="tx1"/>
                  </a:solidFill>
                  <a:round/>
                  <a:headEnd/>
                  <a:tailEnd/>
                </a:ln>
              </p:spPr>
              <p:txBody>
                <a:bodyPr/>
                <a:lstStyle/>
                <a:p>
                  <a:endParaRPr lang="en-US"/>
                </a:p>
              </p:txBody>
            </p:sp>
            <p:sp>
              <p:nvSpPr>
                <p:cNvPr id="1085" name="Line 25"/>
                <p:cNvSpPr>
                  <a:spLocks noChangeShapeType="1"/>
                </p:cNvSpPr>
                <p:nvPr/>
              </p:nvSpPr>
              <p:spPr bwMode="auto">
                <a:xfrm flipV="1">
                  <a:off x="5184" y="1200"/>
                  <a:ext cx="96" cy="96"/>
                </a:xfrm>
                <a:prstGeom prst="line">
                  <a:avLst/>
                </a:prstGeom>
                <a:noFill/>
                <a:ln w="9525">
                  <a:solidFill>
                    <a:schemeClr val="tx1"/>
                  </a:solidFill>
                  <a:round/>
                  <a:headEnd/>
                  <a:tailEnd/>
                </a:ln>
              </p:spPr>
              <p:txBody>
                <a:bodyPr/>
                <a:lstStyle/>
                <a:p>
                  <a:endParaRPr lang="en-US"/>
                </a:p>
              </p:txBody>
            </p:sp>
          </p:grpSp>
          <p:grpSp>
            <p:nvGrpSpPr>
              <p:cNvPr id="1077" name="Group 26"/>
              <p:cNvGrpSpPr>
                <a:grpSpLocks/>
              </p:cNvGrpSpPr>
              <p:nvPr/>
            </p:nvGrpSpPr>
            <p:grpSpPr bwMode="auto">
              <a:xfrm>
                <a:off x="5136" y="912"/>
                <a:ext cx="96" cy="192"/>
                <a:chOff x="5184" y="1104"/>
                <a:chExt cx="96" cy="192"/>
              </a:xfrm>
            </p:grpSpPr>
            <p:sp>
              <p:nvSpPr>
                <p:cNvPr id="1082" name="Line 27"/>
                <p:cNvSpPr>
                  <a:spLocks noChangeShapeType="1"/>
                </p:cNvSpPr>
                <p:nvPr/>
              </p:nvSpPr>
              <p:spPr bwMode="auto">
                <a:xfrm flipH="1" flipV="1">
                  <a:off x="5184" y="1104"/>
                  <a:ext cx="96" cy="96"/>
                </a:xfrm>
                <a:prstGeom prst="line">
                  <a:avLst/>
                </a:prstGeom>
                <a:noFill/>
                <a:ln w="9525">
                  <a:solidFill>
                    <a:schemeClr val="tx1"/>
                  </a:solidFill>
                  <a:round/>
                  <a:headEnd/>
                  <a:tailEnd/>
                </a:ln>
              </p:spPr>
              <p:txBody>
                <a:bodyPr/>
                <a:lstStyle/>
                <a:p>
                  <a:endParaRPr lang="en-US"/>
                </a:p>
              </p:txBody>
            </p:sp>
            <p:sp>
              <p:nvSpPr>
                <p:cNvPr id="1083" name="Line 28"/>
                <p:cNvSpPr>
                  <a:spLocks noChangeShapeType="1"/>
                </p:cNvSpPr>
                <p:nvPr/>
              </p:nvSpPr>
              <p:spPr bwMode="auto">
                <a:xfrm flipV="1">
                  <a:off x="5184" y="1200"/>
                  <a:ext cx="96" cy="96"/>
                </a:xfrm>
                <a:prstGeom prst="line">
                  <a:avLst/>
                </a:prstGeom>
                <a:noFill/>
                <a:ln w="9525">
                  <a:solidFill>
                    <a:schemeClr val="tx1"/>
                  </a:solidFill>
                  <a:round/>
                  <a:headEnd/>
                  <a:tailEnd/>
                </a:ln>
              </p:spPr>
              <p:txBody>
                <a:bodyPr/>
                <a:lstStyle/>
                <a:p>
                  <a:endParaRPr lang="en-US"/>
                </a:p>
              </p:txBody>
            </p:sp>
          </p:grpSp>
          <p:grpSp>
            <p:nvGrpSpPr>
              <p:cNvPr id="1078" name="Group 29"/>
              <p:cNvGrpSpPr>
                <a:grpSpLocks/>
              </p:cNvGrpSpPr>
              <p:nvPr/>
            </p:nvGrpSpPr>
            <p:grpSpPr bwMode="auto">
              <a:xfrm>
                <a:off x="5136" y="1296"/>
                <a:ext cx="96" cy="192"/>
                <a:chOff x="5184" y="1104"/>
                <a:chExt cx="96" cy="192"/>
              </a:xfrm>
            </p:grpSpPr>
            <p:sp>
              <p:nvSpPr>
                <p:cNvPr id="1080" name="Line 30"/>
                <p:cNvSpPr>
                  <a:spLocks noChangeShapeType="1"/>
                </p:cNvSpPr>
                <p:nvPr/>
              </p:nvSpPr>
              <p:spPr bwMode="auto">
                <a:xfrm flipH="1" flipV="1">
                  <a:off x="5184" y="1104"/>
                  <a:ext cx="96" cy="96"/>
                </a:xfrm>
                <a:prstGeom prst="line">
                  <a:avLst/>
                </a:prstGeom>
                <a:noFill/>
                <a:ln w="9525">
                  <a:solidFill>
                    <a:schemeClr val="tx1"/>
                  </a:solidFill>
                  <a:round/>
                  <a:headEnd/>
                  <a:tailEnd/>
                </a:ln>
              </p:spPr>
              <p:txBody>
                <a:bodyPr/>
                <a:lstStyle/>
                <a:p>
                  <a:endParaRPr lang="en-US"/>
                </a:p>
              </p:txBody>
            </p:sp>
            <p:sp>
              <p:nvSpPr>
                <p:cNvPr id="1081" name="Line 31"/>
                <p:cNvSpPr>
                  <a:spLocks noChangeShapeType="1"/>
                </p:cNvSpPr>
                <p:nvPr/>
              </p:nvSpPr>
              <p:spPr bwMode="auto">
                <a:xfrm flipV="1">
                  <a:off x="5184" y="1200"/>
                  <a:ext cx="96" cy="96"/>
                </a:xfrm>
                <a:prstGeom prst="line">
                  <a:avLst/>
                </a:prstGeom>
                <a:noFill/>
                <a:ln w="9525">
                  <a:solidFill>
                    <a:schemeClr val="tx1"/>
                  </a:solidFill>
                  <a:round/>
                  <a:headEnd/>
                  <a:tailEnd/>
                </a:ln>
              </p:spPr>
              <p:txBody>
                <a:bodyPr/>
                <a:lstStyle/>
                <a:p>
                  <a:endParaRPr lang="en-US"/>
                </a:p>
              </p:txBody>
            </p:sp>
          </p:grpSp>
          <p:sp>
            <p:nvSpPr>
              <p:cNvPr id="1079" name="Line 32"/>
              <p:cNvSpPr>
                <a:spLocks noChangeShapeType="1"/>
              </p:cNvSpPr>
              <p:nvPr/>
            </p:nvSpPr>
            <p:spPr bwMode="auto">
              <a:xfrm>
                <a:off x="5136" y="1488"/>
                <a:ext cx="96" cy="96"/>
              </a:xfrm>
              <a:prstGeom prst="line">
                <a:avLst/>
              </a:prstGeom>
              <a:noFill/>
              <a:ln w="9525">
                <a:solidFill>
                  <a:schemeClr val="tx1"/>
                </a:solidFill>
                <a:round/>
                <a:headEnd/>
                <a:tailEnd/>
              </a:ln>
            </p:spPr>
            <p:txBody>
              <a:bodyPr/>
              <a:lstStyle/>
              <a:p>
                <a:endParaRPr lang="en-US"/>
              </a:p>
            </p:txBody>
          </p:sp>
        </p:grpSp>
        <p:sp>
          <p:nvSpPr>
            <p:cNvPr id="1043" name="Text Box 33"/>
            <p:cNvSpPr txBox="1">
              <a:spLocks noChangeArrowheads="1"/>
            </p:cNvSpPr>
            <p:nvPr/>
          </p:nvSpPr>
          <p:spPr bwMode="auto">
            <a:xfrm>
              <a:off x="842" y="1254"/>
              <a:ext cx="553" cy="353"/>
            </a:xfrm>
            <a:prstGeom prst="rect">
              <a:avLst/>
            </a:prstGeom>
            <a:noFill/>
            <a:ln w="9525">
              <a:noFill/>
              <a:miter lim="800000"/>
              <a:headEnd/>
              <a:tailEnd/>
            </a:ln>
          </p:spPr>
          <p:txBody>
            <a:bodyPr>
              <a:spAutoFit/>
            </a:bodyPr>
            <a:lstStyle/>
            <a:p>
              <a:pPr>
                <a:spcBef>
                  <a:spcPct val="50000"/>
                </a:spcBef>
              </a:pPr>
              <a:r>
                <a:rPr lang="en-US" sz="1200"/>
                <a:t>All Previous Years</a:t>
              </a:r>
            </a:p>
          </p:txBody>
        </p:sp>
        <p:pic>
          <p:nvPicPr>
            <p:cNvPr id="1044" name="Picture 34"/>
            <p:cNvPicPr>
              <a:picLocks noChangeAspect="1" noChangeArrowheads="1"/>
            </p:cNvPicPr>
            <p:nvPr/>
          </p:nvPicPr>
          <p:blipFill>
            <a:blip r:embed="rId6" cstate="print"/>
            <a:srcRect/>
            <a:stretch>
              <a:fillRect/>
            </a:stretch>
          </p:blipFill>
          <p:spPr bwMode="auto">
            <a:xfrm>
              <a:off x="3089" y="1338"/>
              <a:ext cx="342" cy="377"/>
            </a:xfrm>
            <a:prstGeom prst="rect">
              <a:avLst/>
            </a:prstGeom>
            <a:noFill/>
            <a:ln w="9525">
              <a:noFill/>
              <a:miter lim="800000"/>
              <a:headEnd/>
              <a:tailEnd/>
            </a:ln>
          </p:spPr>
        </p:pic>
        <p:pic>
          <p:nvPicPr>
            <p:cNvPr id="1045" name="Picture 35"/>
            <p:cNvPicPr>
              <a:picLocks noChangeAspect="1" noChangeArrowheads="1"/>
            </p:cNvPicPr>
            <p:nvPr/>
          </p:nvPicPr>
          <p:blipFill>
            <a:blip r:embed="rId6" cstate="print"/>
            <a:srcRect/>
            <a:stretch>
              <a:fillRect/>
            </a:stretch>
          </p:blipFill>
          <p:spPr bwMode="auto">
            <a:xfrm>
              <a:off x="2384" y="1338"/>
              <a:ext cx="342" cy="377"/>
            </a:xfrm>
            <a:prstGeom prst="rect">
              <a:avLst/>
            </a:prstGeom>
            <a:noFill/>
            <a:ln w="9525">
              <a:noFill/>
              <a:miter lim="800000"/>
              <a:headEnd/>
              <a:tailEnd/>
            </a:ln>
          </p:spPr>
        </p:pic>
        <p:cxnSp>
          <p:nvCxnSpPr>
            <p:cNvPr id="1046" name="AutoShape 36"/>
            <p:cNvCxnSpPr>
              <a:cxnSpLocks noChangeShapeType="1"/>
            </p:cNvCxnSpPr>
            <p:nvPr/>
          </p:nvCxnSpPr>
          <p:spPr bwMode="auto">
            <a:xfrm rot="16200000" flipV="1">
              <a:off x="3632" y="1343"/>
              <a:ext cx="42" cy="785"/>
            </a:xfrm>
            <a:prstGeom prst="curvedConnector3">
              <a:avLst>
                <a:gd name="adj1" fmla="val -683333"/>
              </a:avLst>
            </a:prstGeom>
            <a:noFill/>
            <a:ln w="101600">
              <a:solidFill>
                <a:srgbClr val="FF0000"/>
              </a:solidFill>
              <a:round/>
              <a:headEnd/>
              <a:tailEnd type="triangle" w="med" len="med"/>
            </a:ln>
          </p:spPr>
        </p:cxnSp>
        <p:cxnSp>
          <p:nvCxnSpPr>
            <p:cNvPr id="1047" name="AutoShape 37"/>
            <p:cNvCxnSpPr>
              <a:cxnSpLocks noChangeShapeType="1"/>
            </p:cNvCxnSpPr>
            <p:nvPr/>
          </p:nvCxnSpPr>
          <p:spPr bwMode="auto">
            <a:xfrm rot="16200000" flipV="1">
              <a:off x="3279" y="991"/>
              <a:ext cx="42" cy="1490"/>
            </a:xfrm>
            <a:prstGeom prst="curvedConnector3">
              <a:avLst>
                <a:gd name="adj1" fmla="val -1558333"/>
              </a:avLst>
            </a:prstGeom>
            <a:noFill/>
            <a:ln w="101600">
              <a:solidFill>
                <a:srgbClr val="FF0000"/>
              </a:solidFill>
              <a:round/>
              <a:headEnd/>
              <a:tailEnd type="triangle" w="med" len="med"/>
            </a:ln>
          </p:spPr>
        </p:cxnSp>
        <p:grpSp>
          <p:nvGrpSpPr>
            <p:cNvPr id="1048" name="Group 38"/>
            <p:cNvGrpSpPr>
              <a:grpSpLocks/>
            </p:cNvGrpSpPr>
            <p:nvPr/>
          </p:nvGrpSpPr>
          <p:grpSpPr bwMode="auto">
            <a:xfrm flipV="1">
              <a:off x="5072" y="1003"/>
              <a:ext cx="88" cy="838"/>
              <a:chOff x="5136" y="624"/>
              <a:chExt cx="96" cy="960"/>
            </a:xfrm>
          </p:grpSpPr>
          <p:sp>
            <p:nvSpPr>
              <p:cNvPr id="1060" name="Line 39"/>
              <p:cNvSpPr>
                <a:spLocks noChangeShapeType="1"/>
              </p:cNvSpPr>
              <p:nvPr/>
            </p:nvSpPr>
            <p:spPr bwMode="auto">
              <a:xfrm flipH="1">
                <a:off x="5136" y="624"/>
                <a:ext cx="96" cy="96"/>
              </a:xfrm>
              <a:prstGeom prst="line">
                <a:avLst/>
              </a:prstGeom>
              <a:noFill/>
              <a:ln w="9525">
                <a:solidFill>
                  <a:schemeClr val="tx1"/>
                </a:solidFill>
                <a:round/>
                <a:headEnd/>
                <a:tailEnd/>
              </a:ln>
            </p:spPr>
            <p:txBody>
              <a:bodyPr/>
              <a:lstStyle/>
              <a:p>
                <a:endParaRPr lang="en-US"/>
              </a:p>
            </p:txBody>
          </p:sp>
          <p:grpSp>
            <p:nvGrpSpPr>
              <p:cNvPr id="1061" name="Group 40"/>
              <p:cNvGrpSpPr>
                <a:grpSpLocks/>
              </p:cNvGrpSpPr>
              <p:nvPr/>
            </p:nvGrpSpPr>
            <p:grpSpPr bwMode="auto">
              <a:xfrm>
                <a:off x="5136" y="720"/>
                <a:ext cx="96" cy="192"/>
                <a:chOff x="5136" y="720"/>
                <a:chExt cx="96" cy="192"/>
              </a:xfrm>
            </p:grpSpPr>
            <p:sp>
              <p:nvSpPr>
                <p:cNvPr id="1072" name="Line 41"/>
                <p:cNvSpPr>
                  <a:spLocks noChangeShapeType="1"/>
                </p:cNvSpPr>
                <p:nvPr/>
              </p:nvSpPr>
              <p:spPr bwMode="auto">
                <a:xfrm>
                  <a:off x="5136" y="720"/>
                  <a:ext cx="96" cy="96"/>
                </a:xfrm>
                <a:prstGeom prst="line">
                  <a:avLst/>
                </a:prstGeom>
                <a:noFill/>
                <a:ln w="9525">
                  <a:solidFill>
                    <a:schemeClr val="tx1"/>
                  </a:solidFill>
                  <a:round/>
                  <a:headEnd/>
                  <a:tailEnd/>
                </a:ln>
              </p:spPr>
              <p:txBody>
                <a:bodyPr/>
                <a:lstStyle/>
                <a:p>
                  <a:endParaRPr lang="en-US"/>
                </a:p>
              </p:txBody>
            </p:sp>
            <p:sp>
              <p:nvSpPr>
                <p:cNvPr id="1073" name="Line 42"/>
                <p:cNvSpPr>
                  <a:spLocks noChangeShapeType="1"/>
                </p:cNvSpPr>
                <p:nvPr/>
              </p:nvSpPr>
              <p:spPr bwMode="auto">
                <a:xfrm flipH="1">
                  <a:off x="5136" y="816"/>
                  <a:ext cx="96" cy="96"/>
                </a:xfrm>
                <a:prstGeom prst="line">
                  <a:avLst/>
                </a:prstGeom>
                <a:noFill/>
                <a:ln w="9525">
                  <a:solidFill>
                    <a:schemeClr val="tx1"/>
                  </a:solidFill>
                  <a:round/>
                  <a:headEnd/>
                  <a:tailEnd/>
                </a:ln>
              </p:spPr>
              <p:txBody>
                <a:bodyPr/>
                <a:lstStyle/>
                <a:p>
                  <a:endParaRPr lang="en-US"/>
                </a:p>
              </p:txBody>
            </p:sp>
          </p:grpSp>
          <p:grpSp>
            <p:nvGrpSpPr>
              <p:cNvPr id="1062" name="Group 43"/>
              <p:cNvGrpSpPr>
                <a:grpSpLocks/>
              </p:cNvGrpSpPr>
              <p:nvPr/>
            </p:nvGrpSpPr>
            <p:grpSpPr bwMode="auto">
              <a:xfrm>
                <a:off x="5136" y="1104"/>
                <a:ext cx="96" cy="192"/>
                <a:chOff x="5184" y="1104"/>
                <a:chExt cx="96" cy="192"/>
              </a:xfrm>
            </p:grpSpPr>
            <p:sp>
              <p:nvSpPr>
                <p:cNvPr id="1070" name="Line 44"/>
                <p:cNvSpPr>
                  <a:spLocks noChangeShapeType="1"/>
                </p:cNvSpPr>
                <p:nvPr/>
              </p:nvSpPr>
              <p:spPr bwMode="auto">
                <a:xfrm flipH="1" flipV="1">
                  <a:off x="5184" y="1104"/>
                  <a:ext cx="96" cy="96"/>
                </a:xfrm>
                <a:prstGeom prst="line">
                  <a:avLst/>
                </a:prstGeom>
                <a:noFill/>
                <a:ln w="9525">
                  <a:solidFill>
                    <a:schemeClr val="tx1"/>
                  </a:solidFill>
                  <a:round/>
                  <a:headEnd/>
                  <a:tailEnd/>
                </a:ln>
              </p:spPr>
              <p:txBody>
                <a:bodyPr/>
                <a:lstStyle/>
                <a:p>
                  <a:endParaRPr lang="en-US"/>
                </a:p>
              </p:txBody>
            </p:sp>
            <p:sp>
              <p:nvSpPr>
                <p:cNvPr id="1071" name="Line 45"/>
                <p:cNvSpPr>
                  <a:spLocks noChangeShapeType="1"/>
                </p:cNvSpPr>
                <p:nvPr/>
              </p:nvSpPr>
              <p:spPr bwMode="auto">
                <a:xfrm flipV="1">
                  <a:off x="5184" y="1200"/>
                  <a:ext cx="96" cy="96"/>
                </a:xfrm>
                <a:prstGeom prst="line">
                  <a:avLst/>
                </a:prstGeom>
                <a:noFill/>
                <a:ln w="9525">
                  <a:solidFill>
                    <a:schemeClr val="tx1"/>
                  </a:solidFill>
                  <a:round/>
                  <a:headEnd/>
                  <a:tailEnd/>
                </a:ln>
              </p:spPr>
              <p:txBody>
                <a:bodyPr/>
                <a:lstStyle/>
                <a:p>
                  <a:endParaRPr lang="en-US"/>
                </a:p>
              </p:txBody>
            </p:sp>
          </p:grpSp>
          <p:grpSp>
            <p:nvGrpSpPr>
              <p:cNvPr id="1063" name="Group 46"/>
              <p:cNvGrpSpPr>
                <a:grpSpLocks/>
              </p:cNvGrpSpPr>
              <p:nvPr/>
            </p:nvGrpSpPr>
            <p:grpSpPr bwMode="auto">
              <a:xfrm>
                <a:off x="5136" y="912"/>
                <a:ext cx="96" cy="192"/>
                <a:chOff x="5184" y="1104"/>
                <a:chExt cx="96" cy="192"/>
              </a:xfrm>
            </p:grpSpPr>
            <p:sp>
              <p:nvSpPr>
                <p:cNvPr id="1068" name="Line 47"/>
                <p:cNvSpPr>
                  <a:spLocks noChangeShapeType="1"/>
                </p:cNvSpPr>
                <p:nvPr/>
              </p:nvSpPr>
              <p:spPr bwMode="auto">
                <a:xfrm flipH="1" flipV="1">
                  <a:off x="5184" y="1104"/>
                  <a:ext cx="96" cy="96"/>
                </a:xfrm>
                <a:prstGeom prst="line">
                  <a:avLst/>
                </a:prstGeom>
                <a:noFill/>
                <a:ln w="9525">
                  <a:solidFill>
                    <a:schemeClr val="tx1"/>
                  </a:solidFill>
                  <a:round/>
                  <a:headEnd/>
                  <a:tailEnd/>
                </a:ln>
              </p:spPr>
              <p:txBody>
                <a:bodyPr/>
                <a:lstStyle/>
                <a:p>
                  <a:endParaRPr lang="en-US"/>
                </a:p>
              </p:txBody>
            </p:sp>
            <p:sp>
              <p:nvSpPr>
                <p:cNvPr id="1069" name="Line 48"/>
                <p:cNvSpPr>
                  <a:spLocks noChangeShapeType="1"/>
                </p:cNvSpPr>
                <p:nvPr/>
              </p:nvSpPr>
              <p:spPr bwMode="auto">
                <a:xfrm flipV="1">
                  <a:off x="5184" y="1200"/>
                  <a:ext cx="96" cy="96"/>
                </a:xfrm>
                <a:prstGeom prst="line">
                  <a:avLst/>
                </a:prstGeom>
                <a:noFill/>
                <a:ln w="9525">
                  <a:solidFill>
                    <a:schemeClr val="tx1"/>
                  </a:solidFill>
                  <a:round/>
                  <a:headEnd/>
                  <a:tailEnd/>
                </a:ln>
              </p:spPr>
              <p:txBody>
                <a:bodyPr/>
                <a:lstStyle/>
                <a:p>
                  <a:endParaRPr lang="en-US"/>
                </a:p>
              </p:txBody>
            </p:sp>
          </p:grpSp>
          <p:grpSp>
            <p:nvGrpSpPr>
              <p:cNvPr id="1064" name="Group 49"/>
              <p:cNvGrpSpPr>
                <a:grpSpLocks/>
              </p:cNvGrpSpPr>
              <p:nvPr/>
            </p:nvGrpSpPr>
            <p:grpSpPr bwMode="auto">
              <a:xfrm>
                <a:off x="5136" y="1296"/>
                <a:ext cx="96" cy="192"/>
                <a:chOff x="5184" y="1104"/>
                <a:chExt cx="96" cy="192"/>
              </a:xfrm>
            </p:grpSpPr>
            <p:sp>
              <p:nvSpPr>
                <p:cNvPr id="1066" name="Line 50"/>
                <p:cNvSpPr>
                  <a:spLocks noChangeShapeType="1"/>
                </p:cNvSpPr>
                <p:nvPr/>
              </p:nvSpPr>
              <p:spPr bwMode="auto">
                <a:xfrm flipH="1" flipV="1">
                  <a:off x="5184" y="1104"/>
                  <a:ext cx="96" cy="96"/>
                </a:xfrm>
                <a:prstGeom prst="line">
                  <a:avLst/>
                </a:prstGeom>
                <a:noFill/>
                <a:ln w="9525">
                  <a:solidFill>
                    <a:schemeClr val="tx1"/>
                  </a:solidFill>
                  <a:round/>
                  <a:headEnd/>
                  <a:tailEnd/>
                </a:ln>
              </p:spPr>
              <p:txBody>
                <a:bodyPr/>
                <a:lstStyle/>
                <a:p>
                  <a:endParaRPr lang="en-US"/>
                </a:p>
              </p:txBody>
            </p:sp>
            <p:sp>
              <p:nvSpPr>
                <p:cNvPr id="1067" name="Line 51"/>
                <p:cNvSpPr>
                  <a:spLocks noChangeShapeType="1"/>
                </p:cNvSpPr>
                <p:nvPr/>
              </p:nvSpPr>
              <p:spPr bwMode="auto">
                <a:xfrm flipV="1">
                  <a:off x="5184" y="1200"/>
                  <a:ext cx="96" cy="96"/>
                </a:xfrm>
                <a:prstGeom prst="line">
                  <a:avLst/>
                </a:prstGeom>
                <a:noFill/>
                <a:ln w="9525">
                  <a:solidFill>
                    <a:schemeClr val="tx1"/>
                  </a:solidFill>
                  <a:round/>
                  <a:headEnd/>
                  <a:tailEnd/>
                </a:ln>
              </p:spPr>
              <p:txBody>
                <a:bodyPr/>
                <a:lstStyle/>
                <a:p>
                  <a:endParaRPr lang="en-US"/>
                </a:p>
              </p:txBody>
            </p:sp>
          </p:grpSp>
          <p:sp>
            <p:nvSpPr>
              <p:cNvPr id="1065" name="Line 52"/>
              <p:cNvSpPr>
                <a:spLocks noChangeShapeType="1"/>
              </p:cNvSpPr>
              <p:nvPr/>
            </p:nvSpPr>
            <p:spPr bwMode="auto">
              <a:xfrm>
                <a:off x="5136" y="1488"/>
                <a:ext cx="96" cy="96"/>
              </a:xfrm>
              <a:prstGeom prst="line">
                <a:avLst/>
              </a:prstGeom>
              <a:noFill/>
              <a:ln w="9525">
                <a:solidFill>
                  <a:schemeClr val="tx1"/>
                </a:solidFill>
                <a:round/>
                <a:headEnd/>
                <a:tailEnd/>
              </a:ln>
            </p:spPr>
            <p:txBody>
              <a:bodyPr/>
              <a:lstStyle/>
              <a:p>
                <a:endParaRPr lang="en-US"/>
              </a:p>
            </p:txBody>
          </p:sp>
        </p:grpSp>
        <p:sp>
          <p:nvSpPr>
            <p:cNvPr id="1049" name="Rectangle 53"/>
            <p:cNvSpPr>
              <a:spLocks noChangeArrowheads="1"/>
            </p:cNvSpPr>
            <p:nvPr/>
          </p:nvSpPr>
          <p:spPr bwMode="auto">
            <a:xfrm>
              <a:off x="2164" y="1003"/>
              <a:ext cx="749" cy="838"/>
            </a:xfrm>
            <a:prstGeom prst="rect">
              <a:avLst/>
            </a:prstGeom>
            <a:noFill/>
            <a:ln w="9525">
              <a:solidFill>
                <a:schemeClr val="tx1"/>
              </a:solidFill>
              <a:miter lim="800000"/>
              <a:headEnd/>
              <a:tailEnd/>
            </a:ln>
          </p:spPr>
          <p:txBody>
            <a:bodyPr wrap="none" anchor="ctr"/>
            <a:lstStyle/>
            <a:p>
              <a:endParaRPr lang="en-US"/>
            </a:p>
          </p:txBody>
        </p:sp>
        <p:sp>
          <p:nvSpPr>
            <p:cNvPr id="1050" name="Rectangle 54"/>
            <p:cNvSpPr>
              <a:spLocks noChangeArrowheads="1"/>
            </p:cNvSpPr>
            <p:nvPr/>
          </p:nvSpPr>
          <p:spPr bwMode="auto">
            <a:xfrm>
              <a:off x="2913" y="1003"/>
              <a:ext cx="749" cy="838"/>
            </a:xfrm>
            <a:prstGeom prst="rect">
              <a:avLst/>
            </a:prstGeom>
            <a:noFill/>
            <a:ln w="9525">
              <a:solidFill>
                <a:schemeClr val="tx1"/>
              </a:solidFill>
              <a:miter lim="800000"/>
              <a:headEnd/>
              <a:tailEnd/>
            </a:ln>
          </p:spPr>
          <p:txBody>
            <a:bodyPr wrap="none" anchor="ctr"/>
            <a:lstStyle/>
            <a:p>
              <a:endParaRPr lang="en-US"/>
            </a:p>
          </p:txBody>
        </p:sp>
        <p:sp>
          <p:nvSpPr>
            <p:cNvPr id="1051" name="Rectangle 55"/>
            <p:cNvSpPr>
              <a:spLocks noChangeArrowheads="1"/>
            </p:cNvSpPr>
            <p:nvPr/>
          </p:nvSpPr>
          <p:spPr bwMode="auto">
            <a:xfrm>
              <a:off x="3662" y="1003"/>
              <a:ext cx="749" cy="838"/>
            </a:xfrm>
            <a:prstGeom prst="rect">
              <a:avLst/>
            </a:prstGeom>
            <a:noFill/>
            <a:ln w="25400">
              <a:solidFill>
                <a:srgbClr val="0000FF"/>
              </a:solidFill>
              <a:miter lim="800000"/>
              <a:headEnd/>
              <a:tailEnd/>
            </a:ln>
          </p:spPr>
          <p:txBody>
            <a:bodyPr wrap="none" anchor="ctr"/>
            <a:lstStyle/>
            <a:p>
              <a:endParaRPr lang="en-US"/>
            </a:p>
          </p:txBody>
        </p:sp>
        <p:grpSp>
          <p:nvGrpSpPr>
            <p:cNvPr id="1052" name="Group 56"/>
            <p:cNvGrpSpPr>
              <a:grpSpLocks/>
            </p:cNvGrpSpPr>
            <p:nvPr/>
          </p:nvGrpSpPr>
          <p:grpSpPr bwMode="auto">
            <a:xfrm>
              <a:off x="4411" y="1003"/>
              <a:ext cx="749" cy="838"/>
              <a:chOff x="4320" y="720"/>
              <a:chExt cx="393" cy="960"/>
            </a:xfrm>
          </p:grpSpPr>
          <p:sp>
            <p:nvSpPr>
              <p:cNvPr id="1058" name="Line 57"/>
              <p:cNvSpPr>
                <a:spLocks noChangeShapeType="1"/>
              </p:cNvSpPr>
              <p:nvPr/>
            </p:nvSpPr>
            <p:spPr bwMode="auto">
              <a:xfrm>
                <a:off x="4329" y="720"/>
                <a:ext cx="384" cy="0"/>
              </a:xfrm>
              <a:prstGeom prst="line">
                <a:avLst/>
              </a:prstGeom>
              <a:noFill/>
              <a:ln w="9525">
                <a:solidFill>
                  <a:schemeClr val="tx1"/>
                </a:solidFill>
                <a:round/>
                <a:headEnd/>
                <a:tailEnd/>
              </a:ln>
            </p:spPr>
            <p:txBody>
              <a:bodyPr/>
              <a:lstStyle/>
              <a:p>
                <a:endParaRPr lang="en-US"/>
              </a:p>
            </p:txBody>
          </p:sp>
          <p:sp>
            <p:nvSpPr>
              <p:cNvPr id="1059" name="Line 58"/>
              <p:cNvSpPr>
                <a:spLocks noChangeShapeType="1"/>
              </p:cNvSpPr>
              <p:nvPr/>
            </p:nvSpPr>
            <p:spPr bwMode="auto">
              <a:xfrm>
                <a:off x="4320" y="1680"/>
                <a:ext cx="384" cy="0"/>
              </a:xfrm>
              <a:prstGeom prst="line">
                <a:avLst/>
              </a:prstGeom>
              <a:noFill/>
              <a:ln w="9525">
                <a:solidFill>
                  <a:schemeClr val="tx1"/>
                </a:solidFill>
                <a:round/>
                <a:headEnd/>
                <a:tailEnd/>
              </a:ln>
            </p:spPr>
            <p:txBody>
              <a:bodyPr/>
              <a:lstStyle/>
              <a:p>
                <a:endParaRPr lang="en-US"/>
              </a:p>
            </p:txBody>
          </p:sp>
        </p:grpSp>
        <p:pic>
          <p:nvPicPr>
            <p:cNvPr id="1053" name="Picture 59"/>
            <p:cNvPicPr>
              <a:picLocks noChangeAspect="1" noChangeArrowheads="1"/>
            </p:cNvPicPr>
            <p:nvPr/>
          </p:nvPicPr>
          <p:blipFill>
            <a:blip r:embed="rId7" cstate="print"/>
            <a:srcRect/>
            <a:stretch>
              <a:fillRect/>
            </a:stretch>
          </p:blipFill>
          <p:spPr bwMode="auto">
            <a:xfrm>
              <a:off x="1591" y="1343"/>
              <a:ext cx="375" cy="414"/>
            </a:xfrm>
            <a:prstGeom prst="rect">
              <a:avLst/>
            </a:prstGeom>
            <a:noFill/>
            <a:ln w="9525">
              <a:noFill/>
              <a:miter lim="800000"/>
              <a:headEnd/>
              <a:tailEnd/>
            </a:ln>
          </p:spPr>
        </p:pic>
        <p:sp>
          <p:nvSpPr>
            <p:cNvPr id="1054" name="Text Box 60"/>
            <p:cNvSpPr txBox="1">
              <a:spLocks noChangeArrowheads="1"/>
            </p:cNvSpPr>
            <p:nvPr/>
          </p:nvSpPr>
          <p:spPr bwMode="auto">
            <a:xfrm>
              <a:off x="1503" y="1136"/>
              <a:ext cx="573" cy="202"/>
            </a:xfrm>
            <a:prstGeom prst="rect">
              <a:avLst/>
            </a:prstGeom>
            <a:noFill/>
            <a:ln w="9525">
              <a:noFill/>
              <a:miter lim="800000"/>
              <a:headEnd/>
              <a:tailEnd/>
            </a:ln>
          </p:spPr>
          <p:txBody>
            <a:bodyPr>
              <a:spAutoFit/>
            </a:bodyPr>
            <a:lstStyle/>
            <a:p>
              <a:pPr algn="ctr">
                <a:spcBef>
                  <a:spcPct val="50000"/>
                </a:spcBef>
              </a:pPr>
              <a:r>
                <a:rPr lang="en-US" sz="1800"/>
                <a:t>2005</a:t>
              </a:r>
            </a:p>
          </p:txBody>
        </p:sp>
        <p:pic>
          <p:nvPicPr>
            <p:cNvPr id="1055" name="Picture 61"/>
            <p:cNvPicPr>
              <a:picLocks noChangeAspect="1" noChangeArrowheads="1"/>
            </p:cNvPicPr>
            <p:nvPr/>
          </p:nvPicPr>
          <p:blipFill>
            <a:blip r:embed="rId7" cstate="print"/>
            <a:srcRect/>
            <a:stretch>
              <a:fillRect/>
            </a:stretch>
          </p:blipFill>
          <p:spPr bwMode="auto">
            <a:xfrm>
              <a:off x="4521" y="1338"/>
              <a:ext cx="374" cy="414"/>
            </a:xfrm>
            <a:prstGeom prst="rect">
              <a:avLst/>
            </a:prstGeom>
            <a:noFill/>
            <a:ln w="9525">
              <a:noFill/>
              <a:miter lim="800000"/>
              <a:headEnd/>
              <a:tailEnd/>
            </a:ln>
          </p:spPr>
        </p:pic>
        <p:sp>
          <p:nvSpPr>
            <p:cNvPr id="1056" name="Text Box 62"/>
            <p:cNvSpPr txBox="1">
              <a:spLocks noChangeArrowheads="1"/>
            </p:cNvSpPr>
            <p:nvPr/>
          </p:nvSpPr>
          <p:spPr bwMode="auto">
            <a:xfrm>
              <a:off x="4367" y="1129"/>
              <a:ext cx="572" cy="202"/>
            </a:xfrm>
            <a:prstGeom prst="rect">
              <a:avLst/>
            </a:prstGeom>
            <a:noFill/>
            <a:ln w="9525">
              <a:noFill/>
              <a:miter lim="800000"/>
              <a:headEnd/>
              <a:tailEnd/>
            </a:ln>
          </p:spPr>
          <p:txBody>
            <a:bodyPr>
              <a:spAutoFit/>
            </a:bodyPr>
            <a:lstStyle/>
            <a:p>
              <a:pPr algn="ctr">
                <a:spcBef>
                  <a:spcPct val="50000"/>
                </a:spcBef>
              </a:pPr>
              <a:r>
                <a:rPr lang="en-US" sz="1800"/>
                <a:t>2009</a:t>
              </a:r>
            </a:p>
          </p:txBody>
        </p:sp>
        <p:sp>
          <p:nvSpPr>
            <p:cNvPr id="1057" name="Line 63"/>
            <p:cNvSpPr>
              <a:spLocks noChangeShapeType="1"/>
            </p:cNvSpPr>
            <p:nvPr/>
          </p:nvSpPr>
          <p:spPr bwMode="auto">
            <a:xfrm flipH="1">
              <a:off x="1239" y="919"/>
              <a:ext cx="3877" cy="0"/>
            </a:xfrm>
            <a:prstGeom prst="line">
              <a:avLst/>
            </a:prstGeom>
            <a:noFill/>
            <a:ln w="9525">
              <a:solidFill>
                <a:schemeClr val="tx1"/>
              </a:solidFill>
              <a:round/>
              <a:headEnd type="triangle" w="med" len="med"/>
              <a:tailEnd/>
            </a:ln>
          </p:spPr>
          <p:txBody>
            <a:bodyPr/>
            <a:lstStyle/>
            <a:p>
              <a:endParaRPr lang="en-US"/>
            </a:p>
          </p:txBody>
        </p:sp>
      </p:gr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09563" y="358775"/>
            <a:ext cx="8834437" cy="836613"/>
          </a:xfrm>
        </p:spPr>
        <p:txBody>
          <a:bodyPr/>
          <a:lstStyle/>
          <a:p>
            <a:r>
              <a:rPr lang="en-US" sz="2400" smtClean="0"/>
              <a:t>CALCULATING 2008 IMPACT FACTOR </a:t>
            </a:r>
            <a:br>
              <a:rPr lang="en-US" sz="2400" smtClean="0"/>
            </a:br>
            <a:r>
              <a:rPr lang="en-US" sz="2400" smtClean="0"/>
              <a:t> </a:t>
            </a:r>
            <a:r>
              <a:rPr lang="en-US" sz="2000" smtClean="0">
                <a:solidFill>
                  <a:schemeClr val="tx1"/>
                </a:solidFill>
              </a:rPr>
              <a:t>COLLECTION OF CZECHOSLOVAK CHEMICAL COMMUNICATIONS </a:t>
            </a:r>
            <a:r>
              <a:rPr lang="en-US" sz="2000" b="1" i="1" smtClean="0"/>
              <a:t> </a:t>
            </a:r>
            <a:r>
              <a:rPr lang="en-US" sz="2000" smtClean="0"/>
              <a:t> </a:t>
            </a:r>
            <a:endParaRPr lang="en-US" sz="2400" smtClean="0"/>
          </a:p>
        </p:txBody>
      </p:sp>
      <p:grpSp>
        <p:nvGrpSpPr>
          <p:cNvPr id="33795" name="Group 3"/>
          <p:cNvGrpSpPr>
            <a:grpSpLocks/>
          </p:cNvGrpSpPr>
          <p:nvPr/>
        </p:nvGrpSpPr>
        <p:grpSpPr bwMode="auto">
          <a:xfrm>
            <a:off x="822325" y="1473200"/>
            <a:ext cx="4205288" cy="2355850"/>
            <a:chOff x="2587" y="2431"/>
            <a:chExt cx="2649" cy="1484"/>
          </a:xfrm>
        </p:grpSpPr>
        <p:sp>
          <p:nvSpPr>
            <p:cNvPr id="33802" name="Oval 4"/>
            <p:cNvSpPr>
              <a:spLocks noChangeArrowheads="1"/>
            </p:cNvSpPr>
            <p:nvPr/>
          </p:nvSpPr>
          <p:spPr bwMode="auto">
            <a:xfrm>
              <a:off x="2587" y="2431"/>
              <a:ext cx="2597" cy="1484"/>
            </a:xfrm>
            <a:prstGeom prst="ellipse">
              <a:avLst/>
            </a:prstGeom>
            <a:solidFill>
              <a:srgbClr val="DDDDDD"/>
            </a:solidFill>
            <a:ln w="38100" algn="ctr">
              <a:solidFill>
                <a:schemeClr val="tx2"/>
              </a:solidFill>
              <a:round/>
              <a:headEnd/>
              <a:tailEnd/>
            </a:ln>
          </p:spPr>
          <p:txBody>
            <a:bodyPr wrap="none" lIns="0" tIns="0" rIns="182880" bIns="0" anchor="ctr"/>
            <a:lstStyle/>
            <a:p>
              <a:endParaRPr lang="en-US" b="0"/>
            </a:p>
          </p:txBody>
        </p:sp>
        <p:sp>
          <p:nvSpPr>
            <p:cNvPr id="33803" name="Text Box 5"/>
            <p:cNvSpPr txBox="1">
              <a:spLocks noChangeArrowheads="1"/>
            </p:cNvSpPr>
            <p:nvPr/>
          </p:nvSpPr>
          <p:spPr bwMode="auto">
            <a:xfrm>
              <a:off x="2951" y="2681"/>
              <a:ext cx="2285" cy="923"/>
            </a:xfrm>
            <a:prstGeom prst="rect">
              <a:avLst/>
            </a:prstGeom>
            <a:noFill/>
            <a:ln w="9525" algn="ctr">
              <a:noFill/>
              <a:miter lim="800000"/>
              <a:headEnd/>
              <a:tailEnd/>
            </a:ln>
          </p:spPr>
          <p:txBody>
            <a:bodyPr lIns="0" tIns="0" rIns="182880" bIns="0">
              <a:spAutoFit/>
            </a:bodyPr>
            <a:lstStyle/>
            <a:p>
              <a:pPr>
                <a:spcBef>
                  <a:spcPct val="50000"/>
                </a:spcBef>
              </a:pPr>
              <a:r>
                <a:rPr lang="en-US" b="0"/>
                <a:t>Citations in 2008</a:t>
              </a:r>
            </a:p>
            <a:p>
              <a:pPr>
                <a:spcBef>
                  <a:spcPct val="50000"/>
                </a:spcBef>
              </a:pPr>
              <a:r>
                <a:rPr lang="en-US" sz="1600" b="0"/>
                <a:t>To items published in 2007 =     78</a:t>
              </a:r>
            </a:p>
            <a:p>
              <a:pPr>
                <a:spcBef>
                  <a:spcPct val="50000"/>
                </a:spcBef>
              </a:pPr>
              <a:r>
                <a:rPr lang="en-US" sz="1600" b="0" u="sng"/>
                <a:t>To items published in 2006 =   100</a:t>
              </a:r>
            </a:p>
            <a:p>
              <a:pPr>
                <a:spcBef>
                  <a:spcPct val="50000"/>
                </a:spcBef>
              </a:pPr>
              <a:r>
                <a:rPr lang="en-US" sz="1600" b="0"/>
                <a:t>Sum		            =  178</a:t>
              </a:r>
            </a:p>
          </p:txBody>
        </p:sp>
      </p:grpSp>
      <p:grpSp>
        <p:nvGrpSpPr>
          <p:cNvPr id="33796" name="Group 6"/>
          <p:cNvGrpSpPr>
            <a:grpSpLocks/>
          </p:cNvGrpSpPr>
          <p:nvPr/>
        </p:nvGrpSpPr>
        <p:grpSpPr bwMode="auto">
          <a:xfrm>
            <a:off x="812800" y="4089400"/>
            <a:ext cx="4583113" cy="2355850"/>
            <a:chOff x="2587" y="2431"/>
            <a:chExt cx="2887" cy="1484"/>
          </a:xfrm>
        </p:grpSpPr>
        <p:sp>
          <p:nvSpPr>
            <p:cNvPr id="33800" name="Oval 7"/>
            <p:cNvSpPr>
              <a:spLocks noChangeArrowheads="1"/>
            </p:cNvSpPr>
            <p:nvPr/>
          </p:nvSpPr>
          <p:spPr bwMode="auto">
            <a:xfrm>
              <a:off x="2587" y="2431"/>
              <a:ext cx="2597" cy="1484"/>
            </a:xfrm>
            <a:prstGeom prst="ellipse">
              <a:avLst/>
            </a:prstGeom>
            <a:solidFill>
              <a:srgbClr val="DDDDDD"/>
            </a:solidFill>
            <a:ln w="38100" algn="ctr">
              <a:solidFill>
                <a:schemeClr val="tx2"/>
              </a:solidFill>
              <a:round/>
              <a:headEnd/>
              <a:tailEnd/>
            </a:ln>
          </p:spPr>
          <p:txBody>
            <a:bodyPr wrap="none" lIns="0" tIns="0" rIns="182880" bIns="0" anchor="ctr"/>
            <a:lstStyle/>
            <a:p>
              <a:endParaRPr lang="en-US" b="0"/>
            </a:p>
          </p:txBody>
        </p:sp>
        <p:sp>
          <p:nvSpPr>
            <p:cNvPr id="33801" name="Text Box 8"/>
            <p:cNvSpPr txBox="1">
              <a:spLocks noChangeArrowheads="1"/>
            </p:cNvSpPr>
            <p:nvPr/>
          </p:nvSpPr>
          <p:spPr bwMode="auto">
            <a:xfrm>
              <a:off x="3189" y="2681"/>
              <a:ext cx="2285" cy="923"/>
            </a:xfrm>
            <a:prstGeom prst="rect">
              <a:avLst/>
            </a:prstGeom>
            <a:noFill/>
            <a:ln w="9525" algn="ctr">
              <a:noFill/>
              <a:miter lim="800000"/>
              <a:headEnd/>
              <a:tailEnd/>
            </a:ln>
          </p:spPr>
          <p:txBody>
            <a:bodyPr lIns="0" tIns="0" rIns="182880" bIns="0">
              <a:spAutoFit/>
            </a:bodyPr>
            <a:lstStyle/>
            <a:p>
              <a:pPr>
                <a:spcBef>
                  <a:spcPct val="50000"/>
                </a:spcBef>
              </a:pPr>
              <a:r>
                <a:rPr lang="en-US" b="0"/>
                <a:t>Number of items</a:t>
              </a:r>
            </a:p>
            <a:p>
              <a:pPr>
                <a:spcBef>
                  <a:spcPct val="50000"/>
                </a:spcBef>
              </a:pPr>
              <a:r>
                <a:rPr lang="en-US" sz="1600" b="0"/>
                <a:t>Published in 2007 =   118</a:t>
              </a:r>
            </a:p>
            <a:p>
              <a:pPr>
                <a:spcBef>
                  <a:spcPct val="50000"/>
                </a:spcBef>
              </a:pPr>
              <a:r>
                <a:rPr lang="en-US" sz="1600" b="0" u="sng"/>
                <a:t>Published in 2006 =   109</a:t>
              </a:r>
            </a:p>
            <a:p>
              <a:pPr>
                <a:spcBef>
                  <a:spcPct val="50000"/>
                </a:spcBef>
              </a:pPr>
              <a:r>
                <a:rPr lang="en-US" sz="1600" b="0"/>
                <a:t>Sum     	            =    227</a:t>
              </a:r>
            </a:p>
          </p:txBody>
        </p:sp>
      </p:grpSp>
      <p:sp>
        <p:nvSpPr>
          <p:cNvPr id="33797" name="Line 9"/>
          <p:cNvSpPr>
            <a:spLocks noChangeShapeType="1"/>
          </p:cNvSpPr>
          <p:nvPr/>
        </p:nvSpPr>
        <p:spPr bwMode="auto">
          <a:xfrm flipV="1">
            <a:off x="481013" y="3921125"/>
            <a:ext cx="5905500" cy="30163"/>
          </a:xfrm>
          <a:prstGeom prst="line">
            <a:avLst/>
          </a:prstGeom>
          <a:noFill/>
          <a:ln w="38100">
            <a:solidFill>
              <a:schemeClr val="tx2"/>
            </a:solidFill>
            <a:round/>
            <a:headEnd/>
            <a:tailEnd/>
          </a:ln>
        </p:spPr>
        <p:txBody>
          <a:bodyPr lIns="0" tIns="0" rIns="182880" bIns="0"/>
          <a:lstStyle/>
          <a:p>
            <a:endParaRPr lang="en-US"/>
          </a:p>
        </p:txBody>
      </p:sp>
      <p:sp>
        <p:nvSpPr>
          <p:cNvPr id="33798" name="Text Box 10"/>
          <p:cNvSpPr txBox="1">
            <a:spLocks noChangeArrowheads="1"/>
          </p:cNvSpPr>
          <p:nvPr/>
        </p:nvSpPr>
        <p:spPr bwMode="auto">
          <a:xfrm>
            <a:off x="5783263" y="3286125"/>
            <a:ext cx="1246187" cy="1477963"/>
          </a:xfrm>
          <a:prstGeom prst="rect">
            <a:avLst/>
          </a:prstGeom>
          <a:noFill/>
          <a:ln w="9525" algn="ctr">
            <a:noFill/>
            <a:miter lim="800000"/>
            <a:headEnd/>
            <a:tailEnd/>
          </a:ln>
        </p:spPr>
        <p:txBody>
          <a:bodyPr lIns="0" tIns="0" rIns="182880" bIns="0">
            <a:spAutoFit/>
          </a:bodyPr>
          <a:lstStyle/>
          <a:p>
            <a:pPr>
              <a:spcBef>
                <a:spcPct val="50000"/>
              </a:spcBef>
            </a:pPr>
            <a:r>
              <a:rPr lang="es-ES" b="0"/>
              <a:t>178</a:t>
            </a:r>
            <a:endParaRPr lang="en-US" b="0"/>
          </a:p>
          <a:p>
            <a:pPr>
              <a:spcBef>
                <a:spcPct val="50000"/>
              </a:spcBef>
            </a:pPr>
            <a:r>
              <a:rPr lang="en-US" b="0"/>
              <a:t>	</a:t>
            </a:r>
          </a:p>
          <a:p>
            <a:pPr>
              <a:spcBef>
                <a:spcPct val="50000"/>
              </a:spcBef>
            </a:pPr>
            <a:r>
              <a:rPr lang="es-ES" b="0"/>
              <a:t>227</a:t>
            </a:r>
            <a:endParaRPr lang="en-US" b="0"/>
          </a:p>
        </p:txBody>
      </p:sp>
      <p:sp>
        <p:nvSpPr>
          <p:cNvPr id="33799" name="Text Box 11"/>
          <p:cNvSpPr txBox="1">
            <a:spLocks noChangeArrowheads="1"/>
          </p:cNvSpPr>
          <p:nvPr/>
        </p:nvSpPr>
        <p:spPr bwMode="auto">
          <a:xfrm>
            <a:off x="7067550" y="3684588"/>
            <a:ext cx="1471613" cy="369887"/>
          </a:xfrm>
          <a:prstGeom prst="rect">
            <a:avLst/>
          </a:prstGeom>
          <a:noFill/>
          <a:ln w="9525" algn="ctr">
            <a:noFill/>
            <a:miter lim="800000"/>
            <a:headEnd/>
            <a:tailEnd/>
          </a:ln>
        </p:spPr>
        <p:txBody>
          <a:bodyPr lIns="0" tIns="0" rIns="182880" bIns="0">
            <a:spAutoFit/>
          </a:bodyPr>
          <a:lstStyle/>
          <a:p>
            <a:pPr>
              <a:spcBef>
                <a:spcPct val="50000"/>
              </a:spcBef>
            </a:pPr>
            <a:r>
              <a:rPr lang="en-US" b="0"/>
              <a:t>= 0,784</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s-ES" smtClean="0"/>
              <a:t>JOURNAL IMPACT FACTOR</a:t>
            </a:r>
            <a:br>
              <a:rPr lang="es-ES" smtClean="0"/>
            </a:br>
            <a:r>
              <a:rPr lang="es-ES" smtClean="0"/>
              <a:t>CZECH JOURNALS</a:t>
            </a:r>
            <a:endParaRPr lang="en-US" smtClean="0"/>
          </a:p>
        </p:txBody>
      </p:sp>
      <p:sp>
        <p:nvSpPr>
          <p:cNvPr id="4" name="Slide Number Placeholder 3"/>
          <p:cNvSpPr>
            <a:spLocks noGrp="1"/>
          </p:cNvSpPr>
          <p:nvPr>
            <p:ph type="sldNum" sz="quarter" idx="11"/>
          </p:nvPr>
        </p:nvSpPr>
        <p:spPr/>
        <p:txBody>
          <a:bodyPr/>
          <a:lstStyle/>
          <a:p>
            <a:pPr>
              <a:defRPr/>
            </a:pPr>
            <a:fld id="{80349AB9-F38A-42E3-840C-365D14060FFC}" type="slidenum">
              <a:rPr lang="en-US" smtClean="0"/>
              <a:pPr>
                <a:defRPr/>
              </a:pPr>
              <a:t>46</a:t>
            </a:fld>
            <a:endParaRPr lang="en-US" dirty="0"/>
          </a:p>
        </p:txBody>
      </p:sp>
      <p:pic>
        <p:nvPicPr>
          <p:cNvPr id="34820" name="Picture 7"/>
          <p:cNvPicPr>
            <a:picLocks noChangeAspect="1" noChangeArrowheads="1"/>
          </p:cNvPicPr>
          <p:nvPr/>
        </p:nvPicPr>
        <p:blipFill>
          <a:blip r:embed="rId2" cstate="print"/>
          <a:srcRect/>
          <a:stretch>
            <a:fillRect/>
          </a:stretch>
        </p:blipFill>
        <p:spPr bwMode="auto">
          <a:xfrm>
            <a:off x="0" y="1635125"/>
            <a:ext cx="10601325" cy="4772025"/>
          </a:xfrm>
          <a:prstGeom prst="rect">
            <a:avLst/>
          </a:prstGeom>
          <a:noFill/>
          <a:ln w="9525">
            <a:noFill/>
            <a:miter lim="800000"/>
            <a:headEnd/>
            <a:tailEnd/>
          </a:ln>
        </p:spPr>
      </p:pic>
      <p:sp>
        <p:nvSpPr>
          <p:cNvPr id="5" name="Rectangle 4"/>
          <p:cNvSpPr/>
          <p:nvPr/>
        </p:nvSpPr>
        <p:spPr>
          <a:xfrm>
            <a:off x="4719638" y="1841500"/>
            <a:ext cx="577850" cy="4492625"/>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cstate="print"/>
          <a:srcRect/>
          <a:stretch>
            <a:fillRect/>
          </a:stretch>
        </p:blipFill>
        <p:spPr bwMode="auto">
          <a:xfrm>
            <a:off x="866775" y="1728788"/>
            <a:ext cx="7410450" cy="4352925"/>
          </a:xfrm>
          <a:prstGeom prst="rect">
            <a:avLst/>
          </a:prstGeom>
          <a:noFill/>
          <a:ln w="9525">
            <a:noFill/>
            <a:miter lim="800000"/>
            <a:headEnd/>
            <a:tailEnd/>
          </a:ln>
        </p:spPr>
      </p:pic>
      <p:sp>
        <p:nvSpPr>
          <p:cNvPr id="35843" name="Rectangle 3"/>
          <p:cNvSpPr>
            <a:spLocks noGrp="1" noChangeArrowheads="1"/>
          </p:cNvSpPr>
          <p:nvPr>
            <p:ph type="title"/>
          </p:nvPr>
        </p:nvSpPr>
        <p:spPr/>
        <p:txBody>
          <a:bodyPr/>
          <a:lstStyle/>
          <a:p>
            <a:pPr eaLnBrk="1" hangingPunct="1"/>
            <a:r>
              <a:rPr lang="en-US" smtClean="0"/>
              <a:t>CITATION BEHAVIOUR VARIES </a:t>
            </a:r>
            <a:br>
              <a:rPr lang="en-US" smtClean="0"/>
            </a:br>
            <a:r>
              <a:rPr lang="en-US" smtClean="0"/>
              <a:t>BETWEEN SUBJECT CATEGORIES</a:t>
            </a:r>
          </a:p>
        </p:txBody>
      </p:sp>
      <p:sp>
        <p:nvSpPr>
          <p:cNvPr id="35844" name="Rectangle 4"/>
          <p:cNvSpPr>
            <a:spLocks noChangeArrowheads="1"/>
          </p:cNvSpPr>
          <p:nvPr/>
        </p:nvSpPr>
        <p:spPr bwMode="auto">
          <a:xfrm>
            <a:off x="2289175" y="2198688"/>
            <a:ext cx="982663" cy="3832225"/>
          </a:xfrm>
          <a:prstGeom prst="rect">
            <a:avLst/>
          </a:prstGeom>
          <a:noFill/>
          <a:ln w="28575">
            <a:solidFill>
              <a:srgbClr val="0000FF"/>
            </a:solidFill>
            <a:miter lim="800000"/>
            <a:headEnd/>
            <a:tailEnd/>
          </a:ln>
        </p:spPr>
        <p:txBody>
          <a:bodyPr wrap="none" anchor="ctr"/>
          <a:lstStyle/>
          <a:p>
            <a:endParaRPr lang="en-US"/>
          </a:p>
        </p:txBody>
      </p:sp>
      <p:sp>
        <p:nvSpPr>
          <p:cNvPr id="5" name="Rectangle 4"/>
          <p:cNvSpPr>
            <a:spLocks noChangeArrowheads="1"/>
          </p:cNvSpPr>
          <p:nvPr/>
        </p:nvSpPr>
        <p:spPr bwMode="auto">
          <a:xfrm>
            <a:off x="2279650" y="2203450"/>
            <a:ext cx="3098800" cy="3832225"/>
          </a:xfrm>
          <a:prstGeom prst="rect">
            <a:avLst/>
          </a:prstGeom>
          <a:noFill/>
          <a:ln w="28575">
            <a:solidFill>
              <a:srgbClr val="0000FF"/>
            </a:solidFill>
            <a:prstDash val="dash"/>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s-ES" smtClean="0"/>
              <a:t>JOURNAL 5-YEAR IMPACT FACTOR</a:t>
            </a:r>
            <a:br>
              <a:rPr lang="es-ES" smtClean="0"/>
            </a:br>
            <a:r>
              <a:rPr lang="es-ES" smtClean="0"/>
              <a:t>CZECH JOURNALS</a:t>
            </a:r>
            <a:endParaRPr lang="en-US" smtClean="0"/>
          </a:p>
        </p:txBody>
      </p:sp>
      <p:sp>
        <p:nvSpPr>
          <p:cNvPr id="4" name="Slide Number Placeholder 3"/>
          <p:cNvSpPr>
            <a:spLocks noGrp="1"/>
          </p:cNvSpPr>
          <p:nvPr>
            <p:ph type="sldNum" sz="quarter" idx="11"/>
          </p:nvPr>
        </p:nvSpPr>
        <p:spPr/>
        <p:txBody>
          <a:bodyPr/>
          <a:lstStyle/>
          <a:p>
            <a:pPr>
              <a:defRPr/>
            </a:pPr>
            <a:fld id="{CCC38782-8360-43E9-8227-4BDAF941535A}" type="slidenum">
              <a:rPr lang="en-US" smtClean="0"/>
              <a:pPr>
                <a:defRPr/>
              </a:pPr>
              <a:t>48</a:t>
            </a:fld>
            <a:endParaRPr lang="en-US" dirty="0"/>
          </a:p>
        </p:txBody>
      </p:sp>
      <p:pic>
        <p:nvPicPr>
          <p:cNvPr id="36868" name="Picture 7"/>
          <p:cNvPicPr>
            <a:picLocks noChangeAspect="1" noChangeArrowheads="1"/>
          </p:cNvPicPr>
          <p:nvPr/>
        </p:nvPicPr>
        <p:blipFill>
          <a:blip r:embed="rId2" cstate="print"/>
          <a:srcRect/>
          <a:stretch>
            <a:fillRect/>
          </a:stretch>
        </p:blipFill>
        <p:spPr bwMode="auto">
          <a:xfrm>
            <a:off x="0" y="1635125"/>
            <a:ext cx="10601325" cy="4772025"/>
          </a:xfrm>
          <a:prstGeom prst="rect">
            <a:avLst/>
          </a:prstGeom>
          <a:noFill/>
          <a:ln w="9525">
            <a:noFill/>
            <a:miter lim="800000"/>
            <a:headEnd/>
            <a:tailEnd/>
          </a:ln>
        </p:spPr>
      </p:pic>
      <p:sp>
        <p:nvSpPr>
          <p:cNvPr id="6" name="Rectangle 5"/>
          <p:cNvSpPr/>
          <p:nvPr/>
        </p:nvSpPr>
        <p:spPr>
          <a:xfrm>
            <a:off x="5302250" y="1846263"/>
            <a:ext cx="577850" cy="4491037"/>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a:xfrm>
            <a:off x="898525" y="1512888"/>
            <a:ext cx="7388225" cy="4035425"/>
          </a:xfrm>
        </p:spPr>
        <p:txBody>
          <a:bodyPr/>
          <a:lstStyle/>
          <a:p>
            <a:r>
              <a:rPr lang="en-US" smtClean="0"/>
              <a:t>EVALUATING COUNTRIES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s-ES" dirty="0" smtClean="0"/>
              <a:t>GOVERNMENTS AND INSTITUTIONS USING TR DATA FOR EVALUATION (INCL.)</a:t>
            </a:r>
            <a:endParaRPr lang="en-US" dirty="0" smtClean="0"/>
          </a:p>
        </p:txBody>
      </p:sp>
      <p:sp>
        <p:nvSpPr>
          <p:cNvPr id="48131" name="Content Placeholder 2"/>
          <p:cNvSpPr>
            <a:spLocks noGrp="1"/>
          </p:cNvSpPr>
          <p:nvPr>
            <p:ph idx="1"/>
          </p:nvPr>
        </p:nvSpPr>
        <p:spPr>
          <a:xfrm>
            <a:off x="917575" y="1633538"/>
            <a:ext cx="7848600" cy="4570412"/>
          </a:xfrm>
        </p:spPr>
        <p:txBody>
          <a:bodyPr/>
          <a:lstStyle/>
          <a:p>
            <a:pPr eaLnBrk="1" hangingPunct="1"/>
            <a:r>
              <a:rPr lang="en-US" sz="1800" dirty="0" smtClean="0"/>
              <a:t>Czech Republic: Czech Academy of Sciences; Government</a:t>
            </a:r>
          </a:p>
          <a:p>
            <a:pPr eaLnBrk="1" hangingPunct="1"/>
            <a:r>
              <a:rPr lang="fr-FR" sz="1800" dirty="0" smtClean="0"/>
              <a:t>France: Min. de la Recherche, OST - Paris, CNRS</a:t>
            </a:r>
          </a:p>
          <a:p>
            <a:pPr eaLnBrk="1" hangingPunct="1"/>
            <a:r>
              <a:rPr lang="en-US" sz="1800" dirty="0" smtClean="0"/>
              <a:t>Germany: Max Planck Society, several </a:t>
            </a:r>
            <a:r>
              <a:rPr lang="en-US" sz="1800" dirty="0" err="1" smtClean="0"/>
              <a:t>gov’t</a:t>
            </a:r>
            <a:r>
              <a:rPr lang="en-US" sz="1800" dirty="0" smtClean="0"/>
              <a:t> labs, DKFZ, MDCUS: National Institutes of Health </a:t>
            </a:r>
          </a:p>
          <a:p>
            <a:pPr eaLnBrk="1" hangingPunct="1"/>
            <a:r>
              <a:rPr lang="en-US" sz="1800" dirty="0" smtClean="0"/>
              <a:t>United Kingdom: King’s College London; HEFCE </a:t>
            </a:r>
          </a:p>
          <a:p>
            <a:pPr eaLnBrk="1" hangingPunct="1"/>
            <a:r>
              <a:rPr lang="en-US" sz="1800" dirty="0" smtClean="0"/>
              <a:t>European Union: EC’s DGXII(Research Directorate) </a:t>
            </a:r>
          </a:p>
          <a:p>
            <a:pPr eaLnBrk="1" hangingPunct="1"/>
            <a:r>
              <a:rPr lang="en-US" sz="1800" dirty="0" smtClean="0"/>
              <a:t>US: NSF: biennial Science &amp; Engineering Indicators report (since 1974) </a:t>
            </a:r>
          </a:p>
          <a:p>
            <a:pPr eaLnBrk="1" hangingPunct="1"/>
            <a:r>
              <a:rPr lang="en-US" sz="1800" dirty="0" smtClean="0"/>
              <a:t>Canada: NSERC, FRSQ (Quebec), Alberta Research Council </a:t>
            </a:r>
          </a:p>
          <a:p>
            <a:pPr eaLnBrk="1" hangingPunct="1"/>
            <a:r>
              <a:rPr lang="en-US" sz="1800" dirty="0" smtClean="0"/>
              <a:t>Australian Academy of Science, </a:t>
            </a:r>
            <a:r>
              <a:rPr lang="en-US" sz="1800" dirty="0" err="1" smtClean="0"/>
              <a:t>gov’t</a:t>
            </a:r>
            <a:r>
              <a:rPr lang="en-US" sz="1800" dirty="0" smtClean="0"/>
              <a:t> lab CSIRO</a:t>
            </a:r>
          </a:p>
          <a:p>
            <a:pPr eaLnBrk="1" hangingPunct="1"/>
            <a:r>
              <a:rPr lang="en-US" sz="1800" dirty="0" smtClean="0"/>
              <a:t>Japan: Ministry of Education, Ministry of Economy, Trade &amp; Industry </a:t>
            </a:r>
          </a:p>
          <a:p>
            <a:pPr eaLnBrk="1" hangingPunct="1"/>
            <a:r>
              <a:rPr lang="en-US" sz="1800" dirty="0" smtClean="0"/>
              <a:t>People’s Republic of China: Chinese Academy of Science</a:t>
            </a:r>
          </a:p>
        </p:txBody>
      </p:sp>
      <p:sp>
        <p:nvSpPr>
          <p:cNvPr id="4" name="Slide Number Placeholder 3"/>
          <p:cNvSpPr>
            <a:spLocks noGrp="1"/>
          </p:cNvSpPr>
          <p:nvPr>
            <p:ph type="sldNum" sz="quarter" idx="11"/>
          </p:nvPr>
        </p:nvSpPr>
        <p:spPr/>
        <p:txBody>
          <a:bodyPr/>
          <a:lstStyle/>
          <a:p>
            <a:pPr>
              <a:defRPr/>
            </a:pPr>
            <a:fld id="{2B72630D-FEFF-4E2C-B84B-CF61B30BCDF1}" type="slidenum">
              <a:rPr lang="en-US" smtClean="0"/>
              <a:pPr>
                <a:defRPr/>
              </a:pPr>
              <a:t>50</a:t>
            </a:fld>
            <a:endParaRPr lang="en-US" dirty="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s-ES" smtClean="0"/>
              <a:t>CHANGING NATURE OF CZECH RESEARCH</a:t>
            </a:r>
            <a:endParaRPr lang="en-US" smtClean="0"/>
          </a:p>
        </p:txBody>
      </p:sp>
      <p:sp>
        <p:nvSpPr>
          <p:cNvPr id="3" name="Slide Number Placeholder 2"/>
          <p:cNvSpPr>
            <a:spLocks noGrp="1"/>
          </p:cNvSpPr>
          <p:nvPr>
            <p:ph type="sldNum" sz="quarter" idx="11"/>
          </p:nvPr>
        </p:nvSpPr>
        <p:spPr/>
        <p:txBody>
          <a:bodyPr/>
          <a:lstStyle/>
          <a:p>
            <a:pPr>
              <a:defRPr/>
            </a:pPr>
            <a:fld id="{02A39468-3B6B-411A-A792-0C454F6A70A6}" type="slidenum">
              <a:rPr lang="en-US" smtClean="0"/>
              <a:pPr>
                <a:defRPr/>
              </a:pPr>
              <a:t>51</a:t>
            </a:fld>
            <a:endParaRPr lang="en-US" dirty="0"/>
          </a:p>
        </p:txBody>
      </p:sp>
      <p:pic>
        <p:nvPicPr>
          <p:cNvPr id="50180" name="Picture 2"/>
          <p:cNvPicPr>
            <a:picLocks noChangeAspect="1" noChangeArrowheads="1"/>
          </p:cNvPicPr>
          <p:nvPr/>
        </p:nvPicPr>
        <p:blipFill>
          <a:blip r:embed="rId2" cstate="print"/>
          <a:srcRect/>
          <a:stretch>
            <a:fillRect/>
          </a:stretch>
        </p:blipFill>
        <p:spPr bwMode="auto">
          <a:xfrm>
            <a:off x="0" y="1851025"/>
            <a:ext cx="9144000" cy="4321175"/>
          </a:xfrm>
          <a:prstGeom prst="rect">
            <a:avLst/>
          </a:prstGeom>
          <a:noFill/>
          <a:ln w="9525">
            <a:noFill/>
            <a:miter lim="800000"/>
            <a:headEnd/>
            <a:tailEnd/>
          </a:ln>
        </p:spPr>
      </p:pic>
      <p:pic>
        <p:nvPicPr>
          <p:cNvPr id="200707" name="Picture 3"/>
          <p:cNvPicPr>
            <a:picLocks noChangeAspect="1" noChangeArrowheads="1"/>
          </p:cNvPicPr>
          <p:nvPr/>
        </p:nvPicPr>
        <p:blipFill>
          <a:blip r:embed="rId3" cstate="print"/>
          <a:srcRect/>
          <a:stretch>
            <a:fillRect/>
          </a:stretch>
        </p:blipFill>
        <p:spPr bwMode="auto">
          <a:xfrm>
            <a:off x="3743325" y="1793875"/>
            <a:ext cx="5159375" cy="3748088"/>
          </a:xfrm>
          <a:prstGeom prst="rect">
            <a:avLst/>
          </a:prstGeom>
          <a:noFill/>
          <a:ln w="38100">
            <a:solidFill>
              <a:schemeClr val="tx2"/>
            </a:solidFill>
            <a:miter lim="800000"/>
            <a:headEnd/>
            <a:tailEnd/>
          </a:ln>
        </p:spPr>
      </p:pic>
      <p:sp>
        <p:nvSpPr>
          <p:cNvPr id="7" name="TextBox 5"/>
          <p:cNvSpPr txBox="1">
            <a:spLocks noChangeArrowheads="1"/>
          </p:cNvSpPr>
          <p:nvPr/>
        </p:nvSpPr>
        <p:spPr bwMode="auto">
          <a:xfrm>
            <a:off x="5019675" y="1663700"/>
            <a:ext cx="2365375" cy="1570038"/>
          </a:xfrm>
          <a:prstGeom prst="rect">
            <a:avLst/>
          </a:prstGeom>
          <a:solidFill>
            <a:srgbClr val="FFFF99"/>
          </a:solidFill>
          <a:ln w="38100">
            <a:solidFill>
              <a:schemeClr val="tx2"/>
            </a:solidFill>
            <a:miter lim="800000"/>
            <a:headEnd/>
            <a:tailEnd/>
          </a:ln>
        </p:spPr>
        <p:txBody>
          <a:bodyPr>
            <a:spAutoFit/>
          </a:bodyPr>
          <a:lstStyle/>
          <a:p>
            <a:r>
              <a:rPr lang="es-ES" sz="1600" b="0"/>
              <a:t>Czech researchers averaged just over 4,000 papers a year in the 70s – 90s.</a:t>
            </a:r>
          </a:p>
          <a:p>
            <a:r>
              <a:rPr lang="es-ES" sz="1600" b="0"/>
              <a:t>Now over 10,000 papers per year</a:t>
            </a:r>
            <a:endParaRPr lang="en-US" sz="16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07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s-ES" sz="2400" smtClean="0"/>
              <a:t>CHANGING NATURE OF CZECH RESEARCH</a:t>
            </a:r>
            <a:br>
              <a:rPr lang="es-ES" sz="2400" smtClean="0"/>
            </a:br>
            <a:r>
              <a:rPr lang="es-ES" sz="2400" smtClean="0"/>
              <a:t>INTERNATIONAL COLLABORATION</a:t>
            </a:r>
            <a:endParaRPr lang="en-US" sz="2400" smtClean="0"/>
          </a:p>
        </p:txBody>
      </p:sp>
      <p:sp>
        <p:nvSpPr>
          <p:cNvPr id="3" name="Slide Number Placeholder 2"/>
          <p:cNvSpPr>
            <a:spLocks noGrp="1"/>
          </p:cNvSpPr>
          <p:nvPr>
            <p:ph type="sldNum" sz="quarter" idx="11"/>
          </p:nvPr>
        </p:nvSpPr>
        <p:spPr/>
        <p:txBody>
          <a:bodyPr/>
          <a:lstStyle/>
          <a:p>
            <a:pPr>
              <a:defRPr/>
            </a:pPr>
            <a:fld id="{07149D76-AE11-4F2E-BFA6-6D4D02763501}" type="slidenum">
              <a:rPr lang="en-US" smtClean="0"/>
              <a:pPr>
                <a:defRPr/>
              </a:pPr>
              <a:t>52</a:t>
            </a:fld>
            <a:endParaRPr lang="en-US" dirty="0"/>
          </a:p>
        </p:txBody>
      </p:sp>
      <p:pic>
        <p:nvPicPr>
          <p:cNvPr id="51204" name="Picture 2"/>
          <p:cNvPicPr>
            <a:picLocks noChangeAspect="1" noChangeArrowheads="1"/>
          </p:cNvPicPr>
          <p:nvPr/>
        </p:nvPicPr>
        <p:blipFill>
          <a:blip r:embed="rId2" cstate="print"/>
          <a:srcRect/>
          <a:stretch>
            <a:fillRect/>
          </a:stretch>
        </p:blipFill>
        <p:spPr bwMode="auto">
          <a:xfrm>
            <a:off x="1108075" y="1587500"/>
            <a:ext cx="6978650" cy="5070475"/>
          </a:xfrm>
          <a:prstGeom prst="rect">
            <a:avLst/>
          </a:prstGeom>
          <a:noFill/>
          <a:ln w="9525">
            <a:noFill/>
            <a:miter lim="800000"/>
            <a:headEnd/>
            <a:tailEnd/>
          </a:ln>
        </p:spPr>
      </p:pic>
      <p:sp>
        <p:nvSpPr>
          <p:cNvPr id="51205" name="TextBox 5"/>
          <p:cNvSpPr txBox="1">
            <a:spLocks noChangeArrowheads="1"/>
          </p:cNvSpPr>
          <p:nvPr/>
        </p:nvSpPr>
        <p:spPr bwMode="auto">
          <a:xfrm>
            <a:off x="4935538" y="1770063"/>
            <a:ext cx="3105150" cy="830262"/>
          </a:xfrm>
          <a:prstGeom prst="rect">
            <a:avLst/>
          </a:prstGeom>
          <a:solidFill>
            <a:srgbClr val="FFFF99"/>
          </a:solidFill>
          <a:ln w="38100">
            <a:solidFill>
              <a:schemeClr val="tx2"/>
            </a:solidFill>
            <a:miter lim="800000"/>
            <a:headEnd/>
            <a:tailEnd/>
          </a:ln>
        </p:spPr>
        <p:txBody>
          <a:bodyPr>
            <a:spAutoFit/>
          </a:bodyPr>
          <a:lstStyle/>
          <a:p>
            <a:r>
              <a:rPr lang="es-ES" sz="1600" b="0"/>
              <a:t>Between 1970 and 1999, 14% of Czech papers had at least one international co-author</a:t>
            </a:r>
            <a:endParaRPr lang="en-US" sz="1600" b="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s-ES" sz="2400" smtClean="0"/>
              <a:t>CHANGING NATURE OF CZECH RESEARCH</a:t>
            </a:r>
            <a:br>
              <a:rPr lang="es-ES" sz="2400" smtClean="0"/>
            </a:br>
            <a:r>
              <a:rPr lang="es-ES" sz="2400" smtClean="0"/>
              <a:t>INTERNATIONAL COLLABORATION</a:t>
            </a:r>
            <a:endParaRPr lang="en-US" sz="2400" smtClean="0"/>
          </a:p>
        </p:txBody>
      </p:sp>
      <p:sp>
        <p:nvSpPr>
          <p:cNvPr id="3" name="Slide Number Placeholder 2"/>
          <p:cNvSpPr>
            <a:spLocks noGrp="1"/>
          </p:cNvSpPr>
          <p:nvPr>
            <p:ph type="sldNum" sz="quarter" idx="11"/>
          </p:nvPr>
        </p:nvSpPr>
        <p:spPr/>
        <p:txBody>
          <a:bodyPr/>
          <a:lstStyle/>
          <a:p>
            <a:pPr>
              <a:defRPr/>
            </a:pPr>
            <a:fld id="{BF66CE6C-A848-4BB7-9DF7-DE53B3C5FB60}" type="slidenum">
              <a:rPr lang="en-US" smtClean="0"/>
              <a:pPr>
                <a:defRPr/>
              </a:pPr>
              <a:t>53</a:t>
            </a:fld>
            <a:endParaRPr lang="en-US" dirty="0"/>
          </a:p>
        </p:txBody>
      </p:sp>
      <p:pic>
        <p:nvPicPr>
          <p:cNvPr id="52228" name="Picture 2"/>
          <p:cNvPicPr>
            <a:picLocks noChangeAspect="1" noChangeArrowheads="1"/>
          </p:cNvPicPr>
          <p:nvPr/>
        </p:nvPicPr>
        <p:blipFill>
          <a:blip r:embed="rId2" cstate="print"/>
          <a:srcRect/>
          <a:stretch>
            <a:fillRect/>
          </a:stretch>
        </p:blipFill>
        <p:spPr bwMode="auto">
          <a:xfrm>
            <a:off x="1135063" y="1744663"/>
            <a:ext cx="6946900" cy="5048250"/>
          </a:xfrm>
          <a:prstGeom prst="rect">
            <a:avLst/>
          </a:prstGeom>
          <a:noFill/>
          <a:ln w="9525">
            <a:noFill/>
            <a:miter lim="800000"/>
            <a:headEnd/>
            <a:tailEnd/>
          </a:ln>
        </p:spPr>
      </p:pic>
      <p:sp>
        <p:nvSpPr>
          <p:cNvPr id="52229" name="TextBox 5"/>
          <p:cNvSpPr txBox="1">
            <a:spLocks noChangeArrowheads="1"/>
          </p:cNvSpPr>
          <p:nvPr/>
        </p:nvSpPr>
        <p:spPr bwMode="auto">
          <a:xfrm>
            <a:off x="4935538" y="1770063"/>
            <a:ext cx="3133725" cy="584200"/>
          </a:xfrm>
          <a:prstGeom prst="rect">
            <a:avLst/>
          </a:prstGeom>
          <a:solidFill>
            <a:srgbClr val="FFFF99"/>
          </a:solidFill>
          <a:ln w="38100">
            <a:solidFill>
              <a:schemeClr val="tx2"/>
            </a:solidFill>
            <a:miter lim="800000"/>
            <a:headEnd/>
            <a:tailEnd/>
          </a:ln>
        </p:spPr>
        <p:txBody>
          <a:bodyPr>
            <a:spAutoFit/>
          </a:bodyPr>
          <a:lstStyle/>
          <a:p>
            <a:r>
              <a:rPr lang="es-ES" sz="1600" b="0"/>
              <a:t>In the last decade 2000 – 2010, this figure has risen to 63%</a:t>
            </a:r>
            <a:endParaRPr lang="en-US" sz="1600" b="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s-ES" smtClean="0"/>
              <a:t>SCIENTIFIC RESEARCH PRODUCTIVITY </a:t>
            </a:r>
            <a:br>
              <a:rPr lang="es-ES" smtClean="0"/>
            </a:br>
            <a:r>
              <a:rPr lang="es-ES" smtClean="0"/>
              <a:t>IN CENTRAL EUROPE</a:t>
            </a:r>
            <a:endParaRPr lang="en-US" smtClean="0"/>
          </a:p>
        </p:txBody>
      </p:sp>
      <p:sp>
        <p:nvSpPr>
          <p:cNvPr id="3" name="Slide Number Placeholder 2"/>
          <p:cNvSpPr>
            <a:spLocks noGrp="1"/>
          </p:cNvSpPr>
          <p:nvPr>
            <p:ph type="sldNum" sz="quarter" idx="11"/>
          </p:nvPr>
        </p:nvSpPr>
        <p:spPr/>
        <p:txBody>
          <a:bodyPr/>
          <a:lstStyle/>
          <a:p>
            <a:pPr>
              <a:defRPr/>
            </a:pPr>
            <a:fld id="{C12ABD1E-08CA-4230-A8A4-26C8FA1D694E}" type="slidenum">
              <a:rPr lang="en-US" smtClean="0"/>
              <a:pPr>
                <a:defRPr/>
              </a:pPr>
              <a:t>54</a:t>
            </a:fld>
            <a:endParaRPr lang="en-US" dirty="0"/>
          </a:p>
        </p:txBody>
      </p:sp>
      <p:pic>
        <p:nvPicPr>
          <p:cNvPr id="53252" name="Picture 5"/>
          <p:cNvPicPr>
            <a:picLocks noChangeAspect="1" noChangeArrowheads="1"/>
          </p:cNvPicPr>
          <p:nvPr/>
        </p:nvPicPr>
        <p:blipFill>
          <a:blip r:embed="rId2" cstate="print"/>
          <a:srcRect/>
          <a:stretch>
            <a:fillRect/>
          </a:stretch>
        </p:blipFill>
        <p:spPr bwMode="auto">
          <a:xfrm>
            <a:off x="0" y="1617663"/>
            <a:ext cx="9144000" cy="4676775"/>
          </a:xfrm>
          <a:prstGeom prst="rect">
            <a:avLst/>
          </a:prstGeom>
          <a:noFill/>
          <a:ln w="9525">
            <a:noFill/>
            <a:miter lim="800000"/>
            <a:headEnd/>
            <a:tailEnd/>
          </a:ln>
        </p:spPr>
      </p:pic>
      <p:sp>
        <p:nvSpPr>
          <p:cNvPr id="53253" name="TextBox 5"/>
          <p:cNvSpPr txBox="1">
            <a:spLocks noChangeArrowheads="1"/>
          </p:cNvSpPr>
          <p:nvPr/>
        </p:nvSpPr>
        <p:spPr bwMode="auto">
          <a:xfrm>
            <a:off x="5924550" y="6400800"/>
            <a:ext cx="3024188" cy="307975"/>
          </a:xfrm>
          <a:prstGeom prst="rect">
            <a:avLst/>
          </a:prstGeom>
          <a:noFill/>
          <a:ln w="9525">
            <a:noFill/>
            <a:miter lim="800000"/>
            <a:headEnd/>
            <a:tailEnd/>
          </a:ln>
        </p:spPr>
        <p:txBody>
          <a:bodyPr>
            <a:spAutoFit/>
          </a:bodyPr>
          <a:lstStyle/>
          <a:p>
            <a:r>
              <a:rPr lang="es-ES" sz="1400" b="0"/>
              <a:t>Thomson Reuters InCites</a:t>
            </a:r>
            <a:endParaRPr lang="en-US" sz="1400" b="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s-ES" smtClean="0"/>
              <a:t>SCIENTIFIC RESEARCH IMPACT </a:t>
            </a:r>
            <a:br>
              <a:rPr lang="es-ES" smtClean="0"/>
            </a:br>
            <a:r>
              <a:rPr lang="es-ES" smtClean="0"/>
              <a:t>IN CENTRAL EUROPE</a:t>
            </a:r>
            <a:endParaRPr lang="en-US" smtClean="0"/>
          </a:p>
        </p:txBody>
      </p:sp>
      <p:sp>
        <p:nvSpPr>
          <p:cNvPr id="3" name="Slide Number Placeholder 2"/>
          <p:cNvSpPr>
            <a:spLocks noGrp="1"/>
          </p:cNvSpPr>
          <p:nvPr>
            <p:ph type="sldNum" sz="quarter" idx="11"/>
          </p:nvPr>
        </p:nvSpPr>
        <p:spPr/>
        <p:txBody>
          <a:bodyPr/>
          <a:lstStyle/>
          <a:p>
            <a:pPr>
              <a:defRPr/>
            </a:pPr>
            <a:fld id="{1F22E1C3-E418-4B14-9238-A368475DFAE5}" type="slidenum">
              <a:rPr lang="en-US" smtClean="0"/>
              <a:pPr>
                <a:defRPr/>
              </a:pPr>
              <a:t>55</a:t>
            </a:fld>
            <a:endParaRPr lang="en-US" dirty="0"/>
          </a:p>
        </p:txBody>
      </p:sp>
      <p:pic>
        <p:nvPicPr>
          <p:cNvPr id="54276" name="Picture 5"/>
          <p:cNvPicPr>
            <a:picLocks noChangeAspect="1" noChangeArrowheads="1"/>
          </p:cNvPicPr>
          <p:nvPr/>
        </p:nvPicPr>
        <p:blipFill>
          <a:blip r:embed="rId2" cstate="print"/>
          <a:srcRect/>
          <a:stretch>
            <a:fillRect/>
          </a:stretch>
        </p:blipFill>
        <p:spPr bwMode="auto">
          <a:xfrm>
            <a:off x="0" y="1649413"/>
            <a:ext cx="9144000" cy="4632325"/>
          </a:xfrm>
          <a:prstGeom prst="rect">
            <a:avLst/>
          </a:prstGeom>
          <a:noFill/>
          <a:ln w="9525">
            <a:noFill/>
            <a:miter lim="800000"/>
            <a:headEnd/>
            <a:tailEnd/>
          </a:ln>
        </p:spPr>
      </p:pic>
      <p:sp>
        <p:nvSpPr>
          <p:cNvPr id="54277" name="TextBox 5"/>
          <p:cNvSpPr txBox="1">
            <a:spLocks noChangeArrowheads="1"/>
          </p:cNvSpPr>
          <p:nvPr/>
        </p:nvSpPr>
        <p:spPr bwMode="auto">
          <a:xfrm>
            <a:off x="5924550" y="6400800"/>
            <a:ext cx="3024188" cy="307975"/>
          </a:xfrm>
          <a:prstGeom prst="rect">
            <a:avLst/>
          </a:prstGeom>
          <a:noFill/>
          <a:ln w="9525">
            <a:noFill/>
            <a:miter lim="800000"/>
            <a:headEnd/>
            <a:tailEnd/>
          </a:ln>
        </p:spPr>
        <p:txBody>
          <a:bodyPr>
            <a:spAutoFit/>
          </a:bodyPr>
          <a:lstStyle/>
          <a:p>
            <a:r>
              <a:rPr lang="es-ES" sz="1400" b="0"/>
              <a:t>Thomson Reuters InCites</a:t>
            </a:r>
            <a:endParaRPr lang="en-US" sz="1400" b="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s-ES" smtClean="0"/>
              <a:t>CZECH RESEARCH </a:t>
            </a:r>
            <a:br>
              <a:rPr lang="es-ES" smtClean="0"/>
            </a:br>
            <a:r>
              <a:rPr lang="es-ES" smtClean="0"/>
              <a:t>BY OUTPUT AND IMPACT</a:t>
            </a:r>
            <a:endParaRPr lang="en-US" smtClean="0"/>
          </a:p>
        </p:txBody>
      </p:sp>
      <p:sp>
        <p:nvSpPr>
          <p:cNvPr id="3" name="Slide Number Placeholder 2"/>
          <p:cNvSpPr>
            <a:spLocks noGrp="1"/>
          </p:cNvSpPr>
          <p:nvPr>
            <p:ph type="sldNum" sz="quarter" idx="11"/>
          </p:nvPr>
        </p:nvSpPr>
        <p:spPr/>
        <p:txBody>
          <a:bodyPr/>
          <a:lstStyle/>
          <a:p>
            <a:pPr>
              <a:defRPr/>
            </a:pPr>
            <a:fld id="{AD70D8AA-3DFF-4A80-AA57-912DEC68D9A2}" type="slidenum">
              <a:rPr lang="en-US" smtClean="0"/>
              <a:pPr>
                <a:defRPr/>
              </a:pPr>
              <a:t>56</a:t>
            </a:fld>
            <a:endParaRPr lang="en-US" dirty="0"/>
          </a:p>
        </p:txBody>
      </p:sp>
      <p:sp>
        <p:nvSpPr>
          <p:cNvPr id="55300" name="TextBox 4"/>
          <p:cNvSpPr txBox="1">
            <a:spLocks noChangeArrowheads="1"/>
          </p:cNvSpPr>
          <p:nvPr/>
        </p:nvSpPr>
        <p:spPr bwMode="auto">
          <a:xfrm>
            <a:off x="2797175" y="6548438"/>
            <a:ext cx="5822950" cy="260350"/>
          </a:xfrm>
          <a:prstGeom prst="rect">
            <a:avLst/>
          </a:prstGeom>
          <a:noFill/>
          <a:ln w="9525">
            <a:noFill/>
            <a:miter lim="800000"/>
            <a:headEnd/>
            <a:tailEnd/>
          </a:ln>
        </p:spPr>
        <p:txBody>
          <a:bodyPr>
            <a:spAutoFit/>
          </a:bodyPr>
          <a:lstStyle/>
          <a:p>
            <a:r>
              <a:rPr lang="en-US" sz="1100"/>
              <a:t>Ranking by percentage share of Thomson Reuters (ISI) indexed papers 2004 - 2008</a:t>
            </a:r>
          </a:p>
        </p:txBody>
      </p:sp>
      <p:pic>
        <p:nvPicPr>
          <p:cNvPr id="55301" name="Picture 6"/>
          <p:cNvPicPr>
            <a:picLocks noChangeAspect="1" noChangeArrowheads="1"/>
          </p:cNvPicPr>
          <p:nvPr/>
        </p:nvPicPr>
        <p:blipFill>
          <a:blip r:embed="rId2" cstate="print"/>
          <a:srcRect/>
          <a:stretch>
            <a:fillRect/>
          </a:stretch>
        </p:blipFill>
        <p:spPr bwMode="auto">
          <a:xfrm>
            <a:off x="1114425" y="1427163"/>
            <a:ext cx="6254750" cy="5075237"/>
          </a:xfrm>
          <a:prstGeom prst="rect">
            <a:avLst/>
          </a:prstGeom>
          <a:noFill/>
          <a:ln w="9525">
            <a:noFill/>
            <a:miter lim="800000"/>
            <a:headEnd/>
            <a:tailEnd/>
          </a:ln>
        </p:spPr>
      </p:pic>
      <p:sp>
        <p:nvSpPr>
          <p:cNvPr id="6" name="Rectangle 5"/>
          <p:cNvSpPr/>
          <p:nvPr/>
        </p:nvSpPr>
        <p:spPr>
          <a:xfrm>
            <a:off x="1182688" y="2851150"/>
            <a:ext cx="5916612" cy="376238"/>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1187450" y="4456113"/>
            <a:ext cx="5916613" cy="376237"/>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357188" y="506413"/>
            <a:ext cx="8572500" cy="836612"/>
          </a:xfrm>
        </p:spPr>
        <p:txBody>
          <a:bodyPr/>
          <a:lstStyle/>
          <a:p>
            <a:r>
              <a:rPr lang="es-ES" smtClean="0"/>
              <a:t>BENCHMARK YOUR PAPERS AGAINST </a:t>
            </a:r>
            <a:br>
              <a:rPr lang="es-ES" smtClean="0"/>
            </a:br>
            <a:r>
              <a:rPr lang="es-ES" smtClean="0"/>
              <a:t>GLOBAL AVERAGES – </a:t>
            </a:r>
            <a:r>
              <a:rPr lang="es-ES" sz="2000" smtClean="0"/>
              <a:t>IS THIS A HIGHLY CITED PAPER?</a:t>
            </a:r>
            <a:endParaRPr lang="en-US" smtClean="0"/>
          </a:p>
        </p:txBody>
      </p:sp>
      <p:sp>
        <p:nvSpPr>
          <p:cNvPr id="18435" name="Slide Number Placeholder 2"/>
          <p:cNvSpPr>
            <a:spLocks noGrp="1"/>
          </p:cNvSpPr>
          <p:nvPr>
            <p:ph type="sldNum" sz="quarter" idx="11"/>
          </p:nvPr>
        </p:nvSpPr>
        <p:spPr/>
        <p:txBody>
          <a:bodyPr/>
          <a:lstStyle/>
          <a:p>
            <a:pPr>
              <a:defRPr/>
            </a:pPr>
            <a:fld id="{904C850B-8701-47A3-961C-FDD06C7E5993}" type="slidenum">
              <a:rPr lang="en-US" smtClean="0"/>
              <a:pPr>
                <a:defRPr/>
              </a:pPr>
              <a:t>57</a:t>
            </a:fld>
            <a:endParaRPr lang="en-US" smtClean="0"/>
          </a:p>
        </p:txBody>
      </p:sp>
      <p:pic>
        <p:nvPicPr>
          <p:cNvPr id="56324" name="Picture 3"/>
          <p:cNvPicPr>
            <a:picLocks noChangeAspect="1" noChangeArrowheads="1"/>
          </p:cNvPicPr>
          <p:nvPr/>
        </p:nvPicPr>
        <p:blipFill>
          <a:blip r:embed="rId2" cstate="print"/>
          <a:srcRect/>
          <a:stretch>
            <a:fillRect/>
          </a:stretch>
        </p:blipFill>
        <p:spPr bwMode="auto">
          <a:xfrm>
            <a:off x="0" y="2562225"/>
            <a:ext cx="11506200" cy="447675"/>
          </a:xfrm>
          <a:prstGeom prst="rect">
            <a:avLst/>
          </a:prstGeom>
          <a:noFill/>
          <a:ln w="9525">
            <a:noFill/>
            <a:miter lim="800000"/>
            <a:headEnd/>
            <a:tailEnd/>
          </a:ln>
        </p:spPr>
      </p:pic>
      <p:pic>
        <p:nvPicPr>
          <p:cNvPr id="56325" name="Picture 4"/>
          <p:cNvPicPr>
            <a:picLocks noChangeAspect="1" noChangeArrowheads="1"/>
          </p:cNvPicPr>
          <p:nvPr/>
        </p:nvPicPr>
        <p:blipFill>
          <a:blip r:embed="rId3" cstate="print"/>
          <a:srcRect/>
          <a:stretch>
            <a:fillRect/>
          </a:stretch>
        </p:blipFill>
        <p:spPr bwMode="auto">
          <a:xfrm>
            <a:off x="0" y="1857375"/>
            <a:ext cx="11515725" cy="685800"/>
          </a:xfrm>
          <a:prstGeom prst="rect">
            <a:avLst/>
          </a:prstGeom>
          <a:noFill/>
          <a:ln w="9525">
            <a:noFill/>
            <a:miter lim="800000"/>
            <a:headEnd/>
            <a:tailEnd/>
          </a:ln>
        </p:spPr>
      </p:pic>
      <p:sp>
        <p:nvSpPr>
          <p:cNvPr id="33801" name="TextBox 16"/>
          <p:cNvSpPr txBox="1">
            <a:spLocks noChangeArrowheads="1"/>
          </p:cNvSpPr>
          <p:nvPr/>
        </p:nvSpPr>
        <p:spPr bwMode="auto">
          <a:xfrm>
            <a:off x="2857500" y="4010025"/>
            <a:ext cx="2428875" cy="738188"/>
          </a:xfrm>
          <a:prstGeom prst="rect">
            <a:avLst/>
          </a:prstGeom>
          <a:solidFill>
            <a:srgbClr val="FFFF99"/>
          </a:solidFill>
          <a:ln w="38100">
            <a:solidFill>
              <a:schemeClr val="tx2"/>
            </a:solidFill>
            <a:miter lim="800000"/>
            <a:headEnd/>
            <a:tailEnd/>
          </a:ln>
        </p:spPr>
        <p:txBody>
          <a:bodyPr>
            <a:spAutoFit/>
          </a:bodyPr>
          <a:lstStyle/>
          <a:p>
            <a:r>
              <a:rPr lang="es-ES" sz="1400" b="0"/>
              <a:t>Hematology articles from this year have been cited 18,83 times</a:t>
            </a:r>
            <a:endParaRPr lang="en-US" sz="1400" b="0"/>
          </a:p>
        </p:txBody>
      </p:sp>
      <p:cxnSp>
        <p:nvCxnSpPr>
          <p:cNvPr id="11" name="Straight Arrow Connector 10"/>
          <p:cNvCxnSpPr/>
          <p:nvPr/>
        </p:nvCxnSpPr>
        <p:spPr>
          <a:xfrm rot="16200000" flipV="1">
            <a:off x="2464594" y="2964656"/>
            <a:ext cx="1285875" cy="785813"/>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a:off x="3286125" y="2643188"/>
            <a:ext cx="2571750" cy="1000125"/>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33804" name="TextBox 13"/>
          <p:cNvSpPr txBox="1">
            <a:spLocks noChangeArrowheads="1"/>
          </p:cNvSpPr>
          <p:nvPr/>
        </p:nvSpPr>
        <p:spPr bwMode="auto">
          <a:xfrm>
            <a:off x="5715000" y="3643313"/>
            <a:ext cx="2428875" cy="738187"/>
          </a:xfrm>
          <a:prstGeom prst="rect">
            <a:avLst/>
          </a:prstGeom>
          <a:solidFill>
            <a:srgbClr val="FFFF99"/>
          </a:solidFill>
          <a:ln w="38100">
            <a:solidFill>
              <a:schemeClr val="tx2"/>
            </a:solidFill>
            <a:miter lim="800000"/>
            <a:headEnd/>
            <a:tailEnd/>
          </a:ln>
        </p:spPr>
        <p:txBody>
          <a:bodyPr>
            <a:spAutoFit/>
          </a:bodyPr>
          <a:lstStyle/>
          <a:p>
            <a:r>
              <a:rPr lang="es-ES" sz="1400" b="0"/>
              <a:t>This article is ranked in the 12,92nd  percentile in its field by citations</a:t>
            </a:r>
            <a:endParaRPr lang="en-US" sz="1400" b="0"/>
          </a:p>
        </p:txBody>
      </p:sp>
      <p:sp>
        <p:nvSpPr>
          <p:cNvPr id="15" name="Rectangle 14"/>
          <p:cNvSpPr/>
          <p:nvPr/>
        </p:nvSpPr>
        <p:spPr>
          <a:xfrm>
            <a:off x="26988" y="1812925"/>
            <a:ext cx="500062" cy="1071563"/>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0"/>
          </a:p>
        </p:txBody>
      </p:sp>
      <p:grpSp>
        <p:nvGrpSpPr>
          <p:cNvPr id="2" name="Group 18"/>
          <p:cNvGrpSpPr>
            <a:grpSpLocks/>
          </p:cNvGrpSpPr>
          <p:nvPr/>
        </p:nvGrpSpPr>
        <p:grpSpPr bwMode="auto">
          <a:xfrm>
            <a:off x="500063" y="1785938"/>
            <a:ext cx="2857500" cy="4500562"/>
            <a:chOff x="500063" y="1785938"/>
            <a:chExt cx="2857500" cy="4500562"/>
          </a:xfrm>
        </p:grpSpPr>
        <p:sp>
          <p:nvSpPr>
            <p:cNvPr id="7" name="Rectangle 6"/>
            <p:cNvSpPr/>
            <p:nvPr/>
          </p:nvSpPr>
          <p:spPr>
            <a:xfrm>
              <a:off x="1643063" y="1785938"/>
              <a:ext cx="1714500" cy="1143000"/>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0"/>
            </a:p>
          </p:txBody>
        </p:sp>
        <p:sp>
          <p:nvSpPr>
            <p:cNvPr id="56336" name="TextBox 7"/>
            <p:cNvSpPr txBox="1">
              <a:spLocks noChangeArrowheads="1"/>
            </p:cNvSpPr>
            <p:nvPr/>
          </p:nvSpPr>
          <p:spPr bwMode="auto">
            <a:xfrm>
              <a:off x="500063" y="3857625"/>
              <a:ext cx="1714500" cy="954088"/>
            </a:xfrm>
            <a:prstGeom prst="rect">
              <a:avLst/>
            </a:prstGeom>
            <a:solidFill>
              <a:srgbClr val="FFFF99"/>
            </a:solidFill>
            <a:ln w="38100">
              <a:solidFill>
                <a:schemeClr val="tx2"/>
              </a:solidFill>
              <a:miter lim="800000"/>
              <a:headEnd/>
              <a:tailEnd/>
            </a:ln>
          </p:spPr>
          <p:txBody>
            <a:bodyPr>
              <a:spAutoFit/>
            </a:bodyPr>
            <a:lstStyle/>
            <a:p>
              <a:r>
                <a:rPr lang="es-ES" sz="1400" b="0"/>
                <a:t>Articles published in ‘Blood’ from 2004 have been cited 34,30 times</a:t>
              </a:r>
              <a:endParaRPr lang="en-US" sz="1400" b="0"/>
            </a:p>
          </p:txBody>
        </p:sp>
        <p:cxnSp>
          <p:nvCxnSpPr>
            <p:cNvPr id="9" name="Straight Arrow Connector 8"/>
            <p:cNvCxnSpPr/>
            <p:nvPr/>
          </p:nvCxnSpPr>
          <p:spPr>
            <a:xfrm rot="5400000" flipH="1" flipV="1">
              <a:off x="1321594" y="3178969"/>
              <a:ext cx="1071562" cy="28575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56338" name="TextBox 15"/>
            <p:cNvSpPr txBox="1">
              <a:spLocks noChangeArrowheads="1"/>
            </p:cNvSpPr>
            <p:nvPr/>
          </p:nvSpPr>
          <p:spPr bwMode="auto">
            <a:xfrm>
              <a:off x="500063" y="5332413"/>
              <a:ext cx="2143125" cy="954087"/>
            </a:xfrm>
            <a:prstGeom prst="rect">
              <a:avLst/>
            </a:prstGeom>
            <a:solidFill>
              <a:srgbClr val="FFFF99"/>
            </a:solidFill>
            <a:ln w="38100">
              <a:solidFill>
                <a:schemeClr val="tx2"/>
              </a:solidFill>
              <a:miter lim="800000"/>
              <a:headEnd/>
              <a:tailEnd/>
            </a:ln>
          </p:spPr>
          <p:txBody>
            <a:bodyPr>
              <a:spAutoFit/>
            </a:bodyPr>
            <a:lstStyle/>
            <a:p>
              <a:r>
                <a:rPr lang="es-ES" sz="1400" b="0"/>
                <a:t>This paper has received 40/34,30=1,17 times the expected citations for this journal</a:t>
              </a:r>
              <a:endParaRPr lang="en-US" sz="1400" b="0"/>
            </a:p>
          </p:txBody>
        </p:sp>
        <p:cxnSp>
          <p:nvCxnSpPr>
            <p:cNvPr id="18" name="Straight Arrow Connector 17"/>
            <p:cNvCxnSpPr>
              <a:stCxn id="56336" idx="2"/>
            </p:cNvCxnSpPr>
            <p:nvPr/>
          </p:nvCxnSpPr>
          <p:spPr>
            <a:xfrm rot="5400000">
              <a:off x="1119982" y="5049044"/>
              <a:ext cx="474662" cy="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sp>
        <p:nvSpPr>
          <p:cNvPr id="33808" name="TextBox 18"/>
          <p:cNvSpPr txBox="1">
            <a:spLocks noChangeArrowheads="1"/>
          </p:cNvSpPr>
          <p:nvPr/>
        </p:nvSpPr>
        <p:spPr bwMode="auto">
          <a:xfrm>
            <a:off x="3643313" y="5332413"/>
            <a:ext cx="2143125" cy="954087"/>
          </a:xfrm>
          <a:prstGeom prst="rect">
            <a:avLst/>
          </a:prstGeom>
          <a:solidFill>
            <a:srgbClr val="FFFF99"/>
          </a:solidFill>
          <a:ln w="38100">
            <a:solidFill>
              <a:schemeClr val="tx2"/>
            </a:solidFill>
            <a:miter lim="800000"/>
            <a:headEnd/>
            <a:tailEnd/>
          </a:ln>
        </p:spPr>
        <p:txBody>
          <a:bodyPr>
            <a:spAutoFit/>
          </a:bodyPr>
          <a:lstStyle/>
          <a:p>
            <a:r>
              <a:rPr lang="es-ES" sz="1400" b="0"/>
              <a:t>This paper has received 40/18,83=2,12 times the expected citations for this subject category</a:t>
            </a:r>
            <a:endParaRPr lang="en-US" sz="1400" b="0"/>
          </a:p>
        </p:txBody>
      </p:sp>
      <p:cxnSp>
        <p:nvCxnSpPr>
          <p:cNvPr id="20" name="Straight Arrow Connector 19"/>
          <p:cNvCxnSpPr/>
          <p:nvPr/>
        </p:nvCxnSpPr>
        <p:spPr>
          <a:xfrm rot="5400000">
            <a:off x="4120357" y="5023644"/>
            <a:ext cx="474662" cy="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pic>
        <p:nvPicPr>
          <p:cNvPr id="32786" name="Picture 18"/>
          <p:cNvPicPr>
            <a:picLocks noChangeAspect="1" noChangeArrowheads="1"/>
          </p:cNvPicPr>
          <p:nvPr/>
        </p:nvPicPr>
        <p:blipFill>
          <a:blip r:embed="rId4" cstate="print"/>
          <a:srcRect/>
          <a:stretch>
            <a:fillRect/>
          </a:stretch>
        </p:blipFill>
        <p:spPr bwMode="auto">
          <a:xfrm>
            <a:off x="2428875" y="3500438"/>
            <a:ext cx="4857750" cy="3041650"/>
          </a:xfrm>
          <a:prstGeom prst="rect">
            <a:avLst/>
          </a:prstGeom>
          <a:noFill/>
          <a:ln w="38100">
            <a:solidFill>
              <a:schemeClr val="tx2"/>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2000"/>
                                        <p:tgtEl>
                                          <p:spTgt spid="32786"/>
                                        </p:tgtEl>
                                      </p:cBhvr>
                                    </p:animEffect>
                                    <p:set>
                                      <p:cBhvr>
                                        <p:cTn id="9" dur="1" fill="hold">
                                          <p:stCondLst>
                                            <p:cond delay="1999"/>
                                          </p:stCondLst>
                                        </p:cTn>
                                        <p:tgtEl>
                                          <p:spTgt spid="32786"/>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3808"/>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38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3804"/>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1" grpId="0" animBg="1"/>
      <p:bldP spid="33804" grpId="0" animBg="1"/>
      <p:bldP spid="3380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s-ES" smtClean="0"/>
              <a:t>AGGREGATING PAPERS</a:t>
            </a:r>
            <a:br>
              <a:rPr lang="es-ES" smtClean="0"/>
            </a:br>
            <a:endParaRPr lang="en-US" smtClean="0"/>
          </a:p>
        </p:txBody>
      </p:sp>
      <p:pic>
        <p:nvPicPr>
          <p:cNvPr id="57347" name="Picture 2"/>
          <p:cNvPicPr>
            <a:picLocks noChangeAspect="1" noChangeArrowheads="1"/>
          </p:cNvPicPr>
          <p:nvPr/>
        </p:nvPicPr>
        <p:blipFill>
          <a:blip r:embed="rId2" cstate="print"/>
          <a:srcRect/>
          <a:stretch>
            <a:fillRect/>
          </a:stretch>
        </p:blipFill>
        <p:spPr bwMode="auto">
          <a:xfrm>
            <a:off x="0" y="1598613"/>
            <a:ext cx="9144000" cy="4978400"/>
          </a:xfrm>
          <a:prstGeom prst="rect">
            <a:avLst/>
          </a:prstGeom>
          <a:noFill/>
          <a:ln w="9525">
            <a:noFill/>
            <a:miter lim="800000"/>
            <a:headEnd/>
            <a:tailEnd/>
          </a:ln>
        </p:spPr>
      </p:pic>
      <p:sp>
        <p:nvSpPr>
          <p:cNvPr id="4" name="Rectangle 3"/>
          <p:cNvSpPr/>
          <p:nvPr/>
        </p:nvSpPr>
        <p:spPr>
          <a:xfrm>
            <a:off x="12700" y="1936750"/>
            <a:ext cx="404813" cy="4437063"/>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1765300" y="1927225"/>
            <a:ext cx="454025" cy="4437063"/>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13"/>
          <p:cNvPicPr>
            <a:picLocks noChangeAspect="1" noChangeArrowheads="1"/>
          </p:cNvPicPr>
          <p:nvPr/>
        </p:nvPicPr>
        <p:blipFill>
          <a:blip r:embed="rId3" cstate="print"/>
          <a:srcRect/>
          <a:stretch>
            <a:fillRect/>
          </a:stretch>
        </p:blipFill>
        <p:spPr bwMode="auto">
          <a:xfrm>
            <a:off x="381000" y="1635125"/>
            <a:ext cx="8382000" cy="4610100"/>
          </a:xfrm>
          <a:prstGeom prst="rect">
            <a:avLst/>
          </a:prstGeom>
          <a:noFill/>
          <a:ln w="9525">
            <a:noFill/>
            <a:miter lim="800000"/>
            <a:headEnd/>
            <a:tailEnd/>
          </a:ln>
        </p:spPr>
      </p:pic>
      <p:sp>
        <p:nvSpPr>
          <p:cNvPr id="58371" name="Title 1"/>
          <p:cNvSpPr>
            <a:spLocks noGrp="1"/>
          </p:cNvSpPr>
          <p:nvPr>
            <p:ph type="title"/>
          </p:nvPr>
        </p:nvSpPr>
        <p:spPr/>
        <p:txBody>
          <a:bodyPr/>
          <a:lstStyle/>
          <a:p>
            <a:r>
              <a:rPr lang="es-ES" smtClean="0"/>
              <a:t>WHICH AUTHORS’ PAPERS HAVE PERFORMED BEST </a:t>
            </a:r>
            <a:r>
              <a:rPr lang="es-ES" u="sng" smtClean="0"/>
              <a:t>IN THEIR FIELD</a:t>
            </a:r>
            <a:r>
              <a:rPr lang="es-ES" smtClean="0"/>
              <a:t>?</a:t>
            </a:r>
            <a:endParaRPr lang="en-US" smtClean="0"/>
          </a:p>
        </p:txBody>
      </p:sp>
      <p:sp>
        <p:nvSpPr>
          <p:cNvPr id="20484" name="Slide Number Placeholder 2"/>
          <p:cNvSpPr>
            <a:spLocks noGrp="1"/>
          </p:cNvSpPr>
          <p:nvPr>
            <p:ph type="sldNum" sz="quarter" idx="11"/>
          </p:nvPr>
        </p:nvSpPr>
        <p:spPr>
          <a:xfrm>
            <a:off x="8424863" y="6219825"/>
            <a:ext cx="457200" cy="231775"/>
          </a:xfrm>
        </p:spPr>
        <p:txBody>
          <a:bodyPr/>
          <a:lstStyle/>
          <a:p>
            <a:pPr>
              <a:defRPr/>
            </a:pPr>
            <a:fld id="{408EBDBE-D149-4CAE-8F61-3A414D2A54A6}" type="slidenum">
              <a:rPr lang="en-US" smtClean="0"/>
              <a:pPr>
                <a:defRPr/>
              </a:pPr>
              <a:t>59</a:t>
            </a:fld>
            <a:endParaRPr lang="en-US" smtClean="0"/>
          </a:p>
        </p:txBody>
      </p:sp>
      <p:sp>
        <p:nvSpPr>
          <p:cNvPr id="58373" name="Rectangle 6"/>
          <p:cNvSpPr>
            <a:spLocks noChangeArrowheads="1"/>
          </p:cNvSpPr>
          <p:nvPr/>
        </p:nvSpPr>
        <p:spPr bwMode="auto">
          <a:xfrm>
            <a:off x="6332538" y="1982788"/>
            <a:ext cx="1603375" cy="4337050"/>
          </a:xfrm>
          <a:prstGeom prst="rect">
            <a:avLst/>
          </a:prstGeom>
          <a:noFill/>
          <a:ln w="38100">
            <a:solidFill>
              <a:schemeClr val="tx2"/>
            </a:solidFill>
            <a:miter lim="800000"/>
            <a:headEnd/>
            <a:tailEnd/>
          </a:ln>
        </p:spPr>
        <p:txBody>
          <a:bodyPr wrap="none" anchor="ctr"/>
          <a:lstStyle/>
          <a:p>
            <a:endParaRPr lang="en-US"/>
          </a:p>
        </p:txBody>
      </p:sp>
      <p:sp>
        <p:nvSpPr>
          <p:cNvPr id="58374" name="TextBox 9"/>
          <p:cNvSpPr txBox="1">
            <a:spLocks noChangeArrowheads="1"/>
          </p:cNvSpPr>
          <p:nvPr/>
        </p:nvSpPr>
        <p:spPr bwMode="auto">
          <a:xfrm>
            <a:off x="2627313" y="6577013"/>
            <a:ext cx="2928937" cy="307975"/>
          </a:xfrm>
          <a:prstGeom prst="rect">
            <a:avLst/>
          </a:prstGeom>
          <a:noFill/>
          <a:ln w="9525">
            <a:noFill/>
            <a:miter lim="800000"/>
            <a:headEnd/>
            <a:tailEnd/>
          </a:ln>
        </p:spPr>
        <p:txBody>
          <a:bodyPr>
            <a:spAutoFit/>
          </a:bodyPr>
          <a:lstStyle/>
          <a:p>
            <a:r>
              <a:rPr lang="es-ES" sz="1400" b="0"/>
              <a:t>Source: Thomson Reuters InCites</a:t>
            </a:r>
            <a:endParaRPr lang="en-US" sz="1400" b="0"/>
          </a:p>
        </p:txBody>
      </p:sp>
      <p:grpSp>
        <p:nvGrpSpPr>
          <p:cNvPr id="2" name="Group 18"/>
          <p:cNvGrpSpPr>
            <a:grpSpLocks/>
          </p:cNvGrpSpPr>
          <p:nvPr/>
        </p:nvGrpSpPr>
        <p:grpSpPr bwMode="auto">
          <a:xfrm>
            <a:off x="117475" y="3109913"/>
            <a:ext cx="8964613" cy="3024187"/>
            <a:chOff x="117567" y="3284984"/>
            <a:chExt cx="8964488" cy="3024354"/>
          </a:xfrm>
        </p:grpSpPr>
        <p:sp>
          <p:nvSpPr>
            <p:cNvPr id="58376" name="TextBox 8"/>
            <p:cNvSpPr txBox="1">
              <a:spLocks noChangeArrowheads="1"/>
            </p:cNvSpPr>
            <p:nvPr/>
          </p:nvSpPr>
          <p:spPr bwMode="auto">
            <a:xfrm>
              <a:off x="3923928" y="3284984"/>
              <a:ext cx="1296144" cy="646363"/>
            </a:xfrm>
            <a:prstGeom prst="rect">
              <a:avLst/>
            </a:prstGeom>
            <a:solidFill>
              <a:srgbClr val="FFFF99"/>
            </a:solidFill>
            <a:ln w="38100">
              <a:solidFill>
                <a:schemeClr val="tx2"/>
              </a:solidFill>
              <a:miter lim="800000"/>
              <a:headEnd/>
              <a:tailEnd/>
            </a:ln>
          </p:spPr>
          <p:txBody>
            <a:bodyPr>
              <a:spAutoFit/>
            </a:bodyPr>
            <a:lstStyle/>
            <a:p>
              <a:r>
                <a:rPr lang="es-ES" sz="1800" b="0"/>
                <a:t>Computer Science</a:t>
              </a:r>
              <a:endParaRPr lang="en-US" sz="1800" b="0"/>
            </a:p>
          </p:txBody>
        </p:sp>
        <p:cxnSp>
          <p:nvCxnSpPr>
            <p:cNvPr id="11" name="Straight Arrow Connector 10"/>
            <p:cNvCxnSpPr>
              <a:stCxn id="58376" idx="1"/>
            </p:cNvCxnSpPr>
            <p:nvPr/>
          </p:nvCxnSpPr>
          <p:spPr>
            <a:xfrm rot="10800000" flipV="1">
              <a:off x="1043067" y="3608852"/>
              <a:ext cx="2881272" cy="971604"/>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58378" name="TextBox 8"/>
            <p:cNvSpPr txBox="1">
              <a:spLocks noChangeArrowheads="1"/>
            </p:cNvSpPr>
            <p:nvPr/>
          </p:nvSpPr>
          <p:spPr bwMode="auto">
            <a:xfrm>
              <a:off x="2867025" y="5939988"/>
              <a:ext cx="1128911" cy="369350"/>
            </a:xfrm>
            <a:prstGeom prst="rect">
              <a:avLst/>
            </a:prstGeom>
            <a:solidFill>
              <a:srgbClr val="FFFF99"/>
            </a:solidFill>
            <a:ln w="38100">
              <a:solidFill>
                <a:schemeClr val="tx2"/>
              </a:solidFill>
              <a:miter lim="800000"/>
              <a:headEnd/>
              <a:tailEnd/>
            </a:ln>
          </p:spPr>
          <p:txBody>
            <a:bodyPr>
              <a:spAutoFit/>
            </a:bodyPr>
            <a:lstStyle/>
            <a:p>
              <a:r>
                <a:rPr lang="es-ES" sz="1800" b="0"/>
                <a:t>Medicine</a:t>
              </a:r>
              <a:endParaRPr lang="en-US" sz="1800" b="0"/>
            </a:p>
          </p:txBody>
        </p:sp>
        <p:sp>
          <p:nvSpPr>
            <p:cNvPr id="16" name="Rounded Rectangle 15"/>
            <p:cNvSpPr/>
            <p:nvPr/>
          </p:nvSpPr>
          <p:spPr>
            <a:xfrm>
              <a:off x="117567" y="4509014"/>
              <a:ext cx="8964488" cy="504853"/>
            </a:xfrm>
            <a:prstGeom prst="round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0"/>
            </a:p>
          </p:txBody>
        </p:sp>
        <p:cxnSp>
          <p:nvCxnSpPr>
            <p:cNvPr id="17" name="Straight Arrow Connector 16"/>
            <p:cNvCxnSpPr/>
            <p:nvPr/>
          </p:nvCxnSpPr>
          <p:spPr>
            <a:xfrm rot="10800000">
              <a:off x="827170" y="4869396"/>
              <a:ext cx="2016097" cy="1187516"/>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smtClean="0"/>
              <a:t>WITH WHOM DOES OUR FACULTY COLLABORATE?</a:t>
            </a:r>
          </a:p>
        </p:txBody>
      </p:sp>
      <p:sp>
        <p:nvSpPr>
          <p:cNvPr id="30723" name="Slide Number Placeholder 2"/>
          <p:cNvSpPr>
            <a:spLocks noGrp="1"/>
          </p:cNvSpPr>
          <p:nvPr>
            <p:ph type="sldNum" sz="quarter" idx="11"/>
          </p:nvPr>
        </p:nvSpPr>
        <p:spPr/>
        <p:txBody>
          <a:bodyPr/>
          <a:lstStyle/>
          <a:p>
            <a:pPr>
              <a:defRPr/>
            </a:pPr>
            <a:fld id="{50A53D5C-A612-477F-80AA-5C0A74F37507}" type="slidenum">
              <a:rPr lang="en-US" smtClean="0"/>
              <a:pPr>
                <a:defRPr/>
              </a:pPr>
              <a:t>60</a:t>
            </a:fld>
            <a:endParaRPr lang="en-US" smtClean="0"/>
          </a:p>
        </p:txBody>
      </p:sp>
      <p:pic>
        <p:nvPicPr>
          <p:cNvPr id="59396" name="Picture 5"/>
          <p:cNvPicPr>
            <a:picLocks noChangeAspect="1" noChangeArrowheads="1"/>
          </p:cNvPicPr>
          <p:nvPr/>
        </p:nvPicPr>
        <p:blipFill>
          <a:blip r:embed="rId2" cstate="print"/>
          <a:srcRect/>
          <a:stretch>
            <a:fillRect/>
          </a:stretch>
        </p:blipFill>
        <p:spPr bwMode="auto">
          <a:xfrm>
            <a:off x="0" y="1643063"/>
            <a:ext cx="9144000" cy="4562475"/>
          </a:xfrm>
          <a:prstGeom prst="rect">
            <a:avLst/>
          </a:prstGeom>
          <a:noFill/>
          <a:ln w="9525">
            <a:noFill/>
            <a:miter lim="800000"/>
            <a:headEnd/>
            <a:tailEnd/>
          </a:ln>
        </p:spPr>
      </p:pic>
      <p:sp>
        <p:nvSpPr>
          <p:cNvPr id="6" name="Oval 5"/>
          <p:cNvSpPr/>
          <p:nvPr/>
        </p:nvSpPr>
        <p:spPr>
          <a:xfrm>
            <a:off x="-357188" y="2071688"/>
            <a:ext cx="4071938" cy="857250"/>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6"/>
          <p:cNvPicPr>
            <a:picLocks noChangeAspect="1" noChangeArrowheads="1"/>
          </p:cNvPicPr>
          <p:nvPr/>
        </p:nvPicPr>
        <p:blipFill>
          <a:blip r:embed="rId2" cstate="print"/>
          <a:srcRect/>
          <a:stretch>
            <a:fillRect/>
          </a:stretch>
        </p:blipFill>
        <p:spPr bwMode="auto">
          <a:xfrm>
            <a:off x="96838" y="2066925"/>
            <a:ext cx="8929687" cy="3790950"/>
          </a:xfrm>
          <a:prstGeom prst="rect">
            <a:avLst/>
          </a:prstGeom>
          <a:noFill/>
          <a:ln w="9525">
            <a:noFill/>
            <a:miter lim="800000"/>
            <a:headEnd/>
            <a:tailEnd/>
          </a:ln>
        </p:spPr>
      </p:pic>
      <p:sp>
        <p:nvSpPr>
          <p:cNvPr id="60419" name="Title 1"/>
          <p:cNvSpPr>
            <a:spLocks noGrp="1"/>
          </p:cNvSpPr>
          <p:nvPr>
            <p:ph type="title"/>
          </p:nvPr>
        </p:nvSpPr>
        <p:spPr/>
        <p:txBody>
          <a:bodyPr/>
          <a:lstStyle/>
          <a:p>
            <a:r>
              <a:rPr lang="en-US" smtClean="0"/>
              <a:t>WHICH OF THOSE COLLABORATIONS ARE THE MOST VALUABLE?</a:t>
            </a:r>
          </a:p>
        </p:txBody>
      </p:sp>
      <p:sp>
        <p:nvSpPr>
          <p:cNvPr id="31747" name="Slide Number Placeholder 2"/>
          <p:cNvSpPr>
            <a:spLocks noGrp="1"/>
          </p:cNvSpPr>
          <p:nvPr>
            <p:ph type="sldNum" sz="quarter" idx="11"/>
          </p:nvPr>
        </p:nvSpPr>
        <p:spPr/>
        <p:txBody>
          <a:bodyPr/>
          <a:lstStyle/>
          <a:p>
            <a:pPr>
              <a:defRPr/>
            </a:pPr>
            <a:fld id="{996B5CA5-436F-4007-9332-58728D40C9FE}" type="slidenum">
              <a:rPr lang="en-US" smtClean="0"/>
              <a:pPr>
                <a:defRPr/>
              </a:pPr>
              <a:t>61</a:t>
            </a:fld>
            <a:endParaRPr lang="en-US" smtClean="0"/>
          </a:p>
        </p:txBody>
      </p:sp>
      <p:sp>
        <p:nvSpPr>
          <p:cNvPr id="60421" name="Rectangle 4"/>
          <p:cNvSpPr>
            <a:spLocks noChangeArrowheads="1"/>
          </p:cNvSpPr>
          <p:nvPr/>
        </p:nvSpPr>
        <p:spPr bwMode="auto">
          <a:xfrm>
            <a:off x="8186738" y="2214563"/>
            <a:ext cx="885825" cy="3643312"/>
          </a:xfrm>
          <a:prstGeom prst="rect">
            <a:avLst/>
          </a:prstGeom>
          <a:noFill/>
          <a:ln w="38100">
            <a:solidFill>
              <a:schemeClr val="tx2"/>
            </a:solidFill>
            <a:miter lim="800000"/>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a:xfrm>
            <a:off x="898525" y="1512888"/>
            <a:ext cx="7388225" cy="4035425"/>
          </a:xfrm>
        </p:spPr>
        <p:txBody>
          <a:bodyPr/>
          <a:lstStyle/>
          <a:p>
            <a:r>
              <a:rPr lang="cs-CZ" dirty="0" smtClean="0"/>
              <a:t>RESEARCHERID</a:t>
            </a:r>
            <a:endParaRPr lang="en-US" dirty="0" smtClean="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887413" y="225425"/>
            <a:ext cx="7369175" cy="836613"/>
          </a:xfrm>
        </p:spPr>
        <p:txBody>
          <a:bodyPr/>
          <a:lstStyle/>
          <a:p>
            <a:r>
              <a:rPr lang="en-US" smtClean="0"/>
              <a:t>RESEARCHERID</a:t>
            </a:r>
            <a:br>
              <a:rPr lang="en-US" smtClean="0"/>
            </a:br>
            <a:r>
              <a:rPr lang="en-US" smtClean="0"/>
              <a:t>SCHOLARLY RESEARCH COMMUNITY</a:t>
            </a:r>
          </a:p>
        </p:txBody>
      </p:sp>
      <p:sp>
        <p:nvSpPr>
          <p:cNvPr id="37891" name="Rectangle 3"/>
          <p:cNvSpPr>
            <a:spLocks noGrp="1" noChangeArrowheads="1"/>
          </p:cNvSpPr>
          <p:nvPr>
            <p:ph type="body" idx="1"/>
          </p:nvPr>
        </p:nvSpPr>
        <p:spPr>
          <a:xfrm>
            <a:off x="890588" y="1525588"/>
            <a:ext cx="7369175" cy="4570412"/>
          </a:xfrm>
        </p:spPr>
        <p:txBody>
          <a:bodyPr/>
          <a:lstStyle/>
          <a:p>
            <a:r>
              <a:rPr lang="en-US" smtClean="0"/>
              <a:t>Accurate Identification</a:t>
            </a:r>
          </a:p>
          <a:p>
            <a:r>
              <a:rPr lang="en-US" smtClean="0"/>
              <a:t>Organize and Manage</a:t>
            </a:r>
          </a:p>
          <a:p>
            <a:r>
              <a:rPr lang="en-US" smtClean="0"/>
              <a:t>Increase Visibility and Recognition</a:t>
            </a:r>
          </a:p>
          <a:p>
            <a:r>
              <a:rPr lang="en-US" smtClean="0"/>
              <a:t>Measure Performance</a:t>
            </a:r>
          </a:p>
          <a:p>
            <a:r>
              <a:rPr lang="en-US" smtClean="0"/>
              <a:t>Collaboration</a:t>
            </a:r>
          </a:p>
          <a:p>
            <a:r>
              <a:rPr lang="en-US" smtClean="0"/>
              <a:t>Security</a:t>
            </a:r>
          </a:p>
        </p:txBody>
      </p:sp>
      <p:pic>
        <p:nvPicPr>
          <p:cNvPr id="37892" name="Picture 4"/>
          <p:cNvPicPr>
            <a:picLocks noChangeAspect="1" noChangeArrowheads="1"/>
          </p:cNvPicPr>
          <p:nvPr/>
        </p:nvPicPr>
        <p:blipFill>
          <a:blip r:embed="rId3" cstate="print"/>
          <a:srcRect/>
          <a:stretch>
            <a:fillRect/>
          </a:stretch>
        </p:blipFill>
        <p:spPr bwMode="auto">
          <a:xfrm>
            <a:off x="4883150" y="1552575"/>
            <a:ext cx="3856038" cy="4324350"/>
          </a:xfrm>
          <a:prstGeom prst="rect">
            <a:avLst/>
          </a:prstGeom>
          <a:noFill/>
          <a:ln w="38100">
            <a:solidFill>
              <a:schemeClr val="tx2"/>
            </a:solidFill>
            <a:miter lim="800000"/>
            <a:headEnd/>
            <a:tailEnd/>
          </a:ln>
        </p:spPr>
      </p:pic>
      <p:sp>
        <p:nvSpPr>
          <p:cNvPr id="37893" name="Text Box 5"/>
          <p:cNvSpPr txBox="1">
            <a:spLocks noChangeArrowheads="1"/>
          </p:cNvSpPr>
          <p:nvPr/>
        </p:nvSpPr>
        <p:spPr bwMode="auto">
          <a:xfrm>
            <a:off x="5980113" y="6157913"/>
            <a:ext cx="2333625" cy="366712"/>
          </a:xfrm>
          <a:prstGeom prst="rect">
            <a:avLst/>
          </a:prstGeom>
          <a:noFill/>
          <a:ln w="9525">
            <a:noFill/>
            <a:miter lim="800000"/>
            <a:headEnd/>
            <a:tailEnd/>
          </a:ln>
        </p:spPr>
        <p:txBody>
          <a:bodyPr>
            <a:spAutoFit/>
          </a:bodyPr>
          <a:lstStyle/>
          <a:p>
            <a:pPr>
              <a:spcBef>
                <a:spcPct val="50000"/>
              </a:spcBef>
            </a:pPr>
            <a:r>
              <a:rPr lang="en-US" sz="1800" b="0" i="1"/>
              <a:t>Science</a:t>
            </a:r>
            <a:r>
              <a:rPr lang="en-US" sz="1800" b="0"/>
              <a:t>, March 2009</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mtClean="0"/>
              <a:t>INDIVIDUAL LEVEL</a:t>
            </a:r>
            <a:br>
              <a:rPr lang="en-US" smtClean="0"/>
            </a:br>
            <a:r>
              <a:rPr lang="en-US" smtClean="0"/>
              <a:t>RESEARCH EVALUATION</a:t>
            </a:r>
          </a:p>
        </p:txBody>
      </p:sp>
      <p:pic>
        <p:nvPicPr>
          <p:cNvPr id="38915" name="Picture 3"/>
          <p:cNvPicPr>
            <a:picLocks noChangeAspect="1" noChangeArrowheads="1"/>
          </p:cNvPicPr>
          <p:nvPr/>
        </p:nvPicPr>
        <p:blipFill>
          <a:blip r:embed="rId3" cstate="print"/>
          <a:srcRect/>
          <a:stretch>
            <a:fillRect/>
          </a:stretch>
        </p:blipFill>
        <p:spPr bwMode="auto">
          <a:xfrm>
            <a:off x="1363663" y="1509713"/>
            <a:ext cx="5934075" cy="4449762"/>
          </a:xfrm>
          <a:prstGeom prst="rect">
            <a:avLst/>
          </a:prstGeom>
          <a:noFill/>
          <a:ln w="38100">
            <a:solidFill>
              <a:schemeClr val="tx2"/>
            </a:solidFill>
            <a:miter lim="800000"/>
            <a:headEnd/>
            <a:tailEnd/>
          </a:ln>
        </p:spPr>
      </p:pic>
      <p:pic>
        <p:nvPicPr>
          <p:cNvPr id="38916" name="Picture 4"/>
          <p:cNvPicPr>
            <a:picLocks noChangeAspect="1" noChangeArrowheads="1"/>
          </p:cNvPicPr>
          <p:nvPr/>
        </p:nvPicPr>
        <p:blipFill>
          <a:blip r:embed="rId4" cstate="print"/>
          <a:srcRect/>
          <a:stretch>
            <a:fillRect/>
          </a:stretch>
        </p:blipFill>
        <p:spPr bwMode="auto">
          <a:xfrm>
            <a:off x="3590925" y="4610100"/>
            <a:ext cx="5070475" cy="1912938"/>
          </a:xfrm>
          <a:prstGeom prst="rect">
            <a:avLst/>
          </a:prstGeom>
          <a:noFill/>
          <a:ln w="38100">
            <a:solidFill>
              <a:schemeClr val="tx2"/>
            </a:solidFill>
            <a:miter lim="800000"/>
            <a:headEnd/>
            <a:tailEnd/>
          </a:ln>
        </p:spPr>
      </p:pic>
      <p:sp>
        <p:nvSpPr>
          <p:cNvPr id="38917" name="Text Box 5"/>
          <p:cNvSpPr txBox="1">
            <a:spLocks noChangeArrowheads="1"/>
          </p:cNvSpPr>
          <p:nvPr/>
        </p:nvSpPr>
        <p:spPr bwMode="auto">
          <a:xfrm>
            <a:off x="123825" y="5530850"/>
            <a:ext cx="3192463" cy="1044575"/>
          </a:xfrm>
          <a:prstGeom prst="rect">
            <a:avLst/>
          </a:prstGeom>
          <a:solidFill>
            <a:srgbClr val="FFFF99"/>
          </a:solidFill>
          <a:ln w="38100">
            <a:solidFill>
              <a:schemeClr val="tx2"/>
            </a:solidFill>
            <a:miter lim="800000"/>
            <a:headEnd/>
            <a:tailEnd/>
          </a:ln>
        </p:spPr>
        <p:txBody>
          <a:bodyPr>
            <a:spAutoFit/>
          </a:bodyPr>
          <a:lstStyle/>
          <a:p>
            <a:pPr>
              <a:spcBef>
                <a:spcPct val="50000"/>
              </a:spcBef>
            </a:pPr>
            <a:r>
              <a:rPr lang="en-US" sz="2000" b="0"/>
              <a:t>View accurate publication list due to unique author identification</a:t>
            </a:r>
          </a:p>
        </p:txBody>
      </p:sp>
      <p:sp>
        <p:nvSpPr>
          <p:cNvPr id="38918" name="Text Box 6"/>
          <p:cNvSpPr txBox="1">
            <a:spLocks noChangeArrowheads="1"/>
          </p:cNvSpPr>
          <p:nvPr/>
        </p:nvSpPr>
        <p:spPr bwMode="auto">
          <a:xfrm>
            <a:off x="6737350" y="3254375"/>
            <a:ext cx="2308225" cy="1349375"/>
          </a:xfrm>
          <a:prstGeom prst="rect">
            <a:avLst/>
          </a:prstGeom>
          <a:solidFill>
            <a:srgbClr val="FFFF99"/>
          </a:solidFill>
          <a:ln w="38100">
            <a:solidFill>
              <a:schemeClr val="tx2"/>
            </a:solidFill>
            <a:miter lim="800000"/>
            <a:headEnd/>
            <a:tailEnd/>
          </a:ln>
        </p:spPr>
        <p:txBody>
          <a:bodyPr>
            <a:spAutoFit/>
          </a:bodyPr>
          <a:lstStyle/>
          <a:p>
            <a:pPr>
              <a:spcBef>
                <a:spcPct val="50000"/>
              </a:spcBef>
            </a:pPr>
            <a:r>
              <a:rPr lang="en-US" sz="2000" b="0"/>
              <a:t>See personalized metrics using Web of Science citation data</a:t>
            </a:r>
          </a:p>
        </p:txBody>
      </p:sp>
      <p:sp>
        <p:nvSpPr>
          <p:cNvPr id="38919" name="Line 7"/>
          <p:cNvSpPr>
            <a:spLocks noChangeShapeType="1"/>
          </p:cNvSpPr>
          <p:nvPr/>
        </p:nvSpPr>
        <p:spPr bwMode="auto">
          <a:xfrm flipV="1">
            <a:off x="390525" y="4437063"/>
            <a:ext cx="1212850" cy="1093787"/>
          </a:xfrm>
          <a:prstGeom prst="line">
            <a:avLst/>
          </a:prstGeom>
          <a:noFill/>
          <a:ln w="38100">
            <a:solidFill>
              <a:schemeClr val="tx2"/>
            </a:solidFill>
            <a:round/>
            <a:headEnd/>
            <a:tailEnd type="triangle" w="med" len="med"/>
          </a:ln>
        </p:spPr>
        <p:txBody>
          <a:bodyPr/>
          <a:lstStyle/>
          <a:p>
            <a:endParaRPr lang="en-US"/>
          </a:p>
        </p:txBody>
      </p:sp>
      <p:sp>
        <p:nvSpPr>
          <p:cNvPr id="38920" name="Line 8"/>
          <p:cNvSpPr>
            <a:spLocks noChangeShapeType="1"/>
          </p:cNvSpPr>
          <p:nvPr/>
        </p:nvSpPr>
        <p:spPr bwMode="auto">
          <a:xfrm flipH="1">
            <a:off x="4737100" y="3522663"/>
            <a:ext cx="1993900" cy="1049337"/>
          </a:xfrm>
          <a:prstGeom prst="line">
            <a:avLst/>
          </a:prstGeom>
          <a:noFill/>
          <a:ln w="38100">
            <a:solidFill>
              <a:schemeClr val="tx2"/>
            </a:solidFill>
            <a:round/>
            <a:headEnd/>
            <a:tailEnd type="triangle" w="med" len="med"/>
          </a:ln>
        </p:spPr>
        <p:txBody>
          <a:bodyPr/>
          <a:lstStyle/>
          <a:p>
            <a:endParaRPr lang="en-US"/>
          </a:p>
        </p:txBody>
      </p:sp>
    </p:spTree>
  </p:cSld>
  <p:clrMapOvr>
    <a:masterClrMapping/>
  </p:clrMapOvr>
  <p:transition>
    <p:spli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mtClean="0"/>
              <a:t>RESEARCHER ID</a:t>
            </a:r>
            <a:br>
              <a:rPr lang="en-US" smtClean="0"/>
            </a:br>
            <a:r>
              <a:rPr lang="en-US" smtClean="0"/>
              <a:t>ANALYZE COLLABORATION NETWORK</a:t>
            </a:r>
          </a:p>
        </p:txBody>
      </p:sp>
      <p:pic>
        <p:nvPicPr>
          <p:cNvPr id="39939" name="Picture 3"/>
          <p:cNvPicPr>
            <a:picLocks noChangeAspect="1" noChangeArrowheads="1"/>
          </p:cNvPicPr>
          <p:nvPr/>
        </p:nvPicPr>
        <p:blipFill>
          <a:blip r:embed="rId2" cstate="print"/>
          <a:srcRect/>
          <a:stretch>
            <a:fillRect/>
          </a:stretch>
        </p:blipFill>
        <p:spPr bwMode="auto">
          <a:xfrm>
            <a:off x="315913" y="1500188"/>
            <a:ext cx="4651375" cy="4667250"/>
          </a:xfrm>
          <a:prstGeom prst="rect">
            <a:avLst/>
          </a:prstGeom>
          <a:noFill/>
          <a:ln w="38100">
            <a:solidFill>
              <a:schemeClr val="tx2"/>
            </a:solidFill>
            <a:miter lim="800000"/>
            <a:headEnd/>
            <a:tailEnd/>
          </a:ln>
        </p:spPr>
      </p:pic>
      <p:pic>
        <p:nvPicPr>
          <p:cNvPr id="39940" name="Picture 4"/>
          <p:cNvPicPr>
            <a:picLocks noChangeAspect="1" noChangeArrowheads="1"/>
          </p:cNvPicPr>
          <p:nvPr/>
        </p:nvPicPr>
        <p:blipFill>
          <a:blip r:embed="rId3" cstate="print"/>
          <a:srcRect/>
          <a:stretch>
            <a:fillRect/>
          </a:stretch>
        </p:blipFill>
        <p:spPr bwMode="auto">
          <a:xfrm>
            <a:off x="3719513" y="2084388"/>
            <a:ext cx="4384675" cy="4398962"/>
          </a:xfrm>
          <a:prstGeom prst="rect">
            <a:avLst/>
          </a:prstGeom>
          <a:noFill/>
          <a:ln w="38100">
            <a:solidFill>
              <a:schemeClr val="tx2"/>
            </a:solidFill>
            <a:miter lim="800000"/>
            <a:headEnd/>
            <a:tailEnd/>
          </a:ln>
        </p:spPr>
      </p:pic>
      <p:sp>
        <p:nvSpPr>
          <p:cNvPr id="39941" name="Text Box 5"/>
          <p:cNvSpPr txBox="1">
            <a:spLocks noChangeArrowheads="1"/>
          </p:cNvSpPr>
          <p:nvPr/>
        </p:nvSpPr>
        <p:spPr bwMode="auto">
          <a:xfrm>
            <a:off x="5802313" y="4168775"/>
            <a:ext cx="3162300" cy="1044575"/>
          </a:xfrm>
          <a:prstGeom prst="rect">
            <a:avLst/>
          </a:prstGeom>
          <a:solidFill>
            <a:srgbClr val="FFFF99"/>
          </a:solidFill>
          <a:ln w="38100">
            <a:solidFill>
              <a:schemeClr val="tx2"/>
            </a:solidFill>
            <a:miter lim="800000"/>
            <a:headEnd/>
            <a:tailEnd/>
          </a:ln>
        </p:spPr>
        <p:txBody>
          <a:bodyPr>
            <a:spAutoFit/>
          </a:bodyPr>
          <a:lstStyle/>
          <a:p>
            <a:pPr>
              <a:spcBef>
                <a:spcPct val="50000"/>
              </a:spcBef>
            </a:pPr>
            <a:r>
              <a:rPr lang="en-US" sz="2000" b="0"/>
              <a:t>Seek global collaboration opportunities by author, field, institution or country</a:t>
            </a:r>
          </a:p>
        </p:txBody>
      </p:sp>
    </p:spTree>
  </p:cSld>
  <p:clrMapOvr>
    <a:masterClrMapping/>
  </p:clrMapOvr>
  <p:transition>
    <p:spli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917575" y="506413"/>
            <a:ext cx="7548563" cy="836612"/>
          </a:xfrm>
        </p:spPr>
        <p:txBody>
          <a:bodyPr/>
          <a:lstStyle/>
          <a:p>
            <a:pPr eaLnBrk="1" hangingPunct="1"/>
            <a:r>
              <a:rPr lang="en-US" smtClean="0"/>
              <a:t>RESEARCHER ID</a:t>
            </a:r>
            <a:br>
              <a:rPr lang="en-US" smtClean="0"/>
            </a:br>
            <a:r>
              <a:rPr lang="en-US" smtClean="0"/>
              <a:t>VISUALIZE CITING ARTICLES NETWORK</a:t>
            </a:r>
          </a:p>
        </p:txBody>
      </p:sp>
      <p:pic>
        <p:nvPicPr>
          <p:cNvPr id="40963" name="Picture 2"/>
          <p:cNvPicPr>
            <a:picLocks noChangeAspect="1" noChangeArrowheads="1"/>
          </p:cNvPicPr>
          <p:nvPr/>
        </p:nvPicPr>
        <p:blipFill>
          <a:blip r:embed="rId3" cstate="print"/>
          <a:srcRect/>
          <a:stretch>
            <a:fillRect/>
          </a:stretch>
        </p:blipFill>
        <p:spPr bwMode="auto">
          <a:xfrm>
            <a:off x="204788" y="1519238"/>
            <a:ext cx="4346575" cy="4572000"/>
          </a:xfrm>
          <a:prstGeom prst="rect">
            <a:avLst/>
          </a:prstGeom>
          <a:noFill/>
          <a:ln w="9525">
            <a:noFill/>
            <a:miter lim="800000"/>
            <a:headEnd/>
            <a:tailEnd/>
          </a:ln>
        </p:spPr>
      </p:pic>
      <p:pic>
        <p:nvPicPr>
          <p:cNvPr id="40964" name="Picture 3"/>
          <p:cNvPicPr>
            <a:picLocks noChangeAspect="1" noChangeArrowheads="1"/>
          </p:cNvPicPr>
          <p:nvPr/>
        </p:nvPicPr>
        <p:blipFill>
          <a:blip r:embed="rId4" cstate="print"/>
          <a:srcRect/>
          <a:stretch>
            <a:fillRect/>
          </a:stretch>
        </p:blipFill>
        <p:spPr bwMode="auto">
          <a:xfrm>
            <a:off x="3094038" y="2430463"/>
            <a:ext cx="5724525" cy="4095750"/>
          </a:xfrm>
          <a:prstGeom prst="rect">
            <a:avLst/>
          </a:prstGeom>
          <a:noFill/>
          <a:ln w="9525">
            <a:noFill/>
            <a:miter lim="800000"/>
            <a:headEnd/>
            <a:tailEnd/>
          </a:ln>
        </p:spPr>
      </p:pic>
      <p:pic>
        <p:nvPicPr>
          <p:cNvPr id="40965" name="Picture 4"/>
          <p:cNvPicPr>
            <a:picLocks noChangeAspect="1" noChangeArrowheads="1"/>
          </p:cNvPicPr>
          <p:nvPr/>
        </p:nvPicPr>
        <p:blipFill>
          <a:blip r:embed="rId5" cstate="print"/>
          <a:srcRect/>
          <a:stretch>
            <a:fillRect/>
          </a:stretch>
        </p:blipFill>
        <p:spPr bwMode="auto">
          <a:xfrm>
            <a:off x="6292850" y="4862513"/>
            <a:ext cx="2620963" cy="1782762"/>
          </a:xfrm>
          <a:prstGeom prst="rect">
            <a:avLst/>
          </a:prstGeom>
          <a:noFill/>
          <a:ln w="38100">
            <a:solidFill>
              <a:schemeClr val="tx2"/>
            </a:solidFill>
            <a:miter lim="800000"/>
            <a:headEnd/>
            <a:tailEnd/>
          </a:ln>
        </p:spPr>
      </p:pic>
    </p:spTree>
  </p:cSld>
  <p:clrMapOvr>
    <a:masterClrMapping/>
  </p:clrMapOvr>
  <p:transition>
    <p:split/>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887413" y="225425"/>
            <a:ext cx="7369175" cy="836613"/>
          </a:xfrm>
        </p:spPr>
        <p:txBody>
          <a:bodyPr/>
          <a:lstStyle/>
          <a:p>
            <a:r>
              <a:rPr lang="en-US" smtClean="0"/>
              <a:t>RESEARCHERID </a:t>
            </a:r>
            <a:br>
              <a:rPr lang="en-US" smtClean="0"/>
            </a:br>
            <a:r>
              <a:rPr lang="en-US" smtClean="0"/>
              <a:t>UPLOAD SERVICE</a:t>
            </a:r>
          </a:p>
        </p:txBody>
      </p:sp>
      <p:sp>
        <p:nvSpPr>
          <p:cNvPr id="41987" name="Rectangle 3"/>
          <p:cNvSpPr>
            <a:spLocks noGrp="1" noChangeArrowheads="1"/>
          </p:cNvSpPr>
          <p:nvPr>
            <p:ph type="body" idx="1"/>
          </p:nvPr>
        </p:nvSpPr>
        <p:spPr/>
        <p:txBody>
          <a:bodyPr/>
          <a:lstStyle/>
          <a:p>
            <a:r>
              <a:rPr lang="en-US" smtClean="0"/>
              <a:t>Institutions can upload content on behalf of their researchers</a:t>
            </a:r>
          </a:p>
          <a:p>
            <a:pPr lvl="1"/>
            <a:r>
              <a:rPr lang="en-US" smtClean="0"/>
              <a:t>Upload researcher names </a:t>
            </a:r>
            <a:r>
              <a:rPr lang="en-US" smtClean="0">
                <a:sym typeface="Wingdings" pitchFamily="2" charset="2"/>
              </a:rPr>
              <a:t> Obtain a ResearcherID account</a:t>
            </a:r>
          </a:p>
          <a:p>
            <a:pPr lvl="1"/>
            <a:r>
              <a:rPr lang="en-US" smtClean="0">
                <a:sym typeface="Wingdings" pitchFamily="2" charset="2"/>
              </a:rPr>
              <a:t>Upload individual publication portfolios   Articles are matched to Web of Science records and ResearcherID portfolios are generated</a:t>
            </a:r>
          </a:p>
          <a:p>
            <a:endParaRPr lang="en-US" smtClean="0"/>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887413" y="225425"/>
            <a:ext cx="7369175" cy="836613"/>
          </a:xfrm>
        </p:spPr>
        <p:txBody>
          <a:bodyPr/>
          <a:lstStyle/>
          <a:p>
            <a:r>
              <a:rPr lang="en-US" smtClean="0"/>
              <a:t>RESEARCHERID</a:t>
            </a:r>
            <a:br>
              <a:rPr lang="en-US" smtClean="0"/>
            </a:br>
            <a:r>
              <a:rPr lang="en-US" smtClean="0"/>
              <a:t>DOWNLOAD SERVICE</a:t>
            </a:r>
          </a:p>
        </p:txBody>
      </p:sp>
      <p:sp>
        <p:nvSpPr>
          <p:cNvPr id="43011" name="Rectangle 3"/>
          <p:cNvSpPr>
            <a:spLocks noGrp="1" noChangeArrowheads="1"/>
          </p:cNvSpPr>
          <p:nvPr>
            <p:ph type="body" idx="1"/>
          </p:nvPr>
        </p:nvSpPr>
        <p:spPr/>
        <p:txBody>
          <a:bodyPr/>
          <a:lstStyle/>
          <a:p>
            <a:r>
              <a:rPr lang="en-US" smtClean="0"/>
              <a:t>Download data about the individuals at </a:t>
            </a:r>
            <a:r>
              <a:rPr lang="en-US" b="1" u="sng" smtClean="0"/>
              <a:t>your</a:t>
            </a:r>
            <a:r>
              <a:rPr lang="en-US" smtClean="0"/>
              <a:t> institution</a:t>
            </a:r>
          </a:p>
          <a:p>
            <a:pPr lvl="1"/>
            <a:r>
              <a:rPr lang="en-US" smtClean="0"/>
              <a:t> Names and name variants, current and past affiliations  </a:t>
            </a:r>
          </a:p>
          <a:p>
            <a:r>
              <a:rPr lang="en-US" smtClean="0"/>
              <a:t> Download ResearcherID publication portfolios</a:t>
            </a:r>
          </a:p>
          <a:p>
            <a:pPr lvl="1"/>
            <a:r>
              <a:rPr lang="en-US" smtClean="0"/>
              <a:t>Bibliographic details of each item in the portfolio</a:t>
            </a:r>
          </a:p>
          <a:p>
            <a:pPr lvl="1"/>
            <a:r>
              <a:rPr lang="en-US" smtClean="0"/>
              <a:t>For articles that were successfully matched to </a:t>
            </a:r>
            <a:r>
              <a:rPr lang="en-US" i="1" smtClean="0"/>
              <a:t>Web of Science</a:t>
            </a:r>
            <a:r>
              <a:rPr lang="en-US" smtClean="0"/>
              <a:t> records there will be a </a:t>
            </a:r>
            <a:r>
              <a:rPr lang="en-US" i="1" smtClean="0"/>
              <a:t>Times Cited</a:t>
            </a:r>
            <a:r>
              <a:rPr lang="en-US" smtClean="0"/>
              <a:t> count and UT tag. </a:t>
            </a:r>
          </a:p>
          <a:p>
            <a:r>
              <a:rPr lang="en-US" smtClean="0"/>
              <a:t> Can be used by the customers for their own internal systems</a:t>
            </a:r>
            <a:endParaRPr lang="en-US" sz="3200" smtClean="0"/>
          </a:p>
          <a:p>
            <a:endParaRPr lang="en-US" sz="3200" smtClean="0"/>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898525" y="1512888"/>
            <a:ext cx="7388225" cy="4035425"/>
          </a:xfrm>
        </p:spPr>
        <p:txBody>
          <a:bodyPr/>
          <a:lstStyle/>
          <a:p>
            <a:r>
              <a:rPr lang="en-US" smtClean="0"/>
              <a:t>ARTICLE MATCH &amp; RETRIEVE</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3"/>
          <p:cNvPicPr>
            <a:picLocks noChangeAspect="1" noChangeArrowheads="1"/>
          </p:cNvPicPr>
          <p:nvPr/>
        </p:nvPicPr>
        <p:blipFill>
          <a:blip r:embed="rId2" cstate="print"/>
          <a:srcRect/>
          <a:stretch>
            <a:fillRect/>
          </a:stretch>
        </p:blipFill>
        <p:spPr bwMode="auto">
          <a:xfrm>
            <a:off x="2957513" y="1238250"/>
            <a:ext cx="6115050" cy="3476625"/>
          </a:xfrm>
          <a:prstGeom prst="rect">
            <a:avLst/>
          </a:prstGeom>
          <a:noFill/>
          <a:ln w="9525">
            <a:noFill/>
            <a:miter lim="800000"/>
            <a:headEnd/>
            <a:tailEnd/>
          </a:ln>
        </p:spPr>
      </p:pic>
      <p:sp>
        <p:nvSpPr>
          <p:cNvPr id="45059" name="Title 1"/>
          <p:cNvSpPr>
            <a:spLocks noGrp="1"/>
          </p:cNvSpPr>
          <p:nvPr>
            <p:ph type="title"/>
          </p:nvPr>
        </p:nvSpPr>
        <p:spPr/>
        <p:txBody>
          <a:bodyPr/>
          <a:lstStyle/>
          <a:p>
            <a:r>
              <a:rPr lang="es-ES" smtClean="0"/>
              <a:t>LINKS – ARTICLE MATCH &amp; RETRIEVE</a:t>
            </a:r>
            <a:br>
              <a:rPr lang="es-ES" smtClean="0"/>
            </a:br>
            <a:endParaRPr lang="en-US" smtClean="0"/>
          </a:p>
        </p:txBody>
      </p:sp>
      <p:sp>
        <p:nvSpPr>
          <p:cNvPr id="3" name="Slide Number Placeholder 2"/>
          <p:cNvSpPr>
            <a:spLocks noGrp="1"/>
          </p:cNvSpPr>
          <p:nvPr>
            <p:ph type="sldNum" sz="quarter" idx="11"/>
          </p:nvPr>
        </p:nvSpPr>
        <p:spPr/>
        <p:txBody>
          <a:bodyPr/>
          <a:lstStyle/>
          <a:p>
            <a:pPr>
              <a:defRPr/>
            </a:pPr>
            <a:fld id="{845EB7FB-807D-4E10-B8D5-9BAE02C3F8AE}" type="slidenum">
              <a:rPr lang="en-US" smtClean="0"/>
              <a:pPr>
                <a:defRPr/>
              </a:pPr>
              <a:t>70</a:t>
            </a:fld>
            <a:endParaRPr lang="en-US"/>
          </a:p>
        </p:txBody>
      </p:sp>
      <p:pic>
        <p:nvPicPr>
          <p:cNvPr id="31746" name="Picture 2"/>
          <p:cNvPicPr>
            <a:picLocks noChangeAspect="1" noChangeArrowheads="1"/>
          </p:cNvPicPr>
          <p:nvPr/>
        </p:nvPicPr>
        <p:blipFill>
          <a:blip r:embed="rId3" cstate="print"/>
          <a:srcRect/>
          <a:stretch>
            <a:fillRect/>
          </a:stretch>
        </p:blipFill>
        <p:spPr bwMode="auto">
          <a:xfrm>
            <a:off x="1152525" y="1319213"/>
            <a:ext cx="5991225" cy="4914900"/>
          </a:xfrm>
          <a:prstGeom prst="rect">
            <a:avLst/>
          </a:prstGeom>
          <a:noFill/>
          <a:ln w="9525">
            <a:noFill/>
            <a:miter lim="800000"/>
            <a:headEnd/>
            <a:tailEnd/>
          </a:ln>
        </p:spPr>
      </p:pic>
      <p:pic>
        <p:nvPicPr>
          <p:cNvPr id="31748" name="Picture 4"/>
          <p:cNvPicPr>
            <a:picLocks noChangeAspect="1" noChangeArrowheads="1"/>
          </p:cNvPicPr>
          <p:nvPr/>
        </p:nvPicPr>
        <p:blipFill>
          <a:blip r:embed="rId4" cstate="print"/>
          <a:srcRect/>
          <a:stretch>
            <a:fillRect/>
          </a:stretch>
        </p:blipFill>
        <p:spPr bwMode="auto">
          <a:xfrm>
            <a:off x="5500688" y="3714750"/>
            <a:ext cx="2509837" cy="495300"/>
          </a:xfrm>
          <a:prstGeom prst="rect">
            <a:avLst/>
          </a:prstGeom>
          <a:noFill/>
          <a:ln w="9525">
            <a:noFill/>
            <a:miter lim="800000"/>
            <a:headEnd/>
            <a:tailEnd/>
          </a:ln>
        </p:spPr>
      </p:pic>
      <p:pic>
        <p:nvPicPr>
          <p:cNvPr id="31749" name="Picture 5"/>
          <p:cNvPicPr>
            <a:picLocks noChangeAspect="1" noChangeArrowheads="1"/>
          </p:cNvPicPr>
          <p:nvPr/>
        </p:nvPicPr>
        <p:blipFill>
          <a:blip r:embed="rId5" cstate="print"/>
          <a:srcRect/>
          <a:stretch>
            <a:fillRect/>
          </a:stretch>
        </p:blipFill>
        <p:spPr bwMode="auto">
          <a:xfrm>
            <a:off x="71438" y="1785938"/>
            <a:ext cx="4791075" cy="2409825"/>
          </a:xfrm>
          <a:prstGeom prst="rect">
            <a:avLst/>
          </a:prstGeom>
          <a:noFill/>
          <a:ln w="38100">
            <a:solidFill>
              <a:schemeClr val="tx2"/>
            </a:solidFill>
            <a:miter lim="800000"/>
            <a:headEnd/>
            <a:tailEnd/>
          </a:ln>
        </p:spPr>
      </p:pic>
      <p:pic>
        <p:nvPicPr>
          <p:cNvPr id="31750" name="Picture 6"/>
          <p:cNvPicPr>
            <a:picLocks noChangeAspect="1" noChangeArrowheads="1"/>
          </p:cNvPicPr>
          <p:nvPr/>
        </p:nvPicPr>
        <p:blipFill>
          <a:blip r:embed="rId6" cstate="print"/>
          <a:srcRect/>
          <a:stretch>
            <a:fillRect/>
          </a:stretch>
        </p:blipFill>
        <p:spPr bwMode="auto">
          <a:xfrm>
            <a:off x="7072313" y="3857625"/>
            <a:ext cx="1628775" cy="209550"/>
          </a:xfrm>
          <a:prstGeom prst="rect">
            <a:avLst/>
          </a:prstGeom>
          <a:noFill/>
          <a:ln w="9525">
            <a:noFill/>
            <a:miter lim="800000"/>
            <a:headEnd/>
            <a:tailEnd/>
          </a:ln>
        </p:spPr>
      </p:pic>
      <p:cxnSp>
        <p:nvCxnSpPr>
          <p:cNvPr id="10" name="Straight Arrow Connector 9"/>
          <p:cNvCxnSpPr/>
          <p:nvPr/>
        </p:nvCxnSpPr>
        <p:spPr>
          <a:xfrm rot="10800000">
            <a:off x="1500188" y="2000250"/>
            <a:ext cx="3786187" cy="171450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pic>
        <p:nvPicPr>
          <p:cNvPr id="31751" name="Picture 7"/>
          <p:cNvPicPr>
            <a:picLocks noChangeAspect="1" noChangeArrowheads="1"/>
          </p:cNvPicPr>
          <p:nvPr/>
        </p:nvPicPr>
        <p:blipFill>
          <a:blip r:embed="rId7" cstate="print"/>
          <a:srcRect/>
          <a:stretch>
            <a:fillRect/>
          </a:stretch>
        </p:blipFill>
        <p:spPr bwMode="auto">
          <a:xfrm>
            <a:off x="500063" y="2786063"/>
            <a:ext cx="4819650" cy="3692525"/>
          </a:xfrm>
          <a:prstGeom prst="rect">
            <a:avLst/>
          </a:prstGeom>
          <a:noFill/>
          <a:ln w="38100">
            <a:solidFill>
              <a:schemeClr val="tx2"/>
            </a:solidFill>
            <a:miter lim="800000"/>
            <a:headEnd/>
            <a:tailEnd/>
          </a:ln>
        </p:spPr>
      </p:pic>
      <p:cxnSp>
        <p:nvCxnSpPr>
          <p:cNvPr id="13" name="Straight Arrow Connector 12"/>
          <p:cNvCxnSpPr/>
          <p:nvPr/>
        </p:nvCxnSpPr>
        <p:spPr>
          <a:xfrm rot="10800000">
            <a:off x="1428750" y="3143250"/>
            <a:ext cx="4929188" cy="714375"/>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2" name="Group 17"/>
          <p:cNvGrpSpPr>
            <a:grpSpLocks/>
          </p:cNvGrpSpPr>
          <p:nvPr/>
        </p:nvGrpSpPr>
        <p:grpSpPr bwMode="auto">
          <a:xfrm>
            <a:off x="5346700" y="1270000"/>
            <a:ext cx="2619375" cy="1819275"/>
            <a:chOff x="5032877" y="745788"/>
            <a:chExt cx="2619375" cy="1819275"/>
          </a:xfrm>
        </p:grpSpPr>
        <p:pic>
          <p:nvPicPr>
            <p:cNvPr id="45070" name="Picture 9"/>
            <p:cNvPicPr>
              <a:picLocks noChangeAspect="1" noChangeArrowheads="1"/>
            </p:cNvPicPr>
            <p:nvPr/>
          </p:nvPicPr>
          <p:blipFill>
            <a:blip r:embed="rId8" cstate="print"/>
            <a:srcRect/>
            <a:stretch>
              <a:fillRect/>
            </a:stretch>
          </p:blipFill>
          <p:spPr bwMode="auto">
            <a:xfrm>
              <a:off x="5032877" y="745788"/>
              <a:ext cx="2619375" cy="1819275"/>
            </a:xfrm>
            <a:prstGeom prst="rect">
              <a:avLst/>
            </a:prstGeom>
            <a:noFill/>
            <a:ln w="9525">
              <a:noFill/>
              <a:miter lim="800000"/>
              <a:headEnd/>
              <a:tailEnd/>
            </a:ln>
          </p:spPr>
        </p:pic>
        <p:sp>
          <p:nvSpPr>
            <p:cNvPr id="17" name="Rectangle 16"/>
            <p:cNvSpPr/>
            <p:nvPr/>
          </p:nvSpPr>
          <p:spPr>
            <a:xfrm>
              <a:off x="5858377" y="1058526"/>
              <a:ext cx="1000125" cy="214312"/>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20" name="Straight Arrow Connector 19"/>
          <p:cNvCxnSpPr/>
          <p:nvPr/>
        </p:nvCxnSpPr>
        <p:spPr>
          <a:xfrm rot="10800000">
            <a:off x="2071688" y="1785938"/>
            <a:ext cx="4071937" cy="1587"/>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2" fill="hold" nodeType="after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ppt_x</p:attrName>
                                        </p:attrNameLst>
                                      </p:cBhvr>
                                      <p:tavLst>
                                        <p:tav tm="0">
                                          <p:val>
                                            <p:strVal val="#ppt_x+#ppt_w/2"/>
                                          </p:val>
                                        </p:tav>
                                        <p:tav tm="100000">
                                          <p:val>
                                            <p:strVal val="#ppt_x"/>
                                          </p:val>
                                        </p:tav>
                                      </p:tavLst>
                                    </p:anim>
                                    <p:anim calcmode="lin" valueType="num">
                                      <p:cBhvr>
                                        <p:cTn id="15" dur="1000" fill="hold"/>
                                        <p:tgtEl>
                                          <p:spTgt spid="20"/>
                                        </p:tgtEl>
                                        <p:attrNameLst>
                                          <p:attrName>ppt_y</p:attrName>
                                        </p:attrNameLst>
                                      </p:cBhvr>
                                      <p:tavLst>
                                        <p:tav tm="0">
                                          <p:val>
                                            <p:strVal val="#ppt_y"/>
                                          </p:val>
                                        </p:tav>
                                        <p:tav tm="100000">
                                          <p:val>
                                            <p:strVal val="#ppt_y"/>
                                          </p:val>
                                        </p:tav>
                                      </p:tavLst>
                                    </p:anim>
                                    <p:anim calcmode="lin" valueType="num">
                                      <p:cBhvr>
                                        <p:cTn id="16" dur="1000" fill="hold"/>
                                        <p:tgtEl>
                                          <p:spTgt spid="20"/>
                                        </p:tgtEl>
                                        <p:attrNameLst>
                                          <p:attrName>ppt_w</p:attrName>
                                        </p:attrNameLst>
                                      </p:cBhvr>
                                      <p:tavLst>
                                        <p:tav tm="0">
                                          <p:val>
                                            <p:fltVal val="0"/>
                                          </p:val>
                                        </p:tav>
                                        <p:tav tm="100000">
                                          <p:val>
                                            <p:strVal val="#ppt_w"/>
                                          </p:val>
                                        </p:tav>
                                      </p:tavLst>
                                    </p:anim>
                                    <p:anim calcmode="lin" valueType="num">
                                      <p:cBhvr>
                                        <p:cTn id="17" dur="1000" fill="hold"/>
                                        <p:tgtEl>
                                          <p:spTgt spid="20"/>
                                        </p:tgtEl>
                                        <p:attrNameLst>
                                          <p:attrName>ppt_h</p:attrName>
                                        </p:attrNameLst>
                                      </p:cBhvr>
                                      <p:tavLst>
                                        <p:tav tm="0">
                                          <p:val>
                                            <p:strVal val="#ppt_h"/>
                                          </p:val>
                                        </p:tav>
                                        <p:tav tm="100000">
                                          <p:val>
                                            <p:strVal val="#ppt_h"/>
                                          </p:val>
                                        </p:tav>
                                      </p:tavLst>
                                    </p:anim>
                                  </p:childTnLst>
                                </p:cTn>
                              </p:par>
                            </p:childTnLst>
                          </p:cTn>
                        </p:par>
                        <p:par>
                          <p:cTn id="18" fill="hold">
                            <p:stCondLst>
                              <p:cond delay="2000"/>
                            </p:stCondLst>
                            <p:childTnLst>
                              <p:par>
                                <p:cTn id="19" presetID="1" presetClass="entr" presetSubtype="0" fill="hold" nodeType="afterEffect">
                                  <p:stCondLst>
                                    <p:cond delay="0"/>
                                  </p:stCondLst>
                                  <p:childTnLst>
                                    <p:set>
                                      <p:cBhvr>
                                        <p:cTn id="20" dur="1" fill="hold">
                                          <p:stCondLst>
                                            <p:cond delay="0"/>
                                          </p:stCondLst>
                                        </p:cTn>
                                        <p:tgtEl>
                                          <p:spTgt spid="317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1748"/>
                                        </p:tgtEl>
                                        <p:attrNameLst>
                                          <p:attrName>style.visibility</p:attrName>
                                        </p:attrNameLst>
                                      </p:cBhvr>
                                      <p:to>
                                        <p:strVal val="visible"/>
                                      </p:to>
                                    </p:set>
                                  </p:childTnLst>
                                </p:cTn>
                              </p:par>
                              <p:par>
                                <p:cTn id="25" presetID="10" presetClass="exit" presetSubtype="0" fill="hold" nodeType="withEffect">
                                  <p:stCondLst>
                                    <p:cond delay="0"/>
                                  </p:stCondLst>
                                  <p:childTnLst>
                                    <p:animEffect transition="out" filter="fade">
                                      <p:cBhvr>
                                        <p:cTn id="26" dur="2000"/>
                                        <p:tgtEl>
                                          <p:spTgt spid="31747"/>
                                        </p:tgtEl>
                                      </p:cBhvr>
                                    </p:animEffect>
                                    <p:set>
                                      <p:cBhvr>
                                        <p:cTn id="27" dur="1" fill="hold">
                                          <p:stCondLst>
                                            <p:cond delay="1999"/>
                                          </p:stCondLst>
                                        </p:cTn>
                                        <p:tgtEl>
                                          <p:spTgt spid="31747"/>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2000"/>
                                        <p:tgtEl>
                                          <p:spTgt spid="20"/>
                                        </p:tgtEl>
                                      </p:cBhvr>
                                    </p:animEffect>
                                    <p:set>
                                      <p:cBhvr>
                                        <p:cTn id="30" dur="1" fill="hold">
                                          <p:stCondLst>
                                            <p:cond delay="1999"/>
                                          </p:stCondLst>
                                        </p:cTn>
                                        <p:tgtEl>
                                          <p:spTgt spid="2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0" presetClass="exit" presetSubtype="0" fill="hold" nodeType="withEffect">
                                  <p:stCondLst>
                                    <p:cond delay="0"/>
                                  </p:stCondLst>
                                  <p:childTnLst>
                                    <p:animEffect transition="out" filter="fade">
                                      <p:cBhvr>
                                        <p:cTn id="36" dur="2000"/>
                                        <p:tgtEl>
                                          <p:spTgt spid="31748"/>
                                        </p:tgtEl>
                                      </p:cBhvr>
                                    </p:animEffect>
                                    <p:set>
                                      <p:cBhvr>
                                        <p:cTn id="37" dur="1" fill="hold">
                                          <p:stCondLst>
                                            <p:cond delay="1999"/>
                                          </p:stCondLst>
                                        </p:cTn>
                                        <p:tgtEl>
                                          <p:spTgt spid="31748"/>
                                        </p:tgtEl>
                                        <p:attrNameLst>
                                          <p:attrName>style.visibility</p:attrName>
                                        </p:attrNameLst>
                                      </p:cBhvr>
                                      <p:to>
                                        <p:strVal val="hidden"/>
                                      </p:to>
                                    </p:set>
                                  </p:childTnLst>
                                </p:cTn>
                              </p:par>
                              <p:par>
                                <p:cTn id="38" presetID="1" presetClass="entr" presetSubtype="0" fill="hold" nodeType="withEffect">
                                  <p:stCondLst>
                                    <p:cond delay="0"/>
                                  </p:stCondLst>
                                  <p:childTnLst>
                                    <p:set>
                                      <p:cBhvr>
                                        <p:cTn id="39" dur="1" fill="hold">
                                          <p:stCondLst>
                                            <p:cond delay="0"/>
                                          </p:stCondLst>
                                        </p:cTn>
                                        <p:tgtEl>
                                          <p:spTgt spid="3174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1750"/>
                                        </p:tgtEl>
                                        <p:attrNameLst>
                                          <p:attrName>style.visibility</p:attrName>
                                        </p:attrNameLst>
                                      </p:cBhvr>
                                      <p:to>
                                        <p:strVal val="visible"/>
                                      </p:to>
                                    </p:set>
                                  </p:childTnLst>
                                </p:cTn>
                              </p:par>
                              <p:par>
                                <p:cTn id="44" presetID="10" presetClass="exit" presetSubtype="0" fill="hold" nodeType="withEffect">
                                  <p:stCondLst>
                                    <p:cond delay="0"/>
                                  </p:stCondLst>
                                  <p:childTnLst>
                                    <p:animEffect transition="out" filter="fade">
                                      <p:cBhvr>
                                        <p:cTn id="45" dur="2000"/>
                                        <p:tgtEl>
                                          <p:spTgt spid="10"/>
                                        </p:tgtEl>
                                      </p:cBhvr>
                                    </p:animEffect>
                                    <p:set>
                                      <p:cBhvr>
                                        <p:cTn id="46" dur="1" fill="hold">
                                          <p:stCondLst>
                                            <p:cond delay="1999"/>
                                          </p:stCondLst>
                                        </p:cTn>
                                        <p:tgtEl>
                                          <p:spTgt spid="10"/>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2000"/>
                                        <p:tgtEl>
                                          <p:spTgt spid="31749"/>
                                        </p:tgtEl>
                                      </p:cBhvr>
                                    </p:animEffect>
                                    <p:set>
                                      <p:cBhvr>
                                        <p:cTn id="49" dur="1" fill="hold">
                                          <p:stCondLst>
                                            <p:cond delay="1999"/>
                                          </p:stCondLst>
                                        </p:cTn>
                                        <p:tgtEl>
                                          <p:spTgt spid="31749"/>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1751"/>
                                        </p:tgtEl>
                                        <p:attrNameLst>
                                          <p:attrName>style.visibility</p:attrName>
                                        </p:attrNameLst>
                                      </p:cBhvr>
                                      <p:to>
                                        <p:strVal val="visible"/>
                                      </p:to>
                                    </p:set>
                                  </p:childTnLst>
                                </p:cTn>
                              </p:par>
                              <p:par>
                                <p:cTn id="56" presetID="10" presetClass="exit" presetSubtype="0" fill="hold" nodeType="withEffect">
                                  <p:stCondLst>
                                    <p:cond delay="0"/>
                                  </p:stCondLst>
                                  <p:childTnLst>
                                    <p:animEffect transition="out" filter="fade">
                                      <p:cBhvr>
                                        <p:cTn id="57" dur="2000"/>
                                        <p:tgtEl>
                                          <p:spTgt spid="31750"/>
                                        </p:tgtEl>
                                      </p:cBhvr>
                                    </p:animEffect>
                                    <p:set>
                                      <p:cBhvr>
                                        <p:cTn id="58" dur="1" fill="hold">
                                          <p:stCondLst>
                                            <p:cond delay="1999"/>
                                          </p:stCondLst>
                                        </p:cTn>
                                        <p:tgtEl>
                                          <p:spTgt spid="317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s-ES" smtClean="0"/>
              <a:t>LINKS – ARTICLE MATCH &amp; RETRIEVE</a:t>
            </a:r>
            <a:br>
              <a:rPr lang="es-ES" smtClean="0"/>
            </a:br>
            <a:endParaRPr lang="en-US" smtClean="0"/>
          </a:p>
        </p:txBody>
      </p:sp>
      <p:sp>
        <p:nvSpPr>
          <p:cNvPr id="3" name="Slide Number Placeholder 2"/>
          <p:cNvSpPr>
            <a:spLocks noGrp="1"/>
          </p:cNvSpPr>
          <p:nvPr>
            <p:ph type="sldNum" sz="quarter" idx="11"/>
          </p:nvPr>
        </p:nvSpPr>
        <p:spPr/>
        <p:txBody>
          <a:bodyPr/>
          <a:lstStyle/>
          <a:p>
            <a:pPr>
              <a:defRPr/>
            </a:pPr>
            <a:fld id="{71020AE9-2616-4A89-82F2-C757C253F95F}" type="slidenum">
              <a:rPr lang="en-US" smtClean="0"/>
              <a:pPr>
                <a:defRPr/>
              </a:pPr>
              <a:t>71</a:t>
            </a:fld>
            <a:endParaRPr lang="en-US"/>
          </a:p>
        </p:txBody>
      </p:sp>
      <p:pic>
        <p:nvPicPr>
          <p:cNvPr id="46084" name="Picture 2"/>
          <p:cNvPicPr>
            <a:picLocks noChangeAspect="1" noChangeArrowheads="1"/>
          </p:cNvPicPr>
          <p:nvPr/>
        </p:nvPicPr>
        <p:blipFill>
          <a:blip r:embed="rId2" cstate="print"/>
          <a:srcRect/>
          <a:stretch>
            <a:fillRect/>
          </a:stretch>
        </p:blipFill>
        <p:spPr bwMode="auto">
          <a:xfrm>
            <a:off x="285750" y="1143000"/>
            <a:ext cx="6505575" cy="3649663"/>
          </a:xfrm>
          <a:prstGeom prst="rect">
            <a:avLst/>
          </a:prstGeom>
          <a:noFill/>
          <a:ln w="9525">
            <a:noFill/>
            <a:miter lim="800000"/>
            <a:headEnd/>
            <a:tailEnd/>
          </a:ln>
        </p:spPr>
      </p:pic>
      <p:pic>
        <p:nvPicPr>
          <p:cNvPr id="32771" name="Picture 3"/>
          <p:cNvPicPr>
            <a:picLocks noChangeAspect="1" noChangeArrowheads="1"/>
          </p:cNvPicPr>
          <p:nvPr/>
        </p:nvPicPr>
        <p:blipFill>
          <a:blip r:embed="rId3" cstate="print"/>
          <a:srcRect/>
          <a:stretch>
            <a:fillRect/>
          </a:stretch>
        </p:blipFill>
        <p:spPr bwMode="auto">
          <a:xfrm>
            <a:off x="2000250" y="2643188"/>
            <a:ext cx="6438900" cy="3390900"/>
          </a:xfrm>
          <a:prstGeom prst="rect">
            <a:avLst/>
          </a:prstGeom>
          <a:noFill/>
          <a:ln w="38100">
            <a:solidFill>
              <a:schemeClr val="tx2"/>
            </a:solidFill>
            <a:miter lim="800000"/>
            <a:headEnd/>
            <a:tailEnd/>
          </a:ln>
        </p:spPr>
      </p:pic>
      <p:grpSp>
        <p:nvGrpSpPr>
          <p:cNvPr id="2" name="Group 9"/>
          <p:cNvGrpSpPr>
            <a:grpSpLocks/>
          </p:cNvGrpSpPr>
          <p:nvPr/>
        </p:nvGrpSpPr>
        <p:grpSpPr bwMode="auto">
          <a:xfrm>
            <a:off x="285750" y="1214438"/>
            <a:ext cx="6940550" cy="4429125"/>
            <a:chOff x="285720" y="1214422"/>
            <a:chExt cx="6940766" cy="4429156"/>
          </a:xfrm>
        </p:grpSpPr>
        <p:pic>
          <p:nvPicPr>
            <p:cNvPr id="46090" name="Picture 4"/>
            <p:cNvPicPr>
              <a:picLocks noChangeAspect="1" noChangeArrowheads="1"/>
            </p:cNvPicPr>
            <p:nvPr/>
          </p:nvPicPr>
          <p:blipFill>
            <a:blip r:embed="rId4" cstate="print"/>
            <a:srcRect/>
            <a:stretch>
              <a:fillRect/>
            </a:stretch>
          </p:blipFill>
          <p:spPr bwMode="auto">
            <a:xfrm>
              <a:off x="285720" y="1214422"/>
              <a:ext cx="6940766" cy="4143404"/>
            </a:xfrm>
            <a:prstGeom prst="rect">
              <a:avLst/>
            </a:prstGeom>
            <a:noFill/>
            <a:ln w="38100">
              <a:solidFill>
                <a:srgbClr val="00B050"/>
              </a:solidFill>
              <a:miter lim="800000"/>
              <a:headEnd/>
              <a:tailEnd/>
            </a:ln>
          </p:spPr>
        </p:pic>
        <p:cxnSp>
          <p:nvCxnSpPr>
            <p:cNvPr id="9" name="Straight Arrow Connector 8"/>
            <p:cNvCxnSpPr/>
            <p:nvPr/>
          </p:nvCxnSpPr>
          <p:spPr>
            <a:xfrm rot="10800000">
              <a:off x="1357316" y="1643050"/>
              <a:ext cx="5715178" cy="400052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13"/>
          <p:cNvGrpSpPr>
            <a:grpSpLocks/>
          </p:cNvGrpSpPr>
          <p:nvPr/>
        </p:nvGrpSpPr>
        <p:grpSpPr bwMode="auto">
          <a:xfrm>
            <a:off x="71438" y="2214563"/>
            <a:ext cx="7000875" cy="4143375"/>
            <a:chOff x="71405" y="2214554"/>
            <a:chExt cx="7000925" cy="4143404"/>
          </a:xfrm>
        </p:grpSpPr>
        <p:pic>
          <p:nvPicPr>
            <p:cNvPr id="46088" name="Picture 5"/>
            <p:cNvPicPr>
              <a:picLocks noChangeAspect="1" noChangeArrowheads="1"/>
            </p:cNvPicPr>
            <p:nvPr/>
          </p:nvPicPr>
          <p:blipFill>
            <a:blip r:embed="rId5" cstate="print"/>
            <a:srcRect/>
            <a:stretch>
              <a:fillRect/>
            </a:stretch>
          </p:blipFill>
          <p:spPr bwMode="auto">
            <a:xfrm>
              <a:off x="71405" y="2214554"/>
              <a:ext cx="6838483" cy="4143404"/>
            </a:xfrm>
            <a:prstGeom prst="rect">
              <a:avLst/>
            </a:prstGeom>
            <a:noFill/>
            <a:ln w="38100">
              <a:solidFill>
                <a:srgbClr val="00B050"/>
              </a:solidFill>
              <a:miter lim="800000"/>
              <a:headEnd/>
              <a:tailEnd/>
            </a:ln>
          </p:spPr>
        </p:pic>
        <p:cxnSp>
          <p:nvCxnSpPr>
            <p:cNvPr id="13" name="Straight Arrow Connector 12"/>
            <p:cNvCxnSpPr/>
            <p:nvPr/>
          </p:nvCxnSpPr>
          <p:spPr>
            <a:xfrm rot="10800000">
              <a:off x="1285851" y="2714619"/>
              <a:ext cx="5786479" cy="3143272"/>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0" presetClass="exit" presetSubtype="0" fill="hold" nodeType="withEffect">
                                  <p:stCondLst>
                                    <p:cond delay="0"/>
                                  </p:stCondLst>
                                  <p:childTnLst>
                                    <p:animEffect transition="out" filter="fade">
                                      <p:cBhvr>
                                        <p:cTn id="16" dur="2000"/>
                                        <p:tgtEl>
                                          <p:spTgt spid="2"/>
                                        </p:tgtEl>
                                      </p:cBhvr>
                                    </p:animEffect>
                                    <p:set>
                                      <p:cBhvr>
                                        <p:cTn id="1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s-ES" dirty="0" smtClean="0"/>
              <a:t>LINKS – ARTICLE MATCH &amp; RETRIEVE</a:t>
            </a:r>
            <a:br>
              <a:rPr lang="es-ES" dirty="0" smtClean="0"/>
            </a:br>
            <a:endParaRPr lang="en-US" dirty="0" smtClean="0"/>
          </a:p>
        </p:txBody>
      </p:sp>
      <p:sp>
        <p:nvSpPr>
          <p:cNvPr id="3" name="Slide Number Placeholder 2"/>
          <p:cNvSpPr>
            <a:spLocks noGrp="1"/>
          </p:cNvSpPr>
          <p:nvPr>
            <p:ph type="sldNum" sz="quarter" idx="11"/>
          </p:nvPr>
        </p:nvSpPr>
        <p:spPr/>
        <p:txBody>
          <a:bodyPr/>
          <a:lstStyle/>
          <a:p>
            <a:pPr>
              <a:defRPr/>
            </a:pPr>
            <a:fld id="{EC8C232E-264C-449A-806A-ED3EB0A9BC19}" type="slidenum">
              <a:rPr lang="en-US" smtClean="0"/>
              <a:pPr>
                <a:defRPr/>
              </a:pPr>
              <a:t>72</a:t>
            </a:fld>
            <a:endParaRPr lang="en-US"/>
          </a:p>
        </p:txBody>
      </p:sp>
      <p:pic>
        <p:nvPicPr>
          <p:cNvPr id="47108" name="Picture 4"/>
          <p:cNvPicPr>
            <a:picLocks noChangeAspect="1" noChangeArrowheads="1"/>
          </p:cNvPicPr>
          <p:nvPr/>
        </p:nvPicPr>
        <p:blipFill>
          <a:blip r:embed="rId2" cstate="print"/>
          <a:srcRect/>
          <a:stretch>
            <a:fillRect/>
          </a:stretch>
        </p:blipFill>
        <p:spPr bwMode="auto">
          <a:xfrm>
            <a:off x="2071688" y="1528763"/>
            <a:ext cx="6796087" cy="4779962"/>
          </a:xfrm>
          <a:prstGeom prst="rect">
            <a:avLst/>
          </a:prstGeom>
          <a:noFill/>
          <a:ln w="9525">
            <a:noFill/>
            <a:miter lim="800000"/>
            <a:headEnd/>
            <a:tailEnd/>
          </a:ln>
        </p:spPr>
      </p:pic>
      <p:pic>
        <p:nvPicPr>
          <p:cNvPr id="33800" name="Picture 8"/>
          <p:cNvPicPr>
            <a:picLocks noChangeAspect="1" noChangeArrowheads="1"/>
          </p:cNvPicPr>
          <p:nvPr/>
        </p:nvPicPr>
        <p:blipFill>
          <a:blip r:embed="rId3" cstate="print"/>
          <a:srcRect/>
          <a:stretch>
            <a:fillRect/>
          </a:stretch>
        </p:blipFill>
        <p:spPr bwMode="auto">
          <a:xfrm>
            <a:off x="1071563" y="1071563"/>
            <a:ext cx="5181600" cy="3087687"/>
          </a:xfrm>
          <a:prstGeom prst="rect">
            <a:avLst/>
          </a:prstGeom>
          <a:noFill/>
          <a:ln w="38100">
            <a:solidFill>
              <a:schemeClr val="tx2"/>
            </a:solidFill>
            <a:miter lim="800000"/>
            <a:headEnd/>
            <a:tailEnd/>
          </a:ln>
        </p:spPr>
      </p:pic>
      <p:cxnSp>
        <p:nvCxnSpPr>
          <p:cNvPr id="12" name="Straight Arrow Connector 11"/>
          <p:cNvCxnSpPr/>
          <p:nvPr/>
        </p:nvCxnSpPr>
        <p:spPr>
          <a:xfrm rot="10800000">
            <a:off x="1857375" y="1500188"/>
            <a:ext cx="5357813" cy="257175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pic>
        <p:nvPicPr>
          <p:cNvPr id="33798" name="Picture 6"/>
          <p:cNvPicPr>
            <a:picLocks noChangeAspect="1" noChangeArrowheads="1"/>
          </p:cNvPicPr>
          <p:nvPr/>
        </p:nvPicPr>
        <p:blipFill>
          <a:blip r:embed="rId4" cstate="print"/>
          <a:srcRect/>
          <a:stretch>
            <a:fillRect/>
          </a:stretch>
        </p:blipFill>
        <p:spPr bwMode="auto">
          <a:xfrm>
            <a:off x="285750" y="2071688"/>
            <a:ext cx="5162550" cy="3011487"/>
          </a:xfrm>
          <a:prstGeom prst="rect">
            <a:avLst/>
          </a:prstGeom>
          <a:noFill/>
          <a:ln w="38100">
            <a:solidFill>
              <a:schemeClr val="tx2"/>
            </a:solidFill>
            <a:miter lim="800000"/>
            <a:headEnd/>
            <a:tailEnd/>
          </a:ln>
        </p:spPr>
      </p:pic>
      <p:cxnSp>
        <p:nvCxnSpPr>
          <p:cNvPr id="16" name="Straight Arrow Connector 15"/>
          <p:cNvCxnSpPr/>
          <p:nvPr/>
        </p:nvCxnSpPr>
        <p:spPr>
          <a:xfrm rot="10800000">
            <a:off x="1285875" y="2500313"/>
            <a:ext cx="5929313" cy="200025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pic>
        <p:nvPicPr>
          <p:cNvPr id="33799" name="Picture 7"/>
          <p:cNvPicPr>
            <a:picLocks noChangeAspect="1" noChangeArrowheads="1"/>
          </p:cNvPicPr>
          <p:nvPr/>
        </p:nvPicPr>
        <p:blipFill>
          <a:blip r:embed="rId5" cstate="print"/>
          <a:srcRect/>
          <a:stretch>
            <a:fillRect/>
          </a:stretch>
        </p:blipFill>
        <p:spPr bwMode="auto">
          <a:xfrm>
            <a:off x="942975" y="3656013"/>
            <a:ext cx="5986463" cy="3059112"/>
          </a:xfrm>
          <a:prstGeom prst="rect">
            <a:avLst/>
          </a:prstGeom>
          <a:noFill/>
          <a:ln w="38100">
            <a:solidFill>
              <a:schemeClr val="tx2"/>
            </a:solidFill>
            <a:miter lim="800000"/>
            <a:headEnd/>
            <a:tailEnd/>
          </a:ln>
        </p:spPr>
      </p:pic>
      <p:cxnSp>
        <p:nvCxnSpPr>
          <p:cNvPr id="19" name="Straight Arrow Connector 18"/>
          <p:cNvCxnSpPr/>
          <p:nvPr/>
        </p:nvCxnSpPr>
        <p:spPr>
          <a:xfrm rot="10800000">
            <a:off x="2928938" y="3786188"/>
            <a:ext cx="4357687" cy="1571625"/>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80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798"/>
                                        </p:tgtEl>
                                        <p:attrNameLst>
                                          <p:attrName>style.visibility</p:attrName>
                                        </p:attrNameLst>
                                      </p:cBhvr>
                                      <p:to>
                                        <p:strVal val="visible"/>
                                      </p:to>
                                    </p:set>
                                  </p:childTnLst>
                                </p:cTn>
                              </p:par>
                              <p:par>
                                <p:cTn id="15" presetID="10" presetClass="exit" presetSubtype="0" fill="hold" nodeType="withEffect">
                                  <p:stCondLst>
                                    <p:cond delay="0"/>
                                  </p:stCondLst>
                                  <p:childTnLst>
                                    <p:animEffect transition="out" filter="fade">
                                      <p:cBhvr>
                                        <p:cTn id="16" dur="2000"/>
                                        <p:tgtEl>
                                          <p:spTgt spid="12"/>
                                        </p:tgtEl>
                                      </p:cBhvr>
                                    </p:animEffect>
                                    <p:set>
                                      <p:cBhvr>
                                        <p:cTn id="17" dur="1" fill="hold">
                                          <p:stCondLst>
                                            <p:cond delay="1999"/>
                                          </p:stCondLst>
                                        </p:cTn>
                                        <p:tgtEl>
                                          <p:spTgt spid="1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3799"/>
                                        </p:tgtEl>
                                        <p:attrNameLst>
                                          <p:attrName>style.visibility</p:attrName>
                                        </p:attrNameLst>
                                      </p:cBhvr>
                                      <p:to>
                                        <p:strVal val="visible"/>
                                      </p:to>
                                    </p:set>
                                  </p:childTnLst>
                                </p:cTn>
                              </p:par>
                              <p:par>
                                <p:cTn id="24" presetID="10" presetClass="exit" presetSubtype="0" fill="hold" nodeType="withEffect">
                                  <p:stCondLst>
                                    <p:cond delay="0"/>
                                  </p:stCondLst>
                                  <p:childTnLst>
                                    <p:animEffect transition="out" filter="fade">
                                      <p:cBhvr>
                                        <p:cTn id="25" dur="2000"/>
                                        <p:tgtEl>
                                          <p:spTgt spid="16"/>
                                        </p:tgtEl>
                                      </p:cBhvr>
                                    </p:animEffect>
                                    <p:set>
                                      <p:cBhvr>
                                        <p:cTn id="26" dur="1" fill="hold">
                                          <p:stCondLst>
                                            <p:cond delay="1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idx="4294967295"/>
          </p:nvPr>
        </p:nvSpPr>
        <p:spPr>
          <a:xfrm>
            <a:off x="361950" y="3448050"/>
            <a:ext cx="8382000" cy="819150"/>
          </a:xfrm>
        </p:spPr>
        <p:txBody>
          <a:bodyPr/>
          <a:lstStyle/>
          <a:p>
            <a:pPr algn="ctr" eaLnBrk="1" hangingPunct="1"/>
            <a:r>
              <a:rPr lang="en-US" dirty="0" smtClean="0">
                <a:solidFill>
                  <a:srgbClr val="FF8000"/>
                </a:solidFill>
              </a:rPr>
              <a:t>D</a:t>
            </a:r>
            <a:r>
              <a:rPr lang="cs-CZ" dirty="0" smtClean="0">
                <a:solidFill>
                  <a:srgbClr val="FF8000"/>
                </a:solidFill>
              </a:rPr>
              <a:t>ěkuji za pozornost</a:t>
            </a:r>
            <a:r>
              <a:rPr lang="en-GB" dirty="0" smtClean="0">
                <a:solidFill>
                  <a:srgbClr val="FF8000"/>
                </a:solidFill>
              </a:rPr>
              <a:t>!</a:t>
            </a:r>
            <a:endParaRPr lang="en-US" dirty="0" smtClean="0">
              <a:solidFill>
                <a:srgbClr val="FF8000"/>
              </a:solidFill>
            </a:endParaRPr>
          </a:p>
        </p:txBody>
      </p:sp>
      <p:sp>
        <p:nvSpPr>
          <p:cNvPr id="5" name="TextBox 3"/>
          <p:cNvSpPr txBox="1">
            <a:spLocks noChangeArrowheads="1"/>
          </p:cNvSpPr>
          <p:nvPr/>
        </p:nvSpPr>
        <p:spPr bwMode="auto">
          <a:xfrm>
            <a:off x="277813" y="4638675"/>
            <a:ext cx="8431212" cy="1323439"/>
          </a:xfrm>
          <a:prstGeom prst="rect">
            <a:avLst/>
          </a:prstGeom>
          <a:noFill/>
          <a:ln w="3175">
            <a:noFill/>
            <a:miter lim="800000"/>
            <a:headEnd/>
            <a:tailEnd/>
          </a:ln>
        </p:spPr>
        <p:txBody>
          <a:bodyPr>
            <a:spAutoFit/>
          </a:bodyPr>
          <a:lstStyle/>
          <a:p>
            <a:pPr algn="r"/>
            <a:endParaRPr lang="en-US" sz="2000" dirty="0">
              <a:latin typeface="Knowledge Regular"/>
            </a:endParaRPr>
          </a:p>
          <a:p>
            <a:pPr algn="r"/>
            <a:r>
              <a:rPr lang="cs-CZ" sz="2000" b="0" dirty="0" smtClean="0">
                <a:solidFill>
                  <a:schemeClr val="tx1"/>
                </a:solidFill>
                <a:latin typeface="Knowledge Regular"/>
              </a:rPr>
              <a:t>Ing. </a:t>
            </a:r>
            <a:r>
              <a:rPr lang="en-GB" sz="2000" b="0" dirty="0" smtClean="0">
                <a:solidFill>
                  <a:schemeClr val="tx1"/>
                </a:solidFill>
                <a:latin typeface="Knowledge Regular"/>
              </a:rPr>
              <a:t>David </a:t>
            </a:r>
            <a:r>
              <a:rPr lang="en-GB" sz="2000" b="0" dirty="0" err="1" smtClean="0">
                <a:solidFill>
                  <a:schemeClr val="tx1"/>
                </a:solidFill>
                <a:latin typeface="Knowledge Regular"/>
              </a:rPr>
              <a:t>Hork</a:t>
            </a:r>
            <a:r>
              <a:rPr lang="cs-CZ" sz="2000" b="0" dirty="0" smtClean="0">
                <a:solidFill>
                  <a:schemeClr val="tx1"/>
                </a:solidFill>
                <a:latin typeface="Knowledge Regular"/>
              </a:rPr>
              <a:t>ý</a:t>
            </a:r>
            <a:endParaRPr lang="en-GB" sz="2000" b="0" dirty="0">
              <a:solidFill>
                <a:schemeClr val="tx1"/>
              </a:solidFill>
              <a:latin typeface="Knowledge Regular"/>
            </a:endParaRPr>
          </a:p>
          <a:p>
            <a:pPr algn="r"/>
            <a:r>
              <a:rPr lang="en-GB" sz="2000" b="0" dirty="0">
                <a:solidFill>
                  <a:schemeClr val="tx1"/>
                </a:solidFill>
                <a:latin typeface="Knowledge Regular"/>
              </a:rPr>
              <a:t>Country Manager – Central and Eastern Europe</a:t>
            </a:r>
          </a:p>
          <a:p>
            <a:pPr algn="r"/>
            <a:r>
              <a:rPr lang="cs-CZ" sz="2000" b="0" dirty="0">
                <a:solidFill>
                  <a:srgbClr val="0000CC"/>
                </a:solidFill>
                <a:latin typeface="Knowledge Regular"/>
              </a:rPr>
              <a:t>d</a:t>
            </a:r>
            <a:r>
              <a:rPr lang="en-GB" sz="2000" b="0" dirty="0" err="1">
                <a:solidFill>
                  <a:srgbClr val="0000CC"/>
                </a:solidFill>
                <a:latin typeface="Knowledge Regular"/>
              </a:rPr>
              <a:t>avid.horky</a:t>
            </a:r>
            <a:r>
              <a:rPr lang="en-GB" sz="2000" b="0" dirty="0">
                <a:solidFill>
                  <a:srgbClr val="0000CC"/>
                </a:solidFill>
                <a:latin typeface="Knowledge Regular"/>
              </a:rPr>
              <a:t>@</a:t>
            </a:r>
            <a:r>
              <a:rPr lang="cs-CZ" sz="2000" b="0" dirty="0">
                <a:solidFill>
                  <a:srgbClr val="0000CC"/>
                </a:solidFill>
                <a:latin typeface="Knowledge Regular"/>
              </a:rPr>
              <a:t>thomsonreuters.com </a:t>
            </a:r>
            <a:endParaRPr lang="en-US" sz="2000" b="0" dirty="0">
              <a:solidFill>
                <a:srgbClr val="0000CC"/>
              </a:solidFill>
              <a:latin typeface="Knowledge Regular"/>
            </a:endParaRPr>
          </a:p>
        </p:txBody>
      </p:sp>
      <p:pic>
        <p:nvPicPr>
          <p:cNvPr id="7173" name="Picture 5"/>
          <p:cNvPicPr>
            <a:picLocks noChangeAspect="1" noChangeArrowheads="1"/>
          </p:cNvPicPr>
          <p:nvPr/>
        </p:nvPicPr>
        <p:blipFill>
          <a:blip r:embed="rId3" cstate="print"/>
          <a:srcRect l="20373" t="22567" r="25672" b="44478"/>
          <a:stretch>
            <a:fillRect/>
          </a:stretch>
        </p:blipFill>
        <p:spPr bwMode="auto">
          <a:xfrm>
            <a:off x="0" y="12"/>
            <a:ext cx="9149524" cy="350668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5_TEST_tr_present_080326_v1">
  <a:themeElements>
    <a:clrScheme name="5_TEST_tr_present_080326_v1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fontScheme name="5_TEST_tr_present_080326_v1">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TEST_tr_present_080326_v1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5_TEST_tr_present_080326_v1 2">
        <a:dk1>
          <a:srgbClr val="4B4B4B"/>
        </a:dk1>
        <a:lt1>
          <a:srgbClr val="FFFFFF"/>
        </a:lt1>
        <a:dk2>
          <a:srgbClr val="FF8000"/>
        </a:dk2>
        <a:lt2>
          <a:srgbClr val="BABABA"/>
        </a:lt2>
        <a:accent1>
          <a:srgbClr val="78A22F"/>
        </a:accent1>
        <a:accent2>
          <a:srgbClr val="FFB400"/>
        </a:accent2>
        <a:accent3>
          <a:srgbClr val="FFFFFF"/>
        </a:accent3>
        <a:accent4>
          <a:srgbClr val="3F3F3F"/>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5_TEST_tr_present_080326_v1 3">
        <a:dk1>
          <a:srgbClr val="4B4B4B"/>
        </a:dk1>
        <a:lt1>
          <a:srgbClr val="FFFFFF"/>
        </a:lt1>
        <a:dk2>
          <a:srgbClr val="FF8000"/>
        </a:dk2>
        <a:lt2>
          <a:srgbClr val="BABABA"/>
        </a:lt2>
        <a:accent1>
          <a:srgbClr val="766C62"/>
        </a:accent1>
        <a:accent2>
          <a:srgbClr val="A0968C"/>
        </a:accent2>
        <a:accent3>
          <a:srgbClr val="FFFFFF"/>
        </a:accent3>
        <a:accent4>
          <a:srgbClr val="3F3F3F"/>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
      <a:clrScheme name="5_TEST_tr_present_080326_v1 4">
        <a:dk1>
          <a:srgbClr val="4B4B4B"/>
        </a:dk1>
        <a:lt1>
          <a:srgbClr val="FFFFFF"/>
        </a:lt1>
        <a:dk2>
          <a:srgbClr val="FF8000"/>
        </a:dk2>
        <a:lt2>
          <a:srgbClr val="A0968C"/>
        </a:lt2>
        <a:accent1>
          <a:srgbClr val="FF8000"/>
        </a:accent1>
        <a:accent2>
          <a:srgbClr val="DC0A0A"/>
        </a:accent2>
        <a:accent3>
          <a:srgbClr val="FFFFFF"/>
        </a:accent3>
        <a:accent4>
          <a:srgbClr val="3F3F3F"/>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5_TEST_tr_present_080326_v1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7_Default Design">
  <a:themeElements>
    <a:clrScheme name="7_Default Design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7_Default Design 2">
        <a:dk1>
          <a:srgbClr val="4B4B4B"/>
        </a:dk1>
        <a:lt1>
          <a:srgbClr val="FFFFFF"/>
        </a:lt1>
        <a:dk2>
          <a:srgbClr val="FF8000"/>
        </a:dk2>
        <a:lt2>
          <a:srgbClr val="BABABA"/>
        </a:lt2>
        <a:accent1>
          <a:srgbClr val="78A22F"/>
        </a:accent1>
        <a:accent2>
          <a:srgbClr val="FFB400"/>
        </a:accent2>
        <a:accent3>
          <a:srgbClr val="FFFFFF"/>
        </a:accent3>
        <a:accent4>
          <a:srgbClr val="3F3F3F"/>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7_Default Design 3">
        <a:dk1>
          <a:srgbClr val="4B4B4B"/>
        </a:dk1>
        <a:lt1>
          <a:srgbClr val="FFFFFF"/>
        </a:lt1>
        <a:dk2>
          <a:srgbClr val="FF8000"/>
        </a:dk2>
        <a:lt2>
          <a:srgbClr val="BABABA"/>
        </a:lt2>
        <a:accent1>
          <a:srgbClr val="766C62"/>
        </a:accent1>
        <a:accent2>
          <a:srgbClr val="A0968C"/>
        </a:accent2>
        <a:accent3>
          <a:srgbClr val="FFFFFF"/>
        </a:accent3>
        <a:accent4>
          <a:srgbClr val="3F3F3F"/>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
      <a:clrScheme name="7_Default Design 4">
        <a:dk1>
          <a:srgbClr val="4B4B4B"/>
        </a:dk1>
        <a:lt1>
          <a:srgbClr val="FFFFFF"/>
        </a:lt1>
        <a:dk2>
          <a:srgbClr val="FF8000"/>
        </a:dk2>
        <a:lt2>
          <a:srgbClr val="A0968C"/>
        </a:lt2>
        <a:accent1>
          <a:srgbClr val="FF8000"/>
        </a:accent1>
        <a:accent2>
          <a:srgbClr val="DC0A0A"/>
        </a:accent2>
        <a:accent3>
          <a:srgbClr val="FFFFFF"/>
        </a:accent3>
        <a:accent4>
          <a:srgbClr val="3F3F3F"/>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7_Default Design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EST_tr_present_080326_v1">
  <a:themeElements>
    <a:clrScheme name="1_TEST_tr_present_080326_v1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fontScheme name="1_TEST_tr_present_080326_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ST_tr_present_080326_v1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1_TEST_tr_present_080326_v1 2">
        <a:dk1>
          <a:srgbClr val="4B4B4B"/>
        </a:dk1>
        <a:lt1>
          <a:srgbClr val="FFFFFF"/>
        </a:lt1>
        <a:dk2>
          <a:srgbClr val="FF8000"/>
        </a:dk2>
        <a:lt2>
          <a:srgbClr val="BABABA"/>
        </a:lt2>
        <a:accent1>
          <a:srgbClr val="78A22F"/>
        </a:accent1>
        <a:accent2>
          <a:srgbClr val="FFB400"/>
        </a:accent2>
        <a:accent3>
          <a:srgbClr val="FFFFFF"/>
        </a:accent3>
        <a:accent4>
          <a:srgbClr val="3F3F3F"/>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1_TEST_tr_present_080326_v1 3">
        <a:dk1>
          <a:srgbClr val="4B4B4B"/>
        </a:dk1>
        <a:lt1>
          <a:srgbClr val="FFFFFF"/>
        </a:lt1>
        <a:dk2>
          <a:srgbClr val="FF8000"/>
        </a:dk2>
        <a:lt2>
          <a:srgbClr val="BABABA"/>
        </a:lt2>
        <a:accent1>
          <a:srgbClr val="766C62"/>
        </a:accent1>
        <a:accent2>
          <a:srgbClr val="A0968C"/>
        </a:accent2>
        <a:accent3>
          <a:srgbClr val="FFFFFF"/>
        </a:accent3>
        <a:accent4>
          <a:srgbClr val="3F3F3F"/>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
      <a:clrScheme name="1_TEST_tr_present_080326_v1 4">
        <a:dk1>
          <a:srgbClr val="4B4B4B"/>
        </a:dk1>
        <a:lt1>
          <a:srgbClr val="FFFFFF"/>
        </a:lt1>
        <a:dk2>
          <a:srgbClr val="FF8000"/>
        </a:dk2>
        <a:lt2>
          <a:srgbClr val="A0968C"/>
        </a:lt2>
        <a:accent1>
          <a:srgbClr val="FF8000"/>
        </a:accent1>
        <a:accent2>
          <a:srgbClr val="DC0A0A"/>
        </a:accent2>
        <a:accent3>
          <a:srgbClr val="FFFFFF"/>
        </a:accent3>
        <a:accent4>
          <a:srgbClr val="3F3F3F"/>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1_TEST_tr_present_080326_v1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11858</TotalTime>
  <Words>2463</Words>
  <Application>Microsoft Office PowerPoint</Application>
  <PresentationFormat>Předvádění na obrazovce (4:3)</PresentationFormat>
  <Paragraphs>467</Paragraphs>
  <Slides>73</Slides>
  <Notes>34</Notes>
  <HiddenSlides>9</HiddenSlides>
  <MMClips>0</MMClips>
  <ScaleCrop>false</ScaleCrop>
  <HeadingPairs>
    <vt:vector size="6" baseType="variant">
      <vt:variant>
        <vt:lpstr>Motiv</vt:lpstr>
      </vt:variant>
      <vt:variant>
        <vt:i4>3</vt:i4>
      </vt:variant>
      <vt:variant>
        <vt:lpstr>Vložené servery OLE</vt:lpstr>
      </vt:variant>
      <vt:variant>
        <vt:i4>2</vt:i4>
      </vt:variant>
      <vt:variant>
        <vt:lpstr>Nadpisy snímků</vt:lpstr>
      </vt:variant>
      <vt:variant>
        <vt:i4>73</vt:i4>
      </vt:variant>
    </vt:vector>
  </HeadingPairs>
  <TitlesOfParts>
    <vt:vector size="78" baseType="lpstr">
      <vt:lpstr>5_TEST_tr_present_080326_v1</vt:lpstr>
      <vt:lpstr>7_Default Design</vt:lpstr>
      <vt:lpstr>1_TEST_tr_present_080326_v1</vt:lpstr>
      <vt:lpstr>Chart</vt:lpstr>
      <vt:lpstr>VISIO</vt:lpstr>
      <vt:lpstr>WEB OF KNOWLEDGE UPDATE</vt:lpstr>
      <vt:lpstr>OBSAH</vt:lpstr>
      <vt:lpstr>CITACE VE VĚDECKÉ KOMUNIKACI</vt:lpstr>
      <vt:lpstr>WEB OF SCIENCE  POLITIKA VÝBĚRU ČASOPISŮ</vt:lpstr>
      <vt:lpstr> JOURNAL CITATION REPORTS</vt:lpstr>
      <vt:lpstr>WEB OF SCIENCE  POLITIKA VÝBĚRU ČASOPISŮ</vt:lpstr>
      <vt:lpstr>Snímek 7</vt:lpstr>
      <vt:lpstr>KOMPONENTY HODNOCENÍ ČASOPISŮ</vt:lpstr>
      <vt:lpstr>Snímek 9</vt:lpstr>
      <vt:lpstr>Snímek 10</vt:lpstr>
      <vt:lpstr>Snímek 11</vt:lpstr>
      <vt:lpstr>Snímek 12</vt:lpstr>
      <vt:lpstr>Snímek 13</vt:lpstr>
      <vt:lpstr>Snímek 14</vt:lpstr>
      <vt:lpstr>´UDRŽENÍ´ ČASOPISU VE WOS </vt:lpstr>
      <vt:lpstr>RŮST POKRYTÍ REGIONÁLNÍCH  A ČESKÝCH ČASOPISŮ</vt:lpstr>
      <vt:lpstr>NÁRŮST POKRYTÍ ČESKÝCH ČASOPISŮ      VE WEB OF SCIENCE</vt:lpstr>
      <vt:lpstr>Snímek 18</vt:lpstr>
      <vt:lpstr>WEB OF KNOWLEDGE PLATFORM</vt:lpstr>
      <vt:lpstr>WEB OF SCIENCE SEARCH OPTIONS</vt:lpstr>
      <vt:lpstr>WEB OF SCIENCE  VALUE OF CITATION NETWORK</vt:lpstr>
      <vt:lpstr>WEB OF SCIENCE CONFERENCE PROCEEDINGS CITATION INDEX</vt:lpstr>
      <vt:lpstr>WEB OF SCIENCE DEPTH OF CITATION INDICES</vt:lpstr>
      <vt:lpstr>CASE STUDY: Charles Warren Thornthwaite</vt:lpstr>
      <vt:lpstr>The works of C. Warren Thornthwaite  </vt:lpstr>
      <vt:lpstr>ISI WEB OF KNOWLEDGE 5  CITATION UNIVERSE</vt:lpstr>
      <vt:lpstr>CITATION COUNTS USING  WEB OF KNOWLEDGE VALUES</vt:lpstr>
      <vt:lpstr>WEB OF KNOWLEDGE CITATION BREAKDOWN TABLE</vt:lpstr>
      <vt:lpstr>BIOSIS CITATION INDEX BIOSIS CONTENT WITH CITATION DATA</vt:lpstr>
      <vt:lpstr>BIOSIS CITATION INDEX ON ISI WEB OF KNOWLEDGE 5</vt:lpstr>
      <vt:lpstr>BIOSIS CITATION INDEX SEARCHING</vt:lpstr>
      <vt:lpstr>BIOSIS CITATION INDEX  CITATION BREAKDOWN TABLE</vt:lpstr>
      <vt:lpstr>BIOSIS CITATION INDEX CITATION REPORT</vt:lpstr>
      <vt:lpstr>BIOSIS CITATION INDEX ANALYZE RESULTS</vt:lpstr>
      <vt:lpstr>BIOSIS CITATION INDEX CITATION MAP</vt:lpstr>
      <vt:lpstr>BIOSIS CITATION INDEX CITED REFERENCE SEARCHING</vt:lpstr>
      <vt:lpstr>BIOSIS CITATION INDEX SPECIALIZED INDEXING</vt:lpstr>
      <vt:lpstr>BIOSIS CITATION INDEX SUMMARY</vt:lpstr>
      <vt:lpstr>EMERGENCE OF CHINESE RESEARCH</vt:lpstr>
      <vt:lpstr>CHINESE SCIENCE CITATION DATABASE AVAILABLE NOW!</vt:lpstr>
      <vt:lpstr>Snímek 41</vt:lpstr>
      <vt:lpstr>CSCD CITATION BREAKDOWN TABLE</vt:lpstr>
      <vt:lpstr>EVALUATING JOURNALS</vt:lpstr>
      <vt:lpstr>EFFICIENCY JOURNAL IMPACT FACTOR</vt:lpstr>
      <vt:lpstr>CALCULATING 2008 IMPACT FACTOR   COLLECTION OF CZECHOSLOVAK CHEMICAL COMMUNICATIONS   </vt:lpstr>
      <vt:lpstr>JOURNAL IMPACT FACTOR CZECH JOURNALS</vt:lpstr>
      <vt:lpstr>CITATION BEHAVIOUR VARIES  BETWEEN SUBJECT CATEGORIES</vt:lpstr>
      <vt:lpstr>JOURNAL 5-YEAR IMPACT FACTOR CZECH JOURNALS</vt:lpstr>
      <vt:lpstr>EVALUATING COUNTRIES</vt:lpstr>
      <vt:lpstr>GOVERNMENTS AND INSTITUTIONS USING TR DATA FOR EVALUATION (INCL.)</vt:lpstr>
      <vt:lpstr>CHANGING NATURE OF CZECH RESEARCH</vt:lpstr>
      <vt:lpstr>CHANGING NATURE OF CZECH RESEARCH INTERNATIONAL COLLABORATION</vt:lpstr>
      <vt:lpstr>CHANGING NATURE OF CZECH RESEARCH INTERNATIONAL COLLABORATION</vt:lpstr>
      <vt:lpstr>SCIENTIFIC RESEARCH PRODUCTIVITY  IN CENTRAL EUROPE</vt:lpstr>
      <vt:lpstr>SCIENTIFIC RESEARCH IMPACT  IN CENTRAL EUROPE</vt:lpstr>
      <vt:lpstr>CZECH RESEARCH  BY OUTPUT AND IMPACT</vt:lpstr>
      <vt:lpstr>BENCHMARK YOUR PAPERS AGAINST  GLOBAL AVERAGES – IS THIS A HIGHLY CITED PAPER?</vt:lpstr>
      <vt:lpstr>AGGREGATING PAPERS </vt:lpstr>
      <vt:lpstr>WHICH AUTHORS’ PAPERS HAVE PERFORMED BEST IN THEIR FIELD?</vt:lpstr>
      <vt:lpstr>WITH WHOM DOES OUR FACULTY COLLABORATE?</vt:lpstr>
      <vt:lpstr>WHICH OF THOSE COLLABORATIONS ARE THE MOST VALUABLE?</vt:lpstr>
      <vt:lpstr>RESEARCHERID</vt:lpstr>
      <vt:lpstr>RESEARCHERID SCHOLARLY RESEARCH COMMUNITY</vt:lpstr>
      <vt:lpstr>INDIVIDUAL LEVEL RESEARCH EVALUATION</vt:lpstr>
      <vt:lpstr>RESEARCHER ID ANALYZE COLLABORATION NETWORK</vt:lpstr>
      <vt:lpstr>RESEARCHER ID VISUALIZE CITING ARTICLES NETWORK</vt:lpstr>
      <vt:lpstr>RESEARCHERID  UPLOAD SERVICE</vt:lpstr>
      <vt:lpstr>RESEARCHERID DOWNLOAD SERVICE</vt:lpstr>
      <vt:lpstr>ARTICLE MATCH &amp; RETRIEVE</vt:lpstr>
      <vt:lpstr>LINKS – ARTICLE MATCH &amp; RETRIEVE </vt:lpstr>
      <vt:lpstr>LINKS – ARTICLE MATCH &amp; RETRIEVE </vt:lpstr>
      <vt:lpstr>LINKS – ARTICLE MATCH &amp; RETRIEVE </vt:lpstr>
      <vt:lpstr>Děkuji za pozornost!</vt:lpstr>
    </vt:vector>
  </TitlesOfParts>
  <Company>Thomson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bibliometrics</dc:title>
  <dc:creator>Philip Purnell</dc:creator>
  <cp:lastModifiedBy>kabala</cp:lastModifiedBy>
  <cp:revision>978</cp:revision>
  <dcterms:created xsi:type="dcterms:W3CDTF">2008-03-31T18:02:24Z</dcterms:created>
  <dcterms:modified xsi:type="dcterms:W3CDTF">2010-12-07T10:19:59Z</dcterms:modified>
</cp:coreProperties>
</file>