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D3669-1D2F-43CF-9B74-04755156C4F2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91B0B-8FCD-4C57-8331-AADD2E8389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555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91B0B-8FCD-4C57-8331-AADD2E8389FB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31542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1F07A-D8CB-4380-9EB9-968B95C034C5}" type="datetimeFigureOut">
              <a:rPr lang="cs-CZ" smtClean="0"/>
              <a:pPr/>
              <a:t>27.8.2014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C3CF4-CD9A-446E-837C-EED9F1B5EB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noFill/>
          <a:ln>
            <a:noFill/>
          </a:ln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3. výročí podepsání </a:t>
            </a:r>
            <a:r>
              <a:rPr lang="cs-CZ" b="1" dirty="0" smtClean="0">
                <a:solidFill>
                  <a:srgbClr val="FF0000"/>
                </a:solidFill>
              </a:rPr>
              <a:t>memoranda </a:t>
            </a:r>
            <a:r>
              <a:rPr lang="cs-CZ" b="1" dirty="0" smtClean="0">
                <a:solidFill>
                  <a:srgbClr val="FF0000"/>
                </a:solidFill>
              </a:rPr>
              <a:t>o spolupráci mezi Senátem PČR a AV ČR 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>
              <a:solidFill>
                <a:srgbClr val="FF0000"/>
              </a:solidFill>
            </a:endParaRPr>
          </a:p>
          <a:p>
            <a:r>
              <a:rPr lang="cs-CZ" smtClean="0">
                <a:solidFill>
                  <a:srgbClr val="FF0000"/>
                </a:solidFill>
              </a:rPr>
              <a:t>Vila </a:t>
            </a:r>
            <a:r>
              <a:rPr lang="cs-CZ" dirty="0" err="1" smtClean="0">
                <a:solidFill>
                  <a:srgbClr val="FF0000"/>
                </a:solidFill>
              </a:rPr>
              <a:t>Lanna</a:t>
            </a:r>
            <a:r>
              <a:rPr lang="cs-CZ" dirty="0" smtClean="0">
                <a:solidFill>
                  <a:srgbClr val="FF0000"/>
                </a:solidFill>
              </a:rPr>
              <a:t> 29. 8. 2014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/>
            </a:r>
            <a:br>
              <a:rPr lang="cs-CZ" b="1" dirty="0" smtClean="0">
                <a:solidFill>
                  <a:srgbClr val="0000FF"/>
                </a:solidFill>
              </a:rPr>
            </a:br>
            <a:r>
              <a:rPr lang="cs-CZ" b="1" dirty="0" smtClean="0">
                <a:solidFill>
                  <a:srgbClr val="0000FF"/>
                </a:solidFill>
              </a:rPr>
              <a:t>Bilance 2011-2014 </a:t>
            </a:r>
            <a:br>
              <a:rPr lang="cs-CZ" b="1" dirty="0" smtClean="0">
                <a:solidFill>
                  <a:srgbClr val="0000FF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14 odborných konferencí nebo seminářů z různých vědeckých oborů </a:t>
            </a:r>
          </a:p>
          <a:p>
            <a:r>
              <a:rPr lang="cs-CZ" dirty="0" smtClean="0"/>
              <a:t>Uspořádání 3 kulatých stolů k otázkám vědní politiky, vztahu vědy a průmyslové sféry, konkurenceschopnosti České republiky ad.</a:t>
            </a:r>
          </a:p>
          <a:p>
            <a:r>
              <a:rPr lang="cs-CZ" dirty="0" smtClean="0"/>
              <a:t>Účast zástupců AV ČR na zahraničních </a:t>
            </a:r>
            <a:r>
              <a:rPr lang="cs-CZ" dirty="0" smtClean="0"/>
              <a:t>návštěvách, organizovaných Senátem </a:t>
            </a:r>
            <a:r>
              <a:rPr lang="cs-CZ" dirty="0" smtClean="0"/>
              <a:t>v Gruzii a v Brazílii 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Návštěva pracovišť AV ČR a další příležitostné formy spolupráce   </a:t>
            </a:r>
          </a:p>
          <a:p>
            <a:endParaRPr lang="cs-CZ" sz="2800" b="1" dirty="0" smtClean="0"/>
          </a:p>
          <a:p>
            <a:endParaRPr lang="cs-CZ" sz="2800" b="1" dirty="0" smtClean="0"/>
          </a:p>
          <a:p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Problémy spolupráce mezi komerční a akademickou sférou 4. 11. 2011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800" dirty="0" smtClean="0"/>
              <a:t>Přijato společné prohlášení, podepsané M. </a:t>
            </a:r>
            <a:r>
              <a:rPr lang="cs-CZ" sz="2800" dirty="0" err="1" smtClean="0"/>
              <a:t>Štěchem</a:t>
            </a:r>
            <a:r>
              <a:rPr lang="cs-CZ" sz="2800" dirty="0" smtClean="0"/>
              <a:t> aj. Drahošem které obsahovalo pravidla pro spolupráci mezi komerční a vědeckou sférou  </a:t>
            </a:r>
          </a:p>
          <a:p>
            <a:pPr algn="just"/>
            <a:r>
              <a:rPr lang="cs-CZ" sz="2800" dirty="0" smtClean="0"/>
              <a:t>Debatováno bylo mj. o potřebě respektování svobody </a:t>
            </a:r>
            <a:r>
              <a:rPr lang="cs-CZ" sz="2800" dirty="0" smtClean="0"/>
              <a:t>nezávislosti akademického </a:t>
            </a:r>
            <a:r>
              <a:rPr lang="cs-CZ" sz="2800" dirty="0" smtClean="0"/>
              <a:t>prostředí v rámci aplikovaného výzkumu, o významu </a:t>
            </a:r>
            <a:r>
              <a:rPr lang="cs-CZ" sz="2800" dirty="0" smtClean="0"/>
              <a:t>firemní </a:t>
            </a:r>
            <a:r>
              <a:rPr lang="cs-CZ" sz="2800" dirty="0" smtClean="0"/>
              <a:t>sféry při realizaci inovací nebo o přínosu vědy výzkumu nejen k vytváření materiálního blahobytu, ale i k formování kulturních a duchovních hodnot – synergie těchto faktorů vytváří předpoklady k budoucímu společenskému rozvoji  </a:t>
            </a:r>
            <a:endParaRPr lang="cs-CZ" sz="2800" dirty="0" smtClean="0"/>
          </a:p>
          <a:p>
            <a:pPr algn="just"/>
            <a:r>
              <a:rPr lang="cs-CZ" sz="2800" dirty="0" smtClean="0"/>
              <a:t>V rámci semináře předána Stříbrná pamětní medaile Senátu prof. Holému</a:t>
            </a:r>
            <a:endParaRPr lang="cs-CZ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1400" dirty="0"/>
          </a:p>
        </p:txBody>
      </p:sp>
      <p:pic>
        <p:nvPicPr>
          <p:cNvPr id="6" name="Zástupný symbol pro obrázek 5" descr="4_11_11_seminar_senatu_a_avcr_prof_holy2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493" r="5493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Předseda Senátu </a:t>
            </a:r>
            <a:r>
              <a:rPr lang="cs-CZ" dirty="0" smtClean="0"/>
              <a:t>PČR Milan </a:t>
            </a:r>
            <a:r>
              <a:rPr lang="cs-CZ" dirty="0" err="1" smtClean="0"/>
              <a:t>Štěch</a:t>
            </a:r>
            <a:r>
              <a:rPr lang="cs-CZ" dirty="0" smtClean="0"/>
              <a:t> </a:t>
            </a:r>
            <a:r>
              <a:rPr lang="cs-CZ" dirty="0" smtClean="0"/>
              <a:t>předává prof. Antonínu </a:t>
            </a:r>
            <a:r>
              <a:rPr lang="cs-CZ" dirty="0" smtClean="0"/>
              <a:t>Holému Stříbrnou pamětní medaili </a:t>
            </a:r>
            <a:r>
              <a:rPr lang="cs-CZ" dirty="0" smtClean="0"/>
              <a:t>Senátu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Kulatý stůl Praha </a:t>
            </a:r>
            <a:r>
              <a:rPr lang="cs-CZ" b="1" dirty="0">
                <a:solidFill>
                  <a:srgbClr val="0000FF"/>
                </a:solidFill>
              </a:rPr>
              <a:t>v kontextu vědní </a:t>
            </a:r>
            <a:r>
              <a:rPr lang="cs-CZ" b="1" dirty="0" smtClean="0">
                <a:solidFill>
                  <a:srgbClr val="0000FF"/>
                </a:solidFill>
              </a:rPr>
              <a:t>politiky 28. 3. 2014</a:t>
            </a:r>
            <a:r>
              <a:rPr lang="cs-CZ" b="1" dirty="0">
                <a:solidFill>
                  <a:srgbClr val="0000FF"/>
                </a:solidFill>
              </a:rPr>
              <a:t/>
            </a:r>
            <a:br>
              <a:rPr lang="cs-CZ" b="1" dirty="0">
                <a:solidFill>
                  <a:srgbClr val="0000FF"/>
                </a:solidFill>
              </a:rPr>
            </a:b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800" dirty="0" smtClean="0"/>
              <a:t>Tématem byly klíčové </a:t>
            </a:r>
            <a:r>
              <a:rPr lang="cs-CZ" sz="2800" dirty="0"/>
              <a:t>otázky podpory výzkumu a vývoje v České republice, zejména v Praze</a:t>
            </a:r>
            <a:r>
              <a:rPr lang="cs-CZ" sz="2800" dirty="0" smtClean="0"/>
              <a:t>, mj. </a:t>
            </a:r>
            <a:r>
              <a:rPr lang="cs-CZ" sz="2800" dirty="0"/>
              <a:t>v kontextu přípravy Národního programu reforem, </a:t>
            </a:r>
            <a:r>
              <a:rPr lang="cs-CZ" sz="2800" dirty="0" smtClean="0"/>
              <a:t>nebo využívání </a:t>
            </a:r>
            <a:r>
              <a:rPr lang="cs-CZ" sz="2800" dirty="0" smtClean="0"/>
              <a:t>relevantních operačních programů </a:t>
            </a:r>
          </a:p>
          <a:p>
            <a:pPr algn="just"/>
            <a:r>
              <a:rPr lang="cs-CZ" sz="2800" dirty="0" smtClean="0"/>
              <a:t> účastníci kulatého stolu konstatovali, že vyrovnání úrovně „chudších regionů“ nesmí zároveň znamenat destrukci „bohatšího“ regionu – tedy Prahy </a:t>
            </a:r>
          </a:p>
          <a:p>
            <a:pPr algn="just"/>
            <a:r>
              <a:rPr lang="cs-CZ" sz="2800" dirty="0" smtClean="0"/>
              <a:t>Výraznější podpora Prahy, kde je koncentrována velká část výzkumných kapacit, přispěje k dosažení cílů v rámci konkurenceschopnosti celé země  </a:t>
            </a:r>
            <a:endParaRPr lang="cs-CZ" sz="28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 descr="15080_b25fbc0cf82a62df11999a13b47bdd59_big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8710" r="8710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Účastníci kulatého stolu „Praha ve vědní politice“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0000FF"/>
                </a:solidFill>
              </a:rPr>
              <a:t>Slavnostní shromáždění k 1150. výročí příchodu cyrilometodějské misie 22.10. 2013</a:t>
            </a:r>
            <a:endParaRPr lang="cs-CZ" sz="36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smtClean="0"/>
              <a:t>V rámci slavnostního shromáždění byly </a:t>
            </a:r>
            <a:r>
              <a:rPr lang="cs-CZ" dirty="0" smtClean="0"/>
              <a:t>zmíněny historické i </a:t>
            </a:r>
            <a:r>
              <a:rPr lang="cs-CZ" dirty="0" smtClean="0"/>
              <a:t>duchovní kontexty </a:t>
            </a:r>
            <a:r>
              <a:rPr lang="cs-CZ" dirty="0" err="1" smtClean="0"/>
              <a:t>cyrilo</a:t>
            </a:r>
            <a:r>
              <a:rPr lang="cs-CZ" dirty="0" smtClean="0"/>
              <a:t>-</a:t>
            </a:r>
            <a:r>
              <a:rPr lang="cs-CZ" dirty="0" err="1" smtClean="0"/>
              <a:t>metodějské</a:t>
            </a:r>
            <a:r>
              <a:rPr lang="cs-CZ" dirty="0" smtClean="0"/>
              <a:t> </a:t>
            </a:r>
            <a:r>
              <a:rPr lang="cs-CZ" dirty="0" smtClean="0"/>
              <a:t>tradice a její přínos pro český stát, jeho kulturu a vzdělanost  </a:t>
            </a:r>
            <a:endParaRPr lang="cs-CZ" dirty="0" smtClean="0"/>
          </a:p>
          <a:p>
            <a:r>
              <a:rPr lang="cs-CZ" dirty="0" smtClean="0"/>
              <a:t>Připomenutí velkých </a:t>
            </a:r>
            <a:r>
              <a:rPr lang="cs-CZ" dirty="0" smtClean="0"/>
              <a:t>společenských událostí nabízí přirozeně možnosti spolupráce </a:t>
            </a:r>
            <a:r>
              <a:rPr lang="cs-CZ" dirty="0" smtClean="0"/>
              <a:t>akademické i politické sféry – </a:t>
            </a:r>
            <a:r>
              <a:rPr lang="cs-CZ" dirty="0" smtClean="0"/>
              <a:t>vytváření prostorů ke</a:t>
            </a:r>
            <a:r>
              <a:rPr lang="cs-CZ" dirty="0" smtClean="0"/>
              <a:t> </a:t>
            </a:r>
            <a:r>
              <a:rPr lang="cs-CZ" dirty="0" smtClean="0"/>
              <a:t>sbližování různých názorů </a:t>
            </a:r>
            <a:r>
              <a:rPr lang="cs-CZ" dirty="0" smtClean="0"/>
              <a:t>a </a:t>
            </a:r>
            <a:r>
              <a:rPr lang="cs-CZ" dirty="0" smtClean="0"/>
              <a:t>postojů a posilování společenské soudržnosti i národní identity v evropském rámci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80886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5" name="Zástupný symbol pro obrázek 4" descr="14186_9ec534e50155617dde536a7e2180093e_big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556" r="5556"/>
          <a:stretch>
            <a:fillRect/>
          </a:stretch>
        </p:blipFill>
        <p:spPr/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just"/>
            <a:r>
              <a:rPr lang="cs-CZ" dirty="0" smtClean="0"/>
              <a:t>Setkání přednášejících na slavnostním shromáždění k výročí příchodu cyrilometodějské misie s vedením Senátu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Podněty pro budoucí spolupráci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Aplikace Strategie AV ČR na možnosti expertní činnosti – při vytváření hospodářských</a:t>
            </a:r>
            <a:r>
              <a:rPr lang="cs-CZ" dirty="0" smtClean="0"/>
              <a:t>, </a:t>
            </a:r>
            <a:r>
              <a:rPr lang="cs-CZ" dirty="0" smtClean="0"/>
              <a:t>sociálních, kulturních </a:t>
            </a:r>
            <a:r>
              <a:rPr lang="cs-CZ" dirty="0" smtClean="0"/>
              <a:t>či </a:t>
            </a:r>
            <a:r>
              <a:rPr lang="cs-CZ" dirty="0" smtClean="0"/>
              <a:t>zdravotních analýz-možnosti synergie akademické a politické sféry</a:t>
            </a:r>
            <a:endParaRPr lang="cs-CZ" dirty="0" smtClean="0"/>
          </a:p>
          <a:p>
            <a:r>
              <a:rPr lang="cs-CZ" dirty="0" smtClean="0"/>
              <a:t>Nabízí se další společná participac</a:t>
            </a:r>
            <a:r>
              <a:rPr lang="cs-CZ" dirty="0" smtClean="0"/>
              <a:t>e v rámci reflexe</a:t>
            </a:r>
            <a:r>
              <a:rPr lang="cs-CZ" dirty="0" smtClean="0"/>
              <a:t> připomenutí </a:t>
            </a:r>
            <a:r>
              <a:rPr lang="cs-CZ" dirty="0" smtClean="0"/>
              <a:t>velkých společenských </a:t>
            </a:r>
            <a:r>
              <a:rPr lang="cs-CZ" dirty="0" smtClean="0"/>
              <a:t>událostí (v roce 2015 již naplánována společná akce k výročí ČAV; Husovo jubileum; výročí konce války…)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87374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403</Words>
  <Application>Microsoft Office PowerPoint</Application>
  <PresentationFormat>Předvádění na obrazovce (4:3)</PresentationFormat>
  <Paragraphs>27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3. výročí podepsání memoranda o spolupráci mezi Senátem PČR a AV ČR  </vt:lpstr>
      <vt:lpstr> Bilance 2011-2014  </vt:lpstr>
      <vt:lpstr>Problémy spolupráce mezi komerční a akademickou sférou 4. 11. 2011</vt:lpstr>
      <vt:lpstr>Snímek 4</vt:lpstr>
      <vt:lpstr>Kulatý stůl Praha v kontextu vědní politiky 28. 3. 2014 </vt:lpstr>
      <vt:lpstr>Snímek 6</vt:lpstr>
      <vt:lpstr>Slavnostní shromáždění k 1150. výročí příchodu cyrilometodějské misie 22.10. 2013</vt:lpstr>
      <vt:lpstr>Snímek 8</vt:lpstr>
      <vt:lpstr>Podněty pro budoucí spolupráci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Výročí </dc:title>
  <dc:creator>Standard</dc:creator>
  <cp:lastModifiedBy>Jarek</cp:lastModifiedBy>
  <cp:revision>122</cp:revision>
  <dcterms:created xsi:type="dcterms:W3CDTF">2014-08-24T12:31:29Z</dcterms:created>
  <dcterms:modified xsi:type="dcterms:W3CDTF">2014-08-27T09:07:47Z</dcterms:modified>
</cp:coreProperties>
</file>