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0"/>
  </p:handoutMasterIdLst>
  <p:sldIdLst>
    <p:sldId id="256" r:id="rId2"/>
    <p:sldId id="257" r:id="rId3"/>
    <p:sldId id="267" r:id="rId4"/>
    <p:sldId id="259" r:id="rId5"/>
    <p:sldId id="276" r:id="rId6"/>
    <p:sldId id="274" r:id="rId7"/>
    <p:sldId id="272" r:id="rId8"/>
    <p:sldId id="278" r:id="rId9"/>
    <p:sldId id="273" r:id="rId10"/>
    <p:sldId id="270" r:id="rId11"/>
    <p:sldId id="277" r:id="rId12"/>
    <p:sldId id="261" r:id="rId13"/>
    <p:sldId id="271" r:id="rId14"/>
    <p:sldId id="262" r:id="rId15"/>
    <p:sldId id="263" r:id="rId16"/>
    <p:sldId id="275" r:id="rId17"/>
    <p:sldId id="265" r:id="rId18"/>
    <p:sldId id="266" r:id="rId19"/>
  </p:sldIdLst>
  <p:sldSz cx="9144000" cy="6858000" type="screen4x3"/>
  <p:notesSz cx="6669088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70B58-6C6B-4D83-9ECF-38ADD508180D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59C8D-8BF6-40CE-85A2-49062E96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7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1EFBDF-4446-46C1-8B0E-60412681BEDE}" type="datetimeFigureOut">
              <a:rPr lang="cs-CZ" smtClean="0"/>
              <a:t>5.3.2015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5.3.2015, Rada ÚŽFG AV ČR, </a:t>
            </a:r>
            <a:r>
              <a:rPr lang="cs-CZ" dirty="0" err="1" smtClean="0"/>
              <a:t>v.v.i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6864" cy="2880320"/>
          </a:xfrm>
        </p:spPr>
        <p:txBody>
          <a:bodyPr/>
          <a:lstStyle/>
          <a:p>
            <a:pPr marL="182880" indent="0" algn="ctr">
              <a:buNone/>
            </a:pPr>
            <a:r>
              <a:rPr lang="cs-CZ" dirty="0" smtClean="0"/>
              <a:t>HOSPODAŘENÍ</a:t>
            </a:r>
            <a:br>
              <a:rPr lang="cs-CZ" dirty="0" smtClean="0"/>
            </a:br>
            <a:r>
              <a:rPr lang="cs-CZ" dirty="0" smtClean="0"/>
              <a:t>2014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6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sz="3200" dirty="0" smtClean="0"/>
              <a:t>Rizikové závazky a pohledávky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9994884"/>
              </p:ext>
            </p:extLst>
          </p:nvPr>
        </p:nvGraphicFramePr>
        <p:xfrm>
          <a:off x="683568" y="1916832"/>
          <a:ext cx="7559676" cy="138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9838"/>
                <a:gridCol w="377983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AREKO, s.r.o.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283</a:t>
                      </a:r>
                      <a:r>
                        <a:rPr lang="cs-CZ" baseline="0" dirty="0" smtClean="0"/>
                        <a:t> tis. Kč – žaloba (</a:t>
                      </a:r>
                      <a:r>
                        <a:rPr lang="cs-CZ" dirty="0" smtClean="0"/>
                        <a:t>-119 tis. Kč v JČ)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REKOMONT,</a:t>
                      </a:r>
                      <a:r>
                        <a:rPr lang="cs-CZ" baseline="0" dirty="0" smtClean="0"/>
                        <a:t> a.s.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1,2 mil. Kč žaloba na ÚŽFG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REKOMONT, a.s.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cca 68 tis. Kč pohledávka ÚŽFG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245" y="3861048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Kontroly 2014</a:t>
            </a:r>
          </a:p>
          <a:p>
            <a:endParaRPr lang="cs-CZ" dirty="0" smtClean="0"/>
          </a:p>
          <a:p>
            <a:r>
              <a:rPr lang="cs-CZ" dirty="0" smtClean="0"/>
              <a:t>GAČR kontrola 15 projektů za rok 2013 v objemu 17 mil. Kč – zjištěny nesrovnalosti ve výši 27 tis. Kč u 6 grantů. Vč. penále 38 tis. Kč.</a:t>
            </a:r>
          </a:p>
          <a:p>
            <a:endParaRPr lang="cs-CZ" dirty="0" smtClean="0"/>
          </a:p>
          <a:p>
            <a:r>
              <a:rPr lang="cs-CZ" dirty="0" smtClean="0"/>
              <a:t>TAČR kontrola za rok 2013 nezjištěny žádné nesrovnalosti.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9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852936"/>
            <a:ext cx="69847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ROZPOČET 2015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0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-  2015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0" y="980728"/>
            <a:ext cx="8964488" cy="72008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139,4 mil.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 (+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5,4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Kč)</a:t>
            </a:r>
          </a:p>
          <a:p>
            <a:pPr marL="45720" indent="0">
              <a:buNone/>
            </a:pPr>
            <a:endParaRPr lang="cs-C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323528" y="1700808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39552" y="6309320"/>
            <a:ext cx="7704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611560" y="634125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*Odpisy k zúčtování – 18 mil. Kč.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40526"/>
              </p:ext>
            </p:extLst>
          </p:nvPr>
        </p:nvGraphicFramePr>
        <p:xfrm>
          <a:off x="235554" y="1838981"/>
          <a:ext cx="8640960" cy="4703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/>
                <a:gridCol w="2664296"/>
                <a:gridCol w="2916324"/>
              </a:tblGrid>
              <a:tr h="484481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2014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Materiál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Energie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mil.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(+ 0,4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Opravy a údržba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(+ 0,2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Cestovné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(+ 0,3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Nákup služeb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16,5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83465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Osobní náklady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68,6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(+ 1,7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</a:p>
                    <a:p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7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31838"/>
            <a:ext cx="8136904" cy="536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2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8820472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- 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1500" y="1052736"/>
            <a:ext cx="9072500" cy="72008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139,4 mil. Kč (+5,1 mil. Kč)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251520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6021288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726170"/>
              </p:ext>
            </p:extLst>
          </p:nvPr>
        </p:nvGraphicFramePr>
        <p:xfrm>
          <a:off x="143508" y="1715314"/>
          <a:ext cx="8640960" cy="4298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/>
                <a:gridCol w="2700300"/>
                <a:gridCol w="2880320"/>
              </a:tblGrid>
              <a:tr h="489550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2014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AV ČR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GAČR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22,8  mil.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(- 1,2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ČR ostatní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(+ 3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zahraničí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Tržby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 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 mil. Kč)</a:t>
                      </a:r>
                      <a:endParaRPr lang="cs-CZ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3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8820472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DOTACE AV ČR 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36369930"/>
              </p:ext>
            </p:extLst>
          </p:nvPr>
        </p:nvGraphicFramePr>
        <p:xfrm>
          <a:off x="395536" y="836712"/>
          <a:ext cx="7920880" cy="507143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01709"/>
                <a:gridCol w="1725340"/>
                <a:gridCol w="1725340"/>
                <a:gridCol w="1568491"/>
              </a:tblGrid>
              <a:tr h="569061">
                <a:tc>
                  <a:txBody>
                    <a:bodyPr/>
                    <a:lstStyle/>
                    <a:p>
                      <a:r>
                        <a:rPr lang="cs-CZ" sz="2400" baseline="0" dirty="0" smtClean="0"/>
                        <a:t>v </a:t>
                      </a:r>
                      <a:r>
                        <a:rPr lang="cs-CZ" sz="2400" dirty="0" smtClean="0"/>
                        <a:t>tis. Kč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2014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2015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Rozdíl</a:t>
                      </a:r>
                      <a:endParaRPr lang="cs-CZ" sz="2400" dirty="0"/>
                    </a:p>
                  </a:txBody>
                  <a:tcPr/>
                </a:tc>
              </a:tr>
              <a:tr h="1403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Institucionální podpora – výzkumný záměr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40 194</a:t>
                      </a:r>
                    </a:p>
                    <a:p>
                      <a:pPr algn="ctr"/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41 240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+ 1</a:t>
                      </a:r>
                      <a:r>
                        <a:rPr lang="cs-CZ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046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 gridSpan="4"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na činnost: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Běžná údržba, nájem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1030</a:t>
                      </a:r>
                    </a:p>
                    <a:p>
                      <a:pPr algn="ctr"/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1442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+ 412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Mzdy </a:t>
                      </a:r>
                      <a:r>
                        <a:rPr lang="cs-CZ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postdok</a:t>
                      </a: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+ 500</a:t>
                      </a:r>
                      <a:endParaRPr lang="cs-CZ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CELKEM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r>
                        <a:rPr lang="cs-CZ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224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43 182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+ 1 958</a:t>
                      </a:r>
                      <a:endParaRPr lang="cs-CZ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INV - DRM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4 842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3 598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- 1 244</a:t>
                      </a:r>
                      <a:endParaRPr lang="cs-CZ" sz="2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5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505056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Centrum PIGMOD 2015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67" y="908720"/>
            <a:ext cx="4584700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37738"/>
            <a:ext cx="4584589" cy="344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4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01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PLÁN INVESTIC 2015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83568" y="897895"/>
            <a:ext cx="8460432" cy="5976664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 ČR - DRM	 2015			3,6 mil. Kč </a:t>
            </a:r>
            <a:r>
              <a:rPr lang="cs-CZ" sz="4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(-0,6 mil. Kč)</a:t>
            </a:r>
          </a:p>
          <a:p>
            <a:pPr marL="45720" indent="0">
              <a:buNone/>
            </a:pPr>
            <a:r>
              <a:rPr lang="cs-CZ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4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FUUP DRM 2014		</a:t>
            </a:r>
            <a:r>
              <a:rPr lang="cs-CZ" sz="45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86 tis. Kč</a:t>
            </a: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4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Zůstává k využití		</a:t>
            </a:r>
            <a:r>
              <a:rPr lang="cs-CZ" sz="4500" u="sng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4500" u="sng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mil. Kč</a:t>
            </a:r>
            <a:endParaRPr lang="cs-CZ" sz="4500" u="sng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 investic celkem 	69,7 mil. Kč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585064"/>
              </p:ext>
            </p:extLst>
          </p:nvPr>
        </p:nvGraphicFramePr>
        <p:xfrm>
          <a:off x="287524" y="2412027"/>
          <a:ext cx="8136904" cy="230425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00300"/>
                <a:gridCol w="2485070"/>
                <a:gridCol w="2951534"/>
              </a:tblGrid>
              <a:tr h="504056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Přístroje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Stavby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33968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 ČR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2,3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2,5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 </a:t>
                      </a:r>
                      <a:r>
                        <a:rPr lang="cs-CZ" sz="28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VaVPI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17,8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 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vlastní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? 1,5 mil. Kč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 flipH="1">
            <a:off x="4788024" y="1268760"/>
            <a:ext cx="36724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4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7128792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Děkuji za pozornost.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5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2014		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8136904" cy="525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	   134 mil. Kč    	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Materiál		           23,2 mil. Kč	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Energie			    3,8 mil. Kč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Opravy a údržba	    2,2 mil. Kč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Cestovné			    2,2 mil. Kč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Služby			  14,6 mil. Kč	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Osobní náklady		     67 mil. Kč	    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148478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51520" y="5661248"/>
            <a:ext cx="8352928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827584" y="5769307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*Zúčtované odpisy 17 mil. Kč.</a:t>
            </a:r>
          </a:p>
        </p:txBody>
      </p:sp>
    </p:spTree>
    <p:extLst>
      <p:ext uri="{BB962C8B-B14F-4D97-AF65-F5344CB8AC3E}">
        <p14:creationId xmlns:p14="http://schemas.microsoft.com/office/powerpoint/2010/main" val="14879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8535"/>
            <a:ext cx="8208912" cy="503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8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052736"/>
            <a:ext cx="7344816" cy="3600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		  134 mil. Kč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Dotace AV ČR		  43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GAČR		  24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ČR ostatní	  14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zahraničí	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Tržby			  11 mil. Kč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827584" y="1628800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27584" y="4941168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HV -	ZISK 	 			376 tis. Kč</a:t>
            </a:r>
          </a:p>
          <a:p>
            <a:r>
              <a:rPr lang="cs-CZ" sz="3200" dirty="0" smtClean="0"/>
              <a:t>FUUP AV ČR		  	1,5 mil. Kč</a:t>
            </a:r>
          </a:p>
          <a:p>
            <a:r>
              <a:rPr lang="cs-CZ" sz="3200" dirty="0" smtClean="0"/>
              <a:t>FUUP AV ČR – DRM		86 tis. Kč</a:t>
            </a:r>
            <a:endParaRPr lang="cs-CZ" sz="32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4797152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80920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dirty="0" smtClean="0"/>
              <a:t>Struktura výnosů 2014 ÚŽFG</a:t>
            </a:r>
            <a:endParaRPr lang="cs-CZ" sz="3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12967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3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Investice 2014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1" y="764704"/>
            <a:ext cx="4584589" cy="3139712"/>
          </a:xfrm>
          <a:prstGeom prst="rect">
            <a:avLst/>
          </a:prstGeom>
          <a:noFill/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764704"/>
            <a:ext cx="4486275" cy="311404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-36512" y="4077072"/>
            <a:ext cx="469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Investiční zdroje </a:t>
            </a:r>
            <a:r>
              <a:rPr lang="cs-CZ" dirty="0"/>
              <a:t>2014 celkem </a:t>
            </a:r>
            <a:r>
              <a:rPr lang="cs-CZ" b="1" dirty="0"/>
              <a:t>96,4 mil. Kč.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65787" y="4071086"/>
            <a:ext cx="465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investice </a:t>
            </a:r>
            <a:r>
              <a:rPr lang="cs-CZ" dirty="0"/>
              <a:t>využito </a:t>
            </a:r>
            <a:r>
              <a:rPr lang="cs-CZ" dirty="0" smtClean="0"/>
              <a:t>celkem  </a:t>
            </a:r>
            <a:r>
              <a:rPr lang="cs-CZ" b="1" dirty="0" smtClean="0"/>
              <a:t>57,3 </a:t>
            </a:r>
            <a:r>
              <a:rPr lang="cs-CZ" b="1" dirty="0"/>
              <a:t>mil. Kč.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496" y="4725144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Stavební: 34 mil. Kč	Přístroje: 23 mil. Kč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7504" y="515719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Zůstatek investičních zdrojů do roku 2015 v tis. Kč:</a:t>
            </a:r>
            <a:endParaRPr lang="cs-CZ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33256"/>
            <a:ext cx="885698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04856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Centrum PIGMOD 2014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458458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971" y="2636912"/>
            <a:ext cx="4644008" cy="3840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7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1143000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 smtClean="0"/>
              <a:t>ŽV – struktura financování 2014 </a:t>
            </a:r>
            <a:endParaRPr lang="cs-CZ" sz="36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35292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36904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sz="3200" dirty="0" smtClean="0"/>
              <a:t>PIGMOD – nezpůsobilé výdaje ÚŽFG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08055800"/>
              </p:ext>
            </p:extLst>
          </p:nvPr>
        </p:nvGraphicFramePr>
        <p:xfrm>
          <a:off x="683568" y="980728"/>
          <a:ext cx="5504739" cy="21234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93843"/>
                <a:gridCol w="1455448"/>
                <a:gridCol w="145544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Neinvestiční v tis.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Osobní 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1 228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1250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Služby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1 154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 (materiál, </a:t>
                      </a:r>
                      <a:r>
                        <a:rPr lang="cs-CZ" dirty="0" err="1" smtClean="0"/>
                        <a:t>cestovné,aj</a:t>
                      </a:r>
                      <a:r>
                        <a:rPr lang="cs-CZ" dirty="0" smtClean="0"/>
                        <a:t>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239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i="0" dirty="0" smtClean="0"/>
                        <a:t>Celkem</a:t>
                      </a:r>
                      <a:endParaRPr lang="cs-CZ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2 621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2760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995"/>
              </p:ext>
            </p:extLst>
          </p:nvPr>
        </p:nvGraphicFramePr>
        <p:xfrm>
          <a:off x="3779912" y="3284984"/>
          <a:ext cx="4752527" cy="26966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949"/>
                <a:gridCol w="1239789"/>
                <a:gridCol w="1239789"/>
              </a:tblGrid>
              <a:tr h="385241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Investiční v tis.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</a:tr>
              <a:tr h="38524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Pav</a:t>
                      </a:r>
                      <a:r>
                        <a:rPr lang="cs-CZ" dirty="0" smtClean="0"/>
                        <a:t>.</a:t>
                      </a:r>
                      <a:r>
                        <a:rPr lang="cs-CZ" baseline="0" dirty="0" smtClean="0"/>
                        <a:t> Biomedicína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2167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1463</a:t>
                      </a:r>
                      <a:endParaRPr lang="cs-CZ" dirty="0"/>
                    </a:p>
                  </a:txBody>
                  <a:tcPr/>
                </a:tc>
              </a:tr>
              <a:tr h="385241">
                <a:tc>
                  <a:txBody>
                    <a:bodyPr/>
                    <a:lstStyle/>
                    <a:p>
                      <a:r>
                        <a:rPr lang="cs-CZ" dirty="0" smtClean="0"/>
                        <a:t>Stáje ve Střednicích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 (?)1500</a:t>
                      </a:r>
                      <a:endParaRPr lang="cs-CZ" dirty="0"/>
                    </a:p>
                  </a:txBody>
                  <a:tcPr/>
                </a:tc>
              </a:tr>
              <a:tr h="385241">
                <a:tc>
                  <a:txBody>
                    <a:bodyPr/>
                    <a:lstStyle/>
                    <a:p>
                      <a:r>
                        <a:rPr lang="cs-CZ" dirty="0" smtClean="0"/>
                        <a:t>ECHO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1701</a:t>
                      </a:r>
                      <a:endParaRPr lang="cs-CZ" dirty="0"/>
                    </a:p>
                  </a:txBody>
                  <a:tcPr/>
                </a:tc>
              </a:tr>
              <a:tr h="385241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2322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4664</a:t>
                      </a:r>
                      <a:endParaRPr lang="cs-CZ" b="1" dirty="0"/>
                    </a:p>
                  </a:txBody>
                  <a:tcPr/>
                </a:tc>
              </a:tr>
              <a:tr h="385241">
                <a:tc>
                  <a:txBody>
                    <a:bodyPr/>
                    <a:lstStyle/>
                    <a:p>
                      <a:r>
                        <a:rPr lang="cs-CZ" dirty="0" smtClean="0"/>
                        <a:t>ÚŽFG FI</a:t>
                      </a:r>
                      <a:r>
                        <a:rPr lang="cs-CZ" baseline="0" dirty="0" smtClean="0"/>
                        <a:t> vlastní</a:t>
                      </a:r>
                      <a:r>
                        <a:rPr lang="cs-CZ" dirty="0" smtClean="0"/>
                        <a:t>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2200</a:t>
                      </a:r>
                      <a:endParaRPr lang="cs-CZ" dirty="0"/>
                    </a:p>
                  </a:txBody>
                  <a:tcPr/>
                </a:tc>
              </a:tr>
              <a:tr h="385241">
                <a:tc>
                  <a:txBody>
                    <a:bodyPr/>
                    <a:lstStyle/>
                    <a:p>
                      <a:r>
                        <a:rPr lang="cs-CZ" dirty="0" smtClean="0"/>
                        <a:t>Příspěvek</a:t>
                      </a:r>
                      <a:r>
                        <a:rPr lang="cs-CZ" baseline="0" dirty="0" smtClean="0"/>
                        <a:t> AV: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2464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67544" y="623731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investicích jímka v roce 2014 zcela refundována z projektu EXAM.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1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21246</TotalTime>
  <Words>534</Words>
  <Application>Microsoft Office PowerPoint</Application>
  <PresentationFormat>Předvádění na obrazovce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Aerodynamika</vt:lpstr>
      <vt:lpstr>HOSPODAŘENÍ 2014   </vt:lpstr>
      <vt:lpstr>SKUTEČNOST 2014  </vt:lpstr>
      <vt:lpstr>Prezentace aplikace PowerPoint</vt:lpstr>
      <vt:lpstr>SKUTEČNOST 2014</vt:lpstr>
      <vt:lpstr>Struktura výnosů 2014 ÚŽFG</vt:lpstr>
      <vt:lpstr>Investice 2014</vt:lpstr>
      <vt:lpstr>Centrum PIGMOD 2014</vt:lpstr>
      <vt:lpstr>ŽV – struktura financování 2014 </vt:lpstr>
      <vt:lpstr>PIGMOD – nezpůsobilé výdaje ÚŽFG</vt:lpstr>
      <vt:lpstr>Rizikové závazky a pohledávky</vt:lpstr>
      <vt:lpstr>ROZPOČET 2015 </vt:lpstr>
      <vt:lpstr>ROZPOČET -  2015</vt:lpstr>
      <vt:lpstr>Prezentace aplikace PowerPoint</vt:lpstr>
      <vt:lpstr>ROZPOČET -  2015</vt:lpstr>
      <vt:lpstr>DOTACE AV ČR </vt:lpstr>
      <vt:lpstr>Rozpočet Centrum PIGMOD 2015</vt:lpstr>
      <vt:lpstr>PLÁN INVESTIC 2015</vt:lpstr>
      <vt:lpstr>Děkuji za pozornost.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ÚŽFG PRO ROK 2014</dc:title>
  <dc:creator>Ing. Zdenka Kynychová</dc:creator>
  <cp:lastModifiedBy>Zejdova</cp:lastModifiedBy>
  <cp:revision>152</cp:revision>
  <cp:lastPrinted>2015-03-04T17:13:56Z</cp:lastPrinted>
  <dcterms:created xsi:type="dcterms:W3CDTF">2014-02-20T20:45:02Z</dcterms:created>
  <dcterms:modified xsi:type="dcterms:W3CDTF">2015-03-05T13:52:43Z</dcterms:modified>
</cp:coreProperties>
</file>