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401" r:id="rId2"/>
    <p:sldId id="402" r:id="rId3"/>
    <p:sldId id="403" r:id="rId4"/>
    <p:sldId id="400" r:id="rId5"/>
    <p:sldId id="417" r:id="rId6"/>
    <p:sldId id="384" r:id="rId7"/>
    <p:sldId id="418" r:id="rId8"/>
    <p:sldId id="385" r:id="rId9"/>
    <p:sldId id="412" r:id="rId10"/>
    <p:sldId id="404" r:id="rId11"/>
    <p:sldId id="405" r:id="rId12"/>
    <p:sldId id="416" r:id="rId13"/>
    <p:sldId id="415" r:id="rId14"/>
    <p:sldId id="389" r:id="rId15"/>
    <p:sldId id="390" r:id="rId16"/>
    <p:sldId id="414" r:id="rId17"/>
    <p:sldId id="269" r:id="rId18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623"/>
    <a:srgbClr val="6F1D17"/>
    <a:srgbClr val="3E8E4D"/>
    <a:srgbClr val="7CC68A"/>
    <a:srgbClr val="4596A1"/>
    <a:srgbClr val="2D6269"/>
    <a:srgbClr val="5F2E6C"/>
    <a:srgbClr val="860000"/>
    <a:srgbClr val="D6A300"/>
    <a:srgbClr val="A7D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377" autoAdjust="0"/>
  </p:normalViewPr>
  <p:slideViewPr>
    <p:cSldViewPr>
      <p:cViewPr>
        <p:scale>
          <a:sx n="100" d="100"/>
          <a:sy n="100" d="100"/>
        </p:scale>
        <p:origin x="-114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Projevy\2015\Snem_duben\VaVaI%20institucion&#225;ln&#237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vy\2015\Snem_duben\V&#253;daje%20na%20VaV%20podnik&#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3b'!$B$5</c:f>
              <c:strCache>
                <c:ptCount val="1"/>
                <c:pt idx="0">
                  <c:v> SR (vlastní kapitola AV ČR)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3b'!$E$4:$J$4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 3b'!$E$5:$J$5</c:f>
              <c:numCache>
                <c:formatCode>0" "%</c:formatCode>
                <c:ptCount val="6"/>
                <c:pt idx="0">
                  <c:v>0.5982397572078908</c:v>
                </c:pt>
                <c:pt idx="1">
                  <c:v>0.52180006228589226</c:v>
                </c:pt>
                <c:pt idx="2">
                  <c:v>0.45761631014789045</c:v>
                </c:pt>
                <c:pt idx="3">
                  <c:v>0.41809885931558938</c:v>
                </c:pt>
                <c:pt idx="4">
                  <c:v>0.35391282303170501</c:v>
                </c:pt>
                <c:pt idx="5">
                  <c:v>0.33</c:v>
                </c:pt>
              </c:numCache>
            </c:numRef>
          </c:val>
        </c:ser>
        <c:ser>
          <c:idx val="3"/>
          <c:order val="1"/>
          <c:tx>
            <c:strRef>
              <c:f>'Graf 3b'!$B$7</c:f>
              <c:strCache>
                <c:ptCount val="1"/>
                <c:pt idx="0">
                  <c:v> SR (zdroje z jiných kapitol - bez OP)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3b'!$E$4:$J$4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 3b'!$E$7:$J$7</c:f>
              <c:numCache>
                <c:formatCode>0" "%</c:formatCode>
                <c:ptCount val="6"/>
                <c:pt idx="0">
                  <c:v>0.1730757713707638</c:v>
                </c:pt>
                <c:pt idx="1">
                  <c:v>0.18827187791965119</c:v>
                </c:pt>
                <c:pt idx="2">
                  <c:v>0.21207018465203076</c:v>
                </c:pt>
                <c:pt idx="3">
                  <c:v>0.15238326996197721</c:v>
                </c:pt>
                <c:pt idx="4">
                  <c:v>0.21154928461648156</c:v>
                </c:pt>
                <c:pt idx="5">
                  <c:v>0.17</c:v>
                </c:pt>
              </c:numCache>
            </c:numRef>
          </c:val>
        </c:ser>
        <c:ser>
          <c:idx val="1"/>
          <c:order val="2"/>
          <c:tx>
            <c:strRef>
              <c:f>'Graf 3b'!$B$8</c:f>
              <c:strCache>
                <c:ptCount val="1"/>
                <c:pt idx="0">
                  <c:v> SR (zdroje z jiných kapitol - OP)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-3.9860482035634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3b'!$E$4:$J$4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 3b'!$E$8:$J$8</c:f>
              <c:numCache>
                <c:formatCode>0" "%</c:formatCode>
                <c:ptCount val="6"/>
                <c:pt idx="0">
                  <c:v>3.2418816388467375E-3</c:v>
                </c:pt>
                <c:pt idx="1">
                  <c:v>2.5026160074743072E-2</c:v>
                </c:pt>
                <c:pt idx="2">
                  <c:v>7.4267065542561878E-2</c:v>
                </c:pt>
                <c:pt idx="3">
                  <c:v>0.1470038917468128</c:v>
                </c:pt>
                <c:pt idx="4">
                  <c:v>0.12868172959612123</c:v>
                </c:pt>
                <c:pt idx="5">
                  <c:v>0.2</c:v>
                </c:pt>
              </c:numCache>
            </c:numRef>
          </c:val>
        </c:ser>
        <c:ser>
          <c:idx val="4"/>
          <c:order val="3"/>
          <c:tx>
            <c:strRef>
              <c:f>'Graf 3b'!$B$9</c:f>
              <c:strCache>
                <c:ptCount val="1"/>
                <c:pt idx="0">
                  <c:v> Vlastní zdroje v. v. i.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'Graf 3b'!$E$4:$J$4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'Graf 3b'!$E$9:$J$9</c:f>
              <c:numCache>
                <c:formatCode>0" "%</c:formatCode>
                <c:ptCount val="6"/>
                <c:pt idx="0">
                  <c:v>0.22544258978249873</c:v>
                </c:pt>
                <c:pt idx="1">
                  <c:v>0.26490189971971351</c:v>
                </c:pt>
                <c:pt idx="2">
                  <c:v>0.25604643965751694</c:v>
                </c:pt>
                <c:pt idx="3">
                  <c:v>0.28251397897562069</c:v>
                </c:pt>
                <c:pt idx="4">
                  <c:v>0.30585616275569211</c:v>
                </c:pt>
                <c:pt idx="5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5774336"/>
        <c:axId val="5792512"/>
      </c:barChart>
      <c:catAx>
        <c:axId val="577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cs-CZ"/>
          </a:p>
        </c:txPr>
        <c:crossAx val="5792512"/>
        <c:crosses val="autoZero"/>
        <c:auto val="1"/>
        <c:lblAlgn val="ctr"/>
        <c:lblOffset val="100"/>
        <c:noMultiLvlLbl val="0"/>
      </c:catAx>
      <c:valAx>
        <c:axId val="5792512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0&quot; &quot;%" sourceLinked="1"/>
        <c:majorTickMark val="out"/>
        <c:minorTickMark val="none"/>
        <c:tickLblPos val="low"/>
        <c:crossAx val="5774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7274561409149163E-2"/>
          <c:y val="0"/>
          <c:w val="0.96545087718170164"/>
          <c:h val="0.86517411086417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List1!$C$6</c:f>
              <c:strCache>
                <c:ptCount val="1"/>
                <c:pt idx="0">
                  <c:v>celkem VaVaI institucionální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List1!$D$5:$K$5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(návrh)</c:v>
                </c:pt>
              </c:strCache>
            </c:strRef>
          </c:cat>
          <c:val>
            <c:numRef>
              <c:f>List1!$D$6:$K$6</c:f>
              <c:numCache>
                <c:formatCode>#,##0</c:formatCode>
                <c:ptCount val="8"/>
                <c:pt idx="0">
                  <c:v>13859</c:v>
                </c:pt>
                <c:pt idx="1">
                  <c:v>13587</c:v>
                </c:pt>
                <c:pt idx="2">
                  <c:v>13454</c:v>
                </c:pt>
                <c:pt idx="3">
                  <c:v>13536</c:v>
                </c:pt>
                <c:pt idx="4">
                  <c:v>13095</c:v>
                </c:pt>
                <c:pt idx="5">
                  <c:v>12930</c:v>
                </c:pt>
                <c:pt idx="6">
                  <c:v>13265</c:v>
                </c:pt>
                <c:pt idx="7">
                  <c:v>14749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8"/>
        <c:axId val="99375360"/>
        <c:axId val="99389440"/>
      </c:barChart>
      <c:lineChart>
        <c:grouping val="standard"/>
        <c:varyColors val="0"/>
        <c:ser>
          <c:idx val="1"/>
          <c:order val="1"/>
          <c:tx>
            <c:strRef>
              <c:f>List1!$C$7</c:f>
              <c:strCache>
                <c:ptCount val="1"/>
                <c:pt idx="0">
                  <c:v>z toho AV ČR institucionální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C00000"/>
              </a:solidFill>
            </c:spPr>
          </c:marker>
          <c:dLbls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List1!$D$5:$K$5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(návrh)</c:v>
                </c:pt>
              </c:strCache>
            </c:strRef>
          </c:cat>
          <c:val>
            <c:numRef>
              <c:f>List1!$D$7:$K$7</c:f>
              <c:numCache>
                <c:formatCode>#,##0</c:formatCode>
                <c:ptCount val="8"/>
                <c:pt idx="0">
                  <c:v>5059</c:v>
                </c:pt>
                <c:pt idx="1">
                  <c:v>4567</c:v>
                </c:pt>
                <c:pt idx="2">
                  <c:v>4463</c:v>
                </c:pt>
                <c:pt idx="3">
                  <c:v>4507</c:v>
                </c:pt>
                <c:pt idx="4">
                  <c:v>4412</c:v>
                </c:pt>
                <c:pt idx="5">
                  <c:v>4452</c:v>
                </c:pt>
                <c:pt idx="6">
                  <c:v>4522</c:v>
                </c:pt>
                <c:pt idx="7">
                  <c:v>4829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75360"/>
        <c:axId val="99389440"/>
      </c:lineChart>
      <c:catAx>
        <c:axId val="993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cs-CZ"/>
          </a:p>
        </c:txPr>
        <c:crossAx val="99389440"/>
        <c:crosses val="autoZero"/>
        <c:auto val="1"/>
        <c:lblAlgn val="ctr"/>
        <c:lblOffset val="100"/>
        <c:noMultiLvlLbl val="0"/>
      </c:catAx>
      <c:valAx>
        <c:axId val="9938944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99375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'g3'!$C$4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Lbls>
            <c:numFmt formatCode="0%" sourceLinked="0"/>
            <c:txPr>
              <a:bodyPr/>
              <a:lstStyle/>
              <a:p>
                <a:pPr>
                  <a:defRPr b="1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'g3'!$B$5:$B$15</c:f>
              <c:strCache>
                <c:ptCount val="11"/>
                <c:pt idx="0">
                  <c:v>Rusko</c:v>
                </c:pt>
                <c:pt idx="1">
                  <c:v>Maďarsko</c:v>
                </c:pt>
                <c:pt idx="2">
                  <c:v>Rumunsko</c:v>
                </c:pt>
                <c:pt idx="3">
                  <c:v>ČR</c:v>
                </c:pt>
                <c:pt idx="4">
                  <c:v>US</c:v>
                </c:pt>
                <c:pt idx="5">
                  <c:v>EU28</c:v>
                </c:pt>
                <c:pt idx="6">
                  <c:v>Čína</c:v>
                </c:pt>
                <c:pt idx="7">
                  <c:v>Německo</c:v>
                </c:pt>
                <c:pt idx="8">
                  <c:v>Kanada</c:v>
                </c:pt>
                <c:pt idx="9">
                  <c:v>Austrálie</c:v>
                </c:pt>
                <c:pt idx="10">
                  <c:v>Japonsko</c:v>
                </c:pt>
              </c:strCache>
            </c:strRef>
          </c:cat>
          <c:val>
            <c:numRef>
              <c:f>'g3'!$C$5:$C$15</c:f>
              <c:numCache>
                <c:formatCode>General</c:formatCode>
                <c:ptCount val="11"/>
                <c:pt idx="0">
                  <c:v>0.61477378305041541</c:v>
                </c:pt>
                <c:pt idx="1">
                  <c:v>0.19035555727450196</c:v>
                </c:pt>
                <c:pt idx="2">
                  <c:v>0.14032769246962237</c:v>
                </c:pt>
                <c:pt idx="3">
                  <c:v>0.11582063744793895</c:v>
                </c:pt>
                <c:pt idx="4">
                  <c:v>0.11461951528280961</c:v>
                </c:pt>
                <c:pt idx="5">
                  <c:v>6.0687371866602419E-2</c:v>
                </c:pt>
                <c:pt idx="6">
                  <c:v>4.6301263465941399E-2</c:v>
                </c:pt>
                <c:pt idx="7">
                  <c:v>4.3496905063763143E-2</c:v>
                </c:pt>
                <c:pt idx="8">
                  <c:v>3.9974251689732898E-2</c:v>
                </c:pt>
                <c:pt idx="9">
                  <c:v>1.86504232778242E-2</c:v>
                </c:pt>
                <c:pt idx="10">
                  <c:v>1.06027006871676E-2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105772544"/>
        <c:axId val="105774080"/>
      </c:barChart>
      <c:catAx>
        <c:axId val="1057725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105774080"/>
        <c:crosses val="autoZero"/>
        <c:auto val="1"/>
        <c:lblAlgn val="ctr"/>
        <c:lblOffset val="100"/>
        <c:noMultiLvlLbl val="0"/>
      </c:catAx>
      <c:valAx>
        <c:axId val="105774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57725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DD88F32-6C16-4D9A-88C0-5FB463BB01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099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1831E4-E466-47D6-B8D5-AA2C941D9870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B140221-97E2-49FA-999B-B0BE33805F9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C380B50-CDE5-4FFD-8FF7-0FB46EDC9E27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C01D16-3E6D-4088-8DBF-790FE4DD0B7A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>
              <a:cs typeface="Arial" charset="0"/>
            </a:endParaRPr>
          </a:p>
        </p:txBody>
      </p:sp>
      <p:sp>
        <p:nvSpPr>
          <p:cNvPr id="2458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9C046C-52A9-4780-9092-41BFE78DB6E5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 sz="800">
              <a:cs typeface="Arial" charset="0"/>
            </a:endParaRPr>
          </a:p>
        </p:txBody>
      </p:sp>
      <p:sp>
        <p:nvSpPr>
          <p:cNvPr id="245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eaLnBrk="1" hangingPunct="1"/>
            <a:endParaRPr lang="en-US" altLang="cs-CZ" sz="18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9A0905-647C-4821-8AB6-AA504DCDDB14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2C7A19-2CA2-4835-91E4-6B9550779378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246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5344D0-055D-4042-B5EF-CD07547FC97F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62469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25FB6D-C15E-4305-B5FF-6A21F7ACC190}" type="slidenum">
              <a:rPr lang="cs-CZ" altLang="cs-CZ" sz="800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 sz="800"/>
          </a:p>
        </p:txBody>
      </p:sp>
      <p:sp>
        <p:nvSpPr>
          <p:cNvPr id="624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96959-B0D4-4250-951F-52D3F271E14F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CF9EF5-3743-4BA0-B4C0-E15B7259C96F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FED2C-2655-40B9-AB8B-729D00E8D692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01DE2E-1151-42B8-852F-4C29D3992302}" type="slidenum">
              <a:rPr lang="cs-CZ" altLang="cs-CZ" sz="800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 sz="80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96959-B0D4-4250-951F-52D3F271E14F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CF9EF5-3743-4BA0-B4C0-E15B7259C96F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FED2C-2655-40B9-AB8B-729D00E8D692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01DE2E-1151-42B8-852F-4C29D3992302}" type="slidenum">
              <a:rPr lang="cs-CZ" altLang="cs-CZ" sz="800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 sz="80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96959-B0D4-4250-951F-52D3F271E14F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CF9EF5-3743-4BA0-B4C0-E15B7259C96F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63492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3FED2C-2655-40B9-AB8B-729D00E8D692}" type="slidenum">
              <a:rPr lang="cs-CZ" altLang="cs-CZ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63493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01DE2E-1151-42B8-852F-4C29D3992302}" type="slidenum">
              <a:rPr lang="cs-CZ" altLang="cs-CZ" sz="800"/>
              <a:pPr algn="r" eaLnBrk="1" hangingPunct="1">
                <a:spcBef>
                  <a:spcPct val="0"/>
                </a:spcBef>
              </a:pPr>
              <a:t>13</a:t>
            </a:fld>
            <a:endParaRPr lang="cs-CZ" altLang="cs-CZ" sz="800"/>
          </a:p>
        </p:txBody>
      </p:sp>
      <p:sp>
        <p:nvSpPr>
          <p:cNvPr id="634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CF8E10-01AE-4A36-A813-EDC12ACE158F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9045D0-CC9A-4D32-AB75-D918034AB9B0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AA19E9-C4E9-41A3-8BEE-8A3765F07E0C}" type="slidenum">
              <a:rPr lang="cs-CZ" altLang="cs-CZ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379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C6D5E0D-4C0F-4EB0-8FBC-2E66C2DC41A6}" type="slidenum">
              <a:rPr lang="cs-CZ" altLang="cs-CZ" sz="800"/>
              <a:pPr algn="r" eaLnBrk="1" hangingPunct="1">
                <a:spcBef>
                  <a:spcPct val="0"/>
                </a:spcBef>
              </a:pPr>
              <a:t>14</a:t>
            </a:fld>
            <a:endParaRPr lang="cs-CZ" altLang="cs-CZ" sz="80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8723C1-0414-48E7-A04E-EBD3DDB4F050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3DA7AB-2091-4DE6-9DD0-9CF1B4648241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5B44B-8959-458B-BA7C-2357903F0BC3}" type="slidenum">
              <a:rPr lang="cs-CZ" altLang="cs-CZ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584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8E333E-DA69-4195-AA32-6299B4A9FAD5}" type="slidenum">
              <a:rPr lang="cs-CZ" altLang="cs-CZ" sz="800"/>
              <a:pPr algn="r" eaLnBrk="1" hangingPunct="1">
                <a:spcBef>
                  <a:spcPct val="0"/>
                </a:spcBef>
              </a:pPr>
              <a:t>15</a:t>
            </a:fld>
            <a:endParaRPr lang="cs-CZ" altLang="cs-CZ" sz="800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8723C1-0414-48E7-A04E-EBD3DDB4F050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3DA7AB-2091-4DE6-9DD0-9CF1B4648241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5B44B-8959-458B-BA7C-2357903F0BC3}" type="slidenum">
              <a:rPr lang="cs-CZ" altLang="cs-CZ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584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8E333E-DA69-4195-AA32-6299B4A9FAD5}" type="slidenum">
              <a:rPr lang="cs-CZ" altLang="cs-CZ" sz="800"/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 sz="800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DCE4AD6-8699-4F07-8AF9-27C7ED4B1092}" type="slidenum">
              <a:rPr lang="cs-CZ" altLang="cs-CZ" smtClean="0"/>
              <a:pPr eaLnBrk="1" hangingPunct="1">
                <a:spcBef>
                  <a:spcPct val="0"/>
                </a:spcBef>
              </a:pPr>
              <a:t>17</a:t>
            </a:fld>
            <a:endParaRPr lang="cs-CZ" altLang="cs-CZ" smtClean="0"/>
          </a:p>
        </p:txBody>
      </p:sp>
      <p:sp>
        <p:nvSpPr>
          <p:cNvPr id="45059" name="Rectangle 8"/>
          <p:cNvSpPr txBox="1">
            <a:spLocks noGrp="1" noChangeArrowheads="1"/>
          </p:cNvSpPr>
          <p:nvPr/>
        </p:nvSpPr>
        <p:spPr bwMode="auto">
          <a:xfrm>
            <a:off x="3814763" y="9371013"/>
            <a:ext cx="29178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1B6D3AD-DE9B-43F8-ABE9-F79C1D9AA0C0}" type="slidenum">
              <a:rPr lang="cs-CZ" altLang="cs-CZ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0" name="Text Box 1"/>
          <p:cNvSpPr txBox="1">
            <a:spLocks noChangeArrowheads="1"/>
          </p:cNvSpPr>
          <p:nvPr/>
        </p:nvSpPr>
        <p:spPr bwMode="auto">
          <a:xfrm>
            <a:off x="3814763" y="9371013"/>
            <a:ext cx="2919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21E368-45C2-40C2-9C61-02CB96EEABC6}" type="slidenum">
              <a:rPr lang="cs-CZ" altLang="cs-CZ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1" name="Text Box 2"/>
          <p:cNvSpPr txBox="1">
            <a:spLocks noChangeArrowheads="1"/>
          </p:cNvSpPr>
          <p:nvPr/>
        </p:nvSpPr>
        <p:spPr bwMode="auto">
          <a:xfrm>
            <a:off x="3814763" y="9372600"/>
            <a:ext cx="2921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0B21E3-4309-4FC3-97DE-AC0A2A4AA0D3}" type="slidenum">
              <a:rPr lang="cs-CZ" altLang="cs-CZ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506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3950" cy="3702050"/>
          </a:xfrm>
          <a:solidFill>
            <a:srgbClr val="FFFFFF"/>
          </a:solidFill>
          <a:ln/>
        </p:spPr>
      </p:sp>
      <p:sp>
        <p:nvSpPr>
          <p:cNvPr id="45063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73100" y="4687888"/>
            <a:ext cx="5391150" cy="444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49263"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3C3B84-98AD-484D-BDC9-3CDEEAFB9C3C}" type="slidenum">
              <a:rPr lang="cs-CZ" altLang="cs-CZ" sz="1200"/>
              <a:pPr algn="r"/>
              <a:t>2</a:t>
            </a:fld>
            <a:endParaRPr lang="cs-CZ" altLang="cs-CZ" sz="1200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A7E788-7E0D-4992-8904-AE997607B578}" type="slidenum">
              <a:rPr lang="cs-CZ" altLang="cs-CZ" sz="1200"/>
              <a:pPr algn="r"/>
              <a:t>2</a:t>
            </a:fld>
            <a:endParaRPr lang="cs-CZ" altLang="cs-CZ" sz="1200"/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05E552-3AF4-4E1A-A3C6-69ABFDD721D5}" type="slidenum">
              <a:rPr lang="cs-CZ" altLang="cs-CZ" sz="1200"/>
              <a:pPr algn="r"/>
              <a:t>2</a:t>
            </a:fld>
            <a:endParaRPr lang="cs-CZ" altLang="cs-CZ" sz="1200"/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181C36-9D45-46FB-8209-13B283F367AD}" type="slidenum">
              <a:rPr lang="cs-CZ" altLang="cs-CZ" sz="1200"/>
              <a:pPr algn="r"/>
              <a:t>2</a:t>
            </a:fld>
            <a:endParaRPr lang="cs-CZ" altLang="cs-CZ" sz="1200"/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2490" tIns="31245" rIns="62490" bIns="31245" anchor="b"/>
          <a:lstStyle/>
          <a:p>
            <a:pPr algn="r" defTabSz="625475"/>
            <a:fld id="{346A55AE-D138-4E39-AB65-8913B0880687}" type="slidenum">
              <a:rPr lang="cs-CZ" altLang="cs-CZ" sz="800"/>
              <a:pPr algn="r" defTabSz="625475"/>
              <a:t>2</a:t>
            </a:fld>
            <a:endParaRPr lang="cs-CZ" altLang="cs-CZ" sz="80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4FABBD3-DF87-43B0-A406-05D601A1FBBD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16C0B84-8623-4CBA-9976-336C1283E3E0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0660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EEC1A6-F995-421B-8868-0E1CF665F5C8}" type="slidenum">
              <a:rPr lang="cs-CZ" altLang="cs-CZ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70661" name="Rectangle 7"/>
          <p:cNvSpPr txBox="1">
            <a:spLocks noGrp="1" noChangeArrowheads="1"/>
          </p:cNvSpPr>
          <p:nvPr/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6E43C9-FDEB-4EA8-93C6-F72D10C71636}" type="slidenum">
              <a:rPr lang="cs-CZ" altLang="cs-CZ" sz="800"/>
              <a:pPr algn="r" eaLnBrk="1" hangingPunct="1">
                <a:spcBef>
                  <a:spcPct val="0"/>
                </a:spcBef>
              </a:pPr>
              <a:t>3</a:t>
            </a:fld>
            <a:endParaRPr lang="cs-CZ" altLang="cs-CZ" sz="80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82C7AD-A45C-4926-BF9E-95C244F123A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>
              <a:cs typeface="Arial" charset="0"/>
            </a:endParaRP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348D7F-FF53-4A46-BF46-9C99ABAEDC7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>
              <a:cs typeface="Arial" charset="0"/>
            </a:endParaRPr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06E3A2-4D47-4C0D-B06A-38703A611D7A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>
              <a:cs typeface="Arial" charset="0"/>
            </a:endParaRP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0ED69C-1471-4FE8-B8A5-7E06A1CB3224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>
              <a:cs typeface="Arial" charset="0"/>
            </a:endParaRPr>
          </a:p>
        </p:txBody>
      </p:sp>
      <p:sp>
        <p:nvSpPr>
          <p:cNvPr id="583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8B4DA2-8835-4DC9-8887-D573FA906082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cs-CZ" altLang="cs-CZ" sz="800">
              <a:cs typeface="Arial" charset="0"/>
            </a:endParaRPr>
          </a:p>
        </p:txBody>
      </p:sp>
      <p:sp>
        <p:nvSpPr>
          <p:cNvPr id="583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982C7AD-A45C-4926-BF9E-95C244F123A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348D7F-FF53-4A46-BF46-9C99ABAEDC7E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606E3A2-4D47-4C0D-B06A-38703A611D7A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0ED69C-1471-4FE8-B8A5-7E06A1CB3224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>
              <a:cs typeface="Arial" charset="0"/>
            </a:endParaRPr>
          </a:p>
        </p:txBody>
      </p:sp>
      <p:sp>
        <p:nvSpPr>
          <p:cNvPr id="583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78B4DA2-8835-4DC9-8887-D573FA906082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cs-CZ" altLang="cs-CZ" sz="800">
              <a:cs typeface="Arial" charset="0"/>
            </a:endParaRPr>
          </a:p>
        </p:txBody>
      </p:sp>
      <p:sp>
        <p:nvSpPr>
          <p:cNvPr id="583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F8B7C9-13CE-45BF-9CAE-5661B9A6A44F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CFEBF8-DA31-4FA4-8CC6-7564D971E878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42ED5A-A716-41CE-8FDD-FA603A9638A7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2742EE-9252-4435-8A3B-18E5003EA216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>
              <a:cs typeface="Arial" charset="0"/>
            </a:endParaRPr>
          </a:p>
        </p:txBody>
      </p:sp>
      <p:sp>
        <p:nvSpPr>
          <p:cNvPr id="2867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421D78-96CD-4B5F-B338-0E99F93E25DF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cs-CZ" altLang="cs-CZ" sz="800">
              <a:cs typeface="Arial" charset="0"/>
            </a:endParaRPr>
          </a:p>
        </p:txBody>
      </p:sp>
      <p:sp>
        <p:nvSpPr>
          <p:cNvPr id="286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F8B7C9-13CE-45BF-9CAE-5661B9A6A44F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CFEBF8-DA31-4FA4-8CC6-7564D971E878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42ED5A-A716-41CE-8FDD-FA603A9638A7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2742EE-9252-4435-8A3B-18E5003EA216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>
              <a:cs typeface="Arial" charset="0"/>
            </a:endParaRPr>
          </a:p>
        </p:txBody>
      </p:sp>
      <p:sp>
        <p:nvSpPr>
          <p:cNvPr id="2867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421D78-96CD-4B5F-B338-0E99F93E25DF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cs-CZ" altLang="cs-CZ" sz="800">
              <a:cs typeface="Arial" charset="0"/>
            </a:endParaRPr>
          </a:p>
        </p:txBody>
      </p:sp>
      <p:sp>
        <p:nvSpPr>
          <p:cNvPr id="286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887B2B-B50A-465B-8F9B-691A1CFE3A0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>
              <a:cs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151F91-47F2-402E-9018-736A63F1611C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>
              <a:cs typeface="Arial" charset="0"/>
            </a:endParaRP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0556AC-91F1-48C1-9B0D-30CB17655130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>
              <a:cs typeface="Arial" charset="0"/>
            </a:endParaRP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649F68-8107-4C94-ABE8-59E06B28342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>
              <a:cs typeface="Arial" charset="0"/>
            </a:endParaRPr>
          </a:p>
        </p:txBody>
      </p:sp>
      <p:sp>
        <p:nvSpPr>
          <p:cNvPr id="2970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F49F58-274F-4801-AA31-47155C0FD5DD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cs-CZ" altLang="cs-CZ" sz="800">
              <a:cs typeface="Arial" charset="0"/>
            </a:endParaRPr>
          </a:p>
        </p:txBody>
      </p:sp>
      <p:sp>
        <p:nvSpPr>
          <p:cNvPr id="297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887B2B-B50A-465B-8F9B-691A1CFE3A0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>
              <a:cs typeface="Arial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151F91-47F2-402E-9018-736A63F1611C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>
              <a:cs typeface="Arial" charset="0"/>
            </a:endParaRPr>
          </a:p>
        </p:txBody>
      </p:sp>
      <p:sp>
        <p:nvSpPr>
          <p:cNvPr id="29700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0556AC-91F1-48C1-9B0D-30CB17655130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>
              <a:cs typeface="Arial" charset="0"/>
            </a:endParaRPr>
          </a:p>
        </p:txBody>
      </p:sp>
      <p:sp>
        <p:nvSpPr>
          <p:cNvPr id="29701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649F68-8107-4C94-ABE8-59E06B28342B}" type="slidenum">
              <a:rPr lang="cs-CZ" altLang="cs-CZ"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>
              <a:cs typeface="Arial" charset="0"/>
            </a:endParaRPr>
          </a:p>
        </p:txBody>
      </p:sp>
      <p:sp>
        <p:nvSpPr>
          <p:cNvPr id="29702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 anchor="b"/>
          <a:lstStyle>
            <a:lvl1pPr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25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25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FF49F58-274F-4801-AA31-47155C0FD5DD}" type="slidenum">
              <a:rPr lang="cs-CZ" altLang="cs-CZ" sz="800">
                <a:cs typeface="Arial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 sz="800">
              <a:cs typeface="Arial" charset="0"/>
            </a:endParaRPr>
          </a:p>
        </p:txBody>
      </p:sp>
      <p:sp>
        <p:nvSpPr>
          <p:cNvPr id="297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90" tIns="31245" rIns="62490" bIns="31245"/>
          <a:lstStyle/>
          <a:p>
            <a:pPr marL="2057400" lvl="4" indent="-228600" eaLnBrk="1" hangingPunct="1"/>
            <a:endParaRPr lang="en-US" altLang="cs-CZ" sz="16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2F2DF-3F75-4252-866B-BC79B5514A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4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07B4-892D-4938-AB17-DF4DE1E3C6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38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156D-1CC4-4BAB-BE34-6F67EF3CE9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781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096F6-95DF-4B51-97AE-C3B30AC87F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658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1E21-0C9B-42C0-A1B2-1D0AE55291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151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74FC6-E798-434B-939D-55DEF5DB96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1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AE848-4DE5-4062-938A-DAB7A0876B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641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D60E-38F7-44F1-A8EB-A371F369AC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399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1F8B3-674E-44C4-BB90-CDEF984F7A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5D946-32FF-4A09-9817-B0880FC1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549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6E656-13BE-4AB2-B859-C910EFF241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85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CB25B35-0E53-4E48-A54E-E7344C4232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611560" y="1484313"/>
            <a:ext cx="842449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800" b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000" b="1" dirty="0">
                <a:solidFill>
                  <a:schemeClr val="accent5"/>
                </a:solidFill>
              </a:rPr>
              <a:t>XLVI. zasedání Akademického sněmu AV ČR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 smtClean="0">
                <a:solidFill>
                  <a:schemeClr val="bg1"/>
                </a:solidFill>
                <a:cs typeface="Arial" charset="0"/>
              </a:rPr>
              <a:t>23. dubna 2015</a:t>
            </a:r>
            <a:endParaRPr lang="cs-CZ" altLang="cs-CZ" b="1" dirty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 smtClean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i="1" dirty="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accent5"/>
                </a:solidFill>
              </a:rPr>
              <a:t>Jiří Drahoš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bg1"/>
                </a:solidFill>
                <a:cs typeface="Arial" charset="0"/>
              </a:rPr>
              <a:t>předseda Akademie věd ČR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83568" y="3284984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88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73200" y="1627200"/>
            <a:ext cx="8000303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>
              <a:lnSpc>
                <a:spcPct val="90000"/>
              </a:lnSpc>
              <a:defRPr/>
            </a:pPr>
            <a:r>
              <a:rPr lang="cs-CZ" altLang="cs-CZ" sz="3200" b="1" dirty="0" smtClean="0">
                <a:solidFill>
                  <a:schemeClr val="bg1"/>
                </a:solidFill>
              </a:rPr>
              <a:t> Evropská </a:t>
            </a:r>
            <a:r>
              <a:rPr lang="cs-CZ" altLang="cs-CZ" sz="3200" b="1" dirty="0">
                <a:solidFill>
                  <a:schemeClr val="bg1"/>
                </a:solidFill>
              </a:rPr>
              <a:t>agenda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3200" b="1" dirty="0">
              <a:solidFill>
                <a:schemeClr val="bg1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cs-CZ" sz="3200" dirty="0">
                <a:solidFill>
                  <a:schemeClr val="bg1"/>
                </a:solidFill>
              </a:rPr>
              <a:t>Operační programy</a:t>
            </a:r>
          </a:p>
          <a:p>
            <a:pPr marL="914400" lvl="1" indent="-457200" eaLnBrk="1" hangingPunct="1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r>
              <a:rPr lang="cs-CZ" sz="3200" dirty="0">
                <a:solidFill>
                  <a:schemeClr val="bg1"/>
                </a:solidFill>
              </a:rPr>
              <a:t>Výzkum, vývoj a </a:t>
            </a:r>
            <a:r>
              <a:rPr lang="cs-CZ" sz="3200" dirty="0" smtClean="0">
                <a:solidFill>
                  <a:schemeClr val="bg1"/>
                </a:solidFill>
              </a:rPr>
              <a:t>vzdělávání </a:t>
            </a:r>
            <a:r>
              <a:rPr lang="cs-CZ" sz="3200" dirty="0">
                <a:solidFill>
                  <a:schemeClr val="bg1"/>
                </a:solidFill>
              </a:rPr>
              <a:t>(OP VVV)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cs-CZ" sz="3200" dirty="0">
                <a:solidFill>
                  <a:schemeClr val="bg1"/>
                </a:solidFill>
              </a:rPr>
              <a:t>Praha – Pól </a:t>
            </a:r>
            <a:r>
              <a:rPr lang="cs-CZ" sz="3200" dirty="0">
                <a:solidFill>
                  <a:schemeClr val="bg1"/>
                </a:solidFill>
              </a:rPr>
              <a:t>růstu </a:t>
            </a:r>
            <a:r>
              <a:rPr lang="cs-CZ" sz="3200" dirty="0">
                <a:solidFill>
                  <a:schemeClr val="bg1"/>
                </a:solidFill>
              </a:rPr>
              <a:t>(OP PPR)</a:t>
            </a:r>
          </a:p>
          <a:p>
            <a:pPr marL="914400" lvl="1" indent="-457200">
              <a:buFont typeface="Courier New" panose="02070309020205020404" pitchFamily="49" charset="0"/>
              <a:buChar char="o"/>
              <a:defRPr/>
            </a:pPr>
            <a:r>
              <a:rPr lang="cs-CZ" sz="3200" dirty="0">
                <a:solidFill>
                  <a:schemeClr val="bg1"/>
                </a:solidFill>
              </a:rPr>
              <a:t>Podnikání a inovace pro </a:t>
            </a:r>
            <a:r>
              <a:rPr lang="cs-CZ" sz="3200" dirty="0" smtClean="0">
                <a:solidFill>
                  <a:schemeClr val="bg1"/>
                </a:solidFill>
              </a:rPr>
              <a:t>konkurenceschopnost </a:t>
            </a:r>
            <a:r>
              <a:rPr lang="cs-CZ" sz="3200" dirty="0">
                <a:solidFill>
                  <a:schemeClr val="bg1"/>
                </a:solidFill>
              </a:rPr>
              <a:t>(OP PIK)</a:t>
            </a:r>
          </a:p>
          <a:p>
            <a:pPr lvl="1" indent="-457200">
              <a:buFont typeface="Wingdings" panose="05000000000000000000" pitchFamily="2" charset="2"/>
              <a:buChar char="§"/>
              <a:defRPr/>
            </a:pPr>
            <a:r>
              <a:rPr lang="cs-CZ" sz="3200" dirty="0" smtClean="0">
                <a:solidFill>
                  <a:schemeClr val="bg1"/>
                </a:solidFill>
              </a:rPr>
              <a:t>Důraz </a:t>
            </a:r>
            <a:r>
              <a:rPr lang="cs-CZ" sz="3200" dirty="0">
                <a:solidFill>
                  <a:schemeClr val="bg1"/>
                </a:solidFill>
              </a:rPr>
              <a:t>na zajištění dostatečné podpory oblastí výzkumu, vývoje a vzdělávání </a:t>
            </a:r>
            <a:r>
              <a:rPr lang="cs-CZ" sz="3200" dirty="0" smtClean="0">
                <a:solidFill>
                  <a:schemeClr val="bg1"/>
                </a:solidFill>
              </a:rPr>
              <a:t>pro </a:t>
            </a:r>
            <a:r>
              <a:rPr lang="cs-CZ" sz="3200" dirty="0">
                <a:solidFill>
                  <a:schemeClr val="bg1"/>
                </a:solidFill>
              </a:rPr>
              <a:t>období 2014–2020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AR</a:t>
            </a:r>
            <a:r>
              <a:rPr lang="cs-CZ" altLang="cs-CZ" sz="36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  <a:endParaRPr lang="cs-CZ" altLang="cs-CZ" sz="36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4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Výsledky </a:t>
            </a:r>
            <a:r>
              <a:rPr lang="cs-CZ" altLang="cs-CZ" sz="3600" b="1" dirty="0" smtClean="0">
                <a:solidFill>
                  <a:schemeClr val="accent5"/>
                </a:solidFill>
                <a:cs typeface="Arial" charset="0"/>
              </a:rPr>
              <a:t>výzkumné              činnosti</a:t>
            </a:r>
            <a:endParaRPr lang="cs-CZ" altLang="cs-CZ" sz="3600" b="1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56000" y="155679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11559" y="1916832"/>
            <a:ext cx="8030803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Oblast věd o neživé </a:t>
            </a:r>
            <a:r>
              <a:rPr lang="cs-CZ" altLang="cs-CZ" sz="2400" b="1" dirty="0" smtClean="0">
                <a:solidFill>
                  <a:schemeClr val="bg1"/>
                </a:solidFill>
              </a:rPr>
              <a:t>přírodě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Skupině z Fyzikálního ústavu a Ústavu experimentální medicíny se podařilo přispět k pochopení mechanizmu účinku nízkoteplotního plazmatu a porovnat jej s účinky ozonu na buněčných a bakteriálních kulturách, což otevírá možnost cíleného použití nízkoteplotního plazmatu v širokém spektru biomedicínských aplikací.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Výzkumný tým </a:t>
            </a:r>
            <a:r>
              <a:rPr lang="cs-CZ" sz="2400" dirty="0" smtClean="0">
                <a:solidFill>
                  <a:schemeClr val="bg1"/>
                </a:solidFill>
              </a:rPr>
              <a:t>Ústavu </a:t>
            </a:r>
            <a:r>
              <a:rPr lang="cs-CZ" sz="2400" dirty="0">
                <a:solidFill>
                  <a:schemeClr val="bg1"/>
                </a:solidFill>
              </a:rPr>
              <a:t>struktury a mechaniky hornin, Ústavu teoretické a aplikované mechaniky, Vysoké školy chemicko-technologické Praha a Fakultní nemocnice v Plzni zjistil, že hlavními prvky v degenerativně změněné aortální chlopni (tzv. aortální stenóza) je nejen vápník, ale i fosfor, což může zásadně přispět nejen k novým způsobům léčby této vážné choroby, ale i účinné prevenci.</a:t>
            </a:r>
          </a:p>
        </p:txBody>
      </p:sp>
    </p:spTree>
    <p:extLst>
      <p:ext uri="{BB962C8B-B14F-4D97-AF65-F5344CB8AC3E}">
        <p14:creationId xmlns:p14="http://schemas.microsoft.com/office/powerpoint/2010/main" val="37492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5" y="1918800"/>
            <a:ext cx="84969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cs-CZ" sz="1800" b="1" spc="-10" dirty="0" smtClean="0">
                <a:solidFill>
                  <a:schemeClr val="bg1"/>
                </a:solidFill>
              </a:rPr>
              <a:t>Pacient s primárním nádorem prostaty: Fáze IV</a:t>
            </a:r>
            <a:r>
              <a:rPr lang="cs-CZ" sz="1800" b="1" spc="-10" dirty="0" smtClean="0">
                <a:solidFill>
                  <a:schemeClr val="bg1"/>
                </a:solidFill>
              </a:rPr>
              <a:t> s plicními metastázemi (CT)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 smtClean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sz="1800" b="1" dirty="0">
              <a:solidFill>
                <a:schemeClr val="bg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Výsledky </a:t>
            </a:r>
            <a:r>
              <a:rPr lang="cs-CZ" altLang="cs-CZ" sz="3600" b="1" dirty="0" smtClean="0">
                <a:solidFill>
                  <a:schemeClr val="accent5"/>
                </a:solidFill>
                <a:cs typeface="Arial" charset="0"/>
              </a:rPr>
              <a:t>výzkumné              činnosti</a:t>
            </a:r>
            <a:endParaRPr lang="cs-CZ" altLang="cs-CZ" sz="3600" b="1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56000" y="155679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5267325" cy="394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9"/>
          <p:cNvSpPr txBox="1">
            <a:spLocks/>
          </p:cNvSpPr>
          <p:nvPr/>
        </p:nvSpPr>
        <p:spPr bwMode="auto">
          <a:xfrm>
            <a:off x="467545" y="2492896"/>
            <a:ext cx="3096344" cy="194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cs-CZ" altLang="cs-CZ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Před léčbou </a:t>
            </a:r>
            <a:r>
              <a:rPr kumimoji="0" lang="cs-CZ" altLang="cs-CZ" sz="18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p</a:t>
            </a:r>
            <a:r>
              <a:rPr kumimoji="0" lang="cs-CZ" altLang="cs-CZ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olymerním terapeutikem, 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červen 2013</a:t>
            </a:r>
            <a:r>
              <a:rPr lang="cs-CZ" altLang="cs-CZ" sz="1800" b="1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cs-CZ" alt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kumimoji="0" lang="cs-CZ" altLang="ja-JP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PSA </a:t>
            </a:r>
            <a:r>
              <a:rPr kumimoji="0" lang="cs-CZ" altLang="ja-JP" sz="18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Value</a:t>
            </a:r>
            <a:r>
              <a:rPr kumimoji="0" lang="cs-CZ" altLang="ja-JP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 1472</a:t>
            </a:r>
            <a:r>
              <a:rPr kumimoji="0" lang="ja-JP" altLang="cs-CZ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）</a:t>
            </a:r>
            <a:endParaRPr kumimoji="0" lang="cs-CZ" altLang="ja-JP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R="0" lvl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cs-CZ" sz="800" dirty="0" smtClean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  <a:p>
            <a:pPr marR="0" lvl="0" algn="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Bílé </a:t>
            </a:r>
            <a:r>
              <a:rPr lang="cs-CZ" sz="1800" dirty="0" err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noduly</a:t>
            </a:r>
            <a:r>
              <a:rPr 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jsou metastatická ložiska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v plicích</a:t>
            </a:r>
            <a:endParaRPr lang="cs-CZ" sz="18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1" name="テキスト ボックス 9"/>
          <p:cNvSpPr txBox="1">
            <a:spLocks/>
          </p:cNvSpPr>
          <p:nvPr/>
        </p:nvSpPr>
        <p:spPr bwMode="auto">
          <a:xfrm>
            <a:off x="454386" y="4644067"/>
            <a:ext cx="3122661" cy="181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+mj-lt"/>
              <a:buAutoNum type="alphaUcPeriod" startAt="2"/>
            </a:pPr>
            <a:r>
              <a:rPr kumimoji="0" lang="cs-CZ" altLang="cs-CZ" sz="1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anose="020B0604020202020204" pitchFamily="34" charset="0"/>
              </a:rPr>
              <a:t>Po </a:t>
            </a:r>
            <a:r>
              <a:rPr lang="cs-CZ" altLang="cs-CZ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2 </a:t>
            </a:r>
            <a:r>
              <a:rPr lang="cs-CZ" alt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dávkách </a:t>
            </a:r>
            <a:r>
              <a:rPr lang="cs-CZ" altLang="cs-CZ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polymerních </a:t>
            </a:r>
            <a:r>
              <a:rPr lang="cs-CZ" alt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terapeutik,</a:t>
            </a:r>
            <a:r>
              <a:rPr lang="cs-CZ" altLang="ja-JP" sz="18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solidFill>
                  <a:schemeClr val="bg1"/>
                </a:solidFill>
                <a:cs typeface="Arial" panose="020B0604020202020204" pitchFamily="34" charset="0"/>
              </a:rPr>
              <a:t>říjen </a:t>
            </a:r>
            <a:r>
              <a:rPr lang="en-US" altLang="cs-CZ" sz="1800" b="1" dirty="0">
                <a:solidFill>
                  <a:schemeClr val="bg1"/>
                </a:solidFill>
                <a:cs typeface="Arial" panose="020B0604020202020204" pitchFamily="34" charset="0"/>
              </a:rPr>
              <a:t>2013</a:t>
            </a:r>
            <a:r>
              <a:rPr lang="cs-CZ" altLang="cs-CZ" sz="18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(PSA</a:t>
            </a:r>
            <a:r>
              <a:rPr lang="cs-CZ" altLang="ja-JP" sz="18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altLang="cs-CZ" sz="1800" dirty="0">
                <a:solidFill>
                  <a:schemeClr val="bg1"/>
                </a:solidFill>
                <a:cs typeface="Arial" panose="020B0604020202020204" pitchFamily="34" charset="0"/>
              </a:rPr>
              <a:t>Value </a:t>
            </a:r>
            <a:r>
              <a:rPr lang="en-US" altLang="cs-CZ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0.67)</a:t>
            </a:r>
            <a:endParaRPr lang="cs-CZ" altLang="cs-CZ" sz="18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Téměř všechny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cs-CZ" sz="1800" dirty="0" err="1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noduly</a:t>
            </a:r>
            <a:r>
              <a:rPr lang="cs-CZ" sz="1800" dirty="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zmizely</a:t>
            </a:r>
            <a:endParaRPr lang="cs-CZ" sz="18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66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2000" y="1918800"/>
            <a:ext cx="7776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Oblast věd o živé přírodě a chemických </a:t>
            </a:r>
            <a:r>
              <a:rPr lang="cs-CZ" altLang="cs-CZ" sz="2400" b="1" dirty="0" smtClean="0">
                <a:solidFill>
                  <a:schemeClr val="bg1"/>
                </a:solidFill>
              </a:rPr>
              <a:t>věd</a:t>
            </a:r>
          </a:p>
          <a:p>
            <a:r>
              <a:rPr lang="cs-CZ" sz="2400" dirty="0">
                <a:solidFill>
                  <a:schemeClr val="bg1"/>
                </a:solidFill>
              </a:rPr>
              <a:t> 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Výsledky získané Ústavem makromolekulární chemie ve spolupráci s pracovišti v Japonsku při léčbě pacientů v terminálních stádiích nádorového onemocnění ukazují, že polymerní terapeutika mají vysokou protinádorovou účinnost vedoucí k likvidaci metastazujících nádorů a současně se neprojevují žádné vedlejší účinky léčby.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Prof. Jiří Neužil z Biotechnologického ústavu a </a:t>
            </a:r>
            <a:r>
              <a:rPr lang="cs-CZ" sz="2400" dirty="0" err="1">
                <a:solidFill>
                  <a:schemeClr val="bg1"/>
                </a:solidFill>
              </a:rPr>
              <a:t>Griffith</a:t>
            </a:r>
            <a:r>
              <a:rPr lang="cs-CZ" sz="2400" dirty="0">
                <a:solidFill>
                  <a:schemeClr val="bg1"/>
                </a:solidFill>
              </a:rPr>
              <a:t> University v Austrálii zjistil, že nádorová buňka, jíž chybí mitochondriální DNA, umí tuto organelu získat z jiné buňky a obnovit tak svůj nádorový potenciál. Výsledek je mimořádný k pochopení funkce nádorové buňky, jejíž poznání je dále důležité pro strategii léčby nádoru.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Výsledky </a:t>
            </a:r>
            <a:r>
              <a:rPr lang="cs-CZ" altLang="cs-CZ" sz="3600" b="1" dirty="0" smtClean="0">
                <a:solidFill>
                  <a:schemeClr val="accent5"/>
                </a:solidFill>
                <a:cs typeface="Arial" charset="0"/>
              </a:rPr>
              <a:t>výzkumné              činnosti</a:t>
            </a:r>
            <a:endParaRPr lang="cs-CZ" altLang="cs-CZ" sz="3600" b="1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56000" y="155679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73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Obdélník 1"/>
          <p:cNvSpPr/>
          <p:nvPr/>
        </p:nvSpPr>
        <p:spPr>
          <a:xfrm>
            <a:off x="673201" y="1800000"/>
            <a:ext cx="7969162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chemeClr val="bg1"/>
                </a:solidFill>
              </a:rPr>
              <a:t>Oblast humanitních a společenských </a:t>
            </a:r>
            <a:r>
              <a:rPr lang="cs-CZ" altLang="cs-CZ" sz="2400" b="1" dirty="0" smtClean="0">
                <a:solidFill>
                  <a:schemeClr val="bg1"/>
                </a:solidFill>
              </a:rPr>
              <a:t>věd</a:t>
            </a:r>
          </a:p>
          <a:p>
            <a:endParaRPr lang="cs-CZ" altLang="cs-CZ" sz="2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U příležitosti 600. výročí upálení Jana Husa na koncilu v Kostnici vydali specialisté z Filosofického ústavu rozsáhlou </a:t>
            </a:r>
            <a:r>
              <a:rPr lang="cs-CZ" sz="2400" dirty="0" err="1">
                <a:solidFill>
                  <a:schemeClr val="bg1"/>
                </a:solidFill>
              </a:rPr>
              <a:t>anglickojazyčnou</a:t>
            </a:r>
            <a:r>
              <a:rPr lang="cs-CZ" sz="2400" dirty="0">
                <a:solidFill>
                  <a:schemeClr val="bg1"/>
                </a:solidFill>
              </a:rPr>
              <a:t> kolektivní monografii       „A </a:t>
            </a:r>
            <a:r>
              <a:rPr lang="cs-CZ" sz="2400" dirty="0" err="1">
                <a:solidFill>
                  <a:schemeClr val="bg1"/>
                </a:solidFill>
              </a:rPr>
              <a:t>Companion</a:t>
            </a:r>
            <a:r>
              <a:rPr lang="cs-CZ" sz="2400" dirty="0">
                <a:solidFill>
                  <a:schemeClr val="bg1"/>
                </a:solidFill>
              </a:rPr>
              <a:t> to Jan Hus“ k různým aspektům jeho života a díla.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Rozsáhlá publikace Dějiny československého komiksu 20. století (Praha: Akropolis – Filip Tomáš, 2014) připravená čtyřčlenným autorským týmem z Ústavu pro českou literaturu, kde působí i hlavní redaktor Pavel Kořínek, a Filozofické fakulty Univerzity Palackého v Olomouci, nabízí dosud nejrozsáhlejší zmapování spletité historie obrázkových seriálů (komiksů) na území někdejšího Československa.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  <a:cs typeface="Arial" charset="0"/>
              </a:rPr>
              <a:t>Výsledky </a:t>
            </a:r>
            <a:r>
              <a:rPr lang="cs-CZ" altLang="cs-CZ" sz="3600" b="1" dirty="0" smtClean="0">
                <a:solidFill>
                  <a:schemeClr val="accent5"/>
                </a:solidFill>
                <a:cs typeface="Arial" charset="0"/>
              </a:rPr>
              <a:t>výzkumné              činnosti</a:t>
            </a:r>
            <a:endParaRPr lang="cs-CZ" altLang="cs-CZ" sz="3600" b="1" dirty="0">
              <a:solidFill>
                <a:schemeClr val="accent5"/>
              </a:solidFill>
              <a:cs typeface="Arial" charset="0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56000" y="1556792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24333" y="404812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smtClean="0">
                <a:solidFill>
                  <a:schemeClr val="accent5"/>
                </a:solidFill>
              </a:rPr>
              <a:t> Realizace Strategie AV21</a:t>
            </a:r>
            <a:endParaRPr lang="cs-CZ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73199" y="1627200"/>
            <a:ext cx="807540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600" b="1" dirty="0" smtClean="0">
                <a:solidFill>
                  <a:schemeClr val="bg1"/>
                </a:solidFill>
              </a:rPr>
              <a:t>1. čtvrtletí 2015</a:t>
            </a:r>
          </a:p>
          <a:p>
            <a:endParaRPr lang="cs-CZ" sz="18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bg1"/>
                </a:solidFill>
              </a:rPr>
              <a:t>Proběhly </a:t>
            </a:r>
            <a:r>
              <a:rPr lang="cs-CZ" sz="2600" dirty="0">
                <a:solidFill>
                  <a:schemeClr val="bg1"/>
                </a:solidFill>
              </a:rPr>
              <a:t>dvě schůzky členů </a:t>
            </a:r>
            <a:r>
              <a:rPr lang="cs-CZ" sz="2600" dirty="0" smtClean="0">
                <a:solidFill>
                  <a:schemeClr val="bg1"/>
                </a:solidFill>
              </a:rPr>
              <a:t>AR </a:t>
            </a:r>
            <a:r>
              <a:rPr lang="cs-CZ" sz="2600" dirty="0">
                <a:solidFill>
                  <a:schemeClr val="bg1"/>
                </a:solidFill>
              </a:rPr>
              <a:t>s koordinátory </a:t>
            </a:r>
            <a:r>
              <a:rPr lang="cs-CZ" sz="2600" dirty="0" smtClean="0">
                <a:solidFill>
                  <a:schemeClr val="bg1"/>
                </a:solidFill>
              </a:rPr>
              <a:t>výzkumných programů (VP)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600" spc="-10" dirty="0">
                <a:solidFill>
                  <a:schemeClr val="bg1"/>
                </a:solidFill>
              </a:rPr>
              <a:t>Celkovou koordinací </a:t>
            </a:r>
            <a:r>
              <a:rPr lang="cs-CZ" sz="2600" spc="-10" dirty="0" smtClean="0">
                <a:solidFill>
                  <a:schemeClr val="bg1"/>
                </a:solidFill>
              </a:rPr>
              <a:t>za AR pověřen prof. Jiří Chýla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600" dirty="0">
                <a:solidFill>
                  <a:schemeClr val="bg1"/>
                </a:solidFill>
              </a:rPr>
              <a:t>Administrativní podporu </a:t>
            </a:r>
            <a:r>
              <a:rPr lang="cs-CZ" sz="2600" dirty="0" smtClean="0">
                <a:solidFill>
                  <a:schemeClr val="bg1"/>
                </a:solidFill>
              </a:rPr>
              <a:t>zajistí </a:t>
            </a:r>
            <a:r>
              <a:rPr lang="cs-CZ" sz="2600" dirty="0">
                <a:solidFill>
                  <a:schemeClr val="bg1"/>
                </a:solidFill>
              </a:rPr>
              <a:t>Odbor podpory vědy </a:t>
            </a:r>
            <a:r>
              <a:rPr lang="cs-CZ" sz="2600" dirty="0" smtClean="0">
                <a:solidFill>
                  <a:schemeClr val="bg1"/>
                </a:solidFill>
              </a:rPr>
              <a:t>KAV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bg1"/>
                </a:solidFill>
              </a:rPr>
              <a:t>Nakladatelství </a:t>
            </a:r>
            <a:r>
              <a:rPr lang="cs-CZ" sz="2600" dirty="0">
                <a:solidFill>
                  <a:schemeClr val="bg1"/>
                </a:solidFill>
              </a:rPr>
              <a:t>Academia </a:t>
            </a:r>
            <a:r>
              <a:rPr lang="cs-CZ" sz="2600" dirty="0" smtClean="0">
                <a:solidFill>
                  <a:schemeClr val="bg1"/>
                </a:solidFill>
              </a:rPr>
              <a:t>zajistí </a:t>
            </a:r>
            <a:r>
              <a:rPr lang="cs-CZ" sz="2600" dirty="0">
                <a:solidFill>
                  <a:schemeClr val="bg1"/>
                </a:solidFill>
              </a:rPr>
              <a:t>zveřejňování </a:t>
            </a:r>
            <a:r>
              <a:rPr lang="cs-CZ" sz="2600" dirty="0" smtClean="0">
                <a:solidFill>
                  <a:schemeClr val="bg1"/>
                </a:solidFill>
              </a:rPr>
              <a:t>výstupů VP v</a:t>
            </a:r>
            <a:r>
              <a:rPr lang="cs-CZ" sz="2600" dirty="0">
                <a:solidFill>
                  <a:schemeClr val="bg1"/>
                </a:solidFill>
              </a:rPr>
              <a:t> tištěné </a:t>
            </a:r>
            <a:r>
              <a:rPr lang="cs-CZ" sz="2600" dirty="0" smtClean="0">
                <a:solidFill>
                  <a:schemeClr val="bg1"/>
                </a:solidFill>
              </a:rPr>
              <a:t>podobě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600" dirty="0" smtClean="0">
                <a:solidFill>
                  <a:schemeClr val="bg1"/>
                </a:solidFill>
              </a:rPr>
              <a:t>Webová stránka „AV21.AVCR.C</a:t>
            </a:r>
            <a:r>
              <a:rPr lang="cs-CZ" sz="2600" dirty="0">
                <a:solidFill>
                  <a:schemeClr val="bg1"/>
                </a:solidFill>
              </a:rPr>
              <a:t>Z“ – dokumenty </a:t>
            </a:r>
            <a:r>
              <a:rPr lang="cs-CZ" sz="2600" dirty="0" smtClean="0">
                <a:solidFill>
                  <a:schemeClr val="bg1"/>
                </a:solidFill>
              </a:rPr>
              <a:t>  a </a:t>
            </a:r>
            <a:r>
              <a:rPr lang="cs-CZ" sz="2600" dirty="0">
                <a:solidFill>
                  <a:schemeClr val="bg1"/>
                </a:solidFill>
              </a:rPr>
              <a:t>informace o činnosti a výstupech </a:t>
            </a:r>
            <a:r>
              <a:rPr lang="cs-CZ" sz="2600" dirty="0" smtClean="0">
                <a:solidFill>
                  <a:schemeClr val="bg1"/>
                </a:solidFill>
              </a:rPr>
              <a:t>VP  </a:t>
            </a:r>
            <a:endParaRPr lang="cs-CZ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smtClean="0">
                <a:solidFill>
                  <a:schemeClr val="accent5"/>
                </a:solidFill>
              </a:rPr>
              <a:t>Koncepce rozvoje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err="1" smtClean="0">
                <a:solidFill>
                  <a:schemeClr val="accent5"/>
                </a:solidFill>
              </a:rPr>
              <a:t>VaV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 v AV ČR</a:t>
            </a:r>
            <a:endParaRPr lang="cs-CZ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482131" y="1552799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68239" y="1844824"/>
            <a:ext cx="7995294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cs-CZ" altLang="cs-CZ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systémových podmínek pro další rozvoj vědy a výzkumu v AV ČR</a:t>
            </a:r>
          </a:p>
          <a:p>
            <a:pPr eaLnBrk="1" hangingPunct="1">
              <a:spcBef>
                <a:spcPct val="20000"/>
              </a:spcBef>
            </a:pPr>
            <a:endParaRPr lang="cs-CZ" altLang="cs-CZ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Koncepce </a:t>
            </a: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ČR na začátku 21. 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století</a:t>
            </a:r>
            <a:endParaRPr lang="cs-CZ" altLang="cs-CZ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542925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1438275" algn="l"/>
              </a:tabLst>
            </a:pP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Koncepce </a:t>
            </a: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 </a:t>
            </a:r>
            <a:r>
              <a:rPr lang="cs-CZ" altLang="cs-CZ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VaV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ČR pro období 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2005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2008</a:t>
            </a:r>
            <a:endParaRPr lang="cs-CZ" altLang="cs-CZ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řechod pracovišť </a:t>
            </a:r>
            <a:r>
              <a:rPr lang="cs-CZ" alt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 ČR na </a:t>
            </a: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VVI</a:t>
            </a:r>
          </a:p>
          <a:p>
            <a:pPr marL="342900" indent="-342900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východiska vědecké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činnosti AV ČR</a:t>
            </a:r>
            <a:endParaRPr lang="cs-CZ" altLang="cs-CZ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defTabSz="1438275" eaLnBrk="1" hangingPunct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cs-CZ" alt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Strategie AV21 (systémový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rámec pro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mezioborový </a:t>
            </a:r>
            <a:r>
              <a:rPr lang="cs-CZ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meziinstitucionální </a:t>
            </a:r>
            <a:r>
              <a:rPr lang="cs-CZ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výzkum)</a:t>
            </a:r>
            <a:endParaRPr lang="cs-CZ" altLang="cs-CZ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2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971550" y="1700213"/>
            <a:ext cx="39608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42900" indent="-339725" defTabSz="449263" eaLnBrk="0" hangingPunct="0">
              <a:spcBef>
                <a:spcPct val="20000"/>
              </a:spcBef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010311" y="2842043"/>
            <a:ext cx="69850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49263" eaLnBrk="0" hangingPunct="0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49263" eaLnBrk="0" hangingPunct="0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49263" eaLnBrk="0" hangingPunct="0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Děkuji </a:t>
            </a:r>
            <a:r>
              <a:rPr lang="cs-CZ" alt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pozornost</a:t>
            </a:r>
            <a:endParaRPr lang="en-US" alt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909629" y="3429000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altLang="cs-CZ" sz="3600" b="1" dirty="0">
                <a:solidFill>
                  <a:schemeClr val="accent5"/>
                </a:solidFill>
              </a:rPr>
              <a:t>Hlavní 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body</a:t>
            </a:r>
            <a:endParaRPr lang="cs-CZ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74611" y="1628800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Úvod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Zpráva o činnosti Akademické rady v období od </a:t>
            </a:r>
            <a:r>
              <a:rPr lang="cs-CZ" altLang="cs-CZ" sz="3200" dirty="0" smtClean="0">
                <a:solidFill>
                  <a:schemeClr val="bg1"/>
                </a:solidFill>
              </a:rPr>
              <a:t>XLV. </a:t>
            </a:r>
            <a:r>
              <a:rPr lang="cs-CZ" altLang="cs-CZ" sz="3200" dirty="0">
                <a:solidFill>
                  <a:schemeClr val="bg1"/>
                </a:solidFill>
              </a:rPr>
              <a:t>zasedání Akademického sněmu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Výsledky výzkumné činnosti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Nová </a:t>
            </a:r>
            <a:r>
              <a:rPr lang="cs-CZ" altLang="cs-CZ" sz="3200" dirty="0" smtClean="0">
                <a:solidFill>
                  <a:schemeClr val="bg1"/>
                </a:solidFill>
              </a:rPr>
              <a:t>Koncepce rozvoje výzkumu         a vývoje v </a:t>
            </a:r>
            <a:r>
              <a:rPr lang="cs-CZ" altLang="cs-CZ" sz="3200" dirty="0">
                <a:solidFill>
                  <a:schemeClr val="bg1"/>
                </a:solidFill>
              </a:rPr>
              <a:t>AV ČR</a:t>
            </a:r>
          </a:p>
          <a:p>
            <a:pPr marL="571500" indent="-5715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69229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AR</a:t>
            </a:r>
            <a:endParaRPr lang="en-US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627199"/>
            <a:ext cx="77872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  <a:cs typeface="Arial" charset="0"/>
              </a:rPr>
              <a:t>Státní rozpočet ČR na </a:t>
            </a:r>
            <a:r>
              <a:rPr lang="cs-CZ" altLang="cs-CZ" sz="3200" dirty="0" err="1">
                <a:solidFill>
                  <a:schemeClr val="bg1"/>
                </a:solidFill>
                <a:cs typeface="Arial" charset="0"/>
              </a:rPr>
              <a:t>VaVaI</a:t>
            </a:r>
            <a:r>
              <a:rPr lang="cs-CZ" altLang="cs-CZ" sz="32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cs-CZ" altLang="cs-CZ" sz="3200" dirty="0" smtClean="0">
                <a:solidFill>
                  <a:schemeClr val="bg1"/>
                </a:solidFill>
                <a:cs typeface="Arial" charset="0"/>
              </a:rPr>
              <a:t>       (</a:t>
            </a:r>
            <a:r>
              <a:rPr lang="cs-CZ" altLang="cs-CZ" sz="3200" dirty="0">
                <a:solidFill>
                  <a:schemeClr val="bg1"/>
                </a:solidFill>
              </a:rPr>
              <a:t>2016-2018)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bg1"/>
                </a:solidFill>
              </a:rPr>
              <a:t>Příprava nového zákona o podpoře výzkumu, vývoje a inovací</a:t>
            </a:r>
            <a:endParaRPr lang="cs-CZ" altLang="cs-CZ" sz="32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altLang="cs-CZ" sz="3200" dirty="0">
                <a:solidFill>
                  <a:schemeClr val="bg1"/>
                </a:solidFill>
              </a:rPr>
              <a:t>Novela zákona o vysokých</a:t>
            </a:r>
            <a:r>
              <a:rPr lang="cs-CZ" altLang="cs-CZ" sz="3200" dirty="0" smtClean="0">
                <a:solidFill>
                  <a:schemeClr val="bg1"/>
                </a:solidFill>
              </a:rPr>
              <a:t> školách      a novela </a:t>
            </a:r>
            <a:r>
              <a:rPr lang="cs-CZ" sz="3200" dirty="0" smtClean="0">
                <a:solidFill>
                  <a:schemeClr val="bg1"/>
                </a:solidFill>
              </a:rPr>
              <a:t>zákona </a:t>
            </a:r>
            <a:r>
              <a:rPr lang="cs-CZ" sz="3200" dirty="0">
                <a:solidFill>
                  <a:schemeClr val="bg1"/>
                </a:solidFill>
              </a:rPr>
              <a:t>o veřejných výzkumných institucích</a:t>
            </a:r>
            <a:endParaRPr lang="cs-CZ" altLang="cs-CZ" sz="3200" dirty="0">
              <a:solidFill>
                <a:schemeClr val="bg1"/>
              </a:solidFill>
            </a:endParaRP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cs-CZ" altLang="cs-CZ" sz="3200" dirty="0" smtClean="0">
                <a:solidFill>
                  <a:schemeClr val="bg1"/>
                </a:solidFill>
                <a:cs typeface="Arial" charset="0"/>
              </a:rPr>
              <a:t>Evropská agenda</a:t>
            </a:r>
            <a:endParaRPr lang="cs-CZ" altLang="cs-CZ" sz="32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72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AR</a:t>
            </a:r>
            <a:endParaRPr lang="en-US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9552" y="1301959"/>
            <a:ext cx="3960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cs typeface="Arial" charset="0"/>
              </a:rPr>
              <a:t>Finanční zdroje AV </a:t>
            </a:r>
            <a:r>
              <a:rPr lang="cs-CZ" altLang="cs-CZ" sz="2000" b="1" dirty="0" smtClean="0">
                <a:solidFill>
                  <a:schemeClr val="bg1"/>
                </a:solidFill>
                <a:cs typeface="Arial" charset="0"/>
              </a:rPr>
              <a:t>ČR (v %)</a:t>
            </a:r>
            <a:endParaRPr lang="cs-CZ" altLang="cs-CZ" sz="20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842523"/>
              </p:ext>
            </p:extLst>
          </p:nvPr>
        </p:nvGraphicFramePr>
        <p:xfrm>
          <a:off x="467545" y="1772815"/>
          <a:ext cx="8136904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39552" y="6421979"/>
            <a:ext cx="9826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b="1" i="1" dirty="0">
                <a:solidFill>
                  <a:schemeClr val="bg1"/>
                </a:solidFill>
              </a:rPr>
              <a:t>Zdroj: AV ČR</a:t>
            </a:r>
            <a:endParaRPr lang="cs-CZ" altLang="cs-CZ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1"/>
          <p:cNvSpPr>
            <a:spLocks noChangeArrowheads="1"/>
          </p:cNvSpPr>
          <p:nvPr/>
        </p:nvSpPr>
        <p:spPr bwMode="auto">
          <a:xfrm>
            <a:off x="539552" y="6421979"/>
            <a:ext cx="11304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b="1" i="1" dirty="0">
                <a:solidFill>
                  <a:schemeClr val="bg1"/>
                </a:solidFill>
              </a:rPr>
              <a:t>Zdroj: </a:t>
            </a:r>
            <a:r>
              <a:rPr lang="cs-CZ" altLang="cs-CZ" sz="1000" b="1" i="1" dirty="0" smtClean="0">
                <a:solidFill>
                  <a:schemeClr val="bg1"/>
                </a:solidFill>
              </a:rPr>
              <a:t>SR, RVVI</a:t>
            </a:r>
            <a:endParaRPr lang="cs-CZ" altLang="cs-CZ" sz="1000" dirty="0">
              <a:solidFill>
                <a:schemeClr val="bg1"/>
              </a:solidFill>
            </a:endParaRPr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650027"/>
              </p:ext>
            </p:extLst>
          </p:nvPr>
        </p:nvGraphicFramePr>
        <p:xfrm>
          <a:off x="590686" y="1772816"/>
          <a:ext cx="8087036" cy="477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</a:t>
            </a:r>
            <a:r>
              <a:rPr lang="cs-CZ" altLang="cs-CZ" sz="3600" b="1" dirty="0" smtClean="0">
                <a:solidFill>
                  <a:schemeClr val="accent5"/>
                </a:solidFill>
              </a:rPr>
              <a:t>AR</a:t>
            </a:r>
            <a:endParaRPr lang="en-US" altLang="cs-CZ" sz="3600" b="1" dirty="0">
              <a:solidFill>
                <a:schemeClr val="accent5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9552" y="1301959"/>
            <a:ext cx="5976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</a:rPr>
              <a:t>Institucionální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prostředky na </a:t>
            </a:r>
            <a:r>
              <a:rPr lang="cs-CZ" altLang="cs-CZ" sz="2000" b="1" dirty="0" err="1">
                <a:solidFill>
                  <a:schemeClr val="bg1"/>
                </a:solidFill>
              </a:rPr>
              <a:t>VaVaI</a:t>
            </a:r>
            <a:r>
              <a:rPr lang="cs-CZ" altLang="cs-CZ" sz="2000" b="1" dirty="0">
                <a:solidFill>
                  <a:schemeClr val="bg1"/>
                </a:solidFill>
              </a:rPr>
              <a:t> (mil. Kč)</a:t>
            </a:r>
            <a:endParaRPr lang="en-US" altLang="cs-CZ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AR</a:t>
            </a:r>
            <a:r>
              <a:rPr lang="cs-CZ" altLang="cs-CZ" sz="36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  <a:endParaRPr lang="cs-CZ" altLang="cs-CZ" sz="36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618893"/>
            <a:ext cx="8100000" cy="441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068012"/>
              </p:ext>
            </p:extLst>
          </p:nvPr>
        </p:nvGraphicFramePr>
        <p:xfrm>
          <a:off x="611559" y="6093296"/>
          <a:ext cx="8101967" cy="492125"/>
        </p:xfrm>
        <a:graphic>
          <a:graphicData uri="http://schemas.openxmlformats.org/drawingml/2006/table">
            <a:tbl>
              <a:tblPr/>
              <a:tblGrid>
                <a:gridCol w="8101967"/>
              </a:tblGrid>
              <a:tr h="492125"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228600" marR="0" lvl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cs-CZ" alt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Zahraniční zdroje zahrnují soukromé zdroje a veřejné zdroje z evropských aj. fondů.</a:t>
                      </a:r>
                    </a:p>
                    <a:p>
                      <a:pPr marL="228600" marR="0" lvl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cs-CZ" alt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 toho institucionální prostředky rozpočtové kapitoly AV ČR 4,5 mld. Kč,                                                                                                 </a:t>
                      </a:r>
                      <a:r>
                        <a:rPr kumimoji="0" lang="cs-CZ" altLang="cs-CZ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vysoutěžené</a:t>
                      </a:r>
                      <a:r>
                        <a:rPr kumimoji="0" lang="cs-CZ" alt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grantové a projektové prostředky 2,7 mld. Kč.                                                                                                        </a:t>
                      </a:r>
                      <a:r>
                        <a:rPr kumimoji="0" lang="cs-CZ" altLang="cs-CZ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Zdroj: ČSÚ</a:t>
                      </a:r>
                    </a:p>
                  </a:txBody>
                  <a:tcPr marL="9525" marR="9525" marT="953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28188" y="1218783"/>
            <a:ext cx="3683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2000" b="1" dirty="0">
                <a:solidFill>
                  <a:schemeClr val="bg1"/>
                </a:solidFill>
                <a:cs typeface="Arial" charset="0"/>
              </a:rPr>
              <a:t>Financování </a:t>
            </a:r>
            <a:r>
              <a:rPr lang="cs-CZ" altLang="cs-CZ" sz="2000" b="1" dirty="0" err="1">
                <a:solidFill>
                  <a:schemeClr val="bg1"/>
                </a:solidFill>
                <a:cs typeface="Arial" charset="0"/>
              </a:rPr>
              <a:t>VaV</a:t>
            </a:r>
            <a:r>
              <a:rPr lang="cs-CZ" altLang="cs-CZ" sz="2000" b="1" dirty="0">
                <a:solidFill>
                  <a:schemeClr val="bg1"/>
                </a:solidFill>
                <a:cs typeface="Arial" charset="0"/>
              </a:rPr>
              <a:t> v ČR (2013)</a:t>
            </a:r>
          </a:p>
        </p:txBody>
      </p:sp>
      <p:sp>
        <p:nvSpPr>
          <p:cNvPr id="3" name="Ovál 2"/>
          <p:cNvSpPr/>
          <p:nvPr/>
        </p:nvSpPr>
        <p:spPr>
          <a:xfrm>
            <a:off x="4932040" y="4005063"/>
            <a:ext cx="1296144" cy="360041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AR</a:t>
            </a:r>
            <a:r>
              <a:rPr lang="cs-CZ" altLang="cs-CZ" sz="36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  <a:endParaRPr lang="cs-CZ" altLang="cs-CZ" sz="36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28187" y="1218783"/>
            <a:ext cx="8150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cs-CZ" altLang="cs-CZ" sz="2000" b="1" dirty="0" smtClean="0">
                <a:solidFill>
                  <a:schemeClr val="bg1"/>
                </a:solidFill>
                <a:cs typeface="Arial" charset="0"/>
              </a:rPr>
              <a:t>Výdaje na </a:t>
            </a:r>
            <a:r>
              <a:rPr lang="cs-CZ" altLang="cs-CZ" sz="2000" b="1" dirty="0" err="1" smtClean="0">
                <a:solidFill>
                  <a:schemeClr val="bg1"/>
                </a:solidFill>
                <a:cs typeface="Arial" charset="0"/>
              </a:rPr>
              <a:t>VaV</a:t>
            </a:r>
            <a:r>
              <a:rPr lang="cs-CZ" altLang="cs-CZ" sz="2000" b="1" dirty="0" smtClean="0">
                <a:solidFill>
                  <a:schemeClr val="bg1"/>
                </a:solidFill>
                <a:cs typeface="Arial" charset="0"/>
              </a:rPr>
              <a:t> v podnikatelském sektoru financované z domácích veřejných zdrojů (mezinárodní srovnání; 2013)</a:t>
            </a:r>
            <a:endParaRPr lang="cs-CZ" altLang="cs-CZ" sz="20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995238"/>
              </p:ext>
            </p:extLst>
          </p:nvPr>
        </p:nvGraphicFramePr>
        <p:xfrm>
          <a:off x="395536" y="1572726"/>
          <a:ext cx="8283326" cy="466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bdélník 1"/>
          <p:cNvSpPr>
            <a:spLocks noChangeArrowheads="1"/>
          </p:cNvSpPr>
          <p:nvPr/>
        </p:nvSpPr>
        <p:spPr bwMode="auto">
          <a:xfrm>
            <a:off x="539552" y="6421979"/>
            <a:ext cx="18854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000" b="1" i="1" dirty="0">
                <a:solidFill>
                  <a:schemeClr val="bg1"/>
                </a:solidFill>
              </a:rPr>
              <a:t>Zdroj: </a:t>
            </a:r>
            <a:r>
              <a:rPr lang="cs-CZ" altLang="cs-CZ" sz="1000" b="1" i="1" dirty="0" err="1" smtClean="0">
                <a:solidFill>
                  <a:schemeClr val="bg1"/>
                </a:solidFill>
              </a:rPr>
              <a:t>Eurostat</a:t>
            </a:r>
            <a:r>
              <a:rPr lang="cs-CZ" altLang="cs-CZ" sz="1000" b="1" i="1" dirty="0" smtClean="0">
                <a:solidFill>
                  <a:schemeClr val="bg1"/>
                </a:solidFill>
              </a:rPr>
              <a:t>, OECD, ČSÚ</a:t>
            </a:r>
            <a:endParaRPr lang="cs-CZ" altLang="cs-CZ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3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73200" y="1627200"/>
            <a:ext cx="7995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200" b="1" dirty="0" smtClean="0">
                <a:solidFill>
                  <a:schemeClr val="bg1"/>
                </a:solidFill>
              </a:rPr>
              <a:t>Příprava </a:t>
            </a:r>
            <a:r>
              <a:rPr lang="cs-CZ" sz="3200" b="1" dirty="0">
                <a:solidFill>
                  <a:schemeClr val="bg1"/>
                </a:solidFill>
              </a:rPr>
              <a:t>nového zákona o podpoře výzkumu, vývoje a inovací</a:t>
            </a:r>
            <a:endParaRPr lang="cs-CZ" altLang="cs-CZ" sz="3200" b="1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cs typeface="Arial" charset="0"/>
              </a:rPr>
              <a:t>Termín předložení vládě podle Plánu </a:t>
            </a:r>
            <a:r>
              <a:rPr lang="cs-CZ" sz="3200" dirty="0">
                <a:solidFill>
                  <a:schemeClr val="bg1"/>
                </a:solidFill>
                <a:cs typeface="Arial" charset="0"/>
              </a:rPr>
              <a:t>legislativních prací </a:t>
            </a:r>
            <a:r>
              <a:rPr lang="cs-CZ" sz="3200" dirty="0" smtClean="0">
                <a:solidFill>
                  <a:schemeClr val="bg1"/>
                </a:solidFill>
                <a:cs typeface="Arial" charset="0"/>
              </a:rPr>
              <a:t>– říjen 2015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cs typeface="Arial" charset="0"/>
              </a:rPr>
              <a:t>AV </a:t>
            </a:r>
            <a:r>
              <a:rPr lang="cs-CZ" sz="3200" dirty="0">
                <a:solidFill>
                  <a:schemeClr val="bg1"/>
                </a:solidFill>
                <a:cs typeface="Arial" charset="0"/>
              </a:rPr>
              <a:t>ČR požaduje, aby časový prostor nutný pro odpovědné věcné prodiskutování problematiky byl podstatně větší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AR</a:t>
            </a:r>
            <a:r>
              <a:rPr lang="cs-CZ" altLang="cs-CZ" sz="36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  <a:endParaRPr lang="cs-CZ" altLang="cs-CZ" sz="36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1"/>
          <p:cNvSpPr>
            <a:spLocks noChangeArrowheads="1"/>
          </p:cNvSpPr>
          <p:nvPr/>
        </p:nvSpPr>
        <p:spPr bwMode="auto">
          <a:xfrm>
            <a:off x="539750" y="1557338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cs typeface="Arial" charset="0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3492500" y="1052736"/>
            <a:ext cx="518636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73200" y="1627200"/>
            <a:ext cx="79952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altLang="cs-CZ" sz="3200" b="1" dirty="0">
                <a:solidFill>
                  <a:schemeClr val="bg1"/>
                </a:solidFill>
              </a:rPr>
              <a:t>Novela zákona o vysokých školách </a:t>
            </a:r>
            <a:r>
              <a:rPr lang="cs-CZ" altLang="cs-CZ" sz="3200" b="1" dirty="0" smtClean="0">
                <a:solidFill>
                  <a:schemeClr val="bg1"/>
                </a:solidFill>
              </a:rPr>
              <a:t>   a novela </a:t>
            </a:r>
            <a:r>
              <a:rPr lang="cs-CZ" sz="3200" b="1" dirty="0">
                <a:solidFill>
                  <a:schemeClr val="bg1"/>
                </a:solidFill>
              </a:rPr>
              <a:t>zákona o veřejných výzkumných </a:t>
            </a:r>
            <a:r>
              <a:rPr lang="cs-CZ" sz="3200" b="1" dirty="0" smtClean="0">
                <a:solidFill>
                  <a:schemeClr val="bg1"/>
                </a:solidFill>
              </a:rPr>
              <a:t>institucích</a:t>
            </a:r>
          </a:p>
          <a:p>
            <a:pPr lvl="1"/>
            <a:endParaRPr lang="cs-CZ" sz="2400" b="1" dirty="0">
              <a:solidFill>
                <a:schemeClr val="bg1"/>
              </a:solidFill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bg1"/>
                </a:solidFill>
              </a:rPr>
              <a:t>Dosaženo shody mezi Akademií věd a reprezentacemi vysokých </a:t>
            </a:r>
            <a:r>
              <a:rPr lang="cs-CZ" sz="3200" dirty="0" smtClean="0">
                <a:solidFill>
                  <a:schemeClr val="bg1"/>
                </a:solidFill>
              </a:rPr>
              <a:t>škol             o změně novely zákona o VVI</a:t>
            </a:r>
            <a:endParaRPr lang="cs-CZ" sz="3200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</a:rPr>
              <a:t>Vláda ČR rozhodla </a:t>
            </a:r>
            <a:r>
              <a:rPr lang="cs-CZ" sz="3200" dirty="0">
                <a:solidFill>
                  <a:schemeClr val="bg1"/>
                </a:solidFill>
              </a:rPr>
              <a:t>o </a:t>
            </a:r>
            <a:r>
              <a:rPr lang="cs-CZ" sz="3200" dirty="0" smtClean="0">
                <a:solidFill>
                  <a:schemeClr val="bg1"/>
                </a:solidFill>
              </a:rPr>
              <a:t>změně </a:t>
            </a:r>
            <a:r>
              <a:rPr lang="cs-CZ" sz="3200" dirty="0">
                <a:solidFill>
                  <a:schemeClr val="bg1"/>
                </a:solidFill>
              </a:rPr>
              <a:t>novely zákona </a:t>
            </a:r>
            <a:r>
              <a:rPr lang="cs-CZ" sz="3200" dirty="0" smtClean="0">
                <a:solidFill>
                  <a:schemeClr val="bg1"/>
                </a:solidFill>
              </a:rPr>
              <a:t>o VVI v souladu s návrhem      AV ČR</a:t>
            </a:r>
            <a:endParaRPr lang="cs-CZ" sz="32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00000" y="404813"/>
            <a:ext cx="7848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chemeClr val="accent5"/>
                </a:solidFill>
              </a:rPr>
              <a:t>Zpráva o činnosti AR</a:t>
            </a:r>
            <a:r>
              <a:rPr lang="cs-CZ" altLang="cs-CZ" sz="3600" b="1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 </a:t>
            </a:r>
            <a:endParaRPr lang="cs-CZ" altLang="cs-CZ" sz="3600" b="1" dirty="0">
              <a:solidFill>
                <a:schemeClr val="accent5">
                  <a:lumMod val="7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6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Předvádění na obrazovce (4:3)</PresentationFormat>
  <Paragraphs>203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2014-11-26T12:43:24Z</dcterms:created>
  <dcterms:modified xsi:type="dcterms:W3CDTF">2015-04-20T14:36:55Z</dcterms:modified>
</cp:coreProperties>
</file>