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6"/>
  </p:notesMasterIdLst>
  <p:sldIdLst>
    <p:sldId id="256" r:id="rId2"/>
    <p:sldId id="405" r:id="rId3"/>
    <p:sldId id="406" r:id="rId4"/>
    <p:sldId id="361" r:id="rId5"/>
    <p:sldId id="386" r:id="rId6"/>
    <p:sldId id="353" r:id="rId7"/>
    <p:sldId id="368" r:id="rId8"/>
    <p:sldId id="369" r:id="rId9"/>
    <p:sldId id="370" r:id="rId10"/>
    <p:sldId id="371" r:id="rId11"/>
    <p:sldId id="372" r:id="rId12"/>
    <p:sldId id="373" r:id="rId13"/>
    <p:sldId id="374" r:id="rId14"/>
    <p:sldId id="375" r:id="rId15"/>
    <p:sldId id="376" r:id="rId16"/>
    <p:sldId id="377" r:id="rId17"/>
    <p:sldId id="378" r:id="rId18"/>
    <p:sldId id="379" r:id="rId19"/>
    <p:sldId id="380" r:id="rId20"/>
    <p:sldId id="381" r:id="rId21"/>
    <p:sldId id="382" r:id="rId22"/>
    <p:sldId id="355" r:id="rId23"/>
    <p:sldId id="356" r:id="rId24"/>
    <p:sldId id="357" r:id="rId25"/>
    <p:sldId id="358" r:id="rId26"/>
    <p:sldId id="359" r:id="rId27"/>
    <p:sldId id="360" r:id="rId28"/>
    <p:sldId id="364" r:id="rId29"/>
    <p:sldId id="321" r:id="rId30"/>
    <p:sldId id="363" r:id="rId31"/>
    <p:sldId id="322" r:id="rId32"/>
    <p:sldId id="352" r:id="rId33"/>
    <p:sldId id="404" r:id="rId34"/>
    <p:sldId id="365" r:id="rId35"/>
    <p:sldId id="366" r:id="rId36"/>
    <p:sldId id="367" r:id="rId37"/>
    <p:sldId id="362" r:id="rId38"/>
    <p:sldId id="403" r:id="rId39"/>
    <p:sldId id="387" r:id="rId40"/>
    <p:sldId id="388" r:id="rId41"/>
    <p:sldId id="389" r:id="rId42"/>
    <p:sldId id="390" r:id="rId43"/>
    <p:sldId id="391" r:id="rId44"/>
    <p:sldId id="392" r:id="rId45"/>
    <p:sldId id="393" r:id="rId46"/>
    <p:sldId id="394" r:id="rId47"/>
    <p:sldId id="395" r:id="rId48"/>
    <p:sldId id="396" r:id="rId49"/>
    <p:sldId id="397" r:id="rId50"/>
    <p:sldId id="398" r:id="rId51"/>
    <p:sldId id="399" r:id="rId52"/>
    <p:sldId id="400" r:id="rId53"/>
    <p:sldId id="401" r:id="rId54"/>
    <p:sldId id="402" r:id="rId55"/>
  </p:sldIdLst>
  <p:sldSz cx="9144000" cy="6858000" type="screen4x3"/>
  <p:notesSz cx="6797675" cy="9926638"/>
  <p:defaultTextStyle>
    <a:defPPr>
      <a:defRPr lang="en-GB"/>
    </a:defPPr>
    <a:lvl1pPr algn="l" defTabSz="457200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457200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457200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457200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defTabSz="457200" rtl="0" fontAlgn="base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EBFFEB"/>
    <a:srgbClr val="E5FFE5"/>
    <a:srgbClr val="CCFFCC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30" autoAdjust="0"/>
    <p:restoredTop sz="94693" autoAdjust="0"/>
  </p:normalViewPr>
  <p:slideViewPr>
    <p:cSldViewPr>
      <p:cViewPr>
        <p:scale>
          <a:sx n="89" d="100"/>
          <a:sy n="89" d="100"/>
        </p:scale>
        <p:origin x="-150" y="-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127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94.wmf"/><Relationship Id="rId1" Type="http://schemas.openxmlformats.org/officeDocument/2006/relationships/image" Target="../media/image93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97.wmf"/><Relationship Id="rId1" Type="http://schemas.openxmlformats.org/officeDocument/2006/relationships/image" Target="../media/image9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98.wmf"/><Relationship Id="rId1" Type="http://schemas.openxmlformats.org/officeDocument/2006/relationships/image" Target="../media/image96.wmf"/><Relationship Id="rId4" Type="http://schemas.openxmlformats.org/officeDocument/2006/relationships/image" Target="../media/image100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4" Type="http://schemas.openxmlformats.org/officeDocument/2006/relationships/image" Target="../media/image104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108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image" Target="../media/image10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Relationship Id="rId4" Type="http://schemas.openxmlformats.org/officeDocument/2006/relationships/image" Target="../media/image12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wmf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wmf"/><Relationship Id="rId1" Type="http://schemas.openxmlformats.org/officeDocument/2006/relationships/image" Target="../media/image64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wmf"/><Relationship Id="rId1" Type="http://schemas.openxmlformats.org/officeDocument/2006/relationships/image" Target="../media/image138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7" Type="http://schemas.openxmlformats.org/officeDocument/2006/relationships/image" Target="../media/image146.wmf"/><Relationship Id="rId2" Type="http://schemas.openxmlformats.org/officeDocument/2006/relationships/image" Target="../media/image141.wmf"/><Relationship Id="rId1" Type="http://schemas.openxmlformats.org/officeDocument/2006/relationships/image" Target="../media/image140.wmf"/><Relationship Id="rId6" Type="http://schemas.openxmlformats.org/officeDocument/2006/relationships/image" Target="../media/image145.wmf"/><Relationship Id="rId5" Type="http://schemas.openxmlformats.org/officeDocument/2006/relationships/image" Target="../media/image144.wmf"/><Relationship Id="rId4" Type="http://schemas.openxmlformats.org/officeDocument/2006/relationships/image" Target="../media/image143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image" Target="../media/image151.wmf"/><Relationship Id="rId1" Type="http://schemas.openxmlformats.org/officeDocument/2006/relationships/image" Target="../media/image150.wmf"/><Relationship Id="rId5" Type="http://schemas.openxmlformats.org/officeDocument/2006/relationships/image" Target="../media/image154.wmf"/><Relationship Id="rId4" Type="http://schemas.openxmlformats.org/officeDocument/2006/relationships/image" Target="../media/image153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wmf"/><Relationship Id="rId2" Type="http://schemas.openxmlformats.org/officeDocument/2006/relationships/image" Target="../media/image156.wmf"/><Relationship Id="rId1" Type="http://schemas.openxmlformats.org/officeDocument/2006/relationships/image" Target="../media/image155.wmf"/><Relationship Id="rId4" Type="http://schemas.openxmlformats.org/officeDocument/2006/relationships/image" Target="../media/image158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wmf"/><Relationship Id="rId2" Type="http://schemas.openxmlformats.org/officeDocument/2006/relationships/image" Target="../media/image160.wmf"/><Relationship Id="rId1" Type="http://schemas.openxmlformats.org/officeDocument/2006/relationships/image" Target="../media/image159.wmf"/><Relationship Id="rId5" Type="http://schemas.openxmlformats.org/officeDocument/2006/relationships/image" Target="../media/image163.wmf"/><Relationship Id="rId4" Type="http://schemas.openxmlformats.org/officeDocument/2006/relationships/image" Target="../media/image162.w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wmf"/><Relationship Id="rId1" Type="http://schemas.openxmlformats.org/officeDocument/2006/relationships/image" Target="../media/image180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Relationship Id="rId4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7.wmf"/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image" Target="../media/image22.wmf"/><Relationship Id="rId7" Type="http://schemas.openxmlformats.org/officeDocument/2006/relationships/image" Target="../media/image25.wmf"/><Relationship Id="rId2" Type="http://schemas.openxmlformats.org/officeDocument/2006/relationships/image" Target="../media/image15.wmf"/><Relationship Id="rId1" Type="http://schemas.openxmlformats.org/officeDocument/2006/relationships/image" Target="../media/image21.wmf"/><Relationship Id="rId6" Type="http://schemas.openxmlformats.org/officeDocument/2006/relationships/image" Target="../media/image24.wmf"/><Relationship Id="rId5" Type="http://schemas.openxmlformats.org/officeDocument/2006/relationships/image" Target="../media/image23.wmf"/><Relationship Id="rId10" Type="http://schemas.openxmlformats.org/officeDocument/2006/relationships/image" Target="../media/image28.wmf"/><Relationship Id="rId4" Type="http://schemas.openxmlformats.org/officeDocument/2006/relationships/image" Target="../media/image16.wmf"/><Relationship Id="rId9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Relationship Id="rId4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754063"/>
            <a:ext cx="0" cy="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7188" cy="4465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355389B-1601-4837-A4C5-6182F527E455}" type="slidenum">
              <a:rPr lang="en-US"/>
              <a:pPr/>
              <a:t>38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A5ED983-C94E-4CC6-9FCA-31BA4E14BA5D}" type="slidenum">
              <a:rPr lang="en-US"/>
              <a:pPr/>
              <a:t>39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E17F1C03-9F6B-4DC4-BBD8-613F1D941B98}" type="slidenum">
              <a:rPr lang="en-US"/>
              <a:pPr/>
              <a:t>40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355389B-1601-4837-A4C5-6182F527E455}" type="slidenum">
              <a:rPr lang="en-US"/>
              <a:pPr/>
              <a:t>41</a:t>
            </a:fld>
            <a:endParaRPr lang="en-US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A755A6A-325C-400A-8E77-85C9B8A6F6F1}" type="slidenum">
              <a:rPr lang="en-US"/>
              <a:pPr/>
              <a:t>42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C60FED2B-AB6A-47B4-8E7F-77935987DB3E}" type="slidenum">
              <a:rPr lang="en-US"/>
              <a:pPr/>
              <a:t>43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DD29EDE7-17C0-4BA9-AE28-53DBA23059B2}" type="slidenum">
              <a:rPr lang="en-US"/>
              <a:pPr/>
              <a:t>44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28A58FD7-2CB2-4DE7-9357-F2A16AFED4CF}" type="slidenum">
              <a:rPr lang="en-US"/>
              <a:pPr/>
              <a:t>45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A7A63248-DF50-4435-8061-BD2659339052}" type="slidenum">
              <a:rPr lang="en-US"/>
              <a:pPr/>
              <a:t>46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6B97F752-2653-4BC8-BE9F-BA011B90A4D4}" type="slidenum">
              <a:rPr lang="en-US"/>
              <a:pPr/>
              <a:t>47</a:t>
            </a:fld>
            <a:endParaRPr lang="en-US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BB44A108-93CE-4024-992E-A65B07FFF741}" type="slidenum">
              <a:rPr lang="en-US"/>
              <a:pPr/>
              <a:t>48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0B812061-C330-4E0B-BC63-D72381115888}" type="slidenum">
              <a:rPr lang="en-US"/>
              <a:pPr/>
              <a:t>49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7CDA9B43-FF69-4D1A-90DD-B2BCA77B6D30}" type="slidenum">
              <a:rPr lang="en-US"/>
              <a:pPr/>
              <a:t>50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35549B9-3AE3-4581-94F1-350FD04EB6FF}" type="slidenum">
              <a:rPr lang="en-US"/>
              <a:pPr/>
              <a:t>51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0C29EF2-3CE2-4651-951A-4416A87D098C}" type="slidenum">
              <a:rPr lang="en-US"/>
              <a:pPr/>
              <a:t>52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3B9D6829-F0D1-4780-A933-C67CC6F92BAC}" type="slidenum">
              <a:rPr lang="en-US"/>
              <a:pPr/>
              <a:t>53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2946" y="744498"/>
            <a:ext cx="4531783" cy="3722489"/>
          </a:xfrm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1342" y="4715153"/>
            <a:ext cx="5434993" cy="4466987"/>
          </a:xfrm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54063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2525" cy="3722687"/>
          </a:xfrm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ln/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33A30-519F-4900-93E3-ECC64F728DA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5AD89-CD65-4BCF-8ECA-07C58AF831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1513" cy="548481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481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62A56-0B86-45E0-B8F2-7E003A74205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633BB-B361-4E30-A18A-DD460CA87B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12488-0BAE-4D33-8DEF-E1066AA532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6613" y="1981200"/>
            <a:ext cx="3810000" cy="197961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6613" y="4113213"/>
            <a:ext cx="38100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86FDD-E3BF-4789-8F35-FCD52F2DD2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Cím, szöveg és áb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ClipArt-elem helye 3"/>
          <p:cNvSpPr>
            <a:spLocks noGrp="1"/>
          </p:cNvSpPr>
          <p:nvPr>
            <p:ph type="clipArt"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DB9E7-D78C-4C2F-B45B-E15E561136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Cím, szöveg és k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0813" cy="114141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Médiafájl helye 3"/>
          <p:cNvSpPr>
            <a:spLocks noGrp="1"/>
          </p:cNvSpPr>
          <p:nvPr>
            <p:ph type="media"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idx="10"/>
          </p:nvPr>
        </p:nvSpPr>
        <p:spPr>
          <a:xfrm>
            <a:off x="685800" y="6248400"/>
            <a:ext cx="1903413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Élőláb helye 5"/>
          <p:cNvSpPr>
            <a:spLocks noGrp="1"/>
          </p:cNvSpPr>
          <p:nvPr>
            <p:ph type="ftr" idx="11"/>
          </p:nvPr>
        </p:nvSpPr>
        <p:spPr>
          <a:xfrm>
            <a:off x="3124200" y="6248400"/>
            <a:ext cx="2894013" cy="4556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Dia számának helye 6"/>
          <p:cNvSpPr>
            <a:spLocks noGrp="1"/>
          </p:cNvSpPr>
          <p:nvPr>
            <p:ph type="sldNum" idx="12"/>
          </p:nvPr>
        </p:nvSpPr>
        <p:spPr>
          <a:xfrm>
            <a:off x="6553200" y="6248400"/>
            <a:ext cx="1903413" cy="455613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8294D1-7756-481F-A4A8-1D25694977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22ED6-5377-4D9C-81DC-B677F4860AF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CD96C-665C-4A71-A2B3-1C79E01C8C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70BD1C-DB48-4374-BD92-A04C5D6668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324CA-01FE-4535-9A8E-466E91792F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BBCB1-C2FE-4AD7-A205-306A7A1D675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0A0D0-1952-4A34-A796-9B57324218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6DEDE-370E-4809-BE81-19E1ADD7E3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E9134-725C-495C-8335-E681AE4D47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0813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13D6A01-0DEF-4F72-95E9-DCF43DCB76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2pPr>
      <a:lvl3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3pPr>
      <a:lvl4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4pPr>
      <a:lvl5pPr algn="ctr" defTabSz="457200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5pPr>
      <a:lvl6pPr marL="457200" algn="ctr" defTabSz="457200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ctr" defTabSz="457200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ctr" defTabSz="457200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ctr" defTabSz="457200" rtl="0" fontAlgn="base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9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9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95000"/>
        </a:lnSpc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95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4.jpeg"/><Relationship Id="rId3" Type="http://schemas.openxmlformats.org/officeDocument/2006/relationships/oleObject" Target="../embeddings/oleObject26.bin"/><Relationship Id="rId7" Type="http://schemas.openxmlformats.org/officeDocument/2006/relationships/image" Target="../media/image41.png"/><Relationship Id="rId12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9.bin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8.bin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7.bin"/><Relationship Id="rId9" Type="http://schemas.openxmlformats.org/officeDocument/2006/relationships/oleObject" Target="../embeddings/oleObject30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5.bin"/><Relationship Id="rId5" Type="http://schemas.openxmlformats.org/officeDocument/2006/relationships/oleObject" Target="../embeddings/oleObject34.bin"/><Relationship Id="rId4" Type="http://schemas.openxmlformats.org/officeDocument/2006/relationships/oleObject" Target="../embeddings/oleObject33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9.bin"/><Relationship Id="rId5" Type="http://schemas.openxmlformats.org/officeDocument/2006/relationships/image" Target="../media/image55.png"/><Relationship Id="rId4" Type="http://schemas.openxmlformats.org/officeDocument/2006/relationships/oleObject" Target="../embeddings/oleObject3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44.bin"/><Relationship Id="rId4" Type="http://schemas.openxmlformats.org/officeDocument/2006/relationships/oleObject" Target="../embeddings/oleObject4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62.png"/><Relationship Id="rId4" Type="http://schemas.openxmlformats.org/officeDocument/2006/relationships/image" Target="../media/image61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46.bin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47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oleObject" Target="../embeddings/oleObject48.bin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49.bin"/><Relationship Id="rId5" Type="http://schemas.openxmlformats.org/officeDocument/2006/relationships/image" Target="../media/image73.wmf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image" Target="../media/image83.wmf"/><Relationship Id="rId7" Type="http://schemas.openxmlformats.org/officeDocument/2006/relationships/image" Target="../media/image87.png"/><Relationship Id="rId2" Type="http://schemas.openxmlformats.org/officeDocument/2006/relationships/image" Target="../media/image8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wmf"/><Relationship Id="rId10" Type="http://schemas.openxmlformats.org/officeDocument/2006/relationships/image" Target="../media/image90.wmf"/><Relationship Id="rId4" Type="http://schemas.openxmlformats.org/officeDocument/2006/relationships/image" Target="../media/image84.wmf"/><Relationship Id="rId9" Type="http://schemas.openxmlformats.org/officeDocument/2006/relationships/image" Target="../media/image89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wmf"/><Relationship Id="rId5" Type="http://schemas.openxmlformats.org/officeDocument/2006/relationships/image" Target="../media/image61.wmf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53.bin"/><Relationship Id="rId4" Type="http://schemas.openxmlformats.org/officeDocument/2006/relationships/oleObject" Target="../embeddings/oleObject52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55.bin"/><Relationship Id="rId4" Type="http://schemas.openxmlformats.org/officeDocument/2006/relationships/oleObject" Target="../embeddings/oleObject5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oleObject" Target="../embeddings/oleObject5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8.bin"/><Relationship Id="rId5" Type="http://schemas.openxmlformats.org/officeDocument/2006/relationships/oleObject" Target="../embeddings/oleObject57.bin"/><Relationship Id="rId4" Type="http://schemas.openxmlformats.org/officeDocument/2006/relationships/oleObject" Target="../embeddings/oleObject5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3.bin"/><Relationship Id="rId5" Type="http://schemas.openxmlformats.org/officeDocument/2006/relationships/oleObject" Target="../embeddings/oleObject62.bin"/><Relationship Id="rId4" Type="http://schemas.openxmlformats.org/officeDocument/2006/relationships/oleObject" Target="../embeddings/oleObject6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67.bin"/><Relationship Id="rId5" Type="http://schemas.openxmlformats.org/officeDocument/2006/relationships/oleObject" Target="../embeddings/oleObject66.bin"/><Relationship Id="rId4" Type="http://schemas.openxmlformats.org/officeDocument/2006/relationships/oleObject" Target="../embeddings/oleObject6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oleObject" Target="../embeddings/oleObject69.bin"/><Relationship Id="rId4" Type="http://schemas.openxmlformats.org/officeDocument/2006/relationships/oleObject" Target="../embeddings/oleObject6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70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slideLayout" Target="../slideLayouts/slideLayout16.xml"/><Relationship Id="rId1" Type="http://schemas.openxmlformats.org/officeDocument/2006/relationships/video" Target="file:///C:\Users\bu\Documents\TeX\talks\Bristol_Fermi_surfaces\FS_CUPD.MPG" TargetMode="External"/><Relationship Id="rId6" Type="http://schemas.openxmlformats.org/officeDocument/2006/relationships/image" Target="../media/image115.png"/><Relationship Id="rId5" Type="http://schemas.openxmlformats.org/officeDocument/2006/relationships/image" Target="../media/image114.gif"/><Relationship Id="rId4" Type="http://schemas.openxmlformats.org/officeDocument/2006/relationships/image" Target="../media/image1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71.bin"/><Relationship Id="rId5" Type="http://schemas.openxmlformats.org/officeDocument/2006/relationships/image" Target="../media/image128.wmf"/><Relationship Id="rId4" Type="http://schemas.openxmlformats.org/officeDocument/2006/relationships/image" Target="../media/image1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wmf"/><Relationship Id="rId5" Type="http://schemas.openxmlformats.org/officeDocument/2006/relationships/image" Target="../media/image133.wmf"/><Relationship Id="rId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5" Type="http://schemas.openxmlformats.org/officeDocument/2006/relationships/oleObject" Target="../embeddings/oleObject74.bin"/><Relationship Id="rId4" Type="http://schemas.openxmlformats.org/officeDocument/2006/relationships/oleObject" Target="../embeddings/oleObject7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9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7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77.bin"/><Relationship Id="rId5" Type="http://schemas.openxmlformats.org/officeDocument/2006/relationships/oleObject" Target="../embeddings/oleObject76.bin"/><Relationship Id="rId10" Type="http://schemas.openxmlformats.org/officeDocument/2006/relationships/oleObject" Target="../embeddings/oleObject81.bin"/><Relationship Id="rId4" Type="http://schemas.openxmlformats.org/officeDocument/2006/relationships/oleObject" Target="../embeddings/oleObject75.bin"/><Relationship Id="rId9" Type="http://schemas.openxmlformats.org/officeDocument/2006/relationships/oleObject" Target="../embeddings/oleObject80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49.wmf"/><Relationship Id="rId5" Type="http://schemas.openxmlformats.org/officeDocument/2006/relationships/oleObject" Target="../embeddings/oleObject82.bin"/><Relationship Id="rId4" Type="http://schemas.openxmlformats.org/officeDocument/2006/relationships/image" Target="../media/image148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8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85.bin"/><Relationship Id="rId5" Type="http://schemas.openxmlformats.org/officeDocument/2006/relationships/oleObject" Target="../embeddings/oleObject84.bin"/><Relationship Id="rId4" Type="http://schemas.openxmlformats.org/officeDocument/2006/relationships/oleObject" Target="../embeddings/oleObject83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9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90.bin"/><Relationship Id="rId5" Type="http://schemas.openxmlformats.org/officeDocument/2006/relationships/oleObject" Target="../embeddings/oleObject89.bin"/><Relationship Id="rId4" Type="http://schemas.openxmlformats.org/officeDocument/2006/relationships/oleObject" Target="../embeddings/oleObject88.bin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wmf"/><Relationship Id="rId13" Type="http://schemas.openxmlformats.org/officeDocument/2006/relationships/image" Target="../media/image169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66.png"/><Relationship Id="rId12" Type="http://schemas.openxmlformats.org/officeDocument/2006/relationships/oleObject" Target="../embeddings/oleObject9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8.wmf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92.bin"/><Relationship Id="rId11" Type="http://schemas.openxmlformats.org/officeDocument/2006/relationships/oleObject" Target="../embeddings/oleObject94.bin"/><Relationship Id="rId5" Type="http://schemas.openxmlformats.org/officeDocument/2006/relationships/image" Target="../media/image165.png"/><Relationship Id="rId15" Type="http://schemas.openxmlformats.org/officeDocument/2006/relationships/oleObject" Target="../embeddings/oleObject96.bin"/><Relationship Id="rId10" Type="http://schemas.openxmlformats.org/officeDocument/2006/relationships/image" Target="../media/image168.png"/><Relationship Id="rId4" Type="http://schemas.openxmlformats.org/officeDocument/2006/relationships/image" Target="../media/image164.wmf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17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oleObject" Target="../embeddings/oleObject9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97.bin"/><Relationship Id="rId5" Type="http://schemas.openxmlformats.org/officeDocument/2006/relationships/image" Target="../media/image183.jpeg"/><Relationship Id="rId4" Type="http://schemas.openxmlformats.org/officeDocument/2006/relationships/image" Target="../media/image182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oleObject" Target="../embeddings/oleObject99.bin"/><Relationship Id="rId5" Type="http://schemas.openxmlformats.org/officeDocument/2006/relationships/image" Target="../media/image186.jpeg"/><Relationship Id="rId4" Type="http://schemas.openxmlformats.org/officeDocument/2006/relationships/image" Target="../media/image18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jpeg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9.bin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18.bin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2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960846"/>
            <a:ext cx="9144000" cy="1202510"/>
          </a:xfrm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hu-H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Interaction</a:t>
            </a: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between</a:t>
            </a: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magnetic</a:t>
            </a: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impurities</a:t>
            </a: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on</a:t>
            </a: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surfaces</a:t>
            </a: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</a:t>
            </a:r>
            <a:r>
              <a:rPr lang="hu-H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noble</a:t>
            </a: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hu-H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metals</a:t>
            </a:r>
            <a:r>
              <a:rPr lang="hu-H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and </a:t>
            </a:r>
            <a:r>
              <a:rPr lang="hu-H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alloys</a:t>
            </a:r>
            <a:endParaRPr lang="en-GB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143000" y="2209800"/>
            <a:ext cx="7010400" cy="1294843"/>
          </a:xfrm>
        </p:spPr>
        <p:txBody>
          <a:bodyPr>
            <a:spAutoFit/>
          </a:bodyPr>
          <a:lstStyle/>
          <a:p>
            <a:pPr marL="457200" lvl="1" indent="0" algn="ctr" eaLnBrk="1" hangingPunct="1">
              <a:lnSpc>
                <a:spcPct val="100000"/>
              </a:lnSpc>
              <a:spcBef>
                <a:spcPts val="600"/>
              </a:spcBef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endParaRPr lang="hu-HU" sz="2400" b="1" dirty="0" smtClean="0">
              <a:latin typeface="Arial" charset="0"/>
            </a:endParaRPr>
          </a:p>
          <a:p>
            <a:pPr marL="457200" lvl="1" indent="0" algn="ctr" eaLnBrk="1" hangingPunct="1">
              <a:lnSpc>
                <a:spcPct val="100000"/>
              </a:lnSpc>
              <a:spcBef>
                <a:spcPts val="600"/>
              </a:spcBef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hu-HU" sz="2400" b="1" dirty="0" smtClean="0">
                <a:latin typeface="Arial" charset="0"/>
              </a:rPr>
              <a:t>Balázs </a:t>
            </a:r>
            <a:r>
              <a:rPr lang="hu-HU" sz="2400" b="1" dirty="0" err="1" smtClean="0">
                <a:latin typeface="Arial" charset="0"/>
              </a:rPr>
              <a:t>Újfalussy</a:t>
            </a:r>
            <a:endParaRPr lang="hu-HU" sz="2000" b="1" dirty="0" smtClean="0">
              <a:latin typeface="Arial" charset="0"/>
            </a:endParaRPr>
          </a:p>
          <a:p>
            <a:pPr marL="457200" lvl="1" indent="0" algn="ctr" eaLnBrk="1" hangingPunct="1">
              <a:lnSpc>
                <a:spcPct val="100000"/>
              </a:lnSpc>
              <a:spcBef>
                <a:spcPts val="600"/>
              </a:spcBef>
              <a:buFont typeface="Times New Roman" pitchFamily="18" charset="0"/>
              <a:buNone/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r>
              <a:rPr lang="hu-HU" sz="2000" dirty="0" smtClean="0">
                <a:latin typeface="Arial" charset="0"/>
              </a:rPr>
              <a:t>Research Institute </a:t>
            </a:r>
            <a:r>
              <a:rPr lang="hu-HU" sz="2000" dirty="0" err="1" smtClean="0">
                <a:latin typeface="Arial" charset="0"/>
              </a:rPr>
              <a:t>for</a:t>
            </a:r>
            <a:r>
              <a:rPr lang="hu-HU" sz="2000" dirty="0" smtClean="0">
                <a:latin typeface="Arial" charset="0"/>
              </a:rPr>
              <a:t> </a:t>
            </a:r>
            <a:r>
              <a:rPr lang="hu-HU" sz="2000" dirty="0" err="1" smtClean="0">
                <a:latin typeface="Arial" charset="0"/>
              </a:rPr>
              <a:t>Solid</a:t>
            </a:r>
            <a:r>
              <a:rPr lang="hu-HU" sz="2000" dirty="0" smtClean="0">
                <a:latin typeface="Arial" charset="0"/>
              </a:rPr>
              <a:t> </a:t>
            </a:r>
            <a:r>
              <a:rPr lang="hu-HU" sz="2000" dirty="0" err="1" smtClean="0">
                <a:latin typeface="Arial" charset="0"/>
              </a:rPr>
              <a:t>State</a:t>
            </a:r>
            <a:r>
              <a:rPr lang="hu-HU" sz="2000" dirty="0" smtClean="0">
                <a:latin typeface="Arial" charset="0"/>
              </a:rPr>
              <a:t> </a:t>
            </a:r>
            <a:r>
              <a:rPr lang="hu-HU" sz="2000" dirty="0" err="1" smtClean="0">
                <a:latin typeface="Arial" charset="0"/>
              </a:rPr>
              <a:t>Physics</a:t>
            </a:r>
            <a:r>
              <a:rPr lang="hu-HU" sz="2000" dirty="0" smtClean="0">
                <a:latin typeface="Arial" charset="0"/>
              </a:rPr>
              <a:t> and </a:t>
            </a:r>
            <a:r>
              <a:rPr lang="hu-HU" sz="2000" dirty="0" err="1" smtClean="0">
                <a:latin typeface="Arial" charset="0"/>
              </a:rPr>
              <a:t>Optics</a:t>
            </a:r>
            <a:endParaRPr lang="en-GB" sz="2000" dirty="0" smtClean="0">
              <a:latin typeface="Arial" charset="0"/>
            </a:endParaRPr>
          </a:p>
        </p:txBody>
      </p:sp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152400" y="3810000"/>
            <a:ext cx="8686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150000"/>
              </a:lnSpc>
              <a:spcBef>
                <a:spcPts val="800"/>
              </a:spcBef>
            </a:pPr>
            <a:endParaRPr lang="en-US" dirty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hu-HU" b="1" i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Eszter Simon</a:t>
            </a:r>
            <a:r>
              <a:rPr lang="hu-HU" dirty="0" smtClean="0">
                <a:solidFill>
                  <a:srgbClr val="000000"/>
                </a:solidFill>
                <a:latin typeface="Arial" charset="0"/>
              </a:rPr>
              <a:t>, RISSPO, Budapest</a:t>
            </a:r>
            <a:endParaRPr lang="hu-HU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150000"/>
              </a:lnSpc>
              <a:spcBef>
                <a:spcPts val="800"/>
              </a:spcBef>
            </a:pPr>
            <a:r>
              <a:rPr lang="hu-HU" b="1" i="1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László</a:t>
            </a:r>
            <a:r>
              <a:rPr lang="hu-HU" dirty="0" smtClean="0">
                <a:latin typeface="Arial" charset="0"/>
                <a:cs typeface="Arial" charset="0"/>
              </a:rPr>
              <a:t> </a:t>
            </a:r>
            <a:r>
              <a:rPr lang="hu-HU" b="1" i="1" dirty="0" smtClean="0">
                <a:solidFill>
                  <a:srgbClr val="000099"/>
                </a:solidFill>
                <a:latin typeface="Arial" charset="0"/>
                <a:cs typeface="Arial" charset="0"/>
              </a:rPr>
              <a:t>Szunyogh, </a:t>
            </a:r>
            <a:r>
              <a:rPr lang="hu-HU" dirty="0" smtClean="0">
                <a:solidFill>
                  <a:srgbClr val="000000"/>
                </a:solidFill>
                <a:latin typeface="Arial" charset="0"/>
              </a:rPr>
              <a:t>TU Budapest</a:t>
            </a:r>
            <a:endParaRPr lang="hu-HU" sz="1800" b="1" i="1" dirty="0" smtClean="0">
              <a:solidFill>
                <a:srgbClr val="000099"/>
              </a:solidFill>
            </a:endParaRPr>
          </a:p>
          <a:p>
            <a:pPr>
              <a:lnSpc>
                <a:spcPct val="150000"/>
              </a:lnSpc>
              <a:spcBef>
                <a:spcPts val="800"/>
              </a:spcBef>
              <a:buFont typeface="Times New Roman" pitchFamily="18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algn="ctr">
              <a:lnSpc>
                <a:spcPct val="90000"/>
              </a:lnSpc>
              <a:spcBef>
                <a:spcPts val="800"/>
              </a:spcBef>
            </a:pP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Text Box 4"/>
          <p:cNvSpPr txBox="1">
            <a:spLocks noChangeArrowheads="1"/>
          </p:cNvSpPr>
          <p:nvPr/>
        </p:nvSpPr>
        <p:spPr bwMode="auto">
          <a:xfrm>
            <a:off x="250825" y="333375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2800" b="1" i="1" dirty="0" err="1" smtClean="0"/>
              <a:t>Electrons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on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crystal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surfaces</a:t>
            </a:r>
            <a:endParaRPr lang="hu-HU" sz="2800" b="1" i="1" dirty="0"/>
          </a:p>
        </p:txBody>
      </p:sp>
      <p:sp>
        <p:nvSpPr>
          <p:cNvPr id="5130" name="Text Box 5"/>
          <p:cNvSpPr txBox="1">
            <a:spLocks noChangeArrowheads="1"/>
          </p:cNvSpPr>
          <p:nvPr/>
        </p:nvSpPr>
        <p:spPr bwMode="auto">
          <a:xfrm>
            <a:off x="611188" y="1052513"/>
            <a:ext cx="69342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hu-HU" dirty="0"/>
              <a:t> </a:t>
            </a:r>
            <a:r>
              <a:rPr lang="hu-HU" b="1" i="1" dirty="0" err="1" smtClean="0">
                <a:solidFill>
                  <a:srgbClr val="CC3300"/>
                </a:solidFill>
              </a:rPr>
              <a:t>allowed</a:t>
            </a:r>
            <a:r>
              <a:rPr lang="hu-HU" b="1" i="1" dirty="0" smtClean="0">
                <a:solidFill>
                  <a:srgbClr val="CC3300"/>
                </a:solidFill>
              </a:rPr>
              <a:t>  </a:t>
            </a:r>
            <a:r>
              <a:rPr lang="hu-HU" dirty="0" smtClean="0"/>
              <a:t>and</a:t>
            </a:r>
            <a:r>
              <a:rPr lang="hu-HU" b="1" i="1" dirty="0" smtClean="0">
                <a:solidFill>
                  <a:srgbClr val="CC3300"/>
                </a:solidFill>
              </a:rPr>
              <a:t> </a:t>
            </a:r>
            <a:r>
              <a:rPr lang="hu-HU" b="1" i="1" dirty="0" err="1" smtClean="0">
                <a:solidFill>
                  <a:srgbClr val="CC3300"/>
                </a:solidFill>
              </a:rPr>
              <a:t>forbidden</a:t>
            </a:r>
            <a:r>
              <a:rPr lang="hu-HU" dirty="0" smtClean="0"/>
              <a:t>  </a:t>
            </a:r>
            <a:r>
              <a:rPr lang="hu-HU" dirty="0" err="1" smtClean="0"/>
              <a:t>energy</a:t>
            </a:r>
            <a:r>
              <a:rPr lang="hu-HU" dirty="0" smtClean="0"/>
              <a:t> </a:t>
            </a:r>
            <a:r>
              <a:rPr lang="hu-HU" dirty="0" err="1" smtClean="0"/>
              <a:t>bands</a:t>
            </a:r>
            <a:r>
              <a:rPr lang="hu-HU" dirty="0" smtClean="0"/>
              <a:t> </a:t>
            </a:r>
            <a:endParaRPr lang="hu-HU" dirty="0"/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hu-HU" dirty="0"/>
              <a:t> </a:t>
            </a:r>
            <a:r>
              <a:rPr lang="hu-HU" dirty="0" err="1" smtClean="0"/>
              <a:t>basis</a:t>
            </a:r>
            <a:r>
              <a:rPr lang="hu-HU" dirty="0" smtClean="0"/>
              <a:t> of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state</a:t>
            </a:r>
            <a:r>
              <a:rPr lang="hu-HU" dirty="0" smtClean="0"/>
              <a:t> </a:t>
            </a:r>
            <a:r>
              <a:rPr lang="hu-HU" dirty="0" err="1" smtClean="0"/>
              <a:t>formation</a:t>
            </a:r>
            <a:endParaRPr lang="hu-HU" dirty="0"/>
          </a:p>
        </p:txBody>
      </p:sp>
      <p:sp>
        <p:nvSpPr>
          <p:cNvPr id="5131" name="Line 6"/>
          <p:cNvSpPr>
            <a:spLocks noChangeShapeType="1"/>
          </p:cNvSpPr>
          <p:nvPr/>
        </p:nvSpPr>
        <p:spPr bwMode="auto">
          <a:xfrm flipV="1">
            <a:off x="3584575" y="1849438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32" name="Line 7"/>
          <p:cNvSpPr>
            <a:spLocks noChangeShapeType="1"/>
          </p:cNvSpPr>
          <p:nvPr/>
        </p:nvSpPr>
        <p:spPr bwMode="auto">
          <a:xfrm>
            <a:off x="2670175" y="2840038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33" name="Text Box 8"/>
          <p:cNvSpPr txBox="1">
            <a:spLocks noChangeArrowheads="1"/>
          </p:cNvSpPr>
          <p:nvPr/>
        </p:nvSpPr>
        <p:spPr bwMode="auto">
          <a:xfrm>
            <a:off x="3203575" y="1773238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000"/>
              <a:t>V(x)</a:t>
            </a:r>
          </a:p>
        </p:txBody>
      </p:sp>
      <p:sp>
        <p:nvSpPr>
          <p:cNvPr id="5134" name="Text Box 9"/>
          <p:cNvSpPr txBox="1">
            <a:spLocks noChangeArrowheads="1"/>
          </p:cNvSpPr>
          <p:nvPr/>
        </p:nvSpPr>
        <p:spPr bwMode="auto">
          <a:xfrm>
            <a:off x="4803775" y="2763838"/>
            <a:ext cx="609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000"/>
              <a:t>x</a:t>
            </a:r>
          </a:p>
        </p:txBody>
      </p:sp>
      <p:sp>
        <p:nvSpPr>
          <p:cNvPr id="5135" name="Text Box 10"/>
          <p:cNvSpPr txBox="1">
            <a:spLocks noChangeArrowheads="1"/>
          </p:cNvSpPr>
          <p:nvPr/>
        </p:nvSpPr>
        <p:spPr bwMode="auto">
          <a:xfrm>
            <a:off x="2916238" y="2924175"/>
            <a:ext cx="1295400" cy="5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000" dirty="0"/>
              <a:t>x=0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100" dirty="0" smtClean="0"/>
              <a:t>(</a:t>
            </a:r>
            <a:r>
              <a:rPr lang="hu-HU" sz="1100" dirty="0" err="1" smtClean="0"/>
              <a:t>Surface</a:t>
            </a:r>
            <a:r>
              <a:rPr lang="hu-HU" sz="1100" dirty="0" smtClean="0"/>
              <a:t>)</a:t>
            </a:r>
            <a:endParaRPr lang="hu-HU" sz="1100" dirty="0"/>
          </a:p>
        </p:txBody>
      </p:sp>
      <p:sp>
        <p:nvSpPr>
          <p:cNvPr id="5136" name="Line 11"/>
          <p:cNvSpPr>
            <a:spLocks noChangeShapeType="1"/>
          </p:cNvSpPr>
          <p:nvPr/>
        </p:nvSpPr>
        <p:spPr bwMode="auto">
          <a:xfrm>
            <a:off x="3736975" y="22304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37" name="Line 12"/>
          <p:cNvSpPr>
            <a:spLocks noChangeShapeType="1"/>
          </p:cNvSpPr>
          <p:nvPr/>
        </p:nvSpPr>
        <p:spPr bwMode="auto">
          <a:xfrm>
            <a:off x="3051175" y="2230438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med"/>
            <a:tailEnd type="none" w="sm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38" name="Text Box 13"/>
          <p:cNvSpPr txBox="1">
            <a:spLocks noChangeArrowheads="1"/>
          </p:cNvSpPr>
          <p:nvPr/>
        </p:nvSpPr>
        <p:spPr bwMode="auto">
          <a:xfrm>
            <a:off x="3779838" y="2276475"/>
            <a:ext cx="9144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000" dirty="0" err="1" smtClean="0"/>
              <a:t>Vacuum</a:t>
            </a:r>
            <a:endParaRPr lang="hu-HU" sz="1000" dirty="0"/>
          </a:p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000" dirty="0"/>
              <a:t>V(x)=V</a:t>
            </a:r>
            <a:r>
              <a:rPr lang="hu-HU" sz="1000" baseline="-25000" dirty="0"/>
              <a:t>0</a:t>
            </a:r>
            <a:endParaRPr lang="hu-HU" sz="1000" dirty="0"/>
          </a:p>
        </p:txBody>
      </p:sp>
      <p:sp>
        <p:nvSpPr>
          <p:cNvPr id="5139" name="Text Box 14"/>
          <p:cNvSpPr txBox="1">
            <a:spLocks noChangeArrowheads="1"/>
          </p:cNvSpPr>
          <p:nvPr/>
        </p:nvSpPr>
        <p:spPr bwMode="auto">
          <a:xfrm>
            <a:off x="2411413" y="2276475"/>
            <a:ext cx="12954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000" dirty="0" err="1" smtClean="0"/>
              <a:t>Crystal</a:t>
            </a:r>
            <a:endParaRPr lang="hu-HU" sz="1000" dirty="0"/>
          </a:p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000" dirty="0"/>
              <a:t>V(x)=V(x+na)</a:t>
            </a:r>
          </a:p>
        </p:txBody>
      </p:sp>
      <p:graphicFrame>
        <p:nvGraphicFramePr>
          <p:cNvPr id="5122" name="Object 15"/>
          <p:cNvGraphicFramePr>
            <a:graphicFrameLocks noChangeAspect="1"/>
          </p:cNvGraphicFramePr>
          <p:nvPr/>
        </p:nvGraphicFramePr>
        <p:xfrm>
          <a:off x="4427538" y="1989138"/>
          <a:ext cx="673100" cy="241300"/>
        </p:xfrm>
        <a:graphic>
          <a:graphicData uri="http://schemas.openxmlformats.org/presentationml/2006/ole">
            <p:oleObj spid="_x0000_s51202" name="Egyenlet" r:id="rId3" imgW="672840" imgH="241200" progId="Equation.3">
              <p:embed/>
            </p:oleObj>
          </a:graphicData>
        </a:graphic>
      </p:graphicFrame>
      <p:graphicFrame>
        <p:nvGraphicFramePr>
          <p:cNvPr id="5123" name="Object 16"/>
          <p:cNvGraphicFramePr>
            <a:graphicFrameLocks noChangeAspect="1"/>
          </p:cNvGraphicFramePr>
          <p:nvPr/>
        </p:nvGraphicFramePr>
        <p:xfrm>
          <a:off x="611188" y="2133600"/>
          <a:ext cx="2032000" cy="241300"/>
        </p:xfrm>
        <a:graphic>
          <a:graphicData uri="http://schemas.openxmlformats.org/presentationml/2006/ole">
            <p:oleObj spid="_x0000_s51203" name="Egyenlet" r:id="rId4" imgW="2031840" imgH="241200" progId="Equation.3">
              <p:embed/>
            </p:oleObj>
          </a:graphicData>
        </a:graphic>
      </p:graphicFrame>
      <p:sp>
        <p:nvSpPr>
          <p:cNvPr id="5140" name="Rectangle 17"/>
          <p:cNvSpPr>
            <a:spLocks noChangeArrowheads="1"/>
          </p:cNvSpPr>
          <p:nvPr/>
        </p:nvSpPr>
        <p:spPr bwMode="auto">
          <a:xfrm>
            <a:off x="4356100" y="1989138"/>
            <a:ext cx="7620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41" name="Rectangle 18"/>
          <p:cNvSpPr>
            <a:spLocks noChangeArrowheads="1"/>
          </p:cNvSpPr>
          <p:nvPr/>
        </p:nvSpPr>
        <p:spPr bwMode="auto">
          <a:xfrm>
            <a:off x="539750" y="2060575"/>
            <a:ext cx="21336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42" name="Text Box 19"/>
          <p:cNvSpPr txBox="1">
            <a:spLocks noChangeArrowheads="1"/>
          </p:cNvSpPr>
          <p:nvPr/>
        </p:nvSpPr>
        <p:spPr bwMode="auto">
          <a:xfrm>
            <a:off x="5580063" y="1905000"/>
            <a:ext cx="31686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200" dirty="0" err="1" smtClean="0"/>
              <a:t>Wave</a:t>
            </a:r>
            <a:r>
              <a:rPr lang="hu-HU" sz="1200" dirty="0" smtClean="0"/>
              <a:t> </a:t>
            </a:r>
            <a:r>
              <a:rPr lang="hu-HU" sz="1200" dirty="0" err="1" smtClean="0"/>
              <a:t>function</a:t>
            </a:r>
            <a:r>
              <a:rPr lang="hu-HU" sz="1200" dirty="0" smtClean="0"/>
              <a:t> </a:t>
            </a:r>
            <a:r>
              <a:rPr lang="hu-HU" sz="1200" dirty="0" err="1" smtClean="0"/>
              <a:t>matching</a:t>
            </a:r>
            <a:r>
              <a:rPr lang="hu-HU" sz="1200" dirty="0" smtClean="0"/>
              <a:t> </a:t>
            </a:r>
            <a:r>
              <a:rPr lang="hu-HU" sz="1200" dirty="0" err="1" smtClean="0"/>
              <a:t>at</a:t>
            </a:r>
            <a:r>
              <a:rPr lang="hu-HU" sz="1200" dirty="0" smtClean="0"/>
              <a:t> x=0: </a:t>
            </a:r>
            <a:endParaRPr lang="hu-HU" sz="1200" dirty="0"/>
          </a:p>
        </p:txBody>
      </p:sp>
      <p:graphicFrame>
        <p:nvGraphicFramePr>
          <p:cNvPr id="5124" name="Object 20"/>
          <p:cNvGraphicFramePr>
            <a:graphicFrameLocks noChangeAspect="1"/>
          </p:cNvGraphicFramePr>
          <p:nvPr/>
        </p:nvGraphicFramePr>
        <p:xfrm>
          <a:off x="6553200" y="2286000"/>
          <a:ext cx="1358900" cy="228600"/>
        </p:xfrm>
        <a:graphic>
          <a:graphicData uri="http://schemas.openxmlformats.org/presentationml/2006/ole">
            <p:oleObj spid="_x0000_s51204" name="Egyenlet" r:id="rId5" imgW="1358640" imgH="228600" progId="Equation.3">
              <p:embed/>
            </p:oleObj>
          </a:graphicData>
        </a:graphic>
      </p:graphicFrame>
      <p:graphicFrame>
        <p:nvGraphicFramePr>
          <p:cNvPr id="5125" name="Object 21"/>
          <p:cNvGraphicFramePr>
            <a:graphicFrameLocks noChangeAspect="1"/>
          </p:cNvGraphicFramePr>
          <p:nvPr/>
        </p:nvGraphicFramePr>
        <p:xfrm>
          <a:off x="5791200" y="2590800"/>
          <a:ext cx="2933700" cy="228600"/>
        </p:xfrm>
        <a:graphic>
          <a:graphicData uri="http://schemas.openxmlformats.org/presentationml/2006/ole">
            <p:oleObj spid="_x0000_s51205" name="Egyenlet" r:id="rId6" imgW="2933640" imgH="228600" progId="Equation.3">
              <p:embed/>
            </p:oleObj>
          </a:graphicData>
        </a:graphic>
      </p:graphicFrame>
      <p:sp>
        <p:nvSpPr>
          <p:cNvPr id="5143" name="Text Box 22"/>
          <p:cNvSpPr txBox="1">
            <a:spLocks noChangeArrowheads="1"/>
          </p:cNvSpPr>
          <p:nvPr/>
        </p:nvSpPr>
        <p:spPr bwMode="auto">
          <a:xfrm>
            <a:off x="6400800" y="3124200"/>
            <a:ext cx="1600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400" b="1" dirty="0" smtClean="0">
                <a:solidFill>
                  <a:srgbClr val="CC3300"/>
                </a:solidFill>
              </a:rPr>
              <a:t>Real</a:t>
            </a:r>
            <a:r>
              <a:rPr lang="en-US" sz="1400" b="1" dirty="0" smtClean="0">
                <a:solidFill>
                  <a:srgbClr val="CC3300"/>
                </a:solidFill>
              </a:rPr>
              <a:t> </a:t>
            </a:r>
            <a:r>
              <a:rPr lang="en-US" sz="1400" b="1" dirty="0">
                <a:solidFill>
                  <a:srgbClr val="CC3300"/>
                </a:solidFill>
              </a:rPr>
              <a:t>,,k”</a:t>
            </a:r>
            <a:r>
              <a:rPr lang="hu-HU" sz="1400" b="1" dirty="0">
                <a:solidFill>
                  <a:srgbClr val="CC3300"/>
                </a:solidFill>
              </a:rPr>
              <a:t> </a:t>
            </a:r>
            <a:endParaRPr lang="en-US" sz="1400" b="1" dirty="0">
              <a:solidFill>
                <a:srgbClr val="CC3300"/>
              </a:solidFill>
            </a:endParaRPr>
          </a:p>
        </p:txBody>
      </p:sp>
      <p:sp>
        <p:nvSpPr>
          <p:cNvPr id="5144" name="Text Box 23"/>
          <p:cNvSpPr txBox="1">
            <a:spLocks noChangeArrowheads="1"/>
          </p:cNvSpPr>
          <p:nvPr/>
        </p:nvSpPr>
        <p:spPr bwMode="auto">
          <a:xfrm>
            <a:off x="827088" y="3500438"/>
            <a:ext cx="2743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400" dirty="0" err="1" smtClean="0"/>
              <a:t>Two</a:t>
            </a:r>
            <a:r>
              <a:rPr lang="hu-HU" sz="1400" dirty="0" smtClean="0"/>
              <a:t> </a:t>
            </a:r>
            <a:r>
              <a:rPr lang="hu-HU" sz="1400" dirty="0" err="1" smtClean="0"/>
              <a:t>different</a:t>
            </a:r>
            <a:r>
              <a:rPr lang="hu-HU" sz="1400" dirty="0" smtClean="0"/>
              <a:t> </a:t>
            </a:r>
            <a:r>
              <a:rPr lang="hu-HU" sz="1400" dirty="0" err="1" smtClean="0"/>
              <a:t>cases</a:t>
            </a:r>
            <a:r>
              <a:rPr lang="hu-HU" sz="1400" dirty="0" smtClean="0"/>
              <a:t>:</a:t>
            </a:r>
            <a:endParaRPr lang="hu-HU" sz="1400" dirty="0"/>
          </a:p>
        </p:txBody>
      </p:sp>
      <p:sp>
        <p:nvSpPr>
          <p:cNvPr id="5145" name="Text Box 24"/>
          <p:cNvSpPr txBox="1">
            <a:spLocks noChangeArrowheads="1"/>
          </p:cNvSpPr>
          <p:nvPr/>
        </p:nvSpPr>
        <p:spPr bwMode="auto">
          <a:xfrm>
            <a:off x="539750" y="3789363"/>
            <a:ext cx="518477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95300" indent="-495300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romanLcPeriod"/>
            </a:pPr>
            <a:r>
              <a:rPr lang="hu-HU" sz="1400" dirty="0"/>
              <a:t>„</a:t>
            </a:r>
            <a:r>
              <a:rPr lang="hu-HU" sz="1400" i="1" dirty="0"/>
              <a:t>k</a:t>
            </a:r>
            <a:r>
              <a:rPr lang="hu-HU" sz="1400" dirty="0"/>
              <a:t>” </a:t>
            </a:r>
            <a:r>
              <a:rPr lang="hu-HU" sz="1400" i="1" dirty="0" err="1" smtClean="0"/>
              <a:t>real</a:t>
            </a:r>
            <a:r>
              <a:rPr lang="hu-HU" sz="1400" i="1" dirty="0" smtClean="0"/>
              <a:t>: </a:t>
            </a:r>
            <a:r>
              <a:rPr lang="hu-HU" sz="1400" i="1" dirty="0" err="1" smtClean="0"/>
              <a:t>linear</a:t>
            </a:r>
            <a:r>
              <a:rPr lang="hu-HU" sz="1400" i="1" dirty="0" smtClean="0"/>
              <a:t> </a:t>
            </a:r>
            <a:r>
              <a:rPr lang="hu-HU" sz="1400" i="1" dirty="0" err="1" smtClean="0"/>
              <a:t>equation</a:t>
            </a:r>
            <a:r>
              <a:rPr lang="hu-HU" sz="1400" i="1" dirty="0" smtClean="0"/>
              <a:t> </a:t>
            </a:r>
            <a:r>
              <a:rPr lang="hu-HU" sz="1400" i="1" dirty="0" err="1" smtClean="0"/>
              <a:t>in</a:t>
            </a:r>
            <a:r>
              <a:rPr lang="hu-HU" sz="1400" i="1" dirty="0" smtClean="0"/>
              <a:t> </a:t>
            </a:r>
            <a:r>
              <a:rPr lang="hu-HU" sz="1400" i="1" dirty="0" err="1" smtClean="0"/>
              <a:t>tree</a:t>
            </a:r>
            <a:r>
              <a:rPr lang="hu-HU" sz="1400" i="1" dirty="0" smtClean="0"/>
              <a:t> </a:t>
            </a:r>
            <a:r>
              <a:rPr lang="hu-HU" sz="1400" i="1" dirty="0" err="1" smtClean="0"/>
              <a:t>variable</a:t>
            </a:r>
            <a:r>
              <a:rPr lang="hu-HU" sz="1400" i="1" dirty="0" smtClean="0"/>
              <a:t> (</a:t>
            </a:r>
            <a:r>
              <a:rPr lang="hu-HU" sz="1400" i="1" dirty="0" err="1" smtClean="0"/>
              <a:t>for</a:t>
            </a:r>
            <a:r>
              <a:rPr lang="hu-HU" sz="1400" i="1" dirty="0" smtClean="0"/>
              <a:t> </a:t>
            </a:r>
            <a:r>
              <a:rPr lang="hu-HU" sz="1400" dirty="0" smtClean="0"/>
              <a:t>A,B and D) </a:t>
            </a:r>
            <a:endParaRPr lang="hu-HU" sz="1400" i="1" dirty="0"/>
          </a:p>
          <a:p>
            <a:pPr marL="495300" indent="-495300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romanLcPeriod"/>
            </a:pPr>
            <a:endParaRPr lang="en-US" sz="1400" i="1" dirty="0"/>
          </a:p>
          <a:p>
            <a:pPr marL="495300" indent="-495300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romanLcPeriod"/>
            </a:pPr>
            <a:endParaRPr lang="en-US" sz="1400" dirty="0"/>
          </a:p>
          <a:p>
            <a:pPr marL="495300" indent="-495300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romanLcPeriod"/>
            </a:pPr>
            <a:r>
              <a:rPr lang="hu-HU" sz="1400" dirty="0"/>
              <a:t>„</a:t>
            </a:r>
            <a:r>
              <a:rPr lang="hu-HU" sz="1400" i="1" dirty="0"/>
              <a:t>k</a:t>
            </a:r>
            <a:r>
              <a:rPr lang="hu-HU" sz="1400" dirty="0"/>
              <a:t>” </a:t>
            </a:r>
            <a:r>
              <a:rPr lang="hu-HU" sz="1400" i="1" dirty="0" err="1"/>
              <a:t>c</a:t>
            </a:r>
            <a:r>
              <a:rPr lang="hu-HU" sz="1400" i="1" dirty="0" err="1" smtClean="0"/>
              <a:t>omplex</a:t>
            </a:r>
            <a:r>
              <a:rPr lang="hu-HU" sz="1400" dirty="0"/>
              <a:t>:</a:t>
            </a:r>
            <a:endParaRPr lang="hu-HU" sz="1400" i="1" dirty="0"/>
          </a:p>
        </p:txBody>
      </p:sp>
      <p:pic>
        <p:nvPicPr>
          <p:cNvPr id="5146" name="Picture 2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1500" y="3500438"/>
            <a:ext cx="32766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7" name="Picture 26"/>
          <p:cNvPicPr>
            <a:picLocks noChangeAspect="1" noChangeArrowheads="1"/>
          </p:cNvPicPr>
          <p:nvPr/>
        </p:nvPicPr>
        <p:blipFill>
          <a:blip r:embed="rId8" cstate="print">
            <a:lum bright="-10000" contrast="28000"/>
          </a:blip>
          <a:srcRect/>
          <a:stretch>
            <a:fillRect/>
          </a:stretch>
        </p:blipFill>
        <p:spPr bwMode="auto">
          <a:xfrm>
            <a:off x="5580063" y="5229225"/>
            <a:ext cx="3352800" cy="130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8" name="Text Box 27"/>
          <p:cNvSpPr txBox="1">
            <a:spLocks noChangeArrowheads="1"/>
          </p:cNvSpPr>
          <p:nvPr/>
        </p:nvSpPr>
        <p:spPr bwMode="auto">
          <a:xfrm>
            <a:off x="5219700" y="3357563"/>
            <a:ext cx="914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000" b="1"/>
              <a:t>Re [</a:t>
            </a:r>
            <a:r>
              <a:rPr lang="en-US" sz="1000" b="1">
                <a:sym typeface="Symbol" pitchFamily="18" charset="2"/>
              </a:rPr>
              <a:t>]</a:t>
            </a:r>
          </a:p>
        </p:txBody>
      </p:sp>
      <p:sp>
        <p:nvSpPr>
          <p:cNvPr id="5149" name="Text Box 28"/>
          <p:cNvSpPr txBox="1">
            <a:spLocks noChangeArrowheads="1"/>
          </p:cNvSpPr>
          <p:nvPr/>
        </p:nvSpPr>
        <p:spPr bwMode="auto">
          <a:xfrm>
            <a:off x="5148263" y="5157788"/>
            <a:ext cx="914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000" b="1"/>
              <a:t>Re [</a:t>
            </a:r>
            <a:r>
              <a:rPr lang="en-US" sz="1000" b="1">
                <a:sym typeface="Symbol" pitchFamily="18" charset="2"/>
              </a:rPr>
              <a:t>]</a:t>
            </a:r>
          </a:p>
        </p:txBody>
      </p:sp>
      <p:sp>
        <p:nvSpPr>
          <p:cNvPr id="5150" name="Text Box 29"/>
          <p:cNvSpPr txBox="1">
            <a:spLocks noChangeArrowheads="1"/>
          </p:cNvSpPr>
          <p:nvPr/>
        </p:nvSpPr>
        <p:spPr bwMode="auto">
          <a:xfrm>
            <a:off x="6372225" y="4797425"/>
            <a:ext cx="1871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400" b="1" dirty="0" err="1">
                <a:solidFill>
                  <a:srgbClr val="CC3300"/>
                </a:solidFill>
              </a:rPr>
              <a:t>C</a:t>
            </a:r>
            <a:r>
              <a:rPr lang="hu-HU" sz="1400" b="1" dirty="0" err="1" smtClean="0">
                <a:solidFill>
                  <a:srgbClr val="CC3300"/>
                </a:solidFill>
              </a:rPr>
              <a:t>omplex</a:t>
            </a:r>
            <a:r>
              <a:rPr lang="en-US" sz="1400" b="1" dirty="0" smtClean="0">
                <a:solidFill>
                  <a:srgbClr val="CC3300"/>
                </a:solidFill>
              </a:rPr>
              <a:t> </a:t>
            </a:r>
            <a:r>
              <a:rPr lang="en-US" sz="1400" b="1" dirty="0">
                <a:solidFill>
                  <a:srgbClr val="CC3300"/>
                </a:solidFill>
              </a:rPr>
              <a:t>,,k”</a:t>
            </a:r>
            <a:r>
              <a:rPr lang="hu-HU" sz="1400" b="1" dirty="0">
                <a:solidFill>
                  <a:srgbClr val="CC3300"/>
                </a:solidFill>
              </a:rPr>
              <a:t> </a:t>
            </a:r>
            <a:endParaRPr lang="en-US" sz="1400" b="1" dirty="0">
              <a:solidFill>
                <a:srgbClr val="CC3300"/>
              </a:solidFill>
            </a:endParaRPr>
          </a:p>
        </p:txBody>
      </p:sp>
      <p:graphicFrame>
        <p:nvGraphicFramePr>
          <p:cNvPr id="5126" name="Object 30"/>
          <p:cNvGraphicFramePr>
            <a:graphicFrameLocks noChangeAspect="1"/>
          </p:cNvGraphicFramePr>
          <p:nvPr/>
        </p:nvGraphicFramePr>
        <p:xfrm>
          <a:off x="2124075" y="5013325"/>
          <a:ext cx="762000" cy="244475"/>
        </p:xfrm>
        <a:graphic>
          <a:graphicData uri="http://schemas.openxmlformats.org/presentationml/2006/ole">
            <p:oleObj spid="_x0000_s51206" name="Egyenlet" r:id="rId9" imgW="634680" imgH="203040" progId="Equation.3">
              <p:embed/>
            </p:oleObj>
          </a:graphicData>
        </a:graphic>
      </p:graphicFrame>
      <p:graphicFrame>
        <p:nvGraphicFramePr>
          <p:cNvPr id="5127" name="Object 31"/>
          <p:cNvGraphicFramePr>
            <a:graphicFrameLocks noChangeAspect="1"/>
          </p:cNvGraphicFramePr>
          <p:nvPr/>
        </p:nvGraphicFramePr>
        <p:xfrm>
          <a:off x="1619250" y="5300663"/>
          <a:ext cx="2794000" cy="276225"/>
        </p:xfrm>
        <a:graphic>
          <a:graphicData uri="http://schemas.openxmlformats.org/presentationml/2006/ole">
            <p:oleObj spid="_x0000_s51207" name="Egyenlet" r:id="rId10" imgW="2438280" imgH="241200" progId="Equation.3">
              <p:embed/>
            </p:oleObj>
          </a:graphicData>
        </a:graphic>
      </p:graphicFrame>
      <p:sp>
        <p:nvSpPr>
          <p:cNvPr id="5151" name="Text Box 32"/>
          <p:cNvSpPr txBox="1">
            <a:spLocks noChangeArrowheads="1"/>
          </p:cNvSpPr>
          <p:nvPr/>
        </p:nvSpPr>
        <p:spPr bwMode="auto">
          <a:xfrm>
            <a:off x="1116013" y="5589588"/>
            <a:ext cx="4248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400" i="1" dirty="0" err="1" smtClean="0">
                <a:solidFill>
                  <a:srgbClr val="000099"/>
                </a:solidFill>
              </a:rPr>
              <a:t>MegjAppearence</a:t>
            </a:r>
            <a:r>
              <a:rPr lang="hu-HU" sz="1400" i="1" dirty="0" smtClean="0">
                <a:solidFill>
                  <a:srgbClr val="000099"/>
                </a:solidFill>
              </a:rPr>
              <a:t> of a </a:t>
            </a:r>
            <a:r>
              <a:rPr lang="hu-HU" sz="1400" i="1" dirty="0" err="1" smtClean="0">
                <a:solidFill>
                  <a:srgbClr val="000099"/>
                </a:solidFill>
              </a:rPr>
              <a:t>localised</a:t>
            </a:r>
            <a:r>
              <a:rPr lang="hu-HU" sz="1400" i="1" dirty="0" smtClean="0">
                <a:solidFill>
                  <a:srgbClr val="000099"/>
                </a:solidFill>
              </a:rPr>
              <a:t> </a:t>
            </a:r>
            <a:r>
              <a:rPr lang="hu-HU" sz="1400" i="1" dirty="0" err="1" smtClean="0">
                <a:solidFill>
                  <a:srgbClr val="000099"/>
                </a:solidFill>
              </a:rPr>
              <a:t>state</a:t>
            </a:r>
            <a:r>
              <a:rPr lang="hu-HU" sz="1400" i="1" dirty="0" smtClean="0">
                <a:solidFill>
                  <a:srgbClr val="000099"/>
                </a:solidFill>
              </a:rPr>
              <a:t> </a:t>
            </a:r>
            <a:r>
              <a:rPr lang="hu-HU" sz="1400" i="1" dirty="0" err="1" smtClean="0">
                <a:solidFill>
                  <a:srgbClr val="000099"/>
                </a:solidFill>
              </a:rPr>
              <a:t>near</a:t>
            </a:r>
            <a:r>
              <a:rPr lang="hu-HU" sz="1400" i="1" dirty="0" smtClean="0">
                <a:solidFill>
                  <a:srgbClr val="000099"/>
                </a:solidFill>
              </a:rPr>
              <a:t> </a:t>
            </a:r>
            <a:r>
              <a:rPr lang="hu-HU" sz="1400" i="1" dirty="0" err="1" smtClean="0">
                <a:solidFill>
                  <a:srgbClr val="000099"/>
                </a:solidFill>
              </a:rPr>
              <a:t>the</a:t>
            </a:r>
            <a:r>
              <a:rPr lang="hu-HU" sz="1400" i="1" dirty="0" smtClean="0">
                <a:solidFill>
                  <a:srgbClr val="000099"/>
                </a:solidFill>
              </a:rPr>
              <a:t> </a:t>
            </a:r>
            <a:r>
              <a:rPr lang="hu-HU" sz="1400" i="1" dirty="0" err="1" smtClean="0">
                <a:solidFill>
                  <a:srgbClr val="000099"/>
                </a:solidFill>
              </a:rPr>
              <a:t>surface</a:t>
            </a:r>
            <a:endParaRPr lang="en-US" sz="1400" i="1" dirty="0">
              <a:solidFill>
                <a:srgbClr val="000099"/>
              </a:solidFill>
            </a:endParaRPr>
          </a:p>
        </p:txBody>
      </p:sp>
      <p:sp>
        <p:nvSpPr>
          <p:cNvPr id="5152" name="Line 33"/>
          <p:cNvSpPr>
            <a:spLocks noChangeShapeType="1"/>
          </p:cNvSpPr>
          <p:nvPr/>
        </p:nvSpPr>
        <p:spPr bwMode="auto">
          <a:xfrm>
            <a:off x="1619250" y="60928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53" name="Text Box 34"/>
          <p:cNvSpPr txBox="1">
            <a:spLocks noChangeArrowheads="1"/>
          </p:cNvSpPr>
          <p:nvPr/>
        </p:nvSpPr>
        <p:spPr bwMode="auto">
          <a:xfrm>
            <a:off x="2051050" y="5949950"/>
            <a:ext cx="2819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400" b="1" dirty="0" smtClean="0"/>
              <a:t>SURFACE STATE</a:t>
            </a:r>
            <a:endParaRPr lang="en-US" sz="1400" b="1" dirty="0"/>
          </a:p>
        </p:txBody>
      </p:sp>
      <p:graphicFrame>
        <p:nvGraphicFramePr>
          <p:cNvPr id="5128" name="Object 35"/>
          <p:cNvGraphicFramePr>
            <a:graphicFrameLocks noChangeAspect="1"/>
          </p:cNvGraphicFramePr>
          <p:nvPr/>
        </p:nvGraphicFramePr>
        <p:xfrm>
          <a:off x="1600200" y="6375400"/>
          <a:ext cx="2550253" cy="482600"/>
        </p:xfrm>
        <a:graphic>
          <a:graphicData uri="http://schemas.openxmlformats.org/presentationml/2006/ole">
            <p:oleObj spid="_x0000_s51208" name="Egyenlet" r:id="rId11" imgW="1473120" imgH="279360" progId="Equation.3">
              <p:embed/>
            </p:oleObj>
          </a:graphicData>
        </a:graphic>
      </p:graphicFrame>
      <p:sp>
        <p:nvSpPr>
          <p:cNvPr id="5155" name="Text Box 37"/>
          <p:cNvSpPr txBox="1">
            <a:spLocks noChangeArrowheads="1"/>
          </p:cNvSpPr>
          <p:nvPr/>
        </p:nvSpPr>
        <p:spPr bwMode="auto">
          <a:xfrm>
            <a:off x="1143000" y="4191000"/>
            <a:ext cx="4876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400" i="1" dirty="0" err="1" smtClean="0">
                <a:solidFill>
                  <a:srgbClr val="000099"/>
                </a:solidFill>
              </a:rPr>
              <a:t>the</a:t>
            </a:r>
            <a:r>
              <a:rPr lang="hu-HU" sz="1400" i="1" dirty="0" smtClean="0">
                <a:solidFill>
                  <a:srgbClr val="000099"/>
                </a:solidFill>
              </a:rPr>
              <a:t> </a:t>
            </a:r>
            <a:r>
              <a:rPr lang="hu-HU" sz="1400" i="1" dirty="0" err="1" smtClean="0">
                <a:solidFill>
                  <a:srgbClr val="000099"/>
                </a:solidFill>
              </a:rPr>
              <a:t>same</a:t>
            </a:r>
            <a:r>
              <a:rPr lang="hu-HU" sz="1400" i="1" dirty="0" smtClean="0">
                <a:solidFill>
                  <a:srgbClr val="000099"/>
                </a:solidFill>
              </a:rPr>
              <a:t> </a:t>
            </a:r>
            <a:r>
              <a:rPr lang="hu-HU" sz="1400" i="1" dirty="0" err="1" smtClean="0">
                <a:solidFill>
                  <a:srgbClr val="000099"/>
                </a:solidFill>
              </a:rPr>
              <a:t>state</a:t>
            </a:r>
            <a:r>
              <a:rPr lang="hu-HU" sz="1400" i="1" dirty="0" smtClean="0">
                <a:solidFill>
                  <a:srgbClr val="000099"/>
                </a:solidFill>
              </a:rPr>
              <a:t> </a:t>
            </a:r>
            <a:r>
              <a:rPr lang="hu-HU" sz="1400" i="1" dirty="0" err="1" smtClean="0">
                <a:solidFill>
                  <a:srgbClr val="000099"/>
                </a:solidFill>
              </a:rPr>
              <a:t>near</a:t>
            </a:r>
            <a:r>
              <a:rPr lang="hu-HU" sz="1400" i="1" dirty="0" smtClean="0">
                <a:solidFill>
                  <a:srgbClr val="000099"/>
                </a:solidFill>
              </a:rPr>
              <a:t> </a:t>
            </a:r>
            <a:r>
              <a:rPr lang="hu-HU" sz="1400" i="1" dirty="0" err="1" smtClean="0">
                <a:solidFill>
                  <a:srgbClr val="000099"/>
                </a:solidFill>
              </a:rPr>
              <a:t>the</a:t>
            </a:r>
            <a:r>
              <a:rPr lang="hu-HU" sz="1400" i="1" dirty="0" smtClean="0">
                <a:solidFill>
                  <a:srgbClr val="000099"/>
                </a:solidFill>
              </a:rPr>
              <a:t> </a:t>
            </a:r>
            <a:r>
              <a:rPr lang="hu-HU" sz="1400" i="1" dirty="0" err="1" smtClean="0">
                <a:solidFill>
                  <a:srgbClr val="000099"/>
                </a:solidFill>
              </a:rPr>
              <a:t>surface</a:t>
            </a:r>
            <a:r>
              <a:rPr lang="hu-HU" sz="1400" i="1" dirty="0" smtClean="0">
                <a:solidFill>
                  <a:srgbClr val="000099"/>
                </a:solidFill>
              </a:rPr>
              <a:t> and </a:t>
            </a:r>
            <a:r>
              <a:rPr lang="hu-HU" sz="1400" i="1" dirty="0" err="1" smtClean="0">
                <a:solidFill>
                  <a:srgbClr val="000099"/>
                </a:solidFill>
              </a:rPr>
              <a:t>in</a:t>
            </a:r>
            <a:r>
              <a:rPr lang="hu-HU" sz="1400" i="1" dirty="0" smtClean="0">
                <a:solidFill>
                  <a:srgbClr val="000099"/>
                </a:solidFill>
              </a:rPr>
              <a:t> </a:t>
            </a:r>
            <a:r>
              <a:rPr lang="hu-HU" sz="1400" i="1" dirty="0" err="1" smtClean="0">
                <a:solidFill>
                  <a:srgbClr val="000099"/>
                </a:solidFill>
              </a:rPr>
              <a:t>the</a:t>
            </a:r>
            <a:r>
              <a:rPr lang="hu-HU" sz="1400" i="1" dirty="0" smtClean="0">
                <a:solidFill>
                  <a:srgbClr val="000099"/>
                </a:solidFill>
              </a:rPr>
              <a:t> </a:t>
            </a:r>
            <a:r>
              <a:rPr lang="hu-HU" sz="1400" i="1" dirty="0" err="1" smtClean="0">
                <a:solidFill>
                  <a:srgbClr val="000099"/>
                </a:solidFill>
              </a:rPr>
              <a:t>bulk</a:t>
            </a:r>
            <a:endParaRPr lang="en-US" sz="1400" dirty="0">
              <a:solidFill>
                <a:srgbClr val="33CCFF"/>
              </a:solidFill>
            </a:endParaRPr>
          </a:p>
        </p:txBody>
      </p:sp>
      <p:pic>
        <p:nvPicPr>
          <p:cNvPr id="5156" name="Picture 38" descr="Igor Y. Tam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91200" y="609600"/>
            <a:ext cx="762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57" name="Picture 39" descr="William_Shockley%2C_Stanford_University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620000" y="609600"/>
            <a:ext cx="85248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8" name="Rectangle 40"/>
          <p:cNvSpPr>
            <a:spLocks noChangeArrowheads="1"/>
          </p:cNvSpPr>
          <p:nvPr/>
        </p:nvSpPr>
        <p:spPr bwMode="auto">
          <a:xfrm>
            <a:off x="5486400" y="152400"/>
            <a:ext cx="13716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1400" b="1"/>
              <a:t>Igor E. Tamm</a:t>
            </a:r>
            <a:r>
              <a:rPr lang="hu-HU" sz="1400"/>
              <a:t> (1895-1971)</a:t>
            </a:r>
          </a:p>
        </p:txBody>
      </p:sp>
      <p:sp>
        <p:nvSpPr>
          <p:cNvPr id="5159" name="Rectangle 41"/>
          <p:cNvSpPr>
            <a:spLocks noChangeArrowheads="1"/>
          </p:cNvSpPr>
          <p:nvPr/>
        </p:nvSpPr>
        <p:spPr bwMode="auto">
          <a:xfrm>
            <a:off x="7162800" y="152400"/>
            <a:ext cx="172878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sz="1400" b="1"/>
              <a:t>William B. Shockley</a:t>
            </a:r>
          </a:p>
          <a:p>
            <a:pPr algn="ctr"/>
            <a:r>
              <a:rPr lang="hu-HU" sz="1400" b="1"/>
              <a:t> </a:t>
            </a:r>
            <a:r>
              <a:rPr lang="hu-HU" sz="1400"/>
              <a:t>(1910-1989)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047750"/>
            <a:ext cx="25146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2800" b="1" i="1" dirty="0" err="1"/>
              <a:t>Shockley</a:t>
            </a:r>
            <a:r>
              <a:rPr lang="hu-HU" sz="2800" b="1" i="1" dirty="0"/>
              <a:t> 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type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surface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state</a:t>
            </a:r>
            <a:endParaRPr lang="hu-HU" sz="2800" b="1" i="1" dirty="0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495800" y="1371600"/>
            <a:ext cx="2667000" cy="2051050"/>
            <a:chOff x="2688" y="624"/>
            <a:chExt cx="1968" cy="1484"/>
          </a:xfrm>
        </p:grpSpPr>
        <p:sp>
          <p:nvSpPr>
            <p:cNvPr id="6179" name="Rectangle 15"/>
            <p:cNvSpPr>
              <a:spLocks noChangeArrowheads="1"/>
            </p:cNvSpPr>
            <p:nvPr/>
          </p:nvSpPr>
          <p:spPr bwMode="auto">
            <a:xfrm>
              <a:off x="2688" y="624"/>
              <a:ext cx="1968" cy="13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aphicFrame>
          <p:nvGraphicFramePr>
            <p:cNvPr id="6149" name="Object 14"/>
            <p:cNvGraphicFramePr>
              <a:graphicFrameLocks noChangeAspect="1"/>
            </p:cNvGraphicFramePr>
            <p:nvPr/>
          </p:nvGraphicFramePr>
          <p:xfrm>
            <a:off x="2688" y="624"/>
            <a:ext cx="1920" cy="1484"/>
          </p:xfrm>
          <a:graphic>
            <a:graphicData uri="http://schemas.openxmlformats.org/presentationml/2006/ole">
              <p:oleObj spid="_x0000_s52229" name="Graph" r:id="rId4" imgW="3852000" imgH="2976480" progId="">
                <p:embed/>
              </p:oleObj>
            </a:graphicData>
          </a:graphic>
        </p:graphicFrame>
      </p:grpSp>
      <p:sp>
        <p:nvSpPr>
          <p:cNvPr id="6154" name="Text Box 18"/>
          <p:cNvSpPr txBox="1">
            <a:spLocks noChangeArrowheads="1"/>
          </p:cNvSpPr>
          <p:nvPr/>
        </p:nvSpPr>
        <p:spPr bwMode="auto">
          <a:xfrm>
            <a:off x="4648200" y="990600"/>
            <a:ext cx="2438400" cy="29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dirty="0" err="1" smtClean="0"/>
              <a:t>Calculated</a:t>
            </a:r>
            <a:r>
              <a:rPr lang="hu-HU" sz="1400" dirty="0" smtClean="0"/>
              <a:t> </a:t>
            </a:r>
            <a:r>
              <a:rPr lang="hu-HU" sz="1400" dirty="0" err="1" smtClean="0"/>
              <a:t>Cu</a:t>
            </a:r>
            <a:r>
              <a:rPr lang="hu-HU" sz="1400" dirty="0" smtClean="0"/>
              <a:t> </a:t>
            </a:r>
            <a:r>
              <a:rPr lang="hu-HU" sz="1400" dirty="0" err="1" smtClean="0"/>
              <a:t>bandstructure</a:t>
            </a:r>
            <a:endParaRPr lang="hu-HU" sz="1400" dirty="0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914400" y="5638800"/>
            <a:ext cx="2667000" cy="1066800"/>
            <a:chOff x="288" y="3024"/>
            <a:chExt cx="2208" cy="864"/>
          </a:xfrm>
        </p:grpSpPr>
        <p:sp>
          <p:nvSpPr>
            <p:cNvPr id="6163" name="Arc 20"/>
            <p:cNvSpPr>
              <a:spLocks/>
            </p:cNvSpPr>
            <p:nvPr/>
          </p:nvSpPr>
          <p:spPr bwMode="auto">
            <a:xfrm rot="10787438" flipV="1">
              <a:off x="2064" y="3360"/>
              <a:ext cx="96" cy="144"/>
            </a:xfrm>
            <a:custGeom>
              <a:avLst/>
              <a:gdLst>
                <a:gd name="T0" fmla="*/ 0 w 21600"/>
                <a:gd name="T1" fmla="*/ 0 h 21600"/>
                <a:gd name="T2" fmla="*/ 96 w 21600"/>
                <a:gd name="T3" fmla="*/ 144 h 21600"/>
                <a:gd name="T4" fmla="*/ 0 w 21600"/>
                <a:gd name="T5" fmla="*/ 14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64" name="Arc 21"/>
            <p:cNvSpPr>
              <a:spLocks/>
            </p:cNvSpPr>
            <p:nvPr/>
          </p:nvSpPr>
          <p:spPr bwMode="auto">
            <a:xfrm rot="10782869">
              <a:off x="2064" y="3504"/>
              <a:ext cx="96" cy="144"/>
            </a:xfrm>
            <a:custGeom>
              <a:avLst/>
              <a:gdLst>
                <a:gd name="T0" fmla="*/ 0 w 21600"/>
                <a:gd name="T1" fmla="*/ 0 h 21600"/>
                <a:gd name="T2" fmla="*/ 96 w 21600"/>
                <a:gd name="T3" fmla="*/ 144 h 21600"/>
                <a:gd name="T4" fmla="*/ 0 w 21600"/>
                <a:gd name="T5" fmla="*/ 14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65" name="Arc 22"/>
            <p:cNvSpPr>
              <a:spLocks/>
            </p:cNvSpPr>
            <p:nvPr/>
          </p:nvSpPr>
          <p:spPr bwMode="auto">
            <a:xfrm>
              <a:off x="1632" y="3360"/>
              <a:ext cx="96" cy="144"/>
            </a:xfrm>
            <a:custGeom>
              <a:avLst/>
              <a:gdLst>
                <a:gd name="T0" fmla="*/ 0 w 21600"/>
                <a:gd name="T1" fmla="*/ 0 h 21600"/>
                <a:gd name="T2" fmla="*/ 96 w 21600"/>
                <a:gd name="T3" fmla="*/ 144 h 21600"/>
                <a:gd name="T4" fmla="*/ 0 w 21600"/>
                <a:gd name="T5" fmla="*/ 14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66" name="Arc 23"/>
            <p:cNvSpPr>
              <a:spLocks/>
            </p:cNvSpPr>
            <p:nvPr/>
          </p:nvSpPr>
          <p:spPr bwMode="auto">
            <a:xfrm flipV="1">
              <a:off x="1632" y="3504"/>
              <a:ext cx="96" cy="144"/>
            </a:xfrm>
            <a:custGeom>
              <a:avLst/>
              <a:gdLst>
                <a:gd name="T0" fmla="*/ 0 w 21600"/>
                <a:gd name="T1" fmla="*/ 0 h 21600"/>
                <a:gd name="T2" fmla="*/ 96 w 21600"/>
                <a:gd name="T3" fmla="*/ 144 h 21600"/>
                <a:gd name="T4" fmla="*/ 0 w 21600"/>
                <a:gd name="T5" fmla="*/ 144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67" name="AutoShape 24"/>
            <p:cNvSpPr>
              <a:spLocks noChangeArrowheads="1"/>
            </p:cNvSpPr>
            <p:nvPr/>
          </p:nvSpPr>
          <p:spPr bwMode="auto">
            <a:xfrm rot="-5400000">
              <a:off x="263" y="3049"/>
              <a:ext cx="817" cy="768"/>
            </a:xfrm>
            <a:prstGeom prst="hexagon">
              <a:avLst>
                <a:gd name="adj" fmla="val 26595"/>
                <a:gd name="vf" fmla="val 115470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68" name="Oval 25"/>
            <p:cNvSpPr>
              <a:spLocks noChangeArrowheads="1"/>
            </p:cNvSpPr>
            <p:nvPr/>
          </p:nvSpPr>
          <p:spPr bwMode="auto">
            <a:xfrm>
              <a:off x="576" y="3312"/>
              <a:ext cx="193" cy="193"/>
            </a:xfrm>
            <a:prstGeom prst="ellipse">
              <a:avLst/>
            </a:prstGeom>
            <a:solidFill>
              <a:schemeClr val="bg2"/>
            </a:solidFill>
            <a:ln w="25527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69" name="Text Box 26"/>
            <p:cNvSpPr txBox="1">
              <a:spLocks noChangeArrowheads="1"/>
            </p:cNvSpPr>
            <p:nvPr/>
          </p:nvSpPr>
          <p:spPr bwMode="auto">
            <a:xfrm>
              <a:off x="433" y="3360"/>
              <a:ext cx="335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>
                  <a:sym typeface="Symbol" pitchFamily="18" charset="2"/>
                </a:rPr>
                <a:t></a:t>
              </a:r>
              <a:endParaRPr lang="hu-HU" sz="1400"/>
            </a:p>
          </p:txBody>
        </p:sp>
        <p:sp>
          <p:nvSpPr>
            <p:cNvPr id="6170" name="Line 27"/>
            <p:cNvSpPr>
              <a:spLocks noChangeShapeType="1"/>
            </p:cNvSpPr>
            <p:nvPr/>
          </p:nvSpPr>
          <p:spPr bwMode="auto">
            <a:xfrm>
              <a:off x="672" y="3408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171" name="Text Box 28"/>
            <p:cNvSpPr txBox="1">
              <a:spLocks noChangeArrowheads="1"/>
            </p:cNvSpPr>
            <p:nvPr/>
          </p:nvSpPr>
          <p:spPr bwMode="auto">
            <a:xfrm>
              <a:off x="1056" y="3456"/>
              <a:ext cx="52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/>
                <a:t>M</a:t>
              </a:r>
            </a:p>
          </p:txBody>
        </p:sp>
        <p:sp>
          <p:nvSpPr>
            <p:cNvPr id="6172" name="Text Box 29"/>
            <p:cNvSpPr txBox="1">
              <a:spLocks noChangeArrowheads="1"/>
            </p:cNvSpPr>
            <p:nvPr/>
          </p:nvSpPr>
          <p:spPr bwMode="auto">
            <a:xfrm>
              <a:off x="1104" y="3024"/>
              <a:ext cx="624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/>
                <a:t>K</a:t>
              </a:r>
            </a:p>
          </p:txBody>
        </p:sp>
        <p:sp>
          <p:nvSpPr>
            <p:cNvPr id="6173" name="Text Box 30"/>
            <p:cNvSpPr txBox="1">
              <a:spLocks noChangeArrowheads="1"/>
            </p:cNvSpPr>
            <p:nvPr/>
          </p:nvSpPr>
          <p:spPr bwMode="auto">
            <a:xfrm>
              <a:off x="1728" y="3504"/>
              <a:ext cx="288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>
                  <a:sym typeface="Symbol" pitchFamily="18" charset="2"/>
                </a:rPr>
                <a:t></a:t>
              </a:r>
              <a:endParaRPr lang="hu-HU" sz="1400"/>
            </a:p>
          </p:txBody>
        </p:sp>
        <p:sp>
          <p:nvSpPr>
            <p:cNvPr id="6174" name="Rectangle 31"/>
            <p:cNvSpPr>
              <a:spLocks noChangeArrowheads="1"/>
            </p:cNvSpPr>
            <p:nvPr/>
          </p:nvSpPr>
          <p:spPr bwMode="auto">
            <a:xfrm>
              <a:off x="1632" y="3120"/>
              <a:ext cx="528" cy="76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175" name="Text Box 32"/>
            <p:cNvSpPr txBox="1">
              <a:spLocks noChangeArrowheads="1"/>
            </p:cNvSpPr>
            <p:nvPr/>
          </p:nvSpPr>
          <p:spPr bwMode="auto">
            <a:xfrm>
              <a:off x="2208" y="3024"/>
              <a:ext cx="288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/>
                <a:t>S</a:t>
              </a:r>
            </a:p>
          </p:txBody>
        </p:sp>
        <p:sp>
          <p:nvSpPr>
            <p:cNvPr id="6176" name="Line 33"/>
            <p:cNvSpPr>
              <a:spLocks noChangeShapeType="1"/>
            </p:cNvSpPr>
            <p:nvPr/>
          </p:nvSpPr>
          <p:spPr bwMode="auto">
            <a:xfrm>
              <a:off x="1890" y="3119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177" name="Line 34"/>
            <p:cNvSpPr>
              <a:spLocks noChangeShapeType="1"/>
            </p:cNvSpPr>
            <p:nvPr/>
          </p:nvSpPr>
          <p:spPr bwMode="auto">
            <a:xfrm>
              <a:off x="1632" y="3504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6178" name="Line 35"/>
            <p:cNvSpPr>
              <a:spLocks noChangeShapeType="1"/>
            </p:cNvSpPr>
            <p:nvPr/>
          </p:nvSpPr>
          <p:spPr bwMode="auto">
            <a:xfrm>
              <a:off x="1872" y="3504"/>
              <a:ext cx="3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1295400" y="3200400"/>
            <a:ext cx="2286000" cy="2409825"/>
            <a:chOff x="1248" y="1824"/>
            <a:chExt cx="2112" cy="2190"/>
          </a:xfrm>
        </p:grpSpPr>
        <p:sp>
          <p:nvSpPr>
            <p:cNvPr id="6159" name="Rectangle 6"/>
            <p:cNvSpPr>
              <a:spLocks noChangeArrowheads="1"/>
            </p:cNvSpPr>
            <p:nvPr/>
          </p:nvSpPr>
          <p:spPr bwMode="auto">
            <a:xfrm>
              <a:off x="1728" y="1824"/>
              <a:ext cx="498" cy="2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hu-HU" sz="1300">
                  <a:solidFill>
                    <a:srgbClr val="000000"/>
                  </a:solidFill>
                </a:rPr>
                <a:t>(111)</a:t>
              </a:r>
              <a:endParaRPr lang="en-GB" sz="1300">
                <a:solidFill>
                  <a:srgbClr val="000000"/>
                </a:solidFill>
              </a:endParaRPr>
            </a:p>
          </p:txBody>
        </p:sp>
        <p:graphicFrame>
          <p:nvGraphicFramePr>
            <p:cNvPr id="6146" name="Object 7"/>
            <p:cNvGraphicFramePr>
              <a:graphicFrameLocks noChangeAspect="1"/>
            </p:cNvGraphicFramePr>
            <p:nvPr/>
          </p:nvGraphicFramePr>
          <p:xfrm>
            <a:off x="1248" y="2782"/>
            <a:ext cx="1296" cy="1232"/>
          </p:xfrm>
          <a:graphic>
            <a:graphicData uri="http://schemas.openxmlformats.org/presentationml/2006/ole">
              <p:oleObj spid="_x0000_s52226" name="Bitkép" r:id="rId5" imgW="1733333" imgH="1647619" progId="PBrush">
                <p:embed/>
              </p:oleObj>
            </a:graphicData>
          </a:graphic>
        </p:graphicFrame>
        <p:graphicFrame>
          <p:nvGraphicFramePr>
            <p:cNvPr id="6147" name="Object 8"/>
            <p:cNvGraphicFramePr>
              <a:graphicFrameLocks noChangeAspect="1"/>
            </p:cNvGraphicFramePr>
            <p:nvPr/>
          </p:nvGraphicFramePr>
          <p:xfrm>
            <a:off x="1296" y="2256"/>
            <a:ext cx="1119" cy="562"/>
          </p:xfrm>
          <a:graphic>
            <a:graphicData uri="http://schemas.openxmlformats.org/presentationml/2006/ole">
              <p:oleObj spid="_x0000_s52227" name="Bitkép" r:id="rId6" imgW="2029108" imgH="1019048" progId="PBrush">
                <p:embed/>
              </p:oleObj>
            </a:graphicData>
          </a:graphic>
        </p:graphicFrame>
        <p:sp>
          <p:nvSpPr>
            <p:cNvPr id="6160" name="Line 9"/>
            <p:cNvSpPr>
              <a:spLocks noChangeShapeType="1"/>
            </p:cNvSpPr>
            <p:nvPr/>
          </p:nvSpPr>
          <p:spPr bwMode="auto">
            <a:xfrm flipV="1">
              <a:off x="1852" y="2064"/>
              <a:ext cx="0" cy="1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graphicFrame>
          <p:nvGraphicFramePr>
            <p:cNvPr id="6148" name="Object 10"/>
            <p:cNvGraphicFramePr>
              <a:graphicFrameLocks noChangeAspect="1"/>
            </p:cNvGraphicFramePr>
            <p:nvPr/>
          </p:nvGraphicFramePr>
          <p:xfrm>
            <a:off x="2448" y="2496"/>
            <a:ext cx="912" cy="548"/>
          </p:xfrm>
          <a:graphic>
            <a:graphicData uri="http://schemas.openxmlformats.org/presentationml/2006/ole">
              <p:oleObj spid="_x0000_s52228" name="Bitkép" r:id="rId7" imgW="1504762" imgH="905001" progId="PBrush">
                <p:embed/>
              </p:oleObj>
            </a:graphicData>
          </a:graphic>
        </p:graphicFrame>
        <p:sp>
          <p:nvSpPr>
            <p:cNvPr id="6161" name="Rectangle 11"/>
            <p:cNvSpPr>
              <a:spLocks noChangeArrowheads="1"/>
            </p:cNvSpPr>
            <p:nvPr/>
          </p:nvSpPr>
          <p:spPr bwMode="auto">
            <a:xfrm>
              <a:off x="2304" y="2977"/>
              <a:ext cx="499" cy="2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hu-HU" sz="1300">
                  <a:solidFill>
                    <a:srgbClr val="000000"/>
                  </a:solidFill>
                </a:rPr>
                <a:t>(110)</a:t>
              </a:r>
              <a:endParaRPr lang="en-GB" sz="1300">
                <a:solidFill>
                  <a:srgbClr val="000000"/>
                </a:solidFill>
              </a:endParaRPr>
            </a:p>
          </p:txBody>
        </p:sp>
        <p:sp>
          <p:nvSpPr>
            <p:cNvPr id="6162" name="Line 12"/>
            <p:cNvSpPr>
              <a:spLocks noChangeShapeType="1"/>
            </p:cNvSpPr>
            <p:nvPr/>
          </p:nvSpPr>
          <p:spPr bwMode="auto">
            <a:xfrm flipV="1">
              <a:off x="1872" y="2976"/>
              <a:ext cx="43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157" name="Text Box 36"/>
          <p:cNvSpPr txBox="1">
            <a:spLocks noChangeArrowheads="1"/>
          </p:cNvSpPr>
          <p:nvPr/>
        </p:nvSpPr>
        <p:spPr bwMode="auto">
          <a:xfrm>
            <a:off x="3810000" y="3505200"/>
            <a:ext cx="5334000" cy="2468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hu-HU" dirty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(111</a:t>
            </a:r>
            <a:r>
              <a:rPr lang="hu-HU" dirty="0"/>
              <a:t>) </a:t>
            </a:r>
            <a:r>
              <a:rPr lang="hu-HU" dirty="0" err="1" smtClean="0"/>
              <a:t>or</a:t>
            </a:r>
            <a:r>
              <a:rPr lang="hu-HU" dirty="0" smtClean="0"/>
              <a:t> (110</a:t>
            </a:r>
            <a:r>
              <a:rPr lang="hu-HU" dirty="0"/>
              <a:t>) </a:t>
            </a:r>
            <a:r>
              <a:rPr lang="hu-HU" dirty="0" err="1" smtClean="0"/>
              <a:t>surfeces</a:t>
            </a:r>
            <a:r>
              <a:rPr lang="hu-HU" dirty="0" smtClean="0"/>
              <a:t> </a:t>
            </a:r>
            <a:r>
              <a:rPr lang="hu-HU" dirty="0" err="1" smtClean="0"/>
              <a:t>there</a:t>
            </a:r>
            <a:r>
              <a:rPr lang="hu-HU" dirty="0" smtClean="0"/>
              <a:t> is a „</a:t>
            </a:r>
            <a:r>
              <a:rPr lang="hu-HU" dirty="0" err="1" smtClean="0"/>
              <a:t>relative</a:t>
            </a:r>
            <a:r>
              <a:rPr lang="hu-HU" dirty="0" smtClean="0"/>
              <a:t> </a:t>
            </a:r>
            <a:r>
              <a:rPr lang="hu-HU" dirty="0" err="1"/>
              <a:t>gap</a:t>
            </a:r>
            <a:r>
              <a:rPr lang="hu-HU" dirty="0"/>
              <a:t>”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hu-HU" dirty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this</a:t>
            </a:r>
            <a:r>
              <a:rPr lang="hu-HU" dirty="0" smtClean="0"/>
              <a:t>  „</a:t>
            </a:r>
            <a:r>
              <a:rPr lang="hu-HU" dirty="0" err="1" smtClean="0"/>
              <a:t>relative</a:t>
            </a:r>
            <a:r>
              <a:rPr lang="hu-HU" dirty="0" smtClean="0"/>
              <a:t> </a:t>
            </a:r>
            <a:r>
              <a:rPr lang="hu-HU" dirty="0" err="1"/>
              <a:t>gap</a:t>
            </a:r>
            <a:r>
              <a:rPr lang="hu-HU" dirty="0"/>
              <a:t>” </a:t>
            </a:r>
            <a:r>
              <a:rPr lang="hu-HU" dirty="0" err="1" smtClean="0"/>
              <a:t>there</a:t>
            </a:r>
            <a:r>
              <a:rPr lang="hu-HU" dirty="0" smtClean="0"/>
              <a:t> is a </a:t>
            </a:r>
            <a:r>
              <a:rPr lang="hu-HU" dirty="0" err="1" smtClean="0"/>
              <a:t>state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state</a:t>
            </a:r>
            <a:endParaRPr lang="hu-HU" dirty="0"/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hu-HU" dirty="0"/>
              <a:t> (111)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state</a:t>
            </a:r>
            <a:r>
              <a:rPr lang="hu-HU" dirty="0" smtClean="0"/>
              <a:t>       </a:t>
            </a:r>
            <a:r>
              <a:rPr lang="hu-HU" dirty="0" err="1" smtClean="0">
                <a:solidFill>
                  <a:srgbClr val="FF0000"/>
                </a:solidFill>
              </a:rPr>
              <a:t>Around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the</a:t>
            </a:r>
            <a:r>
              <a:rPr lang="hu-HU" dirty="0" smtClean="0">
                <a:solidFill>
                  <a:srgbClr val="FF0000"/>
                </a:solidFill>
              </a:rPr>
              <a:t>  </a:t>
            </a:r>
            <a:r>
              <a:rPr lang="hu-HU" dirty="0" smtClean="0">
                <a:solidFill>
                  <a:srgbClr val="FF0000"/>
                </a:solidFill>
                <a:sym typeface="Symbol" pitchFamily="18" charset="2"/>
              </a:rPr>
              <a:t> </a:t>
            </a:r>
            <a:r>
              <a:rPr lang="hu-HU" dirty="0" err="1" smtClean="0">
                <a:solidFill>
                  <a:srgbClr val="FF0000"/>
                </a:solidFill>
                <a:sym typeface="Symbol" pitchFamily="18" charset="2"/>
              </a:rPr>
              <a:t>point</a:t>
            </a:r>
            <a:endParaRPr lang="hu-HU" dirty="0" smtClean="0"/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endParaRPr lang="hu-HU" dirty="0" smtClean="0"/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hu-HU" dirty="0" smtClean="0"/>
              <a:t>(110)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state</a:t>
            </a:r>
            <a:r>
              <a:rPr lang="hu-HU" dirty="0" smtClean="0"/>
              <a:t>        </a:t>
            </a:r>
            <a:r>
              <a:rPr lang="hu-HU" dirty="0" err="1" smtClean="0">
                <a:solidFill>
                  <a:srgbClr val="FF0000"/>
                </a:solidFill>
              </a:rPr>
              <a:t>Around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the</a:t>
            </a:r>
            <a:r>
              <a:rPr lang="hu-HU" dirty="0" smtClean="0">
                <a:solidFill>
                  <a:srgbClr val="FF0000"/>
                </a:solidFill>
              </a:rPr>
              <a:t> Y pont </a:t>
            </a:r>
            <a:endParaRPr lang="hu-HU" dirty="0" smtClean="0"/>
          </a:p>
          <a:p>
            <a:pPr>
              <a:spcBef>
                <a:spcPct val="50000"/>
              </a:spcBef>
              <a:buClr>
                <a:schemeClr val="accent2"/>
              </a:buClr>
            </a:pPr>
            <a:endParaRPr lang="hu-HU" dirty="0"/>
          </a:p>
          <a:p>
            <a:pPr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Ø"/>
            </a:pPr>
            <a:r>
              <a:rPr lang="hu-HU" dirty="0">
                <a:solidFill>
                  <a:srgbClr val="000000"/>
                </a:solidFill>
              </a:rPr>
              <a:t>(100) </a:t>
            </a:r>
            <a:r>
              <a:rPr lang="hu-HU" dirty="0" smtClean="0">
                <a:solidFill>
                  <a:srgbClr val="000000"/>
                </a:solidFill>
              </a:rPr>
              <a:t> No </a:t>
            </a:r>
            <a:r>
              <a:rPr lang="hu-HU" dirty="0" err="1" smtClean="0">
                <a:solidFill>
                  <a:srgbClr val="000000"/>
                </a:solidFill>
              </a:rPr>
              <a:t>surface</a:t>
            </a:r>
            <a:r>
              <a:rPr lang="hu-HU" dirty="0" smtClean="0">
                <a:solidFill>
                  <a:srgbClr val="000000"/>
                </a:solidFill>
              </a:rPr>
              <a:t> </a:t>
            </a:r>
            <a:r>
              <a:rPr lang="hu-HU" dirty="0" err="1" smtClean="0">
                <a:solidFill>
                  <a:srgbClr val="000000"/>
                </a:solidFill>
              </a:rPr>
              <a:t>state</a:t>
            </a:r>
            <a:endParaRPr lang="hu-HU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Text Box 10"/>
          <p:cNvSpPr txBox="1">
            <a:spLocks noChangeArrowheads="1"/>
          </p:cNvSpPr>
          <p:nvPr/>
        </p:nvSpPr>
        <p:spPr bwMode="auto">
          <a:xfrm>
            <a:off x="381000" y="914400"/>
            <a:ext cx="6172200" cy="5681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r>
              <a:rPr lang="hu-HU" dirty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parabolic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dispersion</a:t>
            </a:r>
            <a:r>
              <a:rPr lang="hu-HU" dirty="0" smtClean="0">
                <a:sym typeface="Symbol" pitchFamily="18" charset="2"/>
              </a:rPr>
              <a:t>   </a:t>
            </a:r>
            <a:r>
              <a:rPr lang="hu-HU" dirty="0" smtClean="0"/>
              <a:t>2D free </a:t>
            </a:r>
            <a:r>
              <a:rPr lang="hu-HU" dirty="0" err="1" smtClean="0"/>
              <a:t>electron</a:t>
            </a:r>
            <a:r>
              <a:rPr lang="hu-HU" dirty="0" smtClean="0"/>
              <a:t> </a:t>
            </a:r>
            <a:r>
              <a:rPr lang="hu-HU" dirty="0" err="1" smtClean="0"/>
              <a:t>gas</a:t>
            </a:r>
            <a:r>
              <a:rPr lang="hu-HU" dirty="0" smtClean="0"/>
              <a:t> </a:t>
            </a:r>
            <a:endParaRPr lang="hu-HU" dirty="0"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r>
              <a:rPr lang="hu-HU" dirty="0">
                <a:sym typeface="Symbol" pitchFamily="18" charset="2"/>
              </a:rPr>
              <a:t> </a:t>
            </a:r>
            <a:r>
              <a:rPr lang="hu-HU" dirty="0" smtClean="0">
                <a:sym typeface="Symbol" pitchFamily="18" charset="2"/>
              </a:rPr>
              <a:t> The </a:t>
            </a:r>
            <a:r>
              <a:rPr lang="hu-HU" dirty="0" err="1" smtClean="0">
                <a:sym typeface="Symbol" pitchFamily="18" charset="2"/>
              </a:rPr>
              <a:t>dispersion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relation</a:t>
            </a:r>
            <a:r>
              <a:rPr lang="hu-HU" dirty="0" smtClean="0">
                <a:sym typeface="Symbol" pitchFamily="18" charset="2"/>
              </a:rPr>
              <a:t> is </a:t>
            </a:r>
            <a:r>
              <a:rPr lang="hu-HU" dirty="0" err="1" smtClean="0">
                <a:sym typeface="Symbol" pitchFamily="18" charset="2"/>
              </a:rPr>
              <a:t>calculated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from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the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i="1" dirty="0" smtClean="0">
                <a:sym typeface="Symbol" pitchFamily="18" charset="2"/>
              </a:rPr>
              <a:t>Bloch </a:t>
            </a:r>
            <a:r>
              <a:rPr lang="hu-HU" i="1" dirty="0" err="1" smtClean="0">
                <a:sym typeface="Symbol" pitchFamily="18" charset="2"/>
              </a:rPr>
              <a:t>spectral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function</a:t>
            </a:r>
            <a:r>
              <a:rPr lang="hu-HU" dirty="0" smtClean="0">
                <a:sym typeface="Symbol" pitchFamily="18" charset="2"/>
              </a:rPr>
              <a:t>:</a:t>
            </a:r>
            <a:endParaRPr lang="hu-HU" dirty="0"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dirty="0" smtClean="0"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dirty="0"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r>
              <a:rPr lang="hu-HU" dirty="0">
                <a:sym typeface="Symbol" pitchFamily="18" charset="2"/>
              </a:rPr>
              <a:t> </a:t>
            </a:r>
            <a:r>
              <a:rPr lang="hu-HU" dirty="0" smtClean="0">
                <a:sym typeface="Symbol" pitchFamily="18" charset="2"/>
              </a:rPr>
              <a:t>Maybe </a:t>
            </a:r>
            <a:r>
              <a:rPr lang="hu-HU" dirty="0" err="1" smtClean="0">
                <a:sym typeface="Symbol" pitchFamily="18" charset="2"/>
              </a:rPr>
              <a:t>split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due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to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spin-orbit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coupling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>
                <a:sym typeface="Symbol" pitchFamily="18" charset="2"/>
              </a:rPr>
              <a:t>: </a:t>
            </a:r>
            <a:r>
              <a:rPr lang="hu-HU" b="1" dirty="0" err="1">
                <a:solidFill>
                  <a:srgbClr val="FF0000"/>
                </a:solidFill>
                <a:sym typeface="Symbol" pitchFamily="18" charset="2"/>
              </a:rPr>
              <a:t>Rashba</a:t>
            </a:r>
            <a:r>
              <a:rPr lang="hu-HU" b="1" dirty="0">
                <a:solidFill>
                  <a:srgbClr val="FF0000"/>
                </a:solidFill>
                <a:sym typeface="Symbol" pitchFamily="18" charset="2"/>
              </a:rPr>
              <a:t> – effektus</a:t>
            </a: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b="1" dirty="0">
              <a:solidFill>
                <a:srgbClr val="FF0000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b="1" dirty="0">
              <a:solidFill>
                <a:srgbClr val="FF0000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b="1" dirty="0">
              <a:solidFill>
                <a:srgbClr val="FF0000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b="1" dirty="0">
              <a:solidFill>
                <a:srgbClr val="FF0000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b="1" dirty="0">
              <a:solidFill>
                <a:srgbClr val="FF0000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b="1" dirty="0">
              <a:solidFill>
                <a:srgbClr val="FF0000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r>
              <a:rPr lang="hu-HU" b="1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Diszpersion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relation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can</a:t>
            </a:r>
            <a:r>
              <a:rPr lang="hu-HU" dirty="0" smtClean="0">
                <a:sym typeface="Symbol" pitchFamily="18" charset="2"/>
              </a:rPr>
              <a:t> be </a:t>
            </a:r>
            <a:r>
              <a:rPr lang="hu-HU" dirty="0" err="1" smtClean="0">
                <a:sym typeface="Symbol" pitchFamily="18" charset="2"/>
              </a:rPr>
              <a:t>written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as</a:t>
            </a:r>
            <a:r>
              <a:rPr lang="hu-HU" dirty="0" smtClean="0">
                <a:sym typeface="Symbol" pitchFamily="18" charset="2"/>
              </a:rPr>
              <a:t>:</a:t>
            </a:r>
            <a:endParaRPr lang="hu-HU" dirty="0"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dirty="0"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b="1" dirty="0">
              <a:solidFill>
                <a:srgbClr val="FF0000"/>
              </a:solidFill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r>
              <a:rPr lang="hu-HU" dirty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Can</a:t>
            </a:r>
            <a:r>
              <a:rPr lang="hu-HU" dirty="0" smtClean="0">
                <a:sym typeface="Symbol" pitchFamily="18" charset="2"/>
              </a:rPr>
              <a:t> be </a:t>
            </a:r>
            <a:r>
              <a:rPr lang="hu-HU" dirty="0" err="1" smtClean="0">
                <a:sym typeface="Symbol" pitchFamily="18" charset="2"/>
              </a:rPr>
              <a:t>measured</a:t>
            </a:r>
            <a:endParaRPr lang="hu-HU" dirty="0">
              <a:sym typeface="Symbol" pitchFamily="18" charset="2"/>
            </a:endParaRPr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r>
              <a:rPr lang="hu-HU" dirty="0" err="1" smtClean="0">
                <a:sym typeface="Symbol" pitchFamily="18" charset="2"/>
              </a:rPr>
              <a:t>Rashba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splitting</a:t>
            </a:r>
            <a:r>
              <a:rPr lang="hu-HU" dirty="0" smtClean="0">
                <a:sym typeface="Symbol" pitchFamily="18" charset="2"/>
              </a:rPr>
              <a:t> is </a:t>
            </a:r>
            <a:r>
              <a:rPr lang="hu-HU" dirty="0" err="1" smtClean="0">
                <a:sym typeface="Symbol" pitchFamily="18" charset="2"/>
              </a:rPr>
              <a:t>measurable</a:t>
            </a:r>
            <a:r>
              <a:rPr lang="hu-HU" dirty="0" smtClean="0">
                <a:sym typeface="Symbol" pitchFamily="18" charset="2"/>
              </a:rPr>
              <a:t> </a:t>
            </a:r>
            <a:r>
              <a:rPr lang="hu-HU" dirty="0" err="1" smtClean="0">
                <a:sym typeface="Symbol" pitchFamily="18" charset="2"/>
              </a:rPr>
              <a:t>on</a:t>
            </a:r>
            <a:r>
              <a:rPr lang="hu-HU" dirty="0" smtClean="0">
                <a:sym typeface="Symbol" pitchFamily="18" charset="2"/>
              </a:rPr>
              <a:t> Au </a:t>
            </a:r>
            <a:r>
              <a:rPr lang="hu-HU" dirty="0" err="1" smtClean="0">
                <a:sym typeface="Symbol" pitchFamily="18" charset="2"/>
              </a:rPr>
              <a:t>surfaces</a:t>
            </a:r>
            <a:r>
              <a:rPr lang="hu-HU" dirty="0" smtClean="0">
                <a:sym typeface="Symbol" pitchFamily="18" charset="2"/>
              </a:rPr>
              <a:t> </a:t>
            </a:r>
            <a:endParaRPr lang="hu-HU" dirty="0">
              <a:sym typeface="Symbol" pitchFamily="18" charset="2"/>
            </a:endParaRPr>
          </a:p>
        </p:txBody>
      </p:sp>
      <p:sp>
        <p:nvSpPr>
          <p:cNvPr id="7176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2800" b="1" i="1" dirty="0"/>
              <a:t> </a:t>
            </a:r>
            <a:r>
              <a:rPr lang="hu-HU" sz="2800" b="1" i="1" dirty="0" err="1" smtClean="0"/>
              <a:t>Properties</a:t>
            </a:r>
            <a:r>
              <a:rPr lang="hu-HU" sz="2800" b="1" i="1" dirty="0" smtClean="0"/>
              <a:t> of  </a:t>
            </a:r>
            <a:r>
              <a:rPr lang="hu-HU" sz="2800" b="1" i="1" dirty="0" err="1" smtClean="0"/>
              <a:t>Surface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States</a:t>
            </a:r>
            <a:endParaRPr lang="hu-HU" sz="2800" b="1" i="1" dirty="0"/>
          </a:p>
        </p:txBody>
      </p:sp>
      <p:graphicFrame>
        <p:nvGraphicFramePr>
          <p:cNvPr id="7170" name="Object 8"/>
          <p:cNvGraphicFramePr>
            <a:graphicFrameLocks noChangeAspect="1"/>
          </p:cNvGraphicFramePr>
          <p:nvPr/>
        </p:nvGraphicFramePr>
        <p:xfrm>
          <a:off x="1524000" y="2895600"/>
          <a:ext cx="4071938" cy="1871663"/>
        </p:xfrm>
        <a:graphic>
          <a:graphicData uri="http://schemas.openxmlformats.org/presentationml/2006/ole">
            <p:oleObj spid="_x0000_s53250" name="Graph" r:id="rId3" imgW="5340960" imgH="2456640" progId="">
              <p:embed/>
            </p:oleObj>
          </a:graphicData>
        </a:graphic>
      </p:graphicFrame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81200" y="1752600"/>
            <a:ext cx="2743200" cy="458788"/>
            <a:chOff x="1066" y="2840"/>
            <a:chExt cx="1728" cy="289"/>
          </a:xfrm>
        </p:grpSpPr>
        <p:sp>
          <p:nvSpPr>
            <p:cNvPr id="7194" name="Rectangle 7"/>
            <p:cNvSpPr>
              <a:spLocks noChangeArrowheads="1"/>
            </p:cNvSpPr>
            <p:nvPr/>
          </p:nvSpPr>
          <p:spPr bwMode="auto">
            <a:xfrm>
              <a:off x="1066" y="2840"/>
              <a:ext cx="1728" cy="2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aphicFrame>
          <p:nvGraphicFramePr>
            <p:cNvPr id="7174" name="Object 6"/>
            <p:cNvGraphicFramePr>
              <a:graphicFrameLocks noChangeAspect="1"/>
            </p:cNvGraphicFramePr>
            <p:nvPr/>
          </p:nvGraphicFramePr>
          <p:xfrm>
            <a:off x="1156" y="2840"/>
            <a:ext cx="1440" cy="289"/>
          </p:xfrm>
          <a:graphic>
            <a:graphicData uri="http://schemas.openxmlformats.org/presentationml/2006/ole">
              <p:oleObj spid="_x0000_s53254" name="Egyenlet" r:id="rId4" imgW="2095200" imgH="419040" progId="Equation.3">
                <p:embed/>
              </p:oleObj>
            </a:graphicData>
          </a:graphic>
        </p:graphicFrame>
      </p:grpSp>
      <p:sp>
        <p:nvSpPr>
          <p:cNvPr id="7178" name="Line 12"/>
          <p:cNvSpPr>
            <a:spLocks noChangeShapeType="1"/>
          </p:cNvSpPr>
          <p:nvPr/>
        </p:nvSpPr>
        <p:spPr bwMode="auto">
          <a:xfrm flipH="1">
            <a:off x="4267200" y="2667000"/>
            <a:ext cx="3810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179" name="Line 13"/>
          <p:cNvSpPr>
            <a:spLocks noChangeShapeType="1"/>
          </p:cNvSpPr>
          <p:nvPr/>
        </p:nvSpPr>
        <p:spPr bwMode="auto">
          <a:xfrm flipH="1">
            <a:off x="4648200" y="2667000"/>
            <a:ext cx="76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180" name="Text Box 14"/>
          <p:cNvSpPr txBox="1">
            <a:spLocks noChangeArrowheads="1"/>
          </p:cNvSpPr>
          <p:nvPr/>
        </p:nvSpPr>
        <p:spPr bwMode="auto">
          <a:xfrm>
            <a:off x="2438400" y="2743200"/>
            <a:ext cx="1981200" cy="29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i="1" dirty="0"/>
              <a:t>Bloch </a:t>
            </a:r>
            <a:r>
              <a:rPr lang="hu-HU" sz="1400" i="1" dirty="0" err="1" smtClean="0"/>
              <a:t>spectral</a:t>
            </a:r>
            <a:r>
              <a:rPr lang="hu-HU" sz="1400" i="1" dirty="0" smtClean="0"/>
              <a:t> </a:t>
            </a:r>
            <a:r>
              <a:rPr lang="hu-HU" sz="1400" i="1" dirty="0" err="1" smtClean="0"/>
              <a:t>function</a:t>
            </a:r>
            <a:r>
              <a:rPr lang="hu-HU" sz="1400" i="1" dirty="0" smtClean="0"/>
              <a:t> </a:t>
            </a:r>
            <a:endParaRPr lang="hu-HU" sz="1400" i="1" dirty="0"/>
          </a:p>
        </p:txBody>
      </p:sp>
      <p:sp>
        <p:nvSpPr>
          <p:cNvPr id="7181" name="Line 22"/>
          <p:cNvSpPr>
            <a:spLocks noChangeShapeType="1"/>
          </p:cNvSpPr>
          <p:nvPr/>
        </p:nvSpPr>
        <p:spPr bwMode="auto">
          <a:xfrm>
            <a:off x="762000" y="3733800"/>
            <a:ext cx="671513" cy="1588"/>
          </a:xfrm>
          <a:prstGeom prst="line">
            <a:avLst/>
          </a:prstGeom>
          <a:noFill/>
          <a:ln w="1908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228600" y="3124200"/>
            <a:ext cx="1139825" cy="1220788"/>
            <a:chOff x="3648" y="3024"/>
            <a:chExt cx="718" cy="769"/>
          </a:xfrm>
        </p:grpSpPr>
        <p:sp>
          <p:nvSpPr>
            <p:cNvPr id="7187" name="AutoShape 16"/>
            <p:cNvSpPr>
              <a:spLocks noChangeArrowheads="1"/>
            </p:cNvSpPr>
            <p:nvPr/>
          </p:nvSpPr>
          <p:spPr bwMode="auto">
            <a:xfrm rot="-5400000">
              <a:off x="3607" y="3065"/>
              <a:ext cx="769" cy="688"/>
            </a:xfrm>
            <a:prstGeom prst="hexagon">
              <a:avLst>
                <a:gd name="adj" fmla="val 27943"/>
                <a:gd name="vf" fmla="val 115470"/>
              </a:avLst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88" name="Oval 17"/>
            <p:cNvSpPr>
              <a:spLocks noChangeArrowheads="1"/>
            </p:cNvSpPr>
            <p:nvPr/>
          </p:nvSpPr>
          <p:spPr bwMode="auto">
            <a:xfrm>
              <a:off x="3834" y="3236"/>
              <a:ext cx="317" cy="318"/>
            </a:xfrm>
            <a:prstGeom prst="ellipse">
              <a:avLst/>
            </a:prstGeom>
            <a:noFill/>
            <a:ln w="255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89" name="Oval 18"/>
            <p:cNvSpPr>
              <a:spLocks noChangeArrowheads="1"/>
            </p:cNvSpPr>
            <p:nvPr/>
          </p:nvSpPr>
          <p:spPr bwMode="auto">
            <a:xfrm>
              <a:off x="3940" y="3342"/>
              <a:ext cx="106" cy="106"/>
            </a:xfrm>
            <a:prstGeom prst="ellipse">
              <a:avLst/>
            </a:prstGeom>
            <a:noFill/>
            <a:ln w="255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90" name="Oval 19"/>
            <p:cNvSpPr>
              <a:spLocks noChangeArrowheads="1"/>
            </p:cNvSpPr>
            <p:nvPr/>
          </p:nvSpPr>
          <p:spPr bwMode="auto">
            <a:xfrm>
              <a:off x="3913" y="3315"/>
              <a:ext cx="159" cy="159"/>
            </a:xfrm>
            <a:prstGeom prst="ellipse">
              <a:avLst/>
            </a:prstGeom>
            <a:noFill/>
            <a:ln w="25560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91" name="Text Box 20"/>
            <p:cNvSpPr txBox="1">
              <a:spLocks noChangeArrowheads="1"/>
            </p:cNvSpPr>
            <p:nvPr/>
          </p:nvSpPr>
          <p:spPr bwMode="auto">
            <a:xfrm>
              <a:off x="3940" y="3368"/>
              <a:ext cx="264" cy="23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25"/>
                </a:spcBef>
                <a:buClr>
                  <a:srgbClr val="FF0000"/>
                </a:buClr>
                <a:buFont typeface="Symbol" pitchFamily="18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>
                  <a:solidFill>
                    <a:srgbClr val="FF0000"/>
                  </a:solidFill>
                  <a:latin typeface="Symbol" pitchFamily="18" charset="2"/>
                </a:rPr>
                <a:t></a:t>
              </a:r>
            </a:p>
          </p:txBody>
        </p:sp>
        <p:sp>
          <p:nvSpPr>
            <p:cNvPr id="7192" name="Text Box 21"/>
            <p:cNvSpPr txBox="1">
              <a:spLocks noChangeArrowheads="1"/>
            </p:cNvSpPr>
            <p:nvPr/>
          </p:nvSpPr>
          <p:spPr bwMode="auto">
            <a:xfrm>
              <a:off x="3940" y="3262"/>
              <a:ext cx="423" cy="32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75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2800">
                  <a:solidFill>
                    <a:srgbClr val="000000"/>
                  </a:solidFill>
                </a:rPr>
                <a:t>.</a:t>
              </a:r>
            </a:p>
          </p:txBody>
        </p:sp>
        <p:sp>
          <p:nvSpPr>
            <p:cNvPr id="7193" name="Text Box 23"/>
            <p:cNvSpPr txBox="1">
              <a:spLocks noChangeArrowheads="1"/>
            </p:cNvSpPr>
            <p:nvPr/>
          </p:nvSpPr>
          <p:spPr bwMode="auto">
            <a:xfrm>
              <a:off x="4128" y="3408"/>
              <a:ext cx="238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k</a:t>
              </a:r>
              <a:r>
                <a:rPr lang="en-GB" baseline="-25000">
                  <a:solidFill>
                    <a:srgbClr val="000000"/>
                  </a:solidFill>
                </a:rPr>
                <a:t>x</a:t>
              </a:r>
            </a:p>
          </p:txBody>
        </p:sp>
      </p:grpSp>
      <p:sp>
        <p:nvSpPr>
          <p:cNvPr id="7183" name="Text Box 25"/>
          <p:cNvSpPr txBox="1">
            <a:spLocks noChangeArrowheads="1"/>
          </p:cNvSpPr>
          <p:nvPr/>
        </p:nvSpPr>
        <p:spPr bwMode="auto">
          <a:xfrm>
            <a:off x="0" y="2743200"/>
            <a:ext cx="19050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Felületi Brillouin - zóna</a:t>
            </a:r>
          </a:p>
        </p:txBody>
      </p:sp>
      <p:pic>
        <p:nvPicPr>
          <p:cNvPr id="7184" name="Picture 26"/>
          <p:cNvPicPr>
            <a:picLocks noChangeAspect="1" noChangeArrowheads="1"/>
          </p:cNvPicPr>
          <p:nvPr/>
        </p:nvPicPr>
        <p:blipFill>
          <a:blip r:embed="rId5" cstate="print">
            <a:lum bright="2000" contrast="30000"/>
          </a:blip>
          <a:srcRect/>
          <a:stretch>
            <a:fillRect/>
          </a:stretch>
        </p:blipFill>
        <p:spPr bwMode="auto">
          <a:xfrm>
            <a:off x="5486400" y="4708525"/>
            <a:ext cx="2590800" cy="1849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7185" name="Text Box 27"/>
          <p:cNvSpPr txBox="1">
            <a:spLocks noChangeArrowheads="1"/>
          </p:cNvSpPr>
          <p:nvPr/>
        </p:nvSpPr>
        <p:spPr bwMode="auto">
          <a:xfrm>
            <a:off x="4876800" y="6611938"/>
            <a:ext cx="4267200" cy="246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i="1">
                <a:solidFill>
                  <a:srgbClr val="000000"/>
                </a:solidFill>
              </a:rPr>
              <a:t>G. Nicolay, F. Reinert, S. Hüfner and P. Blaha: Phys. Rev. 65, 033407 (2001)</a:t>
            </a:r>
          </a:p>
        </p:txBody>
      </p:sp>
      <p:graphicFrame>
        <p:nvGraphicFramePr>
          <p:cNvPr id="7171" name="Object 28"/>
          <p:cNvGraphicFramePr>
            <a:graphicFrameLocks noChangeAspect="1"/>
          </p:cNvGraphicFramePr>
          <p:nvPr/>
        </p:nvGraphicFramePr>
        <p:xfrm>
          <a:off x="1600200" y="5105400"/>
          <a:ext cx="2757488" cy="688975"/>
        </p:xfrm>
        <a:graphic>
          <a:graphicData uri="http://schemas.openxmlformats.org/presentationml/2006/ole">
            <p:oleObj spid="_x0000_s53251" name="Egyenlet" r:id="rId6" imgW="1726920" imgH="431640" progId="Equation.3">
              <p:embed/>
            </p:oleObj>
          </a:graphicData>
        </a:graphic>
      </p:graphicFrame>
      <p:graphicFrame>
        <p:nvGraphicFramePr>
          <p:cNvPr id="7172" name="Object 29"/>
          <p:cNvGraphicFramePr>
            <a:graphicFrameLocks noChangeAspect="1"/>
          </p:cNvGraphicFramePr>
          <p:nvPr/>
        </p:nvGraphicFramePr>
        <p:xfrm>
          <a:off x="6084888" y="0"/>
          <a:ext cx="3059112" cy="2562225"/>
        </p:xfrm>
        <a:graphic>
          <a:graphicData uri="http://schemas.openxmlformats.org/presentationml/2006/ole">
            <p:oleObj spid="_x0000_s53252" name="Graph" r:id="rId7" imgW="3960000" imgH="3316320" progId="">
              <p:embed/>
            </p:oleObj>
          </a:graphicData>
        </a:graphic>
      </p:graphicFrame>
      <p:graphicFrame>
        <p:nvGraphicFramePr>
          <p:cNvPr id="7173" name="Object 30"/>
          <p:cNvGraphicFramePr>
            <a:graphicFrameLocks noChangeAspect="1"/>
          </p:cNvGraphicFramePr>
          <p:nvPr/>
        </p:nvGraphicFramePr>
        <p:xfrm>
          <a:off x="6227763" y="2276475"/>
          <a:ext cx="2916237" cy="2444750"/>
        </p:xfrm>
        <a:graphic>
          <a:graphicData uri="http://schemas.openxmlformats.org/presentationml/2006/ole">
            <p:oleObj spid="_x0000_s53253" name="Graph" r:id="rId8" imgW="3957120" imgH="3316320" progId="">
              <p:embed/>
            </p:oleObj>
          </a:graphicData>
        </a:graphic>
      </p:graphicFrame>
      <p:sp>
        <p:nvSpPr>
          <p:cNvPr id="7186" name="Text Box 31"/>
          <p:cNvSpPr txBox="1">
            <a:spLocks noChangeArrowheads="1"/>
          </p:cNvSpPr>
          <p:nvPr/>
        </p:nvSpPr>
        <p:spPr bwMode="auto">
          <a:xfrm>
            <a:off x="1371600" y="3733800"/>
            <a:ext cx="381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FF0000"/>
                </a:solidFill>
              </a:rPr>
              <a:t>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2"/>
          <p:cNvSpPr>
            <a:spLocks noChangeArrowheads="1"/>
          </p:cNvSpPr>
          <p:nvPr/>
        </p:nvSpPr>
        <p:spPr bwMode="auto">
          <a:xfrm>
            <a:off x="152400" y="152400"/>
            <a:ext cx="497363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2400" b="1">
                <a:solidFill>
                  <a:srgbClr val="FF0000"/>
                </a:solidFill>
              </a:rPr>
              <a:t>Surface state on the Au (110) surface</a:t>
            </a:r>
            <a:endParaRPr lang="en-GB" sz="2400" b="1">
              <a:solidFill>
                <a:srgbClr val="FF0000"/>
              </a:solidFill>
            </a:endParaRPr>
          </a:p>
        </p:txBody>
      </p:sp>
      <p:graphicFrame>
        <p:nvGraphicFramePr>
          <p:cNvPr id="8194" name="Object 3"/>
          <p:cNvGraphicFramePr>
            <a:graphicFrameLocks noChangeAspect="1"/>
          </p:cNvGraphicFramePr>
          <p:nvPr/>
        </p:nvGraphicFramePr>
        <p:xfrm>
          <a:off x="609600" y="3962400"/>
          <a:ext cx="3121025" cy="2636838"/>
        </p:xfrm>
        <a:graphic>
          <a:graphicData uri="http://schemas.openxmlformats.org/presentationml/2006/ole">
            <p:oleObj spid="_x0000_s54274" name="Graph" r:id="rId3" imgW="3967200" imgH="3350880" progId="">
              <p:embed/>
            </p:oleObj>
          </a:graphicData>
        </a:graphic>
      </p:graphicFrame>
      <p:sp>
        <p:nvSpPr>
          <p:cNvPr id="8198" name="Text Box 4"/>
          <p:cNvSpPr txBox="1">
            <a:spLocks noChangeArrowheads="1"/>
          </p:cNvSpPr>
          <p:nvPr/>
        </p:nvSpPr>
        <p:spPr bwMode="auto">
          <a:xfrm>
            <a:off x="755650" y="620713"/>
            <a:ext cx="722153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r>
              <a:rPr lang="hu-HU" dirty="0"/>
              <a:t> </a:t>
            </a:r>
            <a:r>
              <a:rPr lang="hu-HU" dirty="0" smtClean="0"/>
              <a:t>Local </a:t>
            </a:r>
            <a:r>
              <a:rPr lang="hu-HU" dirty="0"/>
              <a:t>„</a:t>
            </a:r>
            <a:r>
              <a:rPr lang="hu-HU" dirty="0" err="1"/>
              <a:t>gap</a:t>
            </a:r>
            <a:r>
              <a:rPr lang="hu-HU" dirty="0"/>
              <a:t>” </a:t>
            </a:r>
            <a:r>
              <a:rPr lang="hu-HU" dirty="0" err="1" smtClean="0"/>
              <a:t>around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 </a:t>
            </a:r>
            <a:r>
              <a:rPr lang="hu-HU" dirty="0"/>
              <a:t>Y </a:t>
            </a:r>
            <a:r>
              <a:rPr lang="hu-HU" dirty="0" err="1" smtClean="0"/>
              <a:t>point</a:t>
            </a:r>
            <a:endParaRPr lang="hu-HU" dirty="0" smtClean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endParaRPr lang="hu-HU" dirty="0" smtClean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endParaRPr lang="hu-HU" dirty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endParaRPr lang="hu-HU" dirty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endParaRPr lang="hu-HU" dirty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endParaRPr lang="hu-HU" dirty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endParaRPr lang="hu-HU" dirty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endParaRPr lang="hu-HU" dirty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endParaRPr lang="hu-HU" dirty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endParaRPr lang="hu-HU" dirty="0"/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hu-HU" dirty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endParaRPr lang="hu-HU" dirty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r>
              <a:rPr lang="hu-HU" dirty="0" err="1" smtClean="0"/>
              <a:t>spin-orbit</a:t>
            </a:r>
            <a:r>
              <a:rPr lang="hu-HU" dirty="0" smtClean="0"/>
              <a:t>  </a:t>
            </a:r>
            <a:r>
              <a:rPr lang="hu-HU" dirty="0" err="1" smtClean="0"/>
              <a:t>coupling</a:t>
            </a:r>
            <a:r>
              <a:rPr lang="hu-HU" dirty="0" smtClean="0"/>
              <a:t> (</a:t>
            </a:r>
            <a:r>
              <a:rPr lang="hu-HU" dirty="0"/>
              <a:t>SOC) </a:t>
            </a:r>
            <a:r>
              <a:rPr lang="hu-HU" dirty="0" err="1" smtClean="0"/>
              <a:t>splits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free-electron-like</a:t>
            </a:r>
            <a:r>
              <a:rPr lang="hu-HU" dirty="0" smtClean="0"/>
              <a:t> </a:t>
            </a:r>
            <a:r>
              <a:rPr lang="hu-HU" dirty="0" err="1" smtClean="0"/>
              <a:t>dispersion</a:t>
            </a:r>
            <a:endParaRPr lang="hu-HU" dirty="0"/>
          </a:p>
        </p:txBody>
      </p:sp>
      <p:graphicFrame>
        <p:nvGraphicFramePr>
          <p:cNvPr id="8195" name="Object 5"/>
          <p:cNvGraphicFramePr>
            <a:graphicFrameLocks noChangeAspect="1"/>
          </p:cNvGraphicFramePr>
          <p:nvPr/>
        </p:nvGraphicFramePr>
        <p:xfrm>
          <a:off x="1066800" y="784225"/>
          <a:ext cx="3336925" cy="2797175"/>
        </p:xfrm>
        <a:graphic>
          <a:graphicData uri="http://schemas.openxmlformats.org/presentationml/2006/ole">
            <p:oleObj spid="_x0000_s54275" name="Graph" r:id="rId4" imgW="3879360" imgH="3252960" progId="">
              <p:embed/>
            </p:oleObj>
          </a:graphicData>
        </a:graphic>
      </p:graphicFrame>
      <p:sp>
        <p:nvSpPr>
          <p:cNvPr id="8199" name="Text Box 6"/>
          <p:cNvSpPr txBox="1">
            <a:spLocks noChangeArrowheads="1"/>
          </p:cNvSpPr>
          <p:nvPr/>
        </p:nvSpPr>
        <p:spPr bwMode="auto">
          <a:xfrm>
            <a:off x="1752600" y="39624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400" i="1"/>
              <a:t>without SOC</a:t>
            </a:r>
          </a:p>
        </p:txBody>
      </p:sp>
      <p:sp>
        <p:nvSpPr>
          <p:cNvPr id="8200" name="Text Box 7"/>
          <p:cNvSpPr txBox="1">
            <a:spLocks noChangeArrowheads="1"/>
          </p:cNvSpPr>
          <p:nvPr/>
        </p:nvSpPr>
        <p:spPr bwMode="auto">
          <a:xfrm>
            <a:off x="5791200" y="3886200"/>
            <a:ext cx="1295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400" i="1"/>
              <a:t>with SOC</a:t>
            </a:r>
          </a:p>
        </p:txBody>
      </p:sp>
      <p:graphicFrame>
        <p:nvGraphicFramePr>
          <p:cNvPr id="8196" name="Object 8"/>
          <p:cNvGraphicFramePr>
            <a:graphicFrameLocks noChangeAspect="1"/>
          </p:cNvGraphicFramePr>
          <p:nvPr/>
        </p:nvGraphicFramePr>
        <p:xfrm>
          <a:off x="4800600" y="4343400"/>
          <a:ext cx="2916238" cy="2155825"/>
        </p:xfrm>
        <a:graphic>
          <a:graphicData uri="http://schemas.openxmlformats.org/presentationml/2006/ole">
            <p:oleObj spid="_x0000_s54276" name="Graph" r:id="rId5" imgW="4019040" imgH="2970720" progId="">
              <p:embed/>
            </p:oleObj>
          </a:graphicData>
        </a:graphic>
      </p:graphicFrame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6248400" y="5791200"/>
            <a:ext cx="409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sm" len="med"/>
            <a:tailEnd type="triangle" w="sm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629400" y="5638800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200"/>
              <a:t>splitting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>
            <a:off x="5791200" y="44196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04" name="Text Box 12"/>
          <p:cNvSpPr txBox="1">
            <a:spLocks noChangeArrowheads="1"/>
          </p:cNvSpPr>
          <p:nvPr/>
        </p:nvSpPr>
        <p:spPr bwMode="auto">
          <a:xfrm>
            <a:off x="6019800" y="4191000"/>
            <a:ext cx="762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1200"/>
              <a:t>2k</a:t>
            </a:r>
            <a:r>
              <a:rPr lang="hu-HU" sz="1200" baseline="-25000"/>
              <a:t>F</a:t>
            </a:r>
            <a:endParaRPr lang="hu-HU" sz="1200"/>
          </a:p>
        </p:txBody>
      </p:sp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2150" y="1081088"/>
            <a:ext cx="1824038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971550" y="765175"/>
            <a:ext cx="7772400" cy="290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hu-HU"/>
              <a:t> In two dimensional free electron gas the Schrödinger equation is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endParaRPr lang="hu-HU"/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/>
              <a:t>where </a:t>
            </a:r>
            <a:r>
              <a:rPr lang="hu-HU">
                <a:sym typeface="Symbol" pitchFamily="18" charset="2"/>
              </a:rPr>
              <a:t></a:t>
            </a:r>
            <a:r>
              <a:rPr lang="hu-HU" baseline="-25000">
                <a:sym typeface="Symbol" pitchFamily="18" charset="2"/>
              </a:rPr>
              <a:t>R</a:t>
            </a:r>
            <a:r>
              <a:rPr lang="hu-HU">
                <a:sym typeface="Symbol" pitchFamily="18" charset="2"/>
              </a:rPr>
              <a:t> is the Rashba parameter. This hamiltonian is isotropic in k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hu-HU"/>
              <a:t>Summarize the results for Cu(110) and Au(110) surface in the two directions:</a:t>
            </a:r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endParaRPr lang="hu-HU"/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endParaRPr lang="hu-HU"/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endParaRPr lang="hu-HU"/>
          </a:p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Char char="•"/>
            </a:pPr>
            <a:r>
              <a:rPr lang="hu-HU"/>
              <a:t>The Rashba parameter is about 5 times bigger in the </a:t>
            </a:r>
            <a:r>
              <a:rPr lang="hu-HU" b="1"/>
              <a:t>x direction</a:t>
            </a:r>
            <a:r>
              <a:rPr lang="hu-HU"/>
              <a:t>  than in the y direction</a:t>
            </a: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04800" y="228600"/>
            <a:ext cx="202723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2400" b="1">
                <a:solidFill>
                  <a:srgbClr val="FF0000"/>
                </a:solidFill>
              </a:rPr>
              <a:t>Rashba effect</a:t>
            </a:r>
            <a:r>
              <a:rPr lang="en-GB" sz="2400" b="1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94212" name="Group 4"/>
          <p:cNvGraphicFramePr>
            <a:graphicFrameLocks noGrp="1"/>
          </p:cNvGraphicFramePr>
          <p:nvPr/>
        </p:nvGraphicFramePr>
        <p:xfrm>
          <a:off x="2193925" y="2420938"/>
          <a:ext cx="3598863" cy="795528"/>
        </p:xfrm>
        <a:graphic>
          <a:graphicData uri="http://schemas.openxmlformats.org/drawingml/2006/table">
            <a:tbl>
              <a:tblPr/>
              <a:tblGrid>
                <a:gridCol w="720725"/>
                <a:gridCol w="717550"/>
                <a:gridCol w="715963"/>
                <a:gridCol w="723900"/>
                <a:gridCol w="720725"/>
              </a:tblGrid>
              <a:tr h="204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*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/m</a:t>
                      </a:r>
                      <a:r>
                        <a:rPr kumimoji="0" lang="hu-HU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m</a:t>
                      </a:r>
                      <a:r>
                        <a:rPr kumimoji="0" lang="en-US" sz="12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*</a:t>
                      </a: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/m</a:t>
                      </a:r>
                      <a:r>
                        <a:rPr kumimoji="0" lang="hu-HU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l-G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sz="12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kumimoji="0" lang="el-GR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6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Au(111)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0.19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0.57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0.19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0.57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4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Au(110)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0.11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Times New Roman" pitchFamily="18" charset="0"/>
                        </a:rPr>
                        <a:t>0.8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3CC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hu-H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0.32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hu-H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CC33"/>
                          </a:solidFill>
                          <a:effectLst/>
                          <a:latin typeface="Times New Roman" pitchFamily="18" charset="0"/>
                        </a:rPr>
                        <a:t>0.17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33CC33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47" name="Text Box 34"/>
          <p:cNvSpPr txBox="1">
            <a:spLocks noChangeArrowheads="1"/>
          </p:cNvSpPr>
          <p:nvPr/>
        </p:nvSpPr>
        <p:spPr bwMode="auto">
          <a:xfrm>
            <a:off x="2843213" y="21336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400" b="1" i="1">
                <a:solidFill>
                  <a:srgbClr val="FF0000"/>
                </a:solidFill>
              </a:rPr>
              <a:t>in </a:t>
            </a:r>
            <a:r>
              <a:rPr lang="hu-HU" sz="1400" b="1" i="1">
                <a:solidFill>
                  <a:srgbClr val="FF0000"/>
                </a:solidFill>
              </a:rPr>
              <a:t>x</a:t>
            </a:r>
            <a:r>
              <a:rPr lang="en-US" sz="1400" b="1" i="1">
                <a:solidFill>
                  <a:srgbClr val="FF0000"/>
                </a:solidFill>
              </a:rPr>
              <a:t> direction</a:t>
            </a:r>
          </a:p>
        </p:txBody>
      </p:sp>
      <p:sp>
        <p:nvSpPr>
          <p:cNvPr id="9248" name="Text Box 35"/>
          <p:cNvSpPr txBox="1">
            <a:spLocks noChangeArrowheads="1"/>
          </p:cNvSpPr>
          <p:nvPr/>
        </p:nvSpPr>
        <p:spPr bwMode="auto">
          <a:xfrm>
            <a:off x="4356100" y="21336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sz="1400" b="1" i="1">
                <a:solidFill>
                  <a:srgbClr val="0000FF"/>
                </a:solidFill>
              </a:rPr>
              <a:t>in </a:t>
            </a:r>
            <a:r>
              <a:rPr lang="hu-HU" sz="1400" b="1" i="1">
                <a:solidFill>
                  <a:srgbClr val="0000FF"/>
                </a:solidFill>
              </a:rPr>
              <a:t>y</a:t>
            </a:r>
            <a:r>
              <a:rPr lang="en-US" sz="1400" b="1" i="1">
                <a:solidFill>
                  <a:srgbClr val="0000FF"/>
                </a:solidFill>
              </a:rPr>
              <a:t> direction</a:t>
            </a:r>
          </a:p>
        </p:txBody>
      </p:sp>
      <p:graphicFrame>
        <p:nvGraphicFramePr>
          <p:cNvPr id="9218" name="Object 36"/>
          <p:cNvGraphicFramePr>
            <a:graphicFrameLocks noChangeAspect="1"/>
          </p:cNvGraphicFramePr>
          <p:nvPr/>
        </p:nvGraphicFramePr>
        <p:xfrm>
          <a:off x="3511550" y="1066800"/>
          <a:ext cx="2271713" cy="465138"/>
        </p:xfrm>
        <a:graphic>
          <a:graphicData uri="http://schemas.openxmlformats.org/presentationml/2006/ole">
            <p:oleObj spid="_x0000_s55298" name="Egyenlet" r:id="rId3" imgW="2108160" imgH="431640" progId="Equation.3">
              <p:embed/>
            </p:oleObj>
          </a:graphicData>
        </a:graphic>
      </p:graphicFrame>
      <p:pic>
        <p:nvPicPr>
          <p:cNvPr id="9249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3789363"/>
            <a:ext cx="4103688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50" name="Picture 3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3903663"/>
            <a:ext cx="2808287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981075"/>
            <a:ext cx="8458200" cy="6119813"/>
          </a:xfrm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hu-HU" sz="2000" dirty="0" err="1" smtClean="0"/>
              <a:t>Let</a:t>
            </a:r>
            <a:r>
              <a:rPr lang="hu-HU" sz="2000" dirty="0" smtClean="0"/>
              <a:t> </a:t>
            </a:r>
            <a:r>
              <a:rPr lang="hu-HU" sz="2000" dirty="0" err="1" smtClean="0"/>
              <a:t>us</a:t>
            </a:r>
            <a:r>
              <a:rPr lang="hu-HU" sz="2000" dirty="0" smtClean="0"/>
              <a:t> </a:t>
            </a:r>
            <a:r>
              <a:rPr lang="hu-HU" sz="2000" dirty="0" err="1" smtClean="0"/>
              <a:t>construct</a:t>
            </a:r>
            <a:r>
              <a:rPr lang="hu-HU" sz="2000" dirty="0" smtClean="0"/>
              <a:t> a         </a:t>
            </a:r>
            <a:r>
              <a:rPr lang="hu-HU" sz="2000" dirty="0" err="1" smtClean="0"/>
              <a:t>perturbation</a:t>
            </a:r>
            <a:r>
              <a:rPr lang="hu-HU" sz="2000" dirty="0" smtClean="0"/>
              <a:t> </a:t>
            </a:r>
            <a:r>
              <a:rPr lang="hu-HU" sz="2000" dirty="0" err="1" smtClean="0"/>
              <a:t>theory</a:t>
            </a:r>
            <a:r>
              <a:rPr lang="hu-HU" sz="2000" dirty="0" smtClean="0"/>
              <a:t>  </a:t>
            </a:r>
            <a:r>
              <a:rPr lang="hu-HU" sz="2000" dirty="0" err="1" smtClean="0"/>
              <a:t>for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surface</a:t>
            </a:r>
            <a:r>
              <a:rPr lang="hu-HU" sz="2000" dirty="0" smtClean="0"/>
              <a:t> </a:t>
            </a:r>
            <a:r>
              <a:rPr lang="hu-HU" sz="2000" dirty="0" err="1" smtClean="0"/>
              <a:t>states</a:t>
            </a:r>
            <a:r>
              <a:rPr lang="hu-HU" sz="2000" dirty="0" smtClean="0"/>
              <a:t> :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hu-HU" sz="2000" dirty="0" smtClean="0"/>
              <a:t>Bloch </a:t>
            </a:r>
            <a:r>
              <a:rPr lang="hu-HU" sz="2000" dirty="0" err="1" smtClean="0"/>
              <a:t>states</a:t>
            </a:r>
            <a:r>
              <a:rPr lang="hu-HU" sz="2000" dirty="0" smtClean="0"/>
              <a:t> </a:t>
            </a:r>
            <a:r>
              <a:rPr lang="hu-HU" sz="2000" dirty="0" err="1" smtClean="0"/>
              <a:t>on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Au(110) </a:t>
            </a:r>
            <a:r>
              <a:rPr lang="hu-HU" sz="2000" dirty="0" err="1" smtClean="0"/>
              <a:t>surface</a:t>
            </a:r>
            <a:r>
              <a:rPr lang="hu-HU" sz="2000" dirty="0" smtClean="0"/>
              <a:t> 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hu-HU" sz="2000" dirty="0" err="1" smtClean="0"/>
              <a:t>Where</a:t>
            </a:r>
            <a:r>
              <a:rPr lang="hu-HU" sz="2000" dirty="0" smtClean="0"/>
              <a:t>              </a:t>
            </a:r>
            <a:r>
              <a:rPr lang="hu-HU" sz="2000" dirty="0" err="1" smtClean="0"/>
              <a:t>should</a:t>
            </a:r>
            <a:r>
              <a:rPr lang="hu-HU" sz="2000" dirty="0" smtClean="0"/>
              <a:t> </a:t>
            </a:r>
            <a:r>
              <a:rPr lang="hu-HU" sz="2000" dirty="0" err="1" smtClean="0"/>
              <a:t>satisfy</a:t>
            </a:r>
            <a:r>
              <a:rPr lang="hu-HU" sz="2000" dirty="0" smtClean="0"/>
              <a:t>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endParaRPr lang="hu-HU" sz="2000" dirty="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endParaRPr lang="hu-HU" sz="2000" dirty="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endParaRPr lang="hu-HU" sz="2000" dirty="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endParaRPr lang="hu-HU" sz="2000" dirty="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endParaRPr lang="hu-HU" sz="2000" dirty="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hu-HU" sz="2000" dirty="0" err="1" smtClean="0"/>
              <a:t>Where</a:t>
            </a:r>
            <a:r>
              <a:rPr lang="hu-HU" sz="2000" dirty="0" smtClean="0"/>
              <a:t>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effective</a:t>
            </a:r>
            <a:r>
              <a:rPr lang="hu-HU" sz="2000" dirty="0" smtClean="0"/>
              <a:t> </a:t>
            </a:r>
            <a:r>
              <a:rPr lang="hu-HU" sz="2000" dirty="0" err="1" smtClean="0"/>
              <a:t>spin-orbit</a:t>
            </a:r>
            <a:r>
              <a:rPr lang="hu-HU" sz="2000" dirty="0" smtClean="0"/>
              <a:t> </a:t>
            </a:r>
            <a:r>
              <a:rPr lang="hu-HU" sz="2000" dirty="0" err="1" smtClean="0"/>
              <a:t>interaction</a:t>
            </a:r>
            <a:r>
              <a:rPr lang="hu-HU" sz="2000" dirty="0" smtClean="0"/>
              <a:t> </a:t>
            </a:r>
            <a:r>
              <a:rPr lang="hu-HU" sz="2000" dirty="0" err="1" smtClean="0"/>
              <a:t>can</a:t>
            </a:r>
            <a:r>
              <a:rPr lang="hu-HU" sz="2000" dirty="0" smtClean="0"/>
              <a:t> be </a:t>
            </a:r>
            <a:r>
              <a:rPr lang="hu-HU" sz="2000" dirty="0" err="1" smtClean="0"/>
              <a:t>written</a:t>
            </a:r>
            <a:r>
              <a:rPr lang="hu-HU" sz="2000" dirty="0" smtClean="0"/>
              <a:t> </a:t>
            </a:r>
            <a:r>
              <a:rPr lang="hu-HU" sz="2000" dirty="0" err="1" smtClean="0"/>
              <a:t>as</a:t>
            </a:r>
            <a:r>
              <a:rPr lang="hu-HU" sz="2000" dirty="0" smtClean="0"/>
              <a:t> 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endParaRPr lang="hu-HU" sz="2800" dirty="0" smtClean="0"/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>
            <p:ph sz="half" idx="2"/>
          </p:nvPr>
        </p:nvGraphicFramePr>
        <p:xfrm>
          <a:off x="2362200" y="1041400"/>
          <a:ext cx="457200" cy="319088"/>
        </p:xfrm>
        <a:graphic>
          <a:graphicData uri="http://schemas.openxmlformats.org/presentationml/2006/ole">
            <p:oleObj spid="_x0000_s56322" name="Equation" r:id="rId3" imgW="291960" imgH="203040" progId="Equation.3">
              <p:embed/>
            </p:oleObj>
          </a:graphicData>
        </a:graphic>
      </p:graphicFrame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371600"/>
            <a:ext cx="2743200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1838325"/>
            <a:ext cx="576262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2667000"/>
            <a:ext cx="58324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2038" y="2852738"/>
            <a:ext cx="1584325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4953000"/>
            <a:ext cx="5688013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0" name="Text Box 9"/>
          <p:cNvSpPr txBox="1">
            <a:spLocks noChangeArrowheads="1"/>
          </p:cNvSpPr>
          <p:nvPr/>
        </p:nvSpPr>
        <p:spPr bwMode="auto">
          <a:xfrm>
            <a:off x="6896100" y="5105400"/>
            <a:ext cx="53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hu-HU" sz="2400"/>
              <a:t>(1)</a:t>
            </a:r>
          </a:p>
        </p:txBody>
      </p:sp>
      <p:graphicFrame>
        <p:nvGraphicFramePr>
          <p:cNvPr id="10243" name="Object 10"/>
          <p:cNvGraphicFramePr>
            <a:graphicFrameLocks noChangeAspect="1"/>
          </p:cNvGraphicFramePr>
          <p:nvPr/>
        </p:nvGraphicFramePr>
        <p:xfrm>
          <a:off x="1752600" y="2209800"/>
          <a:ext cx="6477000" cy="4318000"/>
        </p:xfrm>
        <a:graphic>
          <a:graphicData uri="http://schemas.openxmlformats.org/presentationml/2006/ole">
            <p:oleObj spid="_x0000_s56323" name="Equation" r:id="rId9" imgW="114120" imgH="215640" progId="Equation.3">
              <p:embed/>
            </p:oleObj>
          </a:graphicData>
        </a:graphic>
      </p:graphicFrame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1524000" y="228600"/>
            <a:ext cx="5581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hu-HU" sz="2400" b="1" dirty="0">
                <a:solidFill>
                  <a:srgbClr val="FF0000"/>
                </a:solidFill>
              </a:rPr>
              <a:t>kp</a:t>
            </a:r>
            <a:r>
              <a:rPr lang="hu-HU" sz="2400" dirty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perturbation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theory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for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the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surface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states</a:t>
            </a:r>
            <a:endParaRPr lang="hu-H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1613" y="304800"/>
            <a:ext cx="8713787" cy="4114800"/>
          </a:xfrm>
        </p:spPr>
        <p:txBody>
          <a:bodyPr/>
          <a:lstStyle/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hu-HU" sz="2400" smtClean="0"/>
              <a:t>Ha k=0 és                        0: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hu-HU" sz="2400" smtClean="0"/>
              <a:t> 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endParaRPr lang="hu-HU" sz="240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endParaRPr lang="hu-HU" sz="2400" smtClean="0"/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hu-HU" sz="2400" smtClean="0"/>
              <a:t>Az        pontban az irreducibilis ábrázolások :</a:t>
            </a:r>
          </a:p>
          <a:p>
            <a:pPr marL="342900" indent="-342900" eaLnBrk="1" hangingPunct="1">
              <a:lnSpc>
                <a:spcPct val="100000"/>
              </a:lnSpc>
              <a:spcBef>
                <a:spcPct val="20000"/>
              </a:spcBef>
              <a:buFont typeface="Times New Roman" pitchFamily="18" charset="0"/>
              <a:buNone/>
            </a:pPr>
            <a:r>
              <a:rPr lang="hu-HU" sz="2400" smtClean="0"/>
              <a:t>     A </a:t>
            </a:r>
            <a:r>
              <a:rPr lang="hu-HU" sz="2400" b="1" smtClean="0"/>
              <a:t>kp</a:t>
            </a:r>
            <a:r>
              <a:rPr lang="hu-HU" sz="2400" smtClean="0"/>
              <a:t> perturbációszámításban másodrendig elmenve (és a SOC kölcsönhatást elhanyagolva : 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6019800" y="2100263"/>
          <a:ext cx="1635125" cy="414337"/>
        </p:xfrm>
        <a:graphic>
          <a:graphicData uri="http://schemas.openxmlformats.org/presentationml/2006/ole">
            <p:oleObj spid="_x0000_s57346" name="Equation" r:id="rId3" imgW="850680" imgH="215640" progId="Equation.3">
              <p:embed/>
            </p:oleObj>
          </a:graphicData>
        </a:graphic>
      </p:graphicFrame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0700" y="330200"/>
            <a:ext cx="15113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001713"/>
            <a:ext cx="419100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7" name="Object 7"/>
          <p:cNvGraphicFramePr>
            <a:graphicFrameLocks noChangeAspect="1"/>
          </p:cNvGraphicFramePr>
          <p:nvPr>
            <p:ph sz="quarter" idx="3"/>
          </p:nvPr>
        </p:nvGraphicFramePr>
        <p:xfrm>
          <a:off x="838200" y="2070100"/>
          <a:ext cx="309563" cy="381000"/>
        </p:xfrm>
        <a:graphic>
          <a:graphicData uri="http://schemas.openxmlformats.org/presentationml/2006/ole">
            <p:oleObj spid="_x0000_s57347" name="Equation" r:id="rId6" imgW="164880" imgH="203040" progId="Equation.3">
              <p:embed/>
            </p:oleObj>
          </a:graphicData>
        </a:graphic>
      </p:graphicFrame>
      <p:pic>
        <p:nvPicPr>
          <p:cNvPr id="1127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1600" y="3611563"/>
            <a:ext cx="533400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4724400"/>
            <a:ext cx="54864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79388" y="260350"/>
            <a:ext cx="8278812" cy="5835650"/>
          </a:xfrm>
        </p:spPr>
        <p:txBody>
          <a:bodyPr/>
          <a:lstStyle/>
          <a:p>
            <a:pPr eaLnBrk="1" hangingPunct="1">
              <a:buFont typeface="Times New Roman" pitchFamily="18" charset="0"/>
              <a:buNone/>
            </a:pPr>
            <a:r>
              <a:rPr lang="hu-HU" sz="2000" smtClean="0"/>
              <a:t>Perturbációszámítás az effektív SOC operator szerint: 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hu-HU" sz="2000" smtClean="0"/>
              <a:t>Csak a </a:t>
            </a:r>
            <a:r>
              <a:rPr lang="hu-HU" sz="2000" b="1" i="1" smtClean="0"/>
              <a:t>k</a:t>
            </a:r>
            <a:r>
              <a:rPr lang="hu-HU" sz="2000" smtClean="0"/>
              <a:t>-ban lineáris tagokat meghagyva két tagot kapunk: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hu-HU" sz="2000" smtClean="0"/>
              <a:t>Izotróp Rashba Hamiltoni (a szokásos)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hu-HU" sz="2000" smtClean="0"/>
              <a:t>                                                   ahol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hu-HU" sz="2000" smtClean="0"/>
              <a:t>Az (1)-es képlet második tagjából származik</a:t>
            </a:r>
          </a:p>
          <a:p>
            <a:pPr eaLnBrk="1" hangingPunct="1">
              <a:buFont typeface="Times New Roman" pitchFamily="18" charset="0"/>
              <a:buNone/>
            </a:pPr>
            <a:endParaRPr lang="hu-HU" sz="2000" smtClean="0"/>
          </a:p>
          <a:p>
            <a:pPr eaLnBrk="1" hangingPunct="1">
              <a:buFont typeface="Times New Roman" pitchFamily="18" charset="0"/>
              <a:buNone/>
            </a:pPr>
            <a:r>
              <a:rPr lang="hu-HU" sz="2000" smtClean="0"/>
              <a:t>Anizotróp Rashba csatolás:</a:t>
            </a:r>
          </a:p>
          <a:p>
            <a:pPr eaLnBrk="1" hangingPunct="1">
              <a:buFont typeface="Times New Roman" pitchFamily="18" charset="0"/>
              <a:buNone/>
            </a:pPr>
            <a:r>
              <a:rPr lang="hu-HU" sz="2400" smtClean="0"/>
              <a:t>  </a:t>
            </a: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228600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371600"/>
            <a:ext cx="3087688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414463"/>
            <a:ext cx="3457575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6413" y="3327400"/>
            <a:ext cx="15113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81225" y="3200400"/>
            <a:ext cx="56769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4013200"/>
            <a:ext cx="29527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395288" y="5392738"/>
            <a:ext cx="82105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hu-HU" sz="2000"/>
              <a:t>Ez a tag nyilvánvalóan a bulk állapotok és a felületi állapotok keveréséből ered</a:t>
            </a:r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r>
              <a:rPr lang="hu-HU" sz="2000"/>
              <a:t>Az  (1)-es képlet első tagjából jön 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250824" y="1341438"/>
            <a:ext cx="8359775" cy="115093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565400"/>
            <a:ext cx="4081463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23850" y="862013"/>
            <a:ext cx="4084773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hu-HU" dirty="0" smtClean="0"/>
          </a:p>
          <a:p>
            <a:pPr>
              <a:lnSpc>
                <a:spcPct val="100000"/>
              </a:lnSpc>
              <a:buClrTx/>
              <a:buSzTx/>
              <a:buFontTx/>
              <a:buNone/>
            </a:pPr>
            <a:endParaRPr lang="hu-HU" dirty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r>
              <a:rPr lang="hu-HU" sz="2000" dirty="0" smtClean="0"/>
              <a:t>The </a:t>
            </a:r>
            <a:r>
              <a:rPr lang="hu-HU" sz="2000" dirty="0" err="1" smtClean="0"/>
              <a:t>usual</a:t>
            </a:r>
            <a:r>
              <a:rPr lang="hu-HU" sz="2000" dirty="0" smtClean="0"/>
              <a:t> </a:t>
            </a:r>
            <a:r>
              <a:rPr lang="hu-HU" sz="2000" dirty="0" err="1" smtClean="0"/>
              <a:t>isotropic</a:t>
            </a:r>
            <a:r>
              <a:rPr lang="hu-HU" sz="2000" dirty="0" smtClean="0"/>
              <a:t> </a:t>
            </a:r>
            <a:r>
              <a:rPr lang="hu-HU" sz="2000" dirty="0" err="1" smtClean="0"/>
              <a:t>Rasba</a:t>
            </a:r>
            <a:r>
              <a:rPr lang="hu-HU" sz="2000" dirty="0" smtClean="0"/>
              <a:t> </a:t>
            </a:r>
            <a:r>
              <a:rPr lang="hu-HU" sz="2000" dirty="0" err="1" smtClean="0"/>
              <a:t>term</a:t>
            </a:r>
            <a:r>
              <a:rPr lang="hu-HU" sz="2000" dirty="0" smtClean="0"/>
              <a:t>      :</a:t>
            </a:r>
            <a:endParaRPr lang="hu-HU" sz="2000" dirty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endParaRPr lang="hu-HU" sz="2000" dirty="0"/>
          </a:p>
          <a:p>
            <a:pPr>
              <a:lnSpc>
                <a:spcPct val="100000"/>
              </a:lnSpc>
              <a:buClrTx/>
              <a:buSzTx/>
              <a:buFontTx/>
              <a:buChar char="•"/>
            </a:pPr>
            <a:r>
              <a:rPr lang="hu-HU" sz="2000" dirty="0" smtClean="0"/>
              <a:t>The </a:t>
            </a:r>
            <a:r>
              <a:rPr lang="hu-HU" sz="2000" dirty="0" err="1" smtClean="0"/>
              <a:t>new</a:t>
            </a:r>
            <a:r>
              <a:rPr lang="hu-HU" sz="2000" dirty="0" smtClean="0"/>
              <a:t>, </a:t>
            </a:r>
            <a:r>
              <a:rPr lang="hu-HU" sz="2000" dirty="0" err="1" smtClean="0"/>
              <a:t>anisotropic</a:t>
            </a:r>
            <a:r>
              <a:rPr lang="hu-HU" sz="2000" dirty="0" smtClean="0"/>
              <a:t>  </a:t>
            </a:r>
            <a:r>
              <a:rPr lang="hu-HU" sz="2000" dirty="0" err="1"/>
              <a:t>Rashba</a:t>
            </a:r>
            <a:r>
              <a:rPr lang="hu-HU" sz="2000" dirty="0"/>
              <a:t> </a:t>
            </a:r>
            <a:r>
              <a:rPr lang="hu-HU" sz="2000" dirty="0" err="1" smtClean="0"/>
              <a:t>term</a:t>
            </a:r>
            <a:r>
              <a:rPr lang="hu-HU" dirty="0" smtClean="0"/>
              <a:t>: </a:t>
            </a:r>
            <a:endParaRPr lang="hu-HU" dirty="0"/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2859088"/>
            <a:ext cx="3200400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52800"/>
            <a:ext cx="43434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Line 7"/>
          <p:cNvSpPr>
            <a:spLocks noChangeShapeType="1"/>
          </p:cNvSpPr>
          <p:nvPr/>
        </p:nvSpPr>
        <p:spPr bwMode="auto">
          <a:xfrm flipV="1">
            <a:off x="5119688" y="4826000"/>
            <a:ext cx="936625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 flipH="1" flipV="1">
            <a:off x="7308850" y="4797425"/>
            <a:ext cx="215900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3786829" y="5872163"/>
            <a:ext cx="24609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hu-HU" dirty="0" err="1" smtClean="0"/>
              <a:t>Isotropic</a:t>
            </a:r>
            <a:r>
              <a:rPr lang="hu-HU" dirty="0" smtClean="0"/>
              <a:t>  </a:t>
            </a:r>
            <a:r>
              <a:rPr lang="hu-HU" dirty="0" err="1"/>
              <a:t>Rasba</a:t>
            </a:r>
            <a:r>
              <a:rPr lang="hu-HU" dirty="0"/>
              <a:t> </a:t>
            </a:r>
            <a:r>
              <a:rPr lang="hu-HU" dirty="0" err="1" smtClean="0"/>
              <a:t>splitting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endParaRPr lang="hu-HU" dirty="0"/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hu-HU" dirty="0"/>
              <a:t>Au (111) </a:t>
            </a: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6354005" y="6021388"/>
            <a:ext cx="275107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hu-HU" dirty="0" err="1" smtClean="0"/>
              <a:t>Anisotropic</a:t>
            </a:r>
            <a:r>
              <a:rPr lang="hu-HU" dirty="0" smtClean="0"/>
              <a:t> </a:t>
            </a:r>
            <a:r>
              <a:rPr lang="hu-HU" dirty="0" err="1" smtClean="0"/>
              <a:t>Rashba</a:t>
            </a:r>
            <a:r>
              <a:rPr lang="hu-HU" dirty="0" smtClean="0"/>
              <a:t> </a:t>
            </a:r>
            <a:r>
              <a:rPr lang="hu-HU" dirty="0" err="1" smtClean="0"/>
              <a:t>splitting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endParaRPr lang="hu-HU" dirty="0"/>
          </a:p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hu-HU" dirty="0"/>
              <a:t>Au (110)</a:t>
            </a:r>
          </a:p>
        </p:txBody>
      </p:sp>
      <p:pic>
        <p:nvPicPr>
          <p:cNvPr id="35851" name="Picture 11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0" y="4876800"/>
            <a:ext cx="4495800" cy="447675"/>
          </a:xfrm>
        </p:spPr>
      </p:pic>
      <p:pic>
        <p:nvPicPr>
          <p:cNvPr id="35852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288" y="5661025"/>
            <a:ext cx="14795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3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438" y="5661025"/>
            <a:ext cx="161766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1134245" y="4173538"/>
            <a:ext cx="225112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ClrTx/>
              <a:buSzTx/>
              <a:buFontTx/>
              <a:buNone/>
            </a:pPr>
            <a:r>
              <a:rPr lang="hu-HU" sz="2000" dirty="0" err="1" smtClean="0"/>
              <a:t>Energy</a:t>
            </a:r>
            <a:r>
              <a:rPr lang="hu-HU" sz="2000" dirty="0" smtClean="0"/>
              <a:t> </a:t>
            </a:r>
            <a:r>
              <a:rPr lang="hu-HU" sz="2000" dirty="0" err="1" smtClean="0"/>
              <a:t>eigenvalues</a:t>
            </a:r>
            <a:r>
              <a:rPr lang="hu-HU" dirty="0" smtClean="0"/>
              <a:t>:</a:t>
            </a:r>
            <a:endParaRPr lang="hu-HU" dirty="0"/>
          </a:p>
        </p:txBody>
      </p:sp>
      <p:pic>
        <p:nvPicPr>
          <p:cNvPr id="35855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0450" y="1397000"/>
            <a:ext cx="23764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6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30738" y="1412875"/>
            <a:ext cx="151288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7" name="Picture 1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2068513"/>
            <a:ext cx="38893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zövegdoboz 17"/>
          <p:cNvSpPr txBox="1"/>
          <p:nvPr/>
        </p:nvSpPr>
        <p:spPr>
          <a:xfrm>
            <a:off x="1371600" y="682079"/>
            <a:ext cx="6434775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 smtClean="0"/>
              <a:t>The </a:t>
            </a:r>
            <a:r>
              <a:rPr lang="hu-HU" sz="2000" dirty="0" err="1" smtClean="0"/>
              <a:t>resulting</a:t>
            </a:r>
            <a:r>
              <a:rPr lang="hu-HU" sz="2000" dirty="0" smtClean="0"/>
              <a:t> </a:t>
            </a:r>
            <a:r>
              <a:rPr lang="hu-HU" sz="2000" dirty="0" err="1" smtClean="0"/>
              <a:t>new</a:t>
            </a:r>
            <a:r>
              <a:rPr lang="hu-HU" sz="2000" dirty="0" smtClean="0"/>
              <a:t> </a:t>
            </a:r>
            <a:r>
              <a:rPr lang="hu-HU" sz="2000" dirty="0" err="1" smtClean="0"/>
              <a:t>Rasba</a:t>
            </a:r>
            <a:r>
              <a:rPr lang="hu-HU" sz="2000" dirty="0" smtClean="0"/>
              <a:t> Hamiltonian </a:t>
            </a:r>
            <a:r>
              <a:rPr lang="hu-HU" sz="2000" dirty="0" err="1" smtClean="0"/>
              <a:t>consists</a:t>
            </a:r>
            <a:r>
              <a:rPr lang="hu-HU" sz="2000" dirty="0" smtClean="0"/>
              <a:t> of </a:t>
            </a:r>
            <a:r>
              <a:rPr lang="hu-HU" sz="2000" dirty="0" err="1" smtClean="0"/>
              <a:t>two</a:t>
            </a:r>
            <a:r>
              <a:rPr lang="hu-HU" sz="2000" dirty="0" smtClean="0"/>
              <a:t> </a:t>
            </a:r>
            <a:r>
              <a:rPr lang="hu-HU" sz="2000" dirty="0" err="1" smtClean="0"/>
              <a:t>terms</a:t>
            </a:r>
            <a:r>
              <a:rPr lang="hu-HU" sz="2000" dirty="0" smtClean="0"/>
              <a:t>: 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1143000"/>
          </a:xfrm>
        </p:spPr>
        <p:txBody>
          <a:bodyPr/>
          <a:lstStyle/>
          <a:p>
            <a:pPr eaLnBrk="1" hangingPunct="1"/>
            <a:r>
              <a:rPr lang="hu-HU" sz="2400" smtClean="0"/>
              <a:t>Energy eigenvalues</a:t>
            </a:r>
          </a:p>
        </p:txBody>
      </p:sp>
      <p:pic>
        <p:nvPicPr>
          <p:cNvPr id="3686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9288" y="1585913"/>
            <a:ext cx="7772400" cy="660400"/>
          </a:xfrm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2449513"/>
            <a:ext cx="273367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2420938"/>
            <a:ext cx="29876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7325" y="3357563"/>
            <a:ext cx="4103688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3141663"/>
            <a:ext cx="2579688" cy="312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228600"/>
            <a:ext cx="30702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</a:rPr>
              <a:t>Exchange interactions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" y="762000"/>
            <a:ext cx="7761288" cy="1976438"/>
            <a:chOff x="384" y="480"/>
            <a:chExt cx="4889" cy="1245"/>
          </a:xfrm>
        </p:grpSpPr>
        <p:sp>
          <p:nvSpPr>
            <p:cNvPr id="4099" name="Rectangle 3"/>
            <p:cNvSpPr>
              <a:spLocks noChangeArrowheads="1"/>
            </p:cNvSpPr>
            <p:nvPr/>
          </p:nvSpPr>
          <p:spPr bwMode="auto">
            <a:xfrm>
              <a:off x="2496" y="480"/>
              <a:ext cx="1824" cy="1200"/>
            </a:xfrm>
            <a:prstGeom prst="rect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1200" y="864"/>
              <a:ext cx="1008" cy="480"/>
            </a:xfrm>
            <a:prstGeom prst="rect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01" name="Oval 5"/>
            <p:cNvSpPr>
              <a:spLocks noChangeArrowheads="1"/>
            </p:cNvSpPr>
            <p:nvPr/>
          </p:nvSpPr>
          <p:spPr bwMode="auto">
            <a:xfrm>
              <a:off x="1375" y="1064"/>
              <a:ext cx="176" cy="160"/>
            </a:xfrm>
            <a:prstGeom prst="ellipse">
              <a:avLst/>
            </a:prstGeom>
            <a:solidFill>
              <a:srgbClr val="000000">
                <a:alpha val="50000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02" name="Oval 6"/>
            <p:cNvSpPr>
              <a:spLocks noChangeArrowheads="1"/>
            </p:cNvSpPr>
            <p:nvPr/>
          </p:nvSpPr>
          <p:spPr bwMode="auto">
            <a:xfrm>
              <a:off x="1901" y="1064"/>
              <a:ext cx="176" cy="160"/>
            </a:xfrm>
            <a:prstGeom prst="ellipse">
              <a:avLst/>
            </a:prstGeom>
            <a:solidFill>
              <a:srgbClr val="000000">
                <a:alpha val="50000"/>
              </a:srgbClr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4103" name="Line 7"/>
            <p:cNvSpPr>
              <a:spLocks noChangeShapeType="1"/>
            </p:cNvSpPr>
            <p:nvPr/>
          </p:nvSpPr>
          <p:spPr bwMode="auto">
            <a:xfrm flipV="1">
              <a:off x="1463" y="983"/>
              <a:ext cx="1" cy="3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 flipV="1">
              <a:off x="1945" y="983"/>
              <a:ext cx="1" cy="32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105" name="Line 9"/>
            <p:cNvSpPr>
              <a:spLocks noChangeShapeType="1"/>
            </p:cNvSpPr>
            <p:nvPr/>
          </p:nvSpPr>
          <p:spPr bwMode="auto">
            <a:xfrm>
              <a:off x="2033" y="984"/>
              <a:ext cx="1" cy="323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4106" name="Text Box 10"/>
            <p:cNvSpPr txBox="1">
              <a:spLocks noChangeArrowheads="1"/>
            </p:cNvSpPr>
            <p:nvPr/>
          </p:nvSpPr>
          <p:spPr bwMode="auto">
            <a:xfrm>
              <a:off x="1152" y="832"/>
              <a:ext cx="1296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75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solidFill>
                    <a:srgbClr val="000000"/>
                  </a:solidFill>
                </a:rPr>
                <a:t>Non magnetic bulk</a:t>
              </a: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>
              <a:off x="3456" y="1536"/>
              <a:ext cx="320" cy="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75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solidFill>
                    <a:srgbClr val="000000"/>
                  </a:solidFill>
                </a:rPr>
                <a:t>d (a</a:t>
              </a:r>
              <a:r>
                <a:rPr lang="en-GB" sz="1200" baseline="-25000">
                  <a:solidFill>
                    <a:srgbClr val="000000"/>
                  </a:solidFill>
                </a:rPr>
                <a:t>0</a:t>
              </a:r>
              <a:r>
                <a:rPr lang="en-GB" sz="12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4108" name="Rectangle 12"/>
            <p:cNvSpPr>
              <a:spLocks noChangeArrowheads="1"/>
            </p:cNvSpPr>
            <p:nvPr/>
          </p:nvSpPr>
          <p:spPr bwMode="auto">
            <a:xfrm rot="16200000">
              <a:off x="2349" y="972"/>
              <a:ext cx="501" cy="19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Symbol" pitchFamily="18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</a:t>
              </a:r>
              <a:r>
                <a:rPr lang="en-GB" sz="1200">
                  <a:solidFill>
                    <a:srgbClr val="000000"/>
                  </a:solidFill>
                </a:rPr>
                <a:t>E</a:t>
              </a:r>
              <a:r>
                <a:rPr lang="en-GB" sz="1200" baseline="-25000">
                  <a:solidFill>
                    <a:srgbClr val="000000"/>
                  </a:solidFill>
                </a:rPr>
                <a:t>x </a:t>
              </a:r>
              <a:r>
                <a:rPr lang="en-GB" sz="1200">
                  <a:solidFill>
                    <a:srgbClr val="000000"/>
                  </a:solidFill>
                </a:rPr>
                <a:t>(</a:t>
              </a:r>
              <a:r>
                <a:rPr lang="en-GB" sz="12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200">
                  <a:solidFill>
                    <a:srgbClr val="000000"/>
                  </a:solidFill>
                </a:rPr>
                <a:t>eV)</a:t>
              </a:r>
            </a:p>
          </p:txBody>
        </p:sp>
        <p:graphicFrame>
          <p:nvGraphicFramePr>
            <p:cNvPr id="4109" name="Object 13"/>
            <p:cNvGraphicFramePr>
              <a:graphicFrameLocks noChangeAspect="1"/>
            </p:cNvGraphicFramePr>
            <p:nvPr/>
          </p:nvGraphicFramePr>
          <p:xfrm>
            <a:off x="4518" y="926"/>
            <a:ext cx="756" cy="223"/>
          </p:xfrm>
          <a:graphic>
            <a:graphicData uri="http://schemas.openxmlformats.org/presentationml/2006/ole">
              <p:oleObj spid="_x0000_s126981" r:id="rId4" imgW="774360" imgH="228600" progId="Equation.3">
                <p:embed/>
              </p:oleObj>
            </a:graphicData>
          </a:graphic>
        </p:graphicFrame>
        <p:sp>
          <p:nvSpPr>
            <p:cNvPr id="4110" name="Text Box 14"/>
            <p:cNvSpPr txBox="1">
              <a:spLocks noChangeArrowheads="1"/>
            </p:cNvSpPr>
            <p:nvPr/>
          </p:nvSpPr>
          <p:spPr bwMode="auto">
            <a:xfrm>
              <a:off x="384" y="480"/>
              <a:ext cx="1824" cy="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0"/>
                </a:spcBef>
                <a:buClr>
                  <a:srgbClr val="0000CC"/>
                </a:buClr>
                <a:buFont typeface="Wingdings" pitchFamily="2" charset="2"/>
                <a:buChar char="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 i="1">
                  <a:solidFill>
                    <a:srgbClr val="0000CC"/>
                  </a:solidFill>
                </a:rPr>
                <a:t> Between impurities (in bulk)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85800" y="2819400"/>
            <a:ext cx="7656513" cy="2132013"/>
            <a:chOff x="432" y="1776"/>
            <a:chExt cx="4823" cy="1343"/>
          </a:xfrm>
        </p:grpSpPr>
        <p:sp>
          <p:nvSpPr>
            <p:cNvPr id="4112" name="Text Box 16"/>
            <p:cNvSpPr txBox="1">
              <a:spLocks noChangeArrowheads="1"/>
            </p:cNvSpPr>
            <p:nvPr/>
          </p:nvSpPr>
          <p:spPr bwMode="auto">
            <a:xfrm>
              <a:off x="432" y="2208"/>
              <a:ext cx="1296" cy="21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000"/>
                </a:spcBef>
                <a:buClr>
                  <a:srgbClr val="0000CC"/>
                </a:buClr>
                <a:buFont typeface="Wingdings" pitchFamily="2" charset="2"/>
                <a:buChar char="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600" b="1" i="1">
                  <a:solidFill>
                    <a:srgbClr val="0000CC"/>
                  </a:solidFill>
                </a:rPr>
                <a:t> Between layers</a:t>
              </a:r>
            </a:p>
          </p:txBody>
        </p:sp>
        <p:grpSp>
          <p:nvGrpSpPr>
            <p:cNvPr id="4" name="Group 17"/>
            <p:cNvGrpSpPr>
              <a:grpSpLocks/>
            </p:cNvGrpSpPr>
            <p:nvPr/>
          </p:nvGrpSpPr>
          <p:grpSpPr bwMode="auto">
            <a:xfrm>
              <a:off x="1536" y="2160"/>
              <a:ext cx="815" cy="381"/>
              <a:chOff x="1536" y="2160"/>
              <a:chExt cx="815" cy="381"/>
            </a:xfrm>
          </p:grpSpPr>
          <p:sp>
            <p:nvSpPr>
              <p:cNvPr id="4114" name="Rectangle 18"/>
              <p:cNvSpPr>
                <a:spLocks noChangeArrowheads="1"/>
              </p:cNvSpPr>
              <p:nvPr/>
            </p:nvSpPr>
            <p:spPr bwMode="auto">
              <a:xfrm>
                <a:off x="1536" y="2160"/>
                <a:ext cx="816" cy="138"/>
              </a:xfrm>
              <a:prstGeom prst="rect">
                <a:avLst/>
              </a:prstGeom>
              <a:solidFill>
                <a:srgbClr val="F8F8F8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115" name="Rectangle 19"/>
              <p:cNvSpPr>
                <a:spLocks noChangeArrowheads="1"/>
              </p:cNvSpPr>
              <p:nvPr/>
            </p:nvSpPr>
            <p:spPr bwMode="auto">
              <a:xfrm>
                <a:off x="1536" y="2299"/>
                <a:ext cx="816" cy="105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116" name="Rectangle 20"/>
              <p:cNvSpPr>
                <a:spLocks noChangeArrowheads="1"/>
              </p:cNvSpPr>
              <p:nvPr/>
            </p:nvSpPr>
            <p:spPr bwMode="auto">
              <a:xfrm>
                <a:off x="1536" y="2404"/>
                <a:ext cx="816" cy="138"/>
              </a:xfrm>
              <a:prstGeom prst="rect">
                <a:avLst/>
              </a:prstGeom>
              <a:solidFill>
                <a:srgbClr val="F8F8F8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117" name="Line 21"/>
              <p:cNvSpPr>
                <a:spLocks noChangeShapeType="1"/>
              </p:cNvSpPr>
              <p:nvPr/>
            </p:nvSpPr>
            <p:spPr bwMode="auto">
              <a:xfrm flipH="1">
                <a:off x="1732" y="2230"/>
                <a:ext cx="34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18" name="Line 22"/>
              <p:cNvSpPr>
                <a:spLocks noChangeShapeType="1"/>
              </p:cNvSpPr>
              <p:nvPr/>
            </p:nvSpPr>
            <p:spPr bwMode="auto">
              <a:xfrm flipH="1">
                <a:off x="1727" y="2496"/>
                <a:ext cx="34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19" name="Line 23"/>
              <p:cNvSpPr>
                <a:spLocks noChangeShapeType="1"/>
              </p:cNvSpPr>
              <p:nvPr/>
            </p:nvSpPr>
            <p:spPr bwMode="auto">
              <a:xfrm flipH="1">
                <a:off x="1727" y="2448"/>
                <a:ext cx="34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2448" y="1776"/>
              <a:ext cx="1919" cy="1343"/>
              <a:chOff x="2448" y="1776"/>
              <a:chExt cx="1919" cy="1343"/>
            </a:xfrm>
          </p:grpSpPr>
          <p:sp>
            <p:nvSpPr>
              <p:cNvPr id="4121" name="Rectangle 25"/>
              <p:cNvSpPr>
                <a:spLocks noChangeArrowheads="1"/>
              </p:cNvSpPr>
              <p:nvPr/>
            </p:nvSpPr>
            <p:spPr bwMode="auto">
              <a:xfrm>
                <a:off x="2448" y="1776"/>
                <a:ext cx="1817" cy="1344"/>
              </a:xfrm>
              <a:prstGeom prst="rect">
                <a:avLst/>
              </a:prstGeom>
              <a:solidFill>
                <a:srgbClr val="F8F8F8"/>
              </a:solid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122" name="Freeform 26"/>
              <p:cNvSpPr>
                <a:spLocks noChangeArrowheads="1"/>
              </p:cNvSpPr>
              <p:nvPr/>
            </p:nvSpPr>
            <p:spPr bwMode="auto">
              <a:xfrm>
                <a:off x="2749" y="2079"/>
                <a:ext cx="1300" cy="76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63" y="6190"/>
                  </a:cxn>
                  <a:cxn ang="0">
                    <a:pos x="924" y="9895"/>
                  </a:cxn>
                  <a:cxn ang="0">
                    <a:pos x="1387" y="12198"/>
                  </a:cxn>
                  <a:cxn ang="0">
                    <a:pos x="1850" y="13645"/>
                  </a:cxn>
                  <a:cxn ang="0">
                    <a:pos x="2312" y="14539"/>
                  </a:cxn>
                  <a:cxn ang="0">
                    <a:pos x="2775" y="15060"/>
                  </a:cxn>
                  <a:cxn ang="0">
                    <a:pos x="3237" y="15322"/>
                  </a:cxn>
                  <a:cxn ang="0">
                    <a:pos x="3699" y="15398"/>
                  </a:cxn>
                  <a:cxn ang="0">
                    <a:pos x="4162" y="15341"/>
                  </a:cxn>
                  <a:cxn ang="0">
                    <a:pos x="4625" y="15192"/>
                  </a:cxn>
                  <a:cxn ang="0">
                    <a:pos x="5086" y="14975"/>
                  </a:cxn>
                  <a:cxn ang="0">
                    <a:pos x="5549" y="14715"/>
                  </a:cxn>
                  <a:cxn ang="0">
                    <a:pos x="6012" y="14428"/>
                  </a:cxn>
                  <a:cxn ang="0">
                    <a:pos x="6474" y="14127"/>
                  </a:cxn>
                  <a:cxn ang="0">
                    <a:pos x="6937" y="13824"/>
                  </a:cxn>
                  <a:cxn ang="0">
                    <a:pos x="7400" y="13527"/>
                  </a:cxn>
                  <a:cxn ang="0">
                    <a:pos x="7861" y="13243"/>
                  </a:cxn>
                  <a:cxn ang="0">
                    <a:pos x="8324" y="12979"/>
                  </a:cxn>
                  <a:cxn ang="0">
                    <a:pos x="8786" y="12738"/>
                  </a:cxn>
                  <a:cxn ang="0">
                    <a:pos x="9249" y="12523"/>
                  </a:cxn>
                  <a:cxn ang="0">
                    <a:pos x="9711" y="12337"/>
                  </a:cxn>
                  <a:cxn ang="0">
                    <a:pos x="10173" y="12181"/>
                  </a:cxn>
                  <a:cxn ang="0">
                    <a:pos x="10635" y="12054"/>
                  </a:cxn>
                  <a:cxn ang="0">
                    <a:pos x="11098" y="11957"/>
                  </a:cxn>
                  <a:cxn ang="0">
                    <a:pos x="11559" y="11888"/>
                  </a:cxn>
                  <a:cxn ang="0">
                    <a:pos x="12022" y="11846"/>
                  </a:cxn>
                  <a:cxn ang="0">
                    <a:pos x="12485" y="11828"/>
                  </a:cxn>
                  <a:cxn ang="0">
                    <a:pos x="12947" y="11832"/>
                  </a:cxn>
                  <a:cxn ang="0">
                    <a:pos x="13410" y="11856"/>
                  </a:cxn>
                  <a:cxn ang="0">
                    <a:pos x="13872" y="11897"/>
                  </a:cxn>
                  <a:cxn ang="0">
                    <a:pos x="14334" y="11951"/>
                  </a:cxn>
                  <a:cxn ang="0">
                    <a:pos x="14797" y="12016"/>
                  </a:cxn>
                  <a:cxn ang="0">
                    <a:pos x="15260" y="12088"/>
                  </a:cxn>
                  <a:cxn ang="0">
                    <a:pos x="15722" y="12164"/>
                  </a:cxn>
                  <a:cxn ang="0">
                    <a:pos x="16184" y="12242"/>
                  </a:cxn>
                  <a:cxn ang="0">
                    <a:pos x="16647" y="12319"/>
                  </a:cxn>
                  <a:cxn ang="0">
                    <a:pos x="17109" y="12393"/>
                  </a:cxn>
                  <a:cxn ang="0">
                    <a:pos x="17572" y="12463"/>
                  </a:cxn>
                  <a:cxn ang="0">
                    <a:pos x="18035" y="12524"/>
                  </a:cxn>
                  <a:cxn ang="0">
                    <a:pos x="18496" y="12579"/>
                  </a:cxn>
                  <a:cxn ang="0">
                    <a:pos x="18959" y="12624"/>
                  </a:cxn>
                  <a:cxn ang="0">
                    <a:pos x="19422" y="12660"/>
                  </a:cxn>
                  <a:cxn ang="0">
                    <a:pos x="19884" y="12685"/>
                  </a:cxn>
                  <a:cxn ang="0">
                    <a:pos x="20347" y="12701"/>
                  </a:cxn>
                  <a:cxn ang="0">
                    <a:pos x="20809" y="12707"/>
                  </a:cxn>
                  <a:cxn ang="0">
                    <a:pos x="21271" y="12705"/>
                  </a:cxn>
                  <a:cxn ang="0">
                    <a:pos x="21734" y="12693"/>
                  </a:cxn>
                  <a:cxn ang="0">
                    <a:pos x="22197" y="12675"/>
                  </a:cxn>
                  <a:cxn ang="0">
                    <a:pos x="22658" y="12649"/>
                  </a:cxn>
                </a:cxnLst>
                <a:rect l="0" t="0" r="r" b="b"/>
                <a:pathLst>
                  <a:path w="22890" h="15398">
                    <a:moveTo>
                      <a:pt x="0" y="0"/>
                    </a:moveTo>
                    <a:lnTo>
                      <a:pt x="0" y="0"/>
                    </a:lnTo>
                    <a:lnTo>
                      <a:pt x="231" y="3509"/>
                    </a:lnTo>
                    <a:lnTo>
                      <a:pt x="463" y="6190"/>
                    </a:lnTo>
                    <a:lnTo>
                      <a:pt x="693" y="8268"/>
                    </a:lnTo>
                    <a:lnTo>
                      <a:pt x="924" y="9895"/>
                    </a:lnTo>
                    <a:lnTo>
                      <a:pt x="1156" y="11179"/>
                    </a:lnTo>
                    <a:lnTo>
                      <a:pt x="1387" y="12198"/>
                    </a:lnTo>
                    <a:lnTo>
                      <a:pt x="1619" y="13006"/>
                    </a:lnTo>
                    <a:lnTo>
                      <a:pt x="1850" y="13645"/>
                    </a:lnTo>
                    <a:lnTo>
                      <a:pt x="2080" y="14148"/>
                    </a:lnTo>
                    <a:lnTo>
                      <a:pt x="2312" y="14539"/>
                    </a:lnTo>
                    <a:lnTo>
                      <a:pt x="2543" y="14838"/>
                    </a:lnTo>
                    <a:lnTo>
                      <a:pt x="2775" y="15060"/>
                    </a:lnTo>
                    <a:lnTo>
                      <a:pt x="3006" y="15217"/>
                    </a:lnTo>
                    <a:lnTo>
                      <a:pt x="3237" y="15322"/>
                    </a:lnTo>
                    <a:lnTo>
                      <a:pt x="3468" y="15378"/>
                    </a:lnTo>
                    <a:lnTo>
                      <a:pt x="3699" y="15398"/>
                    </a:lnTo>
                    <a:lnTo>
                      <a:pt x="3931" y="15384"/>
                    </a:lnTo>
                    <a:lnTo>
                      <a:pt x="4162" y="15341"/>
                    </a:lnTo>
                    <a:lnTo>
                      <a:pt x="4393" y="15276"/>
                    </a:lnTo>
                    <a:lnTo>
                      <a:pt x="4625" y="15192"/>
                    </a:lnTo>
                    <a:lnTo>
                      <a:pt x="4855" y="15090"/>
                    </a:lnTo>
                    <a:lnTo>
                      <a:pt x="5086" y="14975"/>
                    </a:lnTo>
                    <a:lnTo>
                      <a:pt x="5318" y="14849"/>
                    </a:lnTo>
                    <a:lnTo>
                      <a:pt x="5549" y="14715"/>
                    </a:lnTo>
                    <a:lnTo>
                      <a:pt x="5781" y="14574"/>
                    </a:lnTo>
                    <a:lnTo>
                      <a:pt x="6012" y="14428"/>
                    </a:lnTo>
                    <a:lnTo>
                      <a:pt x="6242" y="14279"/>
                    </a:lnTo>
                    <a:lnTo>
                      <a:pt x="6474" y="14127"/>
                    </a:lnTo>
                    <a:lnTo>
                      <a:pt x="6705" y="13974"/>
                    </a:lnTo>
                    <a:lnTo>
                      <a:pt x="6937" y="13824"/>
                    </a:lnTo>
                    <a:lnTo>
                      <a:pt x="7168" y="13673"/>
                    </a:lnTo>
                    <a:lnTo>
                      <a:pt x="7400" y="13527"/>
                    </a:lnTo>
                    <a:lnTo>
                      <a:pt x="7630" y="13383"/>
                    </a:lnTo>
                    <a:lnTo>
                      <a:pt x="7861" y="13243"/>
                    </a:lnTo>
                    <a:lnTo>
                      <a:pt x="8093" y="13109"/>
                    </a:lnTo>
                    <a:lnTo>
                      <a:pt x="8324" y="12979"/>
                    </a:lnTo>
                    <a:lnTo>
                      <a:pt x="8556" y="12855"/>
                    </a:lnTo>
                    <a:lnTo>
                      <a:pt x="8786" y="12738"/>
                    </a:lnTo>
                    <a:lnTo>
                      <a:pt x="9017" y="12627"/>
                    </a:lnTo>
                    <a:lnTo>
                      <a:pt x="9249" y="12523"/>
                    </a:lnTo>
                    <a:lnTo>
                      <a:pt x="9480" y="12427"/>
                    </a:lnTo>
                    <a:lnTo>
                      <a:pt x="9711" y="12337"/>
                    </a:lnTo>
                    <a:lnTo>
                      <a:pt x="9943" y="12256"/>
                    </a:lnTo>
                    <a:lnTo>
                      <a:pt x="10173" y="12181"/>
                    </a:lnTo>
                    <a:lnTo>
                      <a:pt x="10403" y="12113"/>
                    </a:lnTo>
                    <a:lnTo>
                      <a:pt x="10635" y="12054"/>
                    </a:lnTo>
                    <a:lnTo>
                      <a:pt x="10866" y="12002"/>
                    </a:lnTo>
                    <a:lnTo>
                      <a:pt x="11098" y="11957"/>
                    </a:lnTo>
                    <a:lnTo>
                      <a:pt x="11329" y="11919"/>
                    </a:lnTo>
                    <a:lnTo>
                      <a:pt x="11559" y="11888"/>
                    </a:lnTo>
                    <a:lnTo>
                      <a:pt x="11791" y="11863"/>
                    </a:lnTo>
                    <a:lnTo>
                      <a:pt x="12022" y="11846"/>
                    </a:lnTo>
                    <a:lnTo>
                      <a:pt x="12254" y="11834"/>
                    </a:lnTo>
                    <a:lnTo>
                      <a:pt x="12485" y="11828"/>
                    </a:lnTo>
                    <a:lnTo>
                      <a:pt x="12717" y="11828"/>
                    </a:lnTo>
                    <a:lnTo>
                      <a:pt x="12947" y="11832"/>
                    </a:lnTo>
                    <a:lnTo>
                      <a:pt x="13178" y="11843"/>
                    </a:lnTo>
                    <a:lnTo>
                      <a:pt x="13410" y="11856"/>
                    </a:lnTo>
                    <a:lnTo>
                      <a:pt x="13641" y="11875"/>
                    </a:lnTo>
                    <a:lnTo>
                      <a:pt x="13872" y="11897"/>
                    </a:lnTo>
                    <a:lnTo>
                      <a:pt x="14104" y="11922"/>
                    </a:lnTo>
                    <a:lnTo>
                      <a:pt x="14334" y="11951"/>
                    </a:lnTo>
                    <a:lnTo>
                      <a:pt x="14566" y="11983"/>
                    </a:lnTo>
                    <a:lnTo>
                      <a:pt x="14797" y="12016"/>
                    </a:lnTo>
                    <a:lnTo>
                      <a:pt x="15028" y="12051"/>
                    </a:lnTo>
                    <a:lnTo>
                      <a:pt x="15260" y="12088"/>
                    </a:lnTo>
                    <a:lnTo>
                      <a:pt x="15490" y="12125"/>
                    </a:lnTo>
                    <a:lnTo>
                      <a:pt x="15722" y="12164"/>
                    </a:lnTo>
                    <a:lnTo>
                      <a:pt x="15953" y="12203"/>
                    </a:lnTo>
                    <a:lnTo>
                      <a:pt x="16184" y="12242"/>
                    </a:lnTo>
                    <a:lnTo>
                      <a:pt x="16416" y="12281"/>
                    </a:lnTo>
                    <a:lnTo>
                      <a:pt x="16647" y="12319"/>
                    </a:lnTo>
                    <a:lnTo>
                      <a:pt x="16878" y="12356"/>
                    </a:lnTo>
                    <a:lnTo>
                      <a:pt x="17109" y="12393"/>
                    </a:lnTo>
                    <a:lnTo>
                      <a:pt x="17340" y="12428"/>
                    </a:lnTo>
                    <a:lnTo>
                      <a:pt x="17572" y="12463"/>
                    </a:lnTo>
                    <a:lnTo>
                      <a:pt x="17803" y="12494"/>
                    </a:lnTo>
                    <a:lnTo>
                      <a:pt x="18035" y="12524"/>
                    </a:lnTo>
                    <a:lnTo>
                      <a:pt x="18265" y="12553"/>
                    </a:lnTo>
                    <a:lnTo>
                      <a:pt x="18496" y="12579"/>
                    </a:lnTo>
                    <a:lnTo>
                      <a:pt x="18728" y="12603"/>
                    </a:lnTo>
                    <a:lnTo>
                      <a:pt x="18959" y="12624"/>
                    </a:lnTo>
                    <a:lnTo>
                      <a:pt x="19191" y="12643"/>
                    </a:lnTo>
                    <a:lnTo>
                      <a:pt x="19422" y="12660"/>
                    </a:lnTo>
                    <a:lnTo>
                      <a:pt x="19652" y="12674"/>
                    </a:lnTo>
                    <a:lnTo>
                      <a:pt x="19884" y="12685"/>
                    </a:lnTo>
                    <a:lnTo>
                      <a:pt x="20115" y="12694"/>
                    </a:lnTo>
                    <a:lnTo>
                      <a:pt x="20347" y="12701"/>
                    </a:lnTo>
                    <a:lnTo>
                      <a:pt x="20578" y="12705"/>
                    </a:lnTo>
                    <a:lnTo>
                      <a:pt x="20809" y="12707"/>
                    </a:lnTo>
                    <a:lnTo>
                      <a:pt x="21040" y="12707"/>
                    </a:lnTo>
                    <a:lnTo>
                      <a:pt x="21271" y="12705"/>
                    </a:lnTo>
                    <a:lnTo>
                      <a:pt x="21502" y="12700"/>
                    </a:lnTo>
                    <a:lnTo>
                      <a:pt x="21734" y="12693"/>
                    </a:lnTo>
                    <a:lnTo>
                      <a:pt x="21965" y="12685"/>
                    </a:lnTo>
                    <a:lnTo>
                      <a:pt x="22197" y="12675"/>
                    </a:lnTo>
                    <a:lnTo>
                      <a:pt x="22427" y="12663"/>
                    </a:lnTo>
                    <a:lnTo>
                      <a:pt x="22658" y="12649"/>
                    </a:lnTo>
                    <a:lnTo>
                      <a:pt x="22890" y="12635"/>
                    </a:ln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123" name="Text Box 27"/>
              <p:cNvSpPr txBox="1">
                <a:spLocks noChangeArrowheads="1"/>
              </p:cNvSpPr>
              <p:nvPr/>
            </p:nvSpPr>
            <p:spPr bwMode="auto">
              <a:xfrm>
                <a:off x="2448" y="1944"/>
                <a:ext cx="399" cy="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75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>
                    <a:solidFill>
                      <a:srgbClr val="000000"/>
                    </a:solidFill>
                  </a:rPr>
                  <a:t>J(D)</a:t>
                </a:r>
              </a:p>
            </p:txBody>
          </p:sp>
          <p:sp>
            <p:nvSpPr>
              <p:cNvPr id="4124" name="Text Box 28"/>
              <p:cNvSpPr txBox="1">
                <a:spLocks noChangeArrowheads="1"/>
              </p:cNvSpPr>
              <p:nvPr/>
            </p:nvSpPr>
            <p:spPr bwMode="auto">
              <a:xfrm>
                <a:off x="4088" y="2616"/>
                <a:ext cx="280" cy="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75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>
                    <a:solidFill>
                      <a:srgbClr val="000000"/>
                    </a:solidFill>
                  </a:rPr>
                  <a:t>D</a:t>
                </a:r>
              </a:p>
            </p:txBody>
          </p:sp>
          <p:sp>
            <p:nvSpPr>
              <p:cNvPr id="4125" name="Line 29"/>
              <p:cNvSpPr>
                <a:spLocks noChangeShapeType="1"/>
              </p:cNvSpPr>
              <p:nvPr/>
            </p:nvSpPr>
            <p:spPr bwMode="auto">
              <a:xfrm>
                <a:off x="2717" y="1927"/>
                <a:ext cx="1" cy="857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26" name="Line 30"/>
              <p:cNvSpPr>
                <a:spLocks noChangeShapeType="1"/>
              </p:cNvSpPr>
              <p:nvPr/>
            </p:nvSpPr>
            <p:spPr bwMode="auto">
              <a:xfrm>
                <a:off x="2717" y="2700"/>
                <a:ext cx="139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27" name="Line 31"/>
              <p:cNvSpPr>
                <a:spLocks noChangeShapeType="1"/>
              </p:cNvSpPr>
              <p:nvPr/>
            </p:nvSpPr>
            <p:spPr bwMode="auto">
              <a:xfrm>
                <a:off x="3423" y="2005"/>
                <a:ext cx="1" cy="83"/>
              </a:xfrm>
              <a:prstGeom prst="line">
                <a:avLst/>
              </a:prstGeom>
              <a:noFill/>
              <a:ln w="1800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28" name="Line 32"/>
              <p:cNvSpPr>
                <a:spLocks noChangeShapeType="1"/>
              </p:cNvSpPr>
              <p:nvPr/>
            </p:nvSpPr>
            <p:spPr bwMode="auto">
              <a:xfrm>
                <a:off x="3734" y="2888"/>
                <a:ext cx="1" cy="94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29" name="Rectangle 33"/>
              <p:cNvSpPr>
                <a:spLocks noChangeArrowheads="1"/>
              </p:cNvSpPr>
              <p:nvPr/>
            </p:nvSpPr>
            <p:spPr bwMode="auto">
              <a:xfrm>
                <a:off x="3246" y="2826"/>
                <a:ext cx="443" cy="14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130" name="Rectangle 34"/>
              <p:cNvSpPr>
                <a:spLocks noChangeArrowheads="1"/>
              </p:cNvSpPr>
              <p:nvPr/>
            </p:nvSpPr>
            <p:spPr bwMode="auto">
              <a:xfrm>
                <a:off x="3246" y="2896"/>
                <a:ext cx="443" cy="140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131" name="Rectangle 35"/>
              <p:cNvSpPr>
                <a:spLocks noChangeArrowheads="1"/>
              </p:cNvSpPr>
              <p:nvPr/>
            </p:nvSpPr>
            <p:spPr bwMode="auto">
              <a:xfrm>
                <a:off x="3246" y="2896"/>
                <a:ext cx="443" cy="70"/>
              </a:xfrm>
              <a:prstGeom prst="rect">
                <a:avLst/>
              </a:pr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132" name="Text Box 36"/>
              <p:cNvSpPr txBox="1">
                <a:spLocks noChangeArrowheads="1"/>
              </p:cNvSpPr>
              <p:nvPr/>
            </p:nvSpPr>
            <p:spPr bwMode="auto">
              <a:xfrm>
                <a:off x="3423" y="1986"/>
                <a:ext cx="178" cy="15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625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000">
                    <a:solidFill>
                      <a:srgbClr val="000000"/>
                    </a:solidFill>
                  </a:rPr>
                  <a:t>D</a:t>
                </a:r>
              </a:p>
            </p:txBody>
          </p:sp>
          <p:sp>
            <p:nvSpPr>
              <p:cNvPr id="4133" name="Text Box 37"/>
              <p:cNvSpPr txBox="1">
                <a:spLocks noChangeArrowheads="1"/>
              </p:cNvSpPr>
              <p:nvPr/>
            </p:nvSpPr>
            <p:spPr bwMode="auto">
              <a:xfrm>
                <a:off x="3734" y="2868"/>
                <a:ext cx="177" cy="15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625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000">
                    <a:solidFill>
                      <a:srgbClr val="000000"/>
                    </a:solidFill>
                  </a:rPr>
                  <a:t>D</a:t>
                </a:r>
              </a:p>
            </p:txBody>
          </p:sp>
          <p:sp>
            <p:nvSpPr>
              <p:cNvPr id="4134" name="Text Box 38"/>
              <p:cNvSpPr txBox="1">
                <a:spLocks noChangeArrowheads="1"/>
              </p:cNvSpPr>
              <p:nvPr/>
            </p:nvSpPr>
            <p:spPr bwMode="auto">
              <a:xfrm>
                <a:off x="2847" y="1818"/>
                <a:ext cx="177" cy="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75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>
                    <a:solidFill>
                      <a:srgbClr val="000000"/>
                    </a:solidFill>
                  </a:rPr>
                  <a:t>P</a:t>
                </a:r>
              </a:p>
            </p:txBody>
          </p:sp>
          <p:sp>
            <p:nvSpPr>
              <p:cNvPr id="4135" name="Text Box 39"/>
              <p:cNvSpPr txBox="1">
                <a:spLocks noChangeArrowheads="1"/>
              </p:cNvSpPr>
              <p:nvPr/>
            </p:nvSpPr>
            <p:spPr bwMode="auto">
              <a:xfrm>
                <a:off x="3202" y="2680"/>
                <a:ext cx="350" cy="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75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>
                    <a:solidFill>
                      <a:srgbClr val="000000"/>
                    </a:solidFill>
                  </a:rPr>
                  <a:t>AP</a:t>
                </a:r>
              </a:p>
            </p:txBody>
          </p:sp>
          <p:sp>
            <p:nvSpPr>
              <p:cNvPr id="4136" name="Line 40"/>
              <p:cNvSpPr>
                <a:spLocks noChangeShapeType="1"/>
              </p:cNvSpPr>
              <p:nvPr/>
            </p:nvSpPr>
            <p:spPr bwMode="auto">
              <a:xfrm>
                <a:off x="4044" y="2406"/>
                <a:ext cx="1" cy="111"/>
              </a:xfrm>
              <a:prstGeom prst="line">
                <a:avLst/>
              </a:prstGeom>
              <a:noFill/>
              <a:ln w="3240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37" name="Text Box 41"/>
              <p:cNvSpPr txBox="1">
                <a:spLocks noChangeArrowheads="1"/>
              </p:cNvSpPr>
              <p:nvPr/>
            </p:nvSpPr>
            <p:spPr bwMode="auto">
              <a:xfrm>
                <a:off x="3423" y="2280"/>
                <a:ext cx="164" cy="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75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>
                    <a:solidFill>
                      <a:srgbClr val="000000"/>
                    </a:solidFill>
                  </a:rPr>
                  <a:t>P</a:t>
                </a:r>
              </a:p>
            </p:txBody>
          </p:sp>
          <p:sp>
            <p:nvSpPr>
              <p:cNvPr id="4138" name="Rectangle 42"/>
              <p:cNvSpPr>
                <a:spLocks noChangeArrowheads="1"/>
              </p:cNvSpPr>
              <p:nvPr/>
            </p:nvSpPr>
            <p:spPr bwMode="auto">
              <a:xfrm>
                <a:off x="2936" y="1944"/>
                <a:ext cx="443" cy="137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139" name="Rectangle 43"/>
              <p:cNvSpPr>
                <a:spLocks noChangeArrowheads="1"/>
              </p:cNvSpPr>
              <p:nvPr/>
            </p:nvSpPr>
            <p:spPr bwMode="auto">
              <a:xfrm>
                <a:off x="2936" y="2026"/>
                <a:ext cx="443" cy="137"/>
              </a:xfrm>
              <a:prstGeom prst="rect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140" name="Rectangle 44"/>
              <p:cNvSpPr>
                <a:spLocks noChangeArrowheads="1"/>
              </p:cNvSpPr>
              <p:nvPr/>
            </p:nvSpPr>
            <p:spPr bwMode="auto">
              <a:xfrm>
                <a:off x="2936" y="2026"/>
                <a:ext cx="443" cy="55"/>
              </a:xfrm>
              <a:prstGeom prst="rect">
                <a:avLst/>
              </a:prstGeom>
              <a:blipFill dpi="0" rotWithShape="0">
                <a:blip r:embed="rId6" cstate="print"/>
                <a:srcRect/>
                <a:tile tx="0" ty="0" sx="100000" sy="100000" flip="none" algn="tl"/>
              </a:blipFill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4141" name="Line 45"/>
              <p:cNvSpPr>
                <a:spLocks noChangeShapeType="1"/>
              </p:cNvSpPr>
              <p:nvPr/>
            </p:nvSpPr>
            <p:spPr bwMode="auto">
              <a:xfrm flipH="1">
                <a:off x="3027" y="2125"/>
                <a:ext cx="238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42" name="Line 46"/>
              <p:cNvSpPr>
                <a:spLocks noChangeShapeType="1"/>
              </p:cNvSpPr>
              <p:nvPr/>
            </p:nvSpPr>
            <p:spPr bwMode="auto">
              <a:xfrm flipH="1">
                <a:off x="3027" y="1996"/>
                <a:ext cx="238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grpSp>
            <p:nvGrpSpPr>
              <p:cNvPr id="6" name="Group 47"/>
              <p:cNvGrpSpPr>
                <a:grpSpLocks/>
              </p:cNvGrpSpPr>
              <p:nvPr/>
            </p:nvGrpSpPr>
            <p:grpSpPr bwMode="auto">
              <a:xfrm>
                <a:off x="3556" y="2364"/>
                <a:ext cx="448" cy="209"/>
                <a:chOff x="3556" y="2364"/>
                <a:chExt cx="448" cy="209"/>
              </a:xfrm>
            </p:grpSpPr>
            <p:sp>
              <p:nvSpPr>
                <p:cNvPr id="4144" name="Rectangle 48"/>
                <p:cNvSpPr>
                  <a:spLocks noChangeArrowheads="1"/>
                </p:cNvSpPr>
                <p:nvPr/>
              </p:nvSpPr>
              <p:spPr bwMode="auto">
                <a:xfrm>
                  <a:off x="3556" y="2364"/>
                  <a:ext cx="449" cy="133"/>
                </a:xfrm>
                <a:prstGeom prst="rect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145" name="Rectangle 49"/>
                <p:cNvSpPr>
                  <a:spLocks noChangeArrowheads="1"/>
                </p:cNvSpPr>
                <p:nvPr/>
              </p:nvSpPr>
              <p:spPr bwMode="auto">
                <a:xfrm>
                  <a:off x="3556" y="2439"/>
                  <a:ext cx="449" cy="135"/>
                </a:xfrm>
                <a:prstGeom prst="rect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146" name="Rectangle 50"/>
                <p:cNvSpPr>
                  <a:spLocks noChangeArrowheads="1"/>
                </p:cNvSpPr>
                <p:nvPr/>
              </p:nvSpPr>
              <p:spPr bwMode="auto">
                <a:xfrm>
                  <a:off x="3556" y="2421"/>
                  <a:ext cx="449" cy="95"/>
                </a:xfrm>
                <a:prstGeom prst="rect">
                  <a:avLst/>
                </a:prstGeom>
                <a:blipFill dpi="0" rotWithShape="0">
                  <a:blip r:embed="rId6" cstate="print"/>
                  <a:srcRect/>
                  <a:tile tx="0" ty="0" sx="100000" sy="100000" flip="none" algn="tl"/>
                </a:blipFill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4147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3643" y="2546"/>
                  <a:ext cx="239" cy="1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4148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3643" y="2394"/>
                  <a:ext cx="239" cy="1"/>
                </a:xfrm>
                <a:prstGeom prst="line">
                  <a:avLst/>
                </a:prstGeom>
                <a:noFill/>
                <a:ln w="9360">
                  <a:solidFill>
                    <a:srgbClr val="000000"/>
                  </a:solidFill>
                  <a:miter lim="800000"/>
                  <a:headEnd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4149" name="Line 53"/>
              <p:cNvSpPr>
                <a:spLocks noChangeShapeType="1"/>
              </p:cNvSpPr>
              <p:nvPr/>
            </p:nvSpPr>
            <p:spPr bwMode="auto">
              <a:xfrm flipH="1">
                <a:off x="3334" y="2868"/>
                <a:ext cx="238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50" name="Line 54"/>
              <p:cNvSpPr>
                <a:spLocks noChangeShapeType="1"/>
              </p:cNvSpPr>
              <p:nvPr/>
            </p:nvSpPr>
            <p:spPr bwMode="auto">
              <a:xfrm>
                <a:off x="3334" y="2994"/>
                <a:ext cx="236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51" name="Line 55"/>
              <p:cNvSpPr>
                <a:spLocks noChangeShapeType="1"/>
              </p:cNvSpPr>
              <p:nvPr/>
            </p:nvSpPr>
            <p:spPr bwMode="auto">
              <a:xfrm flipH="1">
                <a:off x="2802" y="2154"/>
                <a:ext cx="90" cy="84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52" name="Line 56"/>
              <p:cNvSpPr>
                <a:spLocks noChangeShapeType="1"/>
              </p:cNvSpPr>
              <p:nvPr/>
            </p:nvSpPr>
            <p:spPr bwMode="auto">
              <a:xfrm flipH="1" flipV="1">
                <a:off x="3112" y="2825"/>
                <a:ext cx="91" cy="8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4153" name="Line 57"/>
              <p:cNvSpPr>
                <a:spLocks noChangeShapeType="1"/>
              </p:cNvSpPr>
              <p:nvPr/>
            </p:nvSpPr>
            <p:spPr bwMode="auto">
              <a:xfrm flipH="1">
                <a:off x="3467" y="2532"/>
                <a:ext cx="46" cy="84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graphicFrame>
          <p:nvGraphicFramePr>
            <p:cNvPr id="4154" name="Object 58"/>
            <p:cNvGraphicFramePr>
              <a:graphicFrameLocks noChangeAspect="1"/>
            </p:cNvGraphicFramePr>
            <p:nvPr/>
          </p:nvGraphicFramePr>
          <p:xfrm>
            <a:off x="4489" y="2284"/>
            <a:ext cx="767" cy="209"/>
          </p:xfrm>
          <a:graphic>
            <a:graphicData uri="http://schemas.openxmlformats.org/presentationml/2006/ole">
              <p:oleObj spid="_x0000_s126980" r:id="rId7" imgW="838080" imgH="228600" progId="Equation.3">
                <p:embed/>
              </p:oleObj>
            </a:graphicData>
          </a:graphic>
        </p:graphicFrame>
        <p:sp>
          <p:nvSpPr>
            <p:cNvPr id="4155" name="Text Box 59"/>
            <p:cNvSpPr txBox="1">
              <a:spLocks noChangeArrowheads="1"/>
            </p:cNvSpPr>
            <p:nvPr/>
          </p:nvSpPr>
          <p:spPr bwMode="auto">
            <a:xfrm>
              <a:off x="4032" y="2400"/>
              <a:ext cx="437" cy="15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625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000">
                  <a:solidFill>
                    <a:srgbClr val="000000"/>
                  </a:solidFill>
                </a:rPr>
                <a:t>D</a:t>
              </a:r>
            </a:p>
          </p:txBody>
        </p:sp>
      </p:grpSp>
      <p:graphicFrame>
        <p:nvGraphicFramePr>
          <p:cNvPr id="4156" name="Object 60"/>
          <p:cNvGraphicFramePr>
            <a:graphicFrameLocks noChangeAspect="1"/>
          </p:cNvGraphicFramePr>
          <p:nvPr/>
        </p:nvGraphicFramePr>
        <p:xfrm>
          <a:off x="4038600" y="685800"/>
          <a:ext cx="2971800" cy="2127250"/>
        </p:xfrm>
        <a:graphic>
          <a:graphicData uri="http://schemas.openxmlformats.org/presentationml/2006/ole">
            <p:oleObj spid="_x0000_s126978" r:id="rId8" imgW="3661920" imgH="2767680" progId="">
              <p:embed/>
            </p:oleObj>
          </a:graphicData>
        </a:graphic>
      </p:graphicFrame>
      <p:grpSp>
        <p:nvGrpSpPr>
          <p:cNvPr id="7" name="Group 61"/>
          <p:cNvGrpSpPr>
            <a:grpSpLocks/>
          </p:cNvGrpSpPr>
          <p:nvPr/>
        </p:nvGrpSpPr>
        <p:grpSpPr bwMode="auto">
          <a:xfrm>
            <a:off x="457200" y="4800600"/>
            <a:ext cx="7675563" cy="2057400"/>
            <a:chOff x="288" y="3024"/>
            <a:chExt cx="4835" cy="1296"/>
          </a:xfrm>
        </p:grpSpPr>
        <p:grpSp>
          <p:nvGrpSpPr>
            <p:cNvPr id="8" name="Group 62"/>
            <p:cNvGrpSpPr>
              <a:grpSpLocks/>
            </p:cNvGrpSpPr>
            <p:nvPr/>
          </p:nvGrpSpPr>
          <p:grpSpPr bwMode="auto">
            <a:xfrm>
              <a:off x="384" y="3024"/>
              <a:ext cx="4739" cy="1133"/>
              <a:chOff x="384" y="3024"/>
              <a:chExt cx="4739" cy="1133"/>
            </a:xfrm>
          </p:grpSpPr>
          <p:sp>
            <p:nvSpPr>
              <p:cNvPr id="4159" name="Text Box 63"/>
              <p:cNvSpPr txBox="1">
                <a:spLocks noChangeArrowheads="1"/>
              </p:cNvSpPr>
              <p:nvPr/>
            </p:nvSpPr>
            <p:spPr bwMode="auto">
              <a:xfrm>
                <a:off x="384" y="3024"/>
                <a:ext cx="2160" cy="213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000"/>
                  </a:spcBef>
                  <a:buClr>
                    <a:srgbClr val="0000CC"/>
                  </a:buClr>
                  <a:buFont typeface="Wingdings" pitchFamily="2" charset="2"/>
                  <a:buChar char=""/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 b="1" i="1">
                    <a:solidFill>
                      <a:srgbClr val="0000CC"/>
                    </a:solidFill>
                  </a:rPr>
                  <a:t> Between impurities (on surface)</a:t>
                </a:r>
              </a:p>
            </p:txBody>
          </p:sp>
          <p:pic>
            <p:nvPicPr>
              <p:cNvPr id="4160" name="Picture 6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960" y="3264"/>
                <a:ext cx="2160" cy="741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4161" name="Text Box 65"/>
              <p:cNvSpPr txBox="1">
                <a:spLocks noChangeArrowheads="1"/>
              </p:cNvSpPr>
              <p:nvPr/>
            </p:nvSpPr>
            <p:spPr bwMode="auto">
              <a:xfrm>
                <a:off x="3552" y="3360"/>
                <a:ext cx="816" cy="679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100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>
                    <a:solidFill>
                      <a:srgbClr val="000000"/>
                    </a:solidFill>
                  </a:rPr>
                  <a:t>FCC(100)</a:t>
                </a:r>
              </a:p>
              <a:p>
                <a:pPr>
                  <a:lnSpc>
                    <a:spcPct val="100000"/>
                  </a:lnSpc>
                  <a:spcBef>
                    <a:spcPts val="100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>
                    <a:solidFill>
                      <a:srgbClr val="000000"/>
                    </a:solidFill>
                  </a:rPr>
                  <a:t>FCC(110)</a:t>
                </a:r>
              </a:p>
              <a:p>
                <a:pPr>
                  <a:lnSpc>
                    <a:spcPct val="100000"/>
                  </a:lnSpc>
                  <a:spcBef>
                    <a:spcPts val="100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600">
                    <a:solidFill>
                      <a:srgbClr val="000000"/>
                    </a:solidFill>
                  </a:rPr>
                  <a:t>FCC(111)</a:t>
                </a:r>
              </a:p>
            </p:txBody>
          </p:sp>
          <p:sp>
            <p:nvSpPr>
              <p:cNvPr id="4162" name="Text Box 66"/>
              <p:cNvSpPr txBox="1">
                <a:spLocks noChangeArrowheads="1"/>
              </p:cNvSpPr>
              <p:nvPr/>
            </p:nvSpPr>
            <p:spPr bwMode="auto">
              <a:xfrm>
                <a:off x="4128" y="3408"/>
                <a:ext cx="624" cy="48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275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4400">
                    <a:solidFill>
                      <a:srgbClr val="000000"/>
                    </a:solidFill>
                  </a:rPr>
                  <a:t>}</a:t>
                </a:r>
              </a:p>
            </p:txBody>
          </p:sp>
          <p:graphicFrame>
            <p:nvGraphicFramePr>
              <p:cNvPr id="4163" name="Object 67"/>
              <p:cNvGraphicFramePr>
                <a:graphicFrameLocks noChangeAspect="1"/>
              </p:cNvGraphicFramePr>
              <p:nvPr/>
            </p:nvGraphicFramePr>
            <p:xfrm>
              <a:off x="4581" y="3578"/>
              <a:ext cx="543" cy="198"/>
            </p:xfrm>
            <a:graphic>
              <a:graphicData uri="http://schemas.openxmlformats.org/presentationml/2006/ole">
                <p:oleObj spid="_x0000_s126979" r:id="rId10" imgW="558720" imgH="203040" progId="Equation.3">
                  <p:embed/>
                </p:oleObj>
              </a:graphicData>
            </a:graphic>
          </p:graphicFrame>
          <p:sp>
            <p:nvSpPr>
              <p:cNvPr id="4164" name="Text Box 68"/>
              <p:cNvSpPr txBox="1">
                <a:spLocks noChangeArrowheads="1"/>
              </p:cNvSpPr>
              <p:nvPr/>
            </p:nvSpPr>
            <p:spPr bwMode="auto">
              <a:xfrm>
                <a:off x="768" y="3984"/>
                <a:ext cx="2400" cy="174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lIns="90000" tIns="46800" rIns="90000" bIns="46800">
                <a:spAutoFit/>
              </a:bodyPr>
              <a:lstStyle/>
              <a:p>
                <a:pPr algn="ctr">
                  <a:lnSpc>
                    <a:spcPct val="100000"/>
                  </a:lnSpc>
                  <a:spcBef>
                    <a:spcPts val="750"/>
                  </a:spcBef>
                  <a:tabLst>
                    <a:tab pos="0" algn="l"/>
                    <a:tab pos="914400" algn="l"/>
                    <a:tab pos="1828800" algn="l"/>
                    <a:tab pos="2743200" algn="l"/>
                    <a:tab pos="3657600" algn="l"/>
                    <a:tab pos="4572000" algn="l"/>
                    <a:tab pos="5486400" algn="l"/>
                    <a:tab pos="6400800" algn="l"/>
                    <a:tab pos="7315200" algn="l"/>
                    <a:tab pos="8229600" algn="l"/>
                    <a:tab pos="9144000" algn="l"/>
                    <a:tab pos="10058400" algn="l"/>
                  </a:tabLst>
                </a:pPr>
                <a:r>
                  <a:rPr lang="en-GB" sz="1200">
                    <a:solidFill>
                      <a:srgbClr val="000000"/>
                    </a:solidFill>
                  </a:rPr>
                  <a:t>STM image of  two Co atoms  on  Au(111) surface</a:t>
                </a:r>
              </a:p>
            </p:txBody>
          </p:sp>
        </p:grpSp>
        <p:sp>
          <p:nvSpPr>
            <p:cNvPr id="4165" name="Text Box 69"/>
            <p:cNvSpPr txBox="1">
              <a:spLocks noChangeArrowheads="1"/>
            </p:cNvSpPr>
            <p:nvPr/>
          </p:nvSpPr>
          <p:spPr bwMode="auto">
            <a:xfrm>
              <a:off x="288" y="4147"/>
              <a:ext cx="3456" cy="17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75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200" i="1">
                  <a:solidFill>
                    <a:srgbClr val="000000"/>
                  </a:solidFill>
                </a:rPr>
                <a:t>W. Chen, T. Jamneala, V. Madhavan, and M. F. Crommie: Phys. Rev B, 12, 60 (1999)</a:t>
              </a:r>
            </a:p>
          </p:txBody>
        </p:sp>
      </p:grpSp>
      <p:sp>
        <p:nvSpPr>
          <p:cNvPr id="4167" name="Text Box 71"/>
          <p:cNvSpPr txBox="1">
            <a:spLocks noChangeArrowheads="1"/>
          </p:cNvSpPr>
          <p:nvPr/>
        </p:nvSpPr>
        <p:spPr bwMode="auto">
          <a:xfrm>
            <a:off x="6858000" y="1828800"/>
            <a:ext cx="1752600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600" i="1">
                <a:solidFill>
                  <a:srgbClr val="000000"/>
                </a:solidFill>
              </a:rPr>
              <a:t>RKKY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95"/>
          <p:cNvSpPr>
            <a:spLocks noChangeArrowheads="1"/>
          </p:cNvSpPr>
          <p:nvPr/>
        </p:nvSpPr>
        <p:spPr bwMode="auto">
          <a:xfrm>
            <a:off x="4495800" y="4267200"/>
            <a:ext cx="3429000" cy="2514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292" name="Text Box 46"/>
          <p:cNvSpPr txBox="1">
            <a:spLocks noChangeArrowheads="1"/>
          </p:cNvSpPr>
          <p:nvPr/>
        </p:nvSpPr>
        <p:spPr bwMode="auto">
          <a:xfrm>
            <a:off x="762000" y="838200"/>
            <a:ext cx="8001000" cy="3182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obtained</a:t>
            </a:r>
            <a:r>
              <a:rPr lang="hu-HU" dirty="0" smtClean="0"/>
              <a:t> </a:t>
            </a:r>
            <a:r>
              <a:rPr lang="hu-HU" dirty="0" err="1" smtClean="0"/>
              <a:t>good</a:t>
            </a:r>
            <a:r>
              <a:rPr lang="hu-HU" dirty="0" smtClean="0"/>
              <a:t> </a:t>
            </a:r>
            <a:r>
              <a:rPr lang="hu-HU" dirty="0" err="1" smtClean="0"/>
              <a:t>agreement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experiments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SS </a:t>
            </a:r>
            <a:r>
              <a:rPr lang="hu-HU" dirty="0" err="1" smtClean="0"/>
              <a:t>parameters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case</a:t>
            </a:r>
            <a:r>
              <a:rPr lang="hu-HU" dirty="0" smtClean="0"/>
              <a:t> of  </a:t>
            </a:r>
            <a:r>
              <a:rPr lang="hu-HU" dirty="0"/>
              <a:t>(111) </a:t>
            </a:r>
            <a:r>
              <a:rPr lang="hu-HU" dirty="0" err="1" smtClean="0"/>
              <a:t>surfaces</a:t>
            </a:r>
            <a:endParaRPr lang="hu-HU" dirty="0"/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dirty="0" smtClean="0"/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dirty="0" smtClean="0"/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dirty="0"/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dirty="0"/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dirty="0" smtClean="0"/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endParaRPr lang="hu-HU" dirty="0"/>
          </a:p>
          <a:p>
            <a:pPr>
              <a:spcBef>
                <a:spcPct val="50000"/>
              </a:spcBef>
            </a:pPr>
            <a:endParaRPr lang="hu-HU" dirty="0"/>
          </a:p>
          <a:p>
            <a:pPr>
              <a:spcBef>
                <a:spcPct val="50000"/>
              </a:spcBef>
              <a:buFont typeface="Times New Roman" pitchFamily="18" charset="0"/>
              <a:buChar char="•"/>
            </a:pPr>
            <a:r>
              <a:rPr lang="hu-HU" dirty="0" err="1" smtClean="0"/>
              <a:t>Calculation</a:t>
            </a:r>
            <a:r>
              <a:rPr lang="hu-HU" dirty="0" smtClean="0"/>
              <a:t> </a:t>
            </a:r>
            <a:r>
              <a:rPr lang="hu-HU" dirty="0" err="1" smtClean="0"/>
              <a:t>includes</a:t>
            </a:r>
            <a:r>
              <a:rPr lang="hu-HU" dirty="0" smtClean="0"/>
              <a:t> </a:t>
            </a:r>
            <a:r>
              <a:rPr lang="hu-HU" dirty="0" err="1" smtClean="0"/>
              <a:t>layer</a:t>
            </a:r>
            <a:r>
              <a:rPr lang="hu-HU" dirty="0" smtClean="0"/>
              <a:t> </a:t>
            </a:r>
            <a:r>
              <a:rPr lang="hu-HU" dirty="0" err="1" smtClean="0"/>
              <a:t>relaxations</a:t>
            </a:r>
            <a:endParaRPr lang="hu-HU" dirty="0"/>
          </a:p>
        </p:txBody>
      </p:sp>
      <p:sp>
        <p:nvSpPr>
          <p:cNvPr id="12293" name="Text Box 2"/>
          <p:cNvSpPr txBox="1">
            <a:spLocks noChangeArrowheads="1"/>
          </p:cNvSpPr>
          <p:nvPr/>
        </p:nvSpPr>
        <p:spPr bwMode="auto">
          <a:xfrm>
            <a:off x="228600" y="228600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2800" b="1" i="1" dirty="0"/>
              <a:t> </a:t>
            </a:r>
            <a:r>
              <a:rPr lang="hu-HU" sz="2800" b="1" i="1" dirty="0" err="1" smtClean="0"/>
              <a:t>Properties</a:t>
            </a:r>
            <a:r>
              <a:rPr lang="hu-HU" sz="2800" b="1" i="1" dirty="0" smtClean="0"/>
              <a:t> of  </a:t>
            </a:r>
            <a:r>
              <a:rPr lang="hu-HU" sz="2800" b="1" i="1" dirty="0" err="1" smtClean="0"/>
              <a:t>Surface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States</a:t>
            </a:r>
            <a:endParaRPr lang="hu-HU" sz="2800" b="1" i="1" dirty="0"/>
          </a:p>
        </p:txBody>
      </p:sp>
      <p:graphicFrame>
        <p:nvGraphicFramePr>
          <p:cNvPr id="64561" name="Group 49"/>
          <p:cNvGraphicFramePr>
            <a:graphicFrameLocks noGrp="1"/>
          </p:cNvGraphicFramePr>
          <p:nvPr/>
        </p:nvGraphicFramePr>
        <p:xfrm>
          <a:off x="2133600" y="2095500"/>
          <a:ext cx="4427855" cy="1257300"/>
        </p:xfrm>
        <a:graphic>
          <a:graphicData uri="http://schemas.openxmlformats.org/drawingml/2006/table">
            <a:tbl>
              <a:tblPr/>
              <a:tblGrid>
                <a:gridCol w="688975"/>
                <a:gridCol w="687388"/>
                <a:gridCol w="966787"/>
                <a:gridCol w="208280"/>
                <a:gridCol w="900113"/>
                <a:gridCol w="976312"/>
              </a:tblGrid>
              <a:tr h="3905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m*/m</a:t>
                      </a:r>
                      <a:r>
                        <a:rPr kumimoji="0" lang="en-GB" sz="12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endParaRPr kumimoji="0" lang="en-US" sz="1200" b="0" i="1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k</a:t>
                      </a:r>
                      <a:r>
                        <a:rPr kumimoji="0" lang="en-GB" sz="1200" b="0" i="1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en-GB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[Å</a:t>
                      </a:r>
                      <a:r>
                        <a:rPr kumimoji="0" lang="en-GB" sz="1200" b="0" i="1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-1</a:t>
                      </a:r>
                      <a:r>
                        <a:rPr kumimoji="0" lang="en-GB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m*/m</a:t>
                      </a:r>
                      <a:r>
                        <a:rPr kumimoji="0" lang="en-GB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e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>
                          <a:srgbClr val="FF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k</a:t>
                      </a:r>
                      <a:r>
                        <a:rPr kumimoji="0" lang="en-GB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[Å</a:t>
                      </a:r>
                      <a:r>
                        <a:rPr kumimoji="0" lang="en-GB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-1</a:t>
                      </a: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]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GB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Ag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0.397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0.080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0.423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0.086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0.255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0.167/0.192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0.242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0.152/0.195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Cu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0.412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0.215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0.377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5000"/>
                        </a:lnSpc>
                        <a:spcBef>
                          <a:spcPts val="8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8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0.207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2331" name="Text Box 50"/>
          <p:cNvSpPr txBox="1">
            <a:spLocks noChangeArrowheads="1"/>
          </p:cNvSpPr>
          <p:nvPr/>
        </p:nvSpPr>
        <p:spPr bwMode="auto">
          <a:xfrm>
            <a:off x="1828800" y="1447800"/>
            <a:ext cx="2819400" cy="897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lang="hu-HU" i="1" dirty="0" err="1" smtClean="0">
                <a:solidFill>
                  <a:srgbClr val="000000"/>
                </a:solidFill>
              </a:rPr>
              <a:t>Experiment</a:t>
            </a:r>
            <a:endParaRPr lang="hu-HU" i="1" dirty="0" smtClean="0">
              <a:solidFill>
                <a:srgbClr val="000000"/>
              </a:solidFill>
            </a:endParaRPr>
          </a:p>
          <a:p>
            <a:pPr algn="ctr">
              <a:lnSpc>
                <a:spcPct val="100000"/>
              </a:lnSpc>
              <a:spcBef>
                <a:spcPts val="625"/>
              </a:spcBef>
            </a:pPr>
            <a:r>
              <a:rPr lang="en-GB" sz="1100" i="1" dirty="0" smtClean="0">
                <a:solidFill>
                  <a:srgbClr val="000000"/>
                </a:solidFill>
              </a:rPr>
              <a:t>F</a:t>
            </a:r>
            <a:r>
              <a:rPr lang="en-GB" sz="1100" i="1" dirty="0">
                <a:solidFill>
                  <a:srgbClr val="000000"/>
                </a:solidFill>
              </a:rPr>
              <a:t>. </a:t>
            </a:r>
            <a:r>
              <a:rPr lang="en-GB" sz="1100" i="1" dirty="0" err="1">
                <a:solidFill>
                  <a:srgbClr val="000000"/>
                </a:solidFill>
              </a:rPr>
              <a:t>Reinert</a:t>
            </a:r>
            <a:r>
              <a:rPr lang="en-GB" sz="1100" i="1" dirty="0">
                <a:solidFill>
                  <a:srgbClr val="000000"/>
                </a:solidFill>
              </a:rPr>
              <a:t> et all. Phys. Rev. 63, 115415 (2000)</a:t>
            </a:r>
          </a:p>
          <a:p>
            <a:pPr algn="ctr">
              <a:spcBef>
                <a:spcPct val="50000"/>
              </a:spcBef>
            </a:pPr>
            <a:endParaRPr lang="hu-HU" sz="1400" i="1" dirty="0"/>
          </a:p>
        </p:txBody>
      </p:sp>
      <p:sp>
        <p:nvSpPr>
          <p:cNvPr id="12332" name="Text Box 51"/>
          <p:cNvSpPr txBox="1">
            <a:spLocks noChangeArrowheads="1"/>
          </p:cNvSpPr>
          <p:nvPr/>
        </p:nvSpPr>
        <p:spPr bwMode="auto">
          <a:xfrm>
            <a:off x="3810000" y="1676400"/>
            <a:ext cx="3657600" cy="29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 b="1" dirty="0" err="1" smtClean="0">
                <a:solidFill>
                  <a:srgbClr val="FF0000"/>
                </a:solidFill>
              </a:rPr>
              <a:t>Calculation</a:t>
            </a:r>
            <a:r>
              <a:rPr lang="hu-HU" sz="1400" b="1" dirty="0" smtClean="0">
                <a:solidFill>
                  <a:srgbClr val="FF0000"/>
                </a:solidFill>
              </a:rPr>
              <a:t> </a:t>
            </a:r>
            <a:endParaRPr lang="hu-HU" sz="1400" b="1" dirty="0">
              <a:solidFill>
                <a:srgbClr val="FF0000"/>
              </a:solidFill>
            </a:endParaRPr>
          </a:p>
        </p:txBody>
      </p:sp>
      <p:sp>
        <p:nvSpPr>
          <p:cNvPr id="12333" name="Oval 55"/>
          <p:cNvSpPr>
            <a:spLocks noChangeArrowheads="1"/>
          </p:cNvSpPr>
          <p:nvPr/>
        </p:nvSpPr>
        <p:spPr bwMode="auto">
          <a:xfrm>
            <a:off x="1371600" y="5257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34" name="Oval 60"/>
          <p:cNvSpPr>
            <a:spLocks noChangeArrowheads="1"/>
          </p:cNvSpPr>
          <p:nvPr/>
        </p:nvSpPr>
        <p:spPr bwMode="auto">
          <a:xfrm>
            <a:off x="1371600" y="48768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35" name="Oval 61"/>
          <p:cNvSpPr>
            <a:spLocks noChangeArrowheads="1"/>
          </p:cNvSpPr>
          <p:nvPr/>
        </p:nvSpPr>
        <p:spPr bwMode="auto">
          <a:xfrm>
            <a:off x="1981200" y="48768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36" name="Oval 62"/>
          <p:cNvSpPr>
            <a:spLocks noChangeArrowheads="1"/>
          </p:cNvSpPr>
          <p:nvPr/>
        </p:nvSpPr>
        <p:spPr bwMode="auto">
          <a:xfrm>
            <a:off x="2286000" y="48768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37" name="Oval 63"/>
          <p:cNvSpPr>
            <a:spLocks noChangeArrowheads="1"/>
          </p:cNvSpPr>
          <p:nvPr/>
        </p:nvSpPr>
        <p:spPr bwMode="auto">
          <a:xfrm>
            <a:off x="2590800" y="48768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38" name="Oval 64"/>
          <p:cNvSpPr>
            <a:spLocks noChangeArrowheads="1"/>
          </p:cNvSpPr>
          <p:nvPr/>
        </p:nvSpPr>
        <p:spPr bwMode="auto">
          <a:xfrm>
            <a:off x="2895600" y="48768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39" name="Oval 66"/>
          <p:cNvSpPr>
            <a:spLocks noChangeArrowheads="1"/>
          </p:cNvSpPr>
          <p:nvPr/>
        </p:nvSpPr>
        <p:spPr bwMode="auto">
          <a:xfrm>
            <a:off x="1676400" y="5257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40" name="Oval 67"/>
          <p:cNvSpPr>
            <a:spLocks noChangeArrowheads="1"/>
          </p:cNvSpPr>
          <p:nvPr/>
        </p:nvSpPr>
        <p:spPr bwMode="auto">
          <a:xfrm>
            <a:off x="1981200" y="5257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41" name="Oval 68"/>
          <p:cNvSpPr>
            <a:spLocks noChangeArrowheads="1"/>
          </p:cNvSpPr>
          <p:nvPr/>
        </p:nvSpPr>
        <p:spPr bwMode="auto">
          <a:xfrm>
            <a:off x="2286000" y="5257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42" name="Oval 69"/>
          <p:cNvSpPr>
            <a:spLocks noChangeArrowheads="1"/>
          </p:cNvSpPr>
          <p:nvPr/>
        </p:nvSpPr>
        <p:spPr bwMode="auto">
          <a:xfrm>
            <a:off x="2590800" y="5257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43" name="Oval 70"/>
          <p:cNvSpPr>
            <a:spLocks noChangeArrowheads="1"/>
          </p:cNvSpPr>
          <p:nvPr/>
        </p:nvSpPr>
        <p:spPr bwMode="auto">
          <a:xfrm>
            <a:off x="2895600" y="5257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44" name="Oval 71"/>
          <p:cNvSpPr>
            <a:spLocks noChangeArrowheads="1"/>
          </p:cNvSpPr>
          <p:nvPr/>
        </p:nvSpPr>
        <p:spPr bwMode="auto">
          <a:xfrm>
            <a:off x="1371600" y="5562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45" name="Oval 72"/>
          <p:cNvSpPr>
            <a:spLocks noChangeArrowheads="1"/>
          </p:cNvSpPr>
          <p:nvPr/>
        </p:nvSpPr>
        <p:spPr bwMode="auto">
          <a:xfrm>
            <a:off x="1676400" y="5562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46" name="Oval 73"/>
          <p:cNvSpPr>
            <a:spLocks noChangeArrowheads="1"/>
          </p:cNvSpPr>
          <p:nvPr/>
        </p:nvSpPr>
        <p:spPr bwMode="auto">
          <a:xfrm>
            <a:off x="1066800" y="48768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47" name="Oval 74"/>
          <p:cNvSpPr>
            <a:spLocks noChangeArrowheads="1"/>
          </p:cNvSpPr>
          <p:nvPr/>
        </p:nvSpPr>
        <p:spPr bwMode="auto">
          <a:xfrm>
            <a:off x="2286000" y="5562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48" name="Oval 75"/>
          <p:cNvSpPr>
            <a:spLocks noChangeArrowheads="1"/>
          </p:cNvSpPr>
          <p:nvPr/>
        </p:nvSpPr>
        <p:spPr bwMode="auto">
          <a:xfrm>
            <a:off x="2590800" y="5562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49" name="Oval 76"/>
          <p:cNvSpPr>
            <a:spLocks noChangeArrowheads="1"/>
          </p:cNvSpPr>
          <p:nvPr/>
        </p:nvSpPr>
        <p:spPr bwMode="auto">
          <a:xfrm>
            <a:off x="2895600" y="5562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50" name="Line 78"/>
          <p:cNvSpPr>
            <a:spLocks noChangeShapeType="1"/>
          </p:cNvSpPr>
          <p:nvPr/>
        </p:nvSpPr>
        <p:spPr bwMode="auto">
          <a:xfrm>
            <a:off x="990600" y="5218113"/>
            <a:ext cx="2362200" cy="1587"/>
          </a:xfrm>
          <a:prstGeom prst="line">
            <a:avLst/>
          </a:prstGeom>
          <a:noFill/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2351" name="Oval 79"/>
          <p:cNvSpPr>
            <a:spLocks noChangeArrowheads="1"/>
          </p:cNvSpPr>
          <p:nvPr/>
        </p:nvSpPr>
        <p:spPr bwMode="auto">
          <a:xfrm>
            <a:off x="1066800" y="5257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52" name="Oval 80"/>
          <p:cNvSpPr>
            <a:spLocks noChangeArrowheads="1"/>
          </p:cNvSpPr>
          <p:nvPr/>
        </p:nvSpPr>
        <p:spPr bwMode="auto">
          <a:xfrm>
            <a:off x="1066800" y="5562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53" name="Oval 81"/>
          <p:cNvSpPr>
            <a:spLocks noChangeArrowheads="1"/>
          </p:cNvSpPr>
          <p:nvPr/>
        </p:nvSpPr>
        <p:spPr bwMode="auto">
          <a:xfrm>
            <a:off x="1981200" y="5562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54" name="Oval 82"/>
          <p:cNvSpPr>
            <a:spLocks noChangeArrowheads="1"/>
          </p:cNvSpPr>
          <p:nvPr/>
        </p:nvSpPr>
        <p:spPr bwMode="auto">
          <a:xfrm>
            <a:off x="1066800" y="58674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55" name="Oval 83"/>
          <p:cNvSpPr>
            <a:spLocks noChangeArrowheads="1"/>
          </p:cNvSpPr>
          <p:nvPr/>
        </p:nvSpPr>
        <p:spPr bwMode="auto">
          <a:xfrm>
            <a:off x="1371600" y="58674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56" name="Oval 84"/>
          <p:cNvSpPr>
            <a:spLocks noChangeArrowheads="1"/>
          </p:cNvSpPr>
          <p:nvPr/>
        </p:nvSpPr>
        <p:spPr bwMode="auto">
          <a:xfrm>
            <a:off x="1676400" y="58674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57" name="Oval 85"/>
          <p:cNvSpPr>
            <a:spLocks noChangeArrowheads="1"/>
          </p:cNvSpPr>
          <p:nvPr/>
        </p:nvSpPr>
        <p:spPr bwMode="auto">
          <a:xfrm>
            <a:off x="1981200" y="58674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58" name="Oval 86"/>
          <p:cNvSpPr>
            <a:spLocks noChangeArrowheads="1"/>
          </p:cNvSpPr>
          <p:nvPr/>
        </p:nvSpPr>
        <p:spPr bwMode="auto">
          <a:xfrm>
            <a:off x="2286000" y="58674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59" name="Oval 87"/>
          <p:cNvSpPr>
            <a:spLocks noChangeArrowheads="1"/>
          </p:cNvSpPr>
          <p:nvPr/>
        </p:nvSpPr>
        <p:spPr bwMode="auto">
          <a:xfrm>
            <a:off x="2590800" y="58674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60" name="Oval 88"/>
          <p:cNvSpPr>
            <a:spLocks noChangeArrowheads="1"/>
          </p:cNvSpPr>
          <p:nvPr/>
        </p:nvSpPr>
        <p:spPr bwMode="auto">
          <a:xfrm>
            <a:off x="2895600" y="58674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61" name="Oval 89"/>
          <p:cNvSpPr>
            <a:spLocks noChangeArrowheads="1"/>
          </p:cNvSpPr>
          <p:nvPr/>
        </p:nvSpPr>
        <p:spPr bwMode="auto">
          <a:xfrm>
            <a:off x="1676400" y="48768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362" name="Line 90"/>
          <p:cNvSpPr>
            <a:spLocks noChangeShapeType="1"/>
          </p:cNvSpPr>
          <p:nvPr/>
        </p:nvSpPr>
        <p:spPr bwMode="auto">
          <a:xfrm>
            <a:off x="3429000" y="49530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2363" name="Text Box 91"/>
          <p:cNvSpPr txBox="1">
            <a:spLocks noChangeArrowheads="1"/>
          </p:cNvSpPr>
          <p:nvPr/>
        </p:nvSpPr>
        <p:spPr bwMode="auto">
          <a:xfrm>
            <a:off x="3429000" y="5029200"/>
            <a:ext cx="914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d</a:t>
            </a:r>
            <a:r>
              <a:rPr lang="hu-HU" baseline="-25000"/>
              <a:t>réteg</a:t>
            </a:r>
            <a:endParaRPr lang="hu-HU"/>
          </a:p>
        </p:txBody>
      </p:sp>
      <p:sp>
        <p:nvSpPr>
          <p:cNvPr id="12364" name="Rectangle 92"/>
          <p:cNvSpPr>
            <a:spLocks noChangeArrowheads="1"/>
          </p:cNvSpPr>
          <p:nvPr/>
        </p:nvSpPr>
        <p:spPr bwMode="auto">
          <a:xfrm>
            <a:off x="1066800" y="6019800"/>
            <a:ext cx="2133600" cy="152400"/>
          </a:xfrm>
          <a:prstGeom prst="rect">
            <a:avLst/>
          </a:prstGeom>
          <a:solidFill>
            <a:srgbClr val="EBFFEB"/>
          </a:solidFill>
          <a:ln w="9525">
            <a:solidFill>
              <a:srgbClr val="EBFFEB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12290" name="Object 94"/>
          <p:cNvGraphicFramePr>
            <a:graphicFrameLocks noChangeAspect="1"/>
          </p:cNvGraphicFramePr>
          <p:nvPr/>
        </p:nvGraphicFramePr>
        <p:xfrm>
          <a:off x="4427538" y="4237038"/>
          <a:ext cx="3573462" cy="2697162"/>
        </p:xfrm>
        <a:graphic>
          <a:graphicData uri="http://schemas.openxmlformats.org/presentationml/2006/ole">
            <p:oleObj spid="_x0000_s58370" name="Graph" r:id="rId3" imgW="3947040" imgH="29764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Text Box 4"/>
          <p:cNvSpPr txBox="1">
            <a:spLocks noChangeArrowheads="1"/>
          </p:cNvSpPr>
          <p:nvPr/>
        </p:nvSpPr>
        <p:spPr bwMode="auto">
          <a:xfrm>
            <a:off x="179388" y="260350"/>
            <a:ext cx="815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2800" b="1" i="1" dirty="0" err="1" smtClean="0"/>
              <a:t>Consequences</a:t>
            </a:r>
            <a:r>
              <a:rPr lang="hu-HU" sz="2800" b="1" i="1" dirty="0" smtClean="0"/>
              <a:t> of </a:t>
            </a:r>
            <a:r>
              <a:rPr lang="hu-HU" sz="2800" b="1" i="1" dirty="0" err="1" smtClean="0"/>
              <a:t>surface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states</a:t>
            </a:r>
            <a:endParaRPr lang="hu-HU" sz="2800" b="1" i="1" dirty="0"/>
          </a:p>
        </p:txBody>
      </p:sp>
      <p:sp>
        <p:nvSpPr>
          <p:cNvPr id="13318" name="Text Box 5"/>
          <p:cNvSpPr txBox="1">
            <a:spLocks noChangeArrowheads="1"/>
          </p:cNvSpPr>
          <p:nvPr/>
        </p:nvSpPr>
        <p:spPr bwMode="auto">
          <a:xfrm>
            <a:off x="990600" y="1143000"/>
            <a:ext cx="619283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hu-HU" sz="1400" dirty="0" err="1" smtClean="0">
                <a:latin typeface="Arial" charset="0"/>
              </a:rPr>
              <a:t>Does</a:t>
            </a:r>
            <a:r>
              <a:rPr lang="hu-HU" sz="1400" dirty="0" smtClean="0">
                <a:latin typeface="Arial" charset="0"/>
              </a:rPr>
              <a:t> </a:t>
            </a:r>
            <a:r>
              <a:rPr lang="hu-HU" sz="1400" dirty="0" err="1" smtClean="0">
                <a:latin typeface="Arial" charset="0"/>
              </a:rPr>
              <a:t>the</a:t>
            </a:r>
            <a:r>
              <a:rPr lang="hu-HU" sz="1400" dirty="0" smtClean="0">
                <a:latin typeface="Arial" charset="0"/>
              </a:rPr>
              <a:t> </a:t>
            </a:r>
            <a:r>
              <a:rPr lang="hu-HU" sz="1400" dirty="0" err="1" smtClean="0">
                <a:latin typeface="Arial" charset="0"/>
              </a:rPr>
              <a:t>surface</a:t>
            </a:r>
            <a:r>
              <a:rPr lang="hu-HU" sz="1400" dirty="0" smtClean="0">
                <a:latin typeface="Arial" charset="0"/>
              </a:rPr>
              <a:t> </a:t>
            </a:r>
            <a:r>
              <a:rPr lang="hu-HU" sz="1400" dirty="0" err="1" smtClean="0">
                <a:latin typeface="Arial" charset="0"/>
              </a:rPr>
              <a:t>states</a:t>
            </a:r>
            <a:r>
              <a:rPr lang="hu-HU" sz="1400" dirty="0" smtClean="0">
                <a:latin typeface="Arial" charset="0"/>
              </a:rPr>
              <a:t> </a:t>
            </a:r>
            <a:r>
              <a:rPr lang="hu-HU" sz="1400" dirty="0" err="1" smtClean="0">
                <a:latin typeface="Arial" charset="0"/>
              </a:rPr>
              <a:t>effect</a:t>
            </a:r>
            <a:r>
              <a:rPr lang="hu-HU" sz="1400" dirty="0" smtClean="0">
                <a:latin typeface="Arial" charset="0"/>
              </a:rPr>
              <a:t> </a:t>
            </a:r>
            <a:r>
              <a:rPr lang="hu-HU" sz="1400" dirty="0" err="1" smtClean="0">
                <a:latin typeface="Arial" charset="0"/>
              </a:rPr>
              <a:t>interactions</a:t>
            </a:r>
            <a:r>
              <a:rPr lang="hu-HU" sz="1400" dirty="0" smtClean="0">
                <a:latin typeface="Arial" charset="0"/>
              </a:rPr>
              <a:t> </a:t>
            </a:r>
            <a:r>
              <a:rPr lang="hu-HU" sz="1400" dirty="0" err="1" smtClean="0">
                <a:latin typeface="Arial" charset="0"/>
              </a:rPr>
              <a:t>between</a:t>
            </a:r>
            <a:r>
              <a:rPr lang="hu-HU" sz="1400" dirty="0" smtClean="0">
                <a:latin typeface="Arial" charset="0"/>
              </a:rPr>
              <a:t> </a:t>
            </a:r>
            <a:r>
              <a:rPr lang="hu-HU" sz="1400" dirty="0" err="1" smtClean="0">
                <a:latin typeface="Arial" charset="0"/>
              </a:rPr>
              <a:t>impurities</a:t>
            </a:r>
            <a:r>
              <a:rPr lang="hu-HU" sz="1400" dirty="0" smtClean="0">
                <a:latin typeface="Arial" charset="0"/>
              </a:rPr>
              <a:t>?</a:t>
            </a:r>
            <a:endParaRPr lang="hu-HU" sz="1400" dirty="0">
              <a:latin typeface="Arial" charset="0"/>
            </a:endParaRPr>
          </a:p>
          <a:p>
            <a:pPr marL="342900" indent="-342900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arabicPeriod"/>
            </a:pPr>
            <a:r>
              <a:rPr lang="hu-HU" sz="1400" dirty="0" err="1" smtClean="0">
                <a:latin typeface="Arial" charset="0"/>
              </a:rPr>
              <a:t>Solvable</a:t>
            </a:r>
            <a:r>
              <a:rPr lang="hu-HU" sz="1400" dirty="0" smtClean="0">
                <a:latin typeface="Arial" charset="0"/>
              </a:rPr>
              <a:t> </a:t>
            </a:r>
            <a:r>
              <a:rPr lang="hu-HU" sz="1400" dirty="0" err="1" smtClean="0">
                <a:latin typeface="Arial" charset="0"/>
              </a:rPr>
              <a:t>theory</a:t>
            </a:r>
            <a:r>
              <a:rPr lang="hu-HU" sz="1400" dirty="0" smtClean="0">
                <a:latin typeface="Arial" charset="0"/>
              </a:rPr>
              <a:t>: </a:t>
            </a:r>
            <a:r>
              <a:rPr lang="hu-HU" sz="1400" dirty="0" err="1" smtClean="0">
                <a:latin typeface="Arial" charset="0"/>
              </a:rPr>
              <a:t>Embedding</a:t>
            </a:r>
            <a:r>
              <a:rPr lang="hu-HU" sz="1400" dirty="0" smtClean="0">
                <a:latin typeface="Arial" charset="0"/>
              </a:rPr>
              <a:t> of </a:t>
            </a:r>
            <a:r>
              <a:rPr lang="hu-HU" sz="1400" dirty="0" err="1" smtClean="0">
                <a:latin typeface="Arial" charset="0"/>
              </a:rPr>
              <a:t>two</a:t>
            </a:r>
            <a:r>
              <a:rPr lang="hu-HU" sz="1400" dirty="0" smtClean="0">
                <a:latin typeface="Arial" charset="0"/>
              </a:rPr>
              <a:t> </a:t>
            </a:r>
            <a:r>
              <a:rPr lang="hu-HU" sz="1400" dirty="0" err="1" smtClean="0">
                <a:latin typeface="Arial" charset="0"/>
              </a:rPr>
              <a:t>magnetic</a:t>
            </a:r>
            <a:r>
              <a:rPr lang="hu-HU" sz="1400" dirty="0" smtClean="0">
                <a:latin typeface="Arial" charset="0"/>
              </a:rPr>
              <a:t> </a:t>
            </a:r>
            <a:r>
              <a:rPr lang="hu-HU" sz="1400" dirty="0" err="1" smtClean="0">
                <a:latin typeface="Arial" charset="0"/>
              </a:rPr>
              <a:t>impurities</a:t>
            </a:r>
            <a:r>
              <a:rPr lang="hu-HU" sz="1400" dirty="0" smtClean="0">
                <a:latin typeface="Arial" charset="0"/>
              </a:rPr>
              <a:t> </a:t>
            </a:r>
            <a:r>
              <a:rPr lang="hu-HU" sz="1400" dirty="0" err="1" smtClean="0">
                <a:latin typeface="Arial" charset="0"/>
              </a:rPr>
              <a:t>in</a:t>
            </a:r>
            <a:r>
              <a:rPr lang="hu-HU" sz="1400" dirty="0" smtClean="0">
                <a:latin typeface="Arial" charset="0"/>
              </a:rPr>
              <a:t> 2D free </a:t>
            </a:r>
            <a:r>
              <a:rPr lang="hu-HU" sz="1400" dirty="0" err="1" smtClean="0">
                <a:latin typeface="Arial" charset="0"/>
              </a:rPr>
              <a:t>electron</a:t>
            </a:r>
            <a:r>
              <a:rPr lang="hu-HU" sz="1400" dirty="0" smtClean="0">
                <a:latin typeface="Arial" charset="0"/>
              </a:rPr>
              <a:t> </a:t>
            </a:r>
            <a:r>
              <a:rPr lang="hu-HU" sz="1400" dirty="0" err="1" smtClean="0">
                <a:latin typeface="Arial" charset="0"/>
              </a:rPr>
              <a:t>gas</a:t>
            </a:r>
            <a:endParaRPr lang="hu-HU" sz="1400" dirty="0">
              <a:latin typeface="Arial" charset="0"/>
            </a:endParaRPr>
          </a:p>
          <a:p>
            <a:pPr marL="342900" indent="-342900" defTabSz="914400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AutoNum type="arabicPeriod"/>
            </a:pPr>
            <a:endParaRPr lang="hu-HU" sz="1400" dirty="0">
              <a:latin typeface="Arial" charset="0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447800" y="3962400"/>
            <a:ext cx="2916238" cy="2308225"/>
            <a:chOff x="3024" y="2640"/>
            <a:chExt cx="1837" cy="1454"/>
          </a:xfrm>
        </p:grpSpPr>
        <p:graphicFrame>
          <p:nvGraphicFramePr>
            <p:cNvPr id="13316" name="Object 8"/>
            <p:cNvGraphicFramePr>
              <a:graphicFrameLocks noChangeAspect="1"/>
            </p:cNvGraphicFramePr>
            <p:nvPr/>
          </p:nvGraphicFramePr>
          <p:xfrm>
            <a:off x="3024" y="2736"/>
            <a:ext cx="1837" cy="1358"/>
          </p:xfrm>
          <a:graphic>
            <a:graphicData uri="http://schemas.openxmlformats.org/presentationml/2006/ole">
              <p:oleObj spid="_x0000_s59396" name="Graph" r:id="rId3" imgW="4019040" imgH="2970720" progId="">
                <p:embed/>
              </p:oleObj>
            </a:graphicData>
          </a:graphic>
        </p:graphicFrame>
        <p:sp>
          <p:nvSpPr>
            <p:cNvPr id="13324" name="Line 9"/>
            <p:cNvSpPr>
              <a:spLocks noChangeShapeType="1"/>
            </p:cNvSpPr>
            <p:nvPr/>
          </p:nvSpPr>
          <p:spPr bwMode="auto">
            <a:xfrm>
              <a:off x="3936" y="3648"/>
              <a:ext cx="2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sm" len="med"/>
              <a:tailEnd type="triangle" w="sm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25" name="Text Box 10"/>
            <p:cNvSpPr txBox="1">
              <a:spLocks noChangeArrowheads="1"/>
            </p:cNvSpPr>
            <p:nvPr/>
          </p:nvSpPr>
          <p:spPr bwMode="auto">
            <a:xfrm>
              <a:off x="4176" y="3552"/>
              <a:ext cx="52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sz="1200"/>
                <a:t>splitting</a:t>
              </a:r>
            </a:p>
          </p:txBody>
        </p:sp>
        <p:sp>
          <p:nvSpPr>
            <p:cNvPr id="13326" name="Line 11"/>
            <p:cNvSpPr>
              <a:spLocks noChangeShapeType="1"/>
            </p:cNvSpPr>
            <p:nvPr/>
          </p:nvSpPr>
          <p:spPr bwMode="auto">
            <a:xfrm>
              <a:off x="3648" y="2784"/>
              <a:ext cx="8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3327" name="Text Box 12"/>
            <p:cNvSpPr txBox="1">
              <a:spLocks noChangeArrowheads="1"/>
            </p:cNvSpPr>
            <p:nvPr/>
          </p:nvSpPr>
          <p:spPr bwMode="auto">
            <a:xfrm>
              <a:off x="3792" y="2640"/>
              <a:ext cx="48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hu-HU" sz="1200"/>
                <a:t>2k</a:t>
              </a:r>
              <a:r>
                <a:rPr lang="hu-HU" sz="1200" baseline="-25000"/>
                <a:t>F</a:t>
              </a:r>
              <a:endParaRPr lang="hu-HU" sz="1200"/>
            </a:p>
          </p:txBody>
        </p:sp>
      </p:grpSp>
      <p:graphicFrame>
        <p:nvGraphicFramePr>
          <p:cNvPr id="13314" name="Object 52"/>
          <p:cNvGraphicFramePr>
            <a:graphicFrameLocks noChangeAspect="1"/>
          </p:cNvGraphicFramePr>
          <p:nvPr/>
        </p:nvGraphicFramePr>
        <p:xfrm>
          <a:off x="2514600" y="2057400"/>
          <a:ext cx="3733800" cy="327025"/>
        </p:xfrm>
        <a:graphic>
          <a:graphicData uri="http://schemas.openxmlformats.org/presentationml/2006/ole">
            <p:oleObj spid="_x0000_s59394" name="Egyenlet" r:id="rId4" imgW="2755800" imgH="241200" progId="Equation.3">
              <p:embed/>
            </p:oleObj>
          </a:graphicData>
        </a:graphic>
      </p:graphicFrame>
      <p:graphicFrame>
        <p:nvGraphicFramePr>
          <p:cNvPr id="13315" name="Object 53"/>
          <p:cNvGraphicFramePr>
            <a:graphicFrameLocks noChangeAspect="1"/>
          </p:cNvGraphicFramePr>
          <p:nvPr/>
        </p:nvGraphicFramePr>
        <p:xfrm>
          <a:off x="3810000" y="2667000"/>
          <a:ext cx="1447800" cy="534988"/>
        </p:xfrm>
        <a:graphic>
          <a:graphicData uri="http://schemas.openxmlformats.org/presentationml/2006/ole">
            <p:oleObj spid="_x0000_s59395" name="Egyenlet" r:id="rId5" imgW="1066680" imgH="393480" progId="Equation.3">
              <p:embed/>
            </p:oleObj>
          </a:graphicData>
        </a:graphic>
      </p:graphicFrame>
      <p:sp>
        <p:nvSpPr>
          <p:cNvPr id="13320" name="Text Box 54"/>
          <p:cNvSpPr txBox="1">
            <a:spLocks noChangeArrowheads="1"/>
          </p:cNvSpPr>
          <p:nvPr/>
        </p:nvSpPr>
        <p:spPr bwMode="auto">
          <a:xfrm>
            <a:off x="2362200" y="2362200"/>
            <a:ext cx="4114800" cy="246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6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000" i="1">
                <a:solidFill>
                  <a:srgbClr val="000000"/>
                </a:solidFill>
              </a:rPr>
              <a:t>V. I. Litvinov and V. K. Dugaev: Phys. Rev. 58, 3584 (1998) </a:t>
            </a:r>
          </a:p>
        </p:txBody>
      </p:sp>
      <p:sp>
        <p:nvSpPr>
          <p:cNvPr id="13321" name="Text Box 55"/>
          <p:cNvSpPr txBox="1">
            <a:spLocks noChangeArrowheads="1"/>
          </p:cNvSpPr>
          <p:nvPr/>
        </p:nvSpPr>
        <p:spPr bwMode="auto">
          <a:xfrm>
            <a:off x="1676400" y="3276600"/>
            <a:ext cx="5867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hu-HU"/>
          </a:p>
        </p:txBody>
      </p:sp>
      <p:sp>
        <p:nvSpPr>
          <p:cNvPr id="13322" name="Text Box 56"/>
          <p:cNvSpPr txBox="1">
            <a:spLocks noChangeArrowheads="1"/>
          </p:cNvSpPr>
          <p:nvPr/>
        </p:nvSpPr>
        <p:spPr bwMode="auto">
          <a:xfrm>
            <a:off x="1295400" y="3352800"/>
            <a:ext cx="678180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dirty="0" err="1" smtClean="0"/>
              <a:t>Asimptotically</a:t>
            </a:r>
            <a:r>
              <a:rPr lang="hu-HU" sz="1400" dirty="0" smtClean="0"/>
              <a:t> </a:t>
            </a:r>
            <a:r>
              <a:rPr lang="hu-HU" sz="1400" dirty="0" err="1" smtClean="0"/>
              <a:t>decays</a:t>
            </a:r>
            <a:r>
              <a:rPr lang="hu-HU" sz="1400" dirty="0" smtClean="0"/>
              <a:t> </a:t>
            </a:r>
            <a:r>
              <a:rPr lang="hu-HU" sz="1400" dirty="0" err="1" smtClean="0"/>
              <a:t>like</a:t>
            </a:r>
            <a:r>
              <a:rPr lang="hu-HU" sz="1400" dirty="0" smtClean="0"/>
              <a:t>  </a:t>
            </a:r>
            <a:r>
              <a:rPr lang="hu-HU" sz="1400" dirty="0"/>
              <a:t>1/R</a:t>
            </a:r>
            <a:r>
              <a:rPr lang="hu-HU" sz="1400" baseline="30000" dirty="0"/>
              <a:t>2</a:t>
            </a:r>
            <a:r>
              <a:rPr lang="hu-HU" sz="1400" dirty="0"/>
              <a:t> </a:t>
            </a:r>
            <a:endParaRPr lang="hu-HU" sz="1400" dirty="0" smtClean="0"/>
          </a:p>
          <a:p>
            <a:pPr>
              <a:spcBef>
                <a:spcPct val="50000"/>
              </a:spcBef>
            </a:pPr>
            <a:r>
              <a:rPr lang="hu-HU" sz="1400" dirty="0" smtClean="0"/>
              <a:t>2k</a:t>
            </a:r>
            <a:r>
              <a:rPr lang="hu-HU" sz="1400" baseline="-25000" dirty="0" smtClean="0"/>
              <a:t>F</a:t>
            </a:r>
            <a:r>
              <a:rPr lang="hu-HU" sz="1400" dirty="0" smtClean="0"/>
              <a:t> </a:t>
            </a:r>
            <a:r>
              <a:rPr lang="hu-HU" sz="1400" dirty="0" err="1" smtClean="0"/>
              <a:t>Comes</a:t>
            </a:r>
            <a:r>
              <a:rPr lang="hu-HU" sz="1400" dirty="0" smtClean="0"/>
              <a:t> </a:t>
            </a:r>
            <a:r>
              <a:rPr lang="hu-HU" sz="1400" dirty="0" err="1" smtClean="0"/>
              <a:t>from</a:t>
            </a:r>
            <a:r>
              <a:rPr lang="hu-HU" sz="1400" dirty="0" smtClean="0"/>
              <a:t> </a:t>
            </a:r>
            <a:r>
              <a:rPr lang="hu-HU" sz="1400" dirty="0" err="1" smtClean="0"/>
              <a:t>the</a:t>
            </a:r>
            <a:r>
              <a:rPr lang="hu-HU" sz="1400" dirty="0" smtClean="0"/>
              <a:t> </a:t>
            </a:r>
            <a:r>
              <a:rPr lang="hu-HU" sz="1400" dirty="0" err="1" smtClean="0"/>
              <a:t>surface</a:t>
            </a:r>
            <a:r>
              <a:rPr lang="hu-HU" sz="1400" dirty="0" smtClean="0"/>
              <a:t> </a:t>
            </a:r>
            <a:r>
              <a:rPr lang="hu-HU" sz="1400" dirty="0" err="1" smtClean="0"/>
              <a:t>state</a:t>
            </a:r>
            <a:endParaRPr lang="hu-HU" sz="1400" dirty="0"/>
          </a:p>
        </p:txBody>
      </p:sp>
      <p:pic>
        <p:nvPicPr>
          <p:cNvPr id="13323" name="Picture 5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0888" y="4062413"/>
            <a:ext cx="4049712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Oval 2"/>
          <p:cNvSpPr>
            <a:spLocks noChangeArrowheads="1"/>
          </p:cNvSpPr>
          <p:nvPr/>
        </p:nvSpPr>
        <p:spPr bwMode="auto">
          <a:xfrm>
            <a:off x="3962400" y="1219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25" name="Oval 3"/>
          <p:cNvSpPr>
            <a:spLocks noChangeArrowheads="1"/>
          </p:cNvSpPr>
          <p:nvPr/>
        </p:nvSpPr>
        <p:spPr bwMode="auto">
          <a:xfrm>
            <a:off x="5029200" y="11525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26" name="Oval 4"/>
          <p:cNvSpPr>
            <a:spLocks noChangeArrowheads="1"/>
          </p:cNvSpPr>
          <p:nvPr/>
        </p:nvSpPr>
        <p:spPr bwMode="auto">
          <a:xfrm>
            <a:off x="5181600" y="13049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27" name="Oval 5"/>
          <p:cNvSpPr>
            <a:spLocks noChangeArrowheads="1"/>
          </p:cNvSpPr>
          <p:nvPr/>
        </p:nvSpPr>
        <p:spPr bwMode="auto">
          <a:xfrm>
            <a:off x="3962400" y="13811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28" name="Oval 6"/>
          <p:cNvSpPr>
            <a:spLocks noChangeArrowheads="1"/>
          </p:cNvSpPr>
          <p:nvPr/>
        </p:nvSpPr>
        <p:spPr bwMode="auto">
          <a:xfrm>
            <a:off x="4114800" y="14573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29" name="Oval 7"/>
          <p:cNvSpPr>
            <a:spLocks noChangeArrowheads="1"/>
          </p:cNvSpPr>
          <p:nvPr/>
        </p:nvSpPr>
        <p:spPr bwMode="auto">
          <a:xfrm>
            <a:off x="4572000" y="13049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30" name="Oval 8"/>
          <p:cNvSpPr>
            <a:spLocks noChangeArrowheads="1"/>
          </p:cNvSpPr>
          <p:nvPr/>
        </p:nvSpPr>
        <p:spPr bwMode="auto">
          <a:xfrm>
            <a:off x="4267200" y="13049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31" name="Oval 9"/>
          <p:cNvSpPr>
            <a:spLocks noChangeArrowheads="1"/>
          </p:cNvSpPr>
          <p:nvPr/>
        </p:nvSpPr>
        <p:spPr bwMode="auto">
          <a:xfrm>
            <a:off x="4419600" y="14573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32" name="Oval 10"/>
          <p:cNvSpPr>
            <a:spLocks noChangeArrowheads="1"/>
          </p:cNvSpPr>
          <p:nvPr/>
        </p:nvSpPr>
        <p:spPr bwMode="auto">
          <a:xfrm>
            <a:off x="5029200" y="14573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33" name="Oval 11"/>
          <p:cNvSpPr>
            <a:spLocks noChangeArrowheads="1"/>
          </p:cNvSpPr>
          <p:nvPr/>
        </p:nvSpPr>
        <p:spPr bwMode="auto">
          <a:xfrm>
            <a:off x="4724400" y="11525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34" name="Oval 12"/>
          <p:cNvSpPr>
            <a:spLocks noChangeArrowheads="1"/>
          </p:cNvSpPr>
          <p:nvPr/>
        </p:nvSpPr>
        <p:spPr bwMode="auto">
          <a:xfrm>
            <a:off x="4876800" y="13049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35" name="Rectangle 13"/>
          <p:cNvSpPr>
            <a:spLocks noChangeArrowheads="1"/>
          </p:cNvSpPr>
          <p:nvPr/>
        </p:nvSpPr>
        <p:spPr bwMode="auto">
          <a:xfrm>
            <a:off x="228600" y="228600"/>
            <a:ext cx="518953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</a:rPr>
              <a:t>Exchange interaction on (111) surface </a:t>
            </a:r>
          </a:p>
        </p:txBody>
      </p:sp>
      <p:sp>
        <p:nvSpPr>
          <p:cNvPr id="5136" name="Rectangle 14"/>
          <p:cNvSpPr>
            <a:spLocks noChangeArrowheads="1"/>
          </p:cNvSpPr>
          <p:nvPr/>
        </p:nvSpPr>
        <p:spPr bwMode="auto">
          <a:xfrm>
            <a:off x="1524000" y="1219200"/>
            <a:ext cx="2130425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</a:rPr>
              <a:t>Fcc(111) view from above:</a:t>
            </a:r>
          </a:p>
        </p:txBody>
      </p:sp>
      <p:sp>
        <p:nvSpPr>
          <p:cNvPr id="5137" name="Oval 15"/>
          <p:cNvSpPr>
            <a:spLocks noChangeArrowheads="1"/>
          </p:cNvSpPr>
          <p:nvPr/>
        </p:nvSpPr>
        <p:spPr bwMode="auto">
          <a:xfrm>
            <a:off x="4419600" y="11525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38" name="Oval 16"/>
          <p:cNvSpPr>
            <a:spLocks noChangeArrowheads="1"/>
          </p:cNvSpPr>
          <p:nvPr/>
        </p:nvSpPr>
        <p:spPr bwMode="auto">
          <a:xfrm>
            <a:off x="4114800" y="11525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39" name="Oval 17"/>
          <p:cNvSpPr>
            <a:spLocks noChangeArrowheads="1"/>
          </p:cNvSpPr>
          <p:nvPr/>
        </p:nvSpPr>
        <p:spPr bwMode="auto">
          <a:xfrm>
            <a:off x="4724400" y="1457325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40" name="Oval 18"/>
          <p:cNvSpPr>
            <a:spLocks noChangeArrowheads="1"/>
          </p:cNvSpPr>
          <p:nvPr/>
        </p:nvSpPr>
        <p:spPr bwMode="auto">
          <a:xfrm>
            <a:off x="3962400" y="1557338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41" name="Oval 19"/>
          <p:cNvSpPr>
            <a:spLocks noChangeArrowheads="1"/>
          </p:cNvSpPr>
          <p:nvPr/>
        </p:nvSpPr>
        <p:spPr bwMode="auto">
          <a:xfrm>
            <a:off x="4267200" y="10287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42" name="Oval 20"/>
          <p:cNvSpPr>
            <a:spLocks noChangeArrowheads="1"/>
          </p:cNvSpPr>
          <p:nvPr/>
        </p:nvSpPr>
        <p:spPr bwMode="auto">
          <a:xfrm>
            <a:off x="4572000" y="10287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43" name="Oval 21"/>
          <p:cNvSpPr>
            <a:spLocks noChangeArrowheads="1"/>
          </p:cNvSpPr>
          <p:nvPr/>
        </p:nvSpPr>
        <p:spPr bwMode="auto">
          <a:xfrm>
            <a:off x="4876800" y="10287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44" name="Oval 22"/>
          <p:cNvSpPr>
            <a:spLocks noChangeArrowheads="1"/>
          </p:cNvSpPr>
          <p:nvPr/>
        </p:nvSpPr>
        <p:spPr bwMode="auto">
          <a:xfrm>
            <a:off x="5181600" y="10287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45" name="Oval 23"/>
          <p:cNvSpPr>
            <a:spLocks noChangeArrowheads="1"/>
          </p:cNvSpPr>
          <p:nvPr/>
        </p:nvSpPr>
        <p:spPr bwMode="auto">
          <a:xfrm>
            <a:off x="3962400" y="1028700"/>
            <a:ext cx="306388" cy="306388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46" name="Oval 24"/>
          <p:cNvSpPr>
            <a:spLocks noChangeArrowheads="1"/>
          </p:cNvSpPr>
          <p:nvPr/>
        </p:nvSpPr>
        <p:spPr bwMode="auto">
          <a:xfrm>
            <a:off x="3810000" y="12954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47" name="Oval 25"/>
          <p:cNvSpPr>
            <a:spLocks noChangeArrowheads="1"/>
          </p:cNvSpPr>
          <p:nvPr/>
        </p:nvSpPr>
        <p:spPr bwMode="auto">
          <a:xfrm>
            <a:off x="4114800" y="1295400"/>
            <a:ext cx="304800" cy="3048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48" name="Oval 26"/>
          <p:cNvSpPr>
            <a:spLocks noChangeArrowheads="1"/>
          </p:cNvSpPr>
          <p:nvPr/>
        </p:nvSpPr>
        <p:spPr bwMode="auto">
          <a:xfrm>
            <a:off x="4419600" y="12954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49" name="Oval 27"/>
          <p:cNvSpPr>
            <a:spLocks noChangeArrowheads="1"/>
          </p:cNvSpPr>
          <p:nvPr/>
        </p:nvSpPr>
        <p:spPr bwMode="auto">
          <a:xfrm>
            <a:off x="4724400" y="12954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50" name="Oval 28"/>
          <p:cNvSpPr>
            <a:spLocks noChangeArrowheads="1"/>
          </p:cNvSpPr>
          <p:nvPr/>
        </p:nvSpPr>
        <p:spPr bwMode="auto">
          <a:xfrm>
            <a:off x="5029200" y="1295400"/>
            <a:ext cx="304800" cy="3048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51" name="Oval 29"/>
          <p:cNvSpPr>
            <a:spLocks noChangeArrowheads="1"/>
          </p:cNvSpPr>
          <p:nvPr/>
        </p:nvSpPr>
        <p:spPr bwMode="auto">
          <a:xfrm>
            <a:off x="5334000" y="12954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52" name="Oval 30"/>
          <p:cNvSpPr>
            <a:spLocks noChangeArrowheads="1"/>
          </p:cNvSpPr>
          <p:nvPr/>
        </p:nvSpPr>
        <p:spPr bwMode="auto">
          <a:xfrm>
            <a:off x="4267200" y="1557338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53" name="Oval 31"/>
          <p:cNvSpPr>
            <a:spLocks noChangeArrowheads="1"/>
          </p:cNvSpPr>
          <p:nvPr/>
        </p:nvSpPr>
        <p:spPr bwMode="auto">
          <a:xfrm>
            <a:off x="4572000" y="1557338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54" name="Oval 32"/>
          <p:cNvSpPr>
            <a:spLocks noChangeArrowheads="1"/>
          </p:cNvSpPr>
          <p:nvPr/>
        </p:nvSpPr>
        <p:spPr bwMode="auto">
          <a:xfrm>
            <a:off x="5181600" y="1557338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55" name="Oval 33"/>
          <p:cNvSpPr>
            <a:spLocks noChangeArrowheads="1"/>
          </p:cNvSpPr>
          <p:nvPr/>
        </p:nvSpPr>
        <p:spPr bwMode="auto">
          <a:xfrm>
            <a:off x="4876800" y="1557338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56" name="Line 34"/>
          <p:cNvSpPr>
            <a:spLocks noChangeShapeType="1"/>
          </p:cNvSpPr>
          <p:nvPr/>
        </p:nvSpPr>
        <p:spPr bwMode="auto">
          <a:xfrm>
            <a:off x="4267200" y="1447800"/>
            <a:ext cx="19050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157" name="Rectangle 35"/>
          <p:cNvSpPr>
            <a:spLocks noChangeArrowheads="1"/>
          </p:cNvSpPr>
          <p:nvPr/>
        </p:nvSpPr>
        <p:spPr bwMode="auto">
          <a:xfrm>
            <a:off x="6248400" y="1295400"/>
            <a:ext cx="968375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</a:rPr>
              <a:t>x-direction</a:t>
            </a:r>
          </a:p>
        </p:txBody>
      </p:sp>
      <p:grpSp>
        <p:nvGrpSpPr>
          <p:cNvPr id="5158" name="Group 36"/>
          <p:cNvGrpSpPr>
            <a:grpSpLocks/>
          </p:cNvGrpSpPr>
          <p:nvPr/>
        </p:nvGrpSpPr>
        <p:grpSpPr bwMode="auto">
          <a:xfrm>
            <a:off x="1752600" y="2209800"/>
            <a:ext cx="2895600" cy="2362200"/>
            <a:chOff x="144" y="1392"/>
            <a:chExt cx="1824" cy="1488"/>
          </a:xfrm>
        </p:grpSpPr>
        <p:sp>
          <p:nvSpPr>
            <p:cNvPr id="5167" name="Rectangle 37"/>
            <p:cNvSpPr>
              <a:spLocks noChangeArrowheads="1"/>
            </p:cNvSpPr>
            <p:nvPr/>
          </p:nvSpPr>
          <p:spPr bwMode="auto">
            <a:xfrm>
              <a:off x="144" y="1392"/>
              <a:ext cx="1824" cy="1488"/>
            </a:xfrm>
            <a:prstGeom prst="rect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aphicFrame>
          <p:nvGraphicFramePr>
            <p:cNvPr id="5123" name="Object 38"/>
            <p:cNvGraphicFramePr>
              <a:graphicFrameLocks noChangeAspect="1"/>
            </p:cNvGraphicFramePr>
            <p:nvPr/>
          </p:nvGraphicFramePr>
          <p:xfrm>
            <a:off x="240" y="1488"/>
            <a:ext cx="1728" cy="1385"/>
          </p:xfrm>
          <a:graphic>
            <a:graphicData uri="http://schemas.openxmlformats.org/presentationml/2006/ole">
              <p:oleObj spid="_x0000_s5123" r:id="rId4" imgW="3454560" imgH="2767680" progId="">
                <p:embed/>
              </p:oleObj>
            </a:graphicData>
          </a:graphic>
        </p:graphicFrame>
        <p:sp>
          <p:nvSpPr>
            <p:cNvPr id="5168" name="Rectangle 39"/>
            <p:cNvSpPr>
              <a:spLocks noChangeArrowheads="1"/>
            </p:cNvSpPr>
            <p:nvPr/>
          </p:nvSpPr>
          <p:spPr bwMode="auto">
            <a:xfrm rot="-5400000">
              <a:off x="12" y="2056"/>
              <a:ext cx="547" cy="1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Symbol" pitchFamily="18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>
                  <a:solidFill>
                    <a:srgbClr val="000000"/>
                  </a:solidFill>
                  <a:latin typeface="Symbol" pitchFamily="18" charset="2"/>
                </a:rPr>
                <a:t></a:t>
              </a:r>
              <a:r>
                <a:rPr lang="en-GB" sz="1300">
                  <a:solidFill>
                    <a:srgbClr val="000000"/>
                  </a:solidFill>
                </a:rPr>
                <a:t>E</a:t>
              </a:r>
              <a:r>
                <a:rPr lang="en-GB" sz="1300" baseline="-25000">
                  <a:solidFill>
                    <a:srgbClr val="000000"/>
                  </a:solidFill>
                </a:rPr>
                <a:t>x </a:t>
              </a:r>
              <a:r>
                <a:rPr lang="en-GB" sz="1300">
                  <a:solidFill>
                    <a:srgbClr val="000000"/>
                  </a:solidFill>
                </a:rPr>
                <a:t>(</a:t>
              </a:r>
              <a:r>
                <a:rPr lang="en-GB" sz="13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300">
                  <a:solidFill>
                    <a:srgbClr val="000000"/>
                  </a:solidFill>
                </a:rPr>
                <a:t>eV)</a:t>
              </a:r>
            </a:p>
          </p:txBody>
        </p:sp>
        <p:sp>
          <p:nvSpPr>
            <p:cNvPr id="5169" name="Rectangle 40"/>
            <p:cNvSpPr>
              <a:spLocks noChangeArrowheads="1"/>
            </p:cNvSpPr>
            <p:nvPr/>
          </p:nvSpPr>
          <p:spPr bwMode="auto">
            <a:xfrm>
              <a:off x="960" y="2688"/>
              <a:ext cx="318" cy="1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>
                  <a:solidFill>
                    <a:srgbClr val="000000"/>
                  </a:solidFill>
                </a:rPr>
                <a:t>d(a</a:t>
              </a:r>
              <a:r>
                <a:rPr lang="en-GB" sz="1300" baseline="-25000">
                  <a:solidFill>
                    <a:srgbClr val="000000"/>
                  </a:solidFill>
                </a:rPr>
                <a:t>0</a:t>
              </a:r>
              <a:r>
                <a:rPr lang="en-GB" sz="13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5170" name="Rectangle 41"/>
            <p:cNvSpPr>
              <a:spLocks noChangeArrowheads="1"/>
            </p:cNvSpPr>
            <p:nvPr/>
          </p:nvSpPr>
          <p:spPr bwMode="auto">
            <a:xfrm>
              <a:off x="1536" y="2400"/>
              <a:ext cx="282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25"/>
                </a:spcBef>
                <a:buClr>
                  <a:srgbClr val="0000CC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>
                  <a:solidFill>
                    <a:srgbClr val="0000CC"/>
                  </a:solidFill>
                </a:rPr>
                <a:t>Cu</a:t>
              </a:r>
            </a:p>
          </p:txBody>
        </p:sp>
      </p:grpSp>
      <p:grpSp>
        <p:nvGrpSpPr>
          <p:cNvPr id="5159" name="Group 42"/>
          <p:cNvGrpSpPr>
            <a:grpSpLocks/>
          </p:cNvGrpSpPr>
          <p:nvPr/>
        </p:nvGrpSpPr>
        <p:grpSpPr bwMode="auto">
          <a:xfrm>
            <a:off x="4953000" y="2209800"/>
            <a:ext cx="2954338" cy="2362200"/>
            <a:chOff x="3899" y="1392"/>
            <a:chExt cx="1861" cy="1488"/>
          </a:xfrm>
        </p:grpSpPr>
        <p:sp>
          <p:nvSpPr>
            <p:cNvPr id="5163" name="Rectangle 43"/>
            <p:cNvSpPr>
              <a:spLocks noChangeArrowheads="1"/>
            </p:cNvSpPr>
            <p:nvPr/>
          </p:nvSpPr>
          <p:spPr bwMode="auto">
            <a:xfrm>
              <a:off x="3899" y="1392"/>
              <a:ext cx="1824" cy="1488"/>
            </a:xfrm>
            <a:prstGeom prst="rect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aphicFrame>
          <p:nvGraphicFramePr>
            <p:cNvPr id="5122" name="Object 44"/>
            <p:cNvGraphicFramePr>
              <a:graphicFrameLocks noChangeAspect="1"/>
            </p:cNvGraphicFramePr>
            <p:nvPr/>
          </p:nvGraphicFramePr>
          <p:xfrm>
            <a:off x="4032" y="1440"/>
            <a:ext cx="1728" cy="1426"/>
          </p:xfrm>
          <a:graphic>
            <a:graphicData uri="http://schemas.openxmlformats.org/presentationml/2006/ole">
              <p:oleObj spid="_x0000_s5122" r:id="rId5" imgW="3454560" imgH="2851200" progId="">
                <p:embed/>
              </p:oleObj>
            </a:graphicData>
          </a:graphic>
        </p:graphicFrame>
        <p:sp>
          <p:nvSpPr>
            <p:cNvPr id="5164" name="Rectangle 45"/>
            <p:cNvSpPr>
              <a:spLocks noChangeArrowheads="1"/>
            </p:cNvSpPr>
            <p:nvPr/>
          </p:nvSpPr>
          <p:spPr bwMode="auto">
            <a:xfrm rot="-5400000">
              <a:off x="3755" y="2007"/>
              <a:ext cx="547" cy="1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Symbol" pitchFamily="18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>
                  <a:solidFill>
                    <a:srgbClr val="000000"/>
                  </a:solidFill>
                  <a:latin typeface="Symbol" pitchFamily="18" charset="2"/>
                </a:rPr>
                <a:t></a:t>
              </a:r>
              <a:r>
                <a:rPr lang="en-GB" sz="1300">
                  <a:solidFill>
                    <a:srgbClr val="000000"/>
                  </a:solidFill>
                </a:rPr>
                <a:t>E</a:t>
              </a:r>
              <a:r>
                <a:rPr lang="en-GB" sz="1300" baseline="-25000">
                  <a:solidFill>
                    <a:srgbClr val="000000"/>
                  </a:solidFill>
                </a:rPr>
                <a:t>x </a:t>
              </a:r>
              <a:r>
                <a:rPr lang="en-GB" sz="1300">
                  <a:solidFill>
                    <a:srgbClr val="000000"/>
                  </a:solidFill>
                </a:rPr>
                <a:t>(</a:t>
              </a:r>
              <a:r>
                <a:rPr lang="en-GB" sz="1300">
                  <a:solidFill>
                    <a:srgbClr val="000000"/>
                  </a:solidFill>
                  <a:latin typeface="Symbol" pitchFamily="18" charset="2"/>
                </a:rPr>
                <a:t></a:t>
              </a:r>
              <a:r>
                <a:rPr lang="en-GB" sz="1300">
                  <a:solidFill>
                    <a:srgbClr val="000000"/>
                  </a:solidFill>
                </a:rPr>
                <a:t>eV)</a:t>
              </a:r>
            </a:p>
          </p:txBody>
        </p:sp>
        <p:sp>
          <p:nvSpPr>
            <p:cNvPr id="5165" name="Rectangle 46"/>
            <p:cNvSpPr>
              <a:spLocks noChangeArrowheads="1"/>
            </p:cNvSpPr>
            <p:nvPr/>
          </p:nvSpPr>
          <p:spPr bwMode="auto">
            <a:xfrm>
              <a:off x="4800" y="2688"/>
              <a:ext cx="318" cy="1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>
                  <a:solidFill>
                    <a:srgbClr val="000000"/>
                  </a:solidFill>
                </a:rPr>
                <a:t>d(a</a:t>
              </a:r>
              <a:r>
                <a:rPr lang="en-GB" sz="1300" baseline="-25000">
                  <a:solidFill>
                    <a:srgbClr val="000000"/>
                  </a:solidFill>
                </a:rPr>
                <a:t>0</a:t>
              </a:r>
              <a:r>
                <a:rPr lang="en-GB" sz="13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5166" name="Rectangle 47"/>
            <p:cNvSpPr>
              <a:spLocks noChangeArrowheads="1"/>
            </p:cNvSpPr>
            <p:nvPr/>
          </p:nvSpPr>
          <p:spPr bwMode="auto">
            <a:xfrm>
              <a:off x="5328" y="2400"/>
              <a:ext cx="290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spcBef>
                  <a:spcPts val="1125"/>
                </a:spcBef>
                <a:buClr>
                  <a:srgbClr val="0000CC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>
                  <a:solidFill>
                    <a:srgbClr val="0000CC"/>
                  </a:solidFill>
                </a:rPr>
                <a:t>Au</a:t>
              </a:r>
            </a:p>
          </p:txBody>
        </p:sp>
      </p:grpSp>
      <p:sp>
        <p:nvSpPr>
          <p:cNvPr id="5160" name="Rectangle 48"/>
          <p:cNvSpPr>
            <a:spLocks noChangeArrowheads="1"/>
          </p:cNvSpPr>
          <p:nvPr/>
        </p:nvSpPr>
        <p:spPr bwMode="auto">
          <a:xfrm>
            <a:off x="0" y="5029200"/>
            <a:ext cx="9144000" cy="641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000000"/>
                </a:solidFill>
              </a:rPr>
              <a:t>Cu, Au: oscillatory interaction decays like 1/x</a:t>
            </a:r>
            <a:r>
              <a:rPr lang="en-GB" sz="1800" baseline="30000">
                <a:solidFill>
                  <a:srgbClr val="000000"/>
                </a:solidFill>
              </a:rPr>
              <a:t>2 </a:t>
            </a: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000000"/>
                </a:solidFill>
              </a:rPr>
              <a:t>2D </a:t>
            </a:r>
            <a:r>
              <a:rPr lang="hu-HU" sz="1800">
                <a:solidFill>
                  <a:srgbClr val="000000"/>
                </a:solidFill>
              </a:rPr>
              <a:t>nearly-free-</a:t>
            </a:r>
            <a:r>
              <a:rPr lang="en-GB" sz="1800">
                <a:solidFill>
                  <a:srgbClr val="000000"/>
                </a:solidFill>
              </a:rPr>
              <a:t>electron gas determines the frequency on surface</a:t>
            </a:r>
          </a:p>
        </p:txBody>
      </p:sp>
      <p:sp>
        <p:nvSpPr>
          <p:cNvPr id="5161" name="Text Box 50"/>
          <p:cNvSpPr txBox="1">
            <a:spLocks noChangeArrowheads="1"/>
          </p:cNvSpPr>
          <p:nvPr/>
        </p:nvSpPr>
        <p:spPr bwMode="auto">
          <a:xfrm>
            <a:off x="7070725" y="6015038"/>
            <a:ext cx="1555750" cy="3333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Two frequencies</a:t>
            </a:r>
          </a:p>
        </p:txBody>
      </p:sp>
      <p:sp>
        <p:nvSpPr>
          <p:cNvPr id="5162" name="Line 52"/>
          <p:cNvSpPr>
            <a:spLocks noChangeShapeType="1"/>
          </p:cNvSpPr>
          <p:nvPr/>
        </p:nvSpPr>
        <p:spPr bwMode="auto">
          <a:xfrm flipH="1" flipV="1">
            <a:off x="6705600" y="3505200"/>
            <a:ext cx="1371600" cy="2362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2"/>
          <p:cNvSpPr>
            <a:spLocks noChangeArrowheads="1"/>
          </p:cNvSpPr>
          <p:nvPr/>
        </p:nvSpPr>
        <p:spPr bwMode="auto">
          <a:xfrm>
            <a:off x="5105400" y="3352800"/>
            <a:ext cx="3397250" cy="2362200"/>
          </a:xfrm>
          <a:prstGeom prst="rect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151" name="Rectangle 3"/>
          <p:cNvSpPr>
            <a:spLocks noChangeArrowheads="1"/>
          </p:cNvSpPr>
          <p:nvPr/>
        </p:nvSpPr>
        <p:spPr bwMode="auto">
          <a:xfrm>
            <a:off x="838200" y="914400"/>
            <a:ext cx="3397250" cy="2360613"/>
          </a:xfrm>
          <a:prstGeom prst="rect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152" name="Rectangle 4"/>
          <p:cNvSpPr>
            <a:spLocks noChangeArrowheads="1"/>
          </p:cNvSpPr>
          <p:nvPr/>
        </p:nvSpPr>
        <p:spPr bwMode="auto">
          <a:xfrm>
            <a:off x="228600" y="152400"/>
            <a:ext cx="38671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</a:rPr>
              <a:t>Rashba</a:t>
            </a:r>
            <a:r>
              <a:rPr lang="hu-HU" sz="2400" b="1">
                <a:solidFill>
                  <a:srgbClr val="000000"/>
                </a:solidFill>
              </a:rPr>
              <a:t>-</a:t>
            </a:r>
            <a:r>
              <a:rPr lang="en-GB" sz="2400" b="1">
                <a:solidFill>
                  <a:srgbClr val="000000"/>
                </a:solidFill>
              </a:rPr>
              <a:t>splitting of Au(111) </a:t>
            </a:r>
          </a:p>
        </p:txBody>
      </p:sp>
      <p:sp>
        <p:nvSpPr>
          <p:cNvPr id="6153" name="Rectangle 5"/>
          <p:cNvSpPr>
            <a:spLocks noChangeArrowheads="1"/>
          </p:cNvSpPr>
          <p:nvPr/>
        </p:nvSpPr>
        <p:spPr bwMode="auto">
          <a:xfrm>
            <a:off x="838200" y="3352800"/>
            <a:ext cx="3397250" cy="2362200"/>
          </a:xfrm>
          <a:prstGeom prst="rect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990600" y="3200400"/>
          <a:ext cx="3276600" cy="2578100"/>
        </p:xfrm>
        <a:graphic>
          <a:graphicData uri="http://schemas.openxmlformats.org/presentationml/2006/ole">
            <p:oleObj spid="_x0000_s6146" name="Graph" r:id="rId4" imgW="3454560" imgH="2851200" progId="">
              <p:embed/>
            </p:oleObj>
          </a:graphicData>
        </a:graphic>
      </p:graphicFrame>
      <p:sp>
        <p:nvSpPr>
          <p:cNvPr id="6154" name="Text Box 7"/>
          <p:cNvSpPr txBox="1">
            <a:spLocks noChangeArrowheads="1"/>
          </p:cNvSpPr>
          <p:nvPr/>
        </p:nvSpPr>
        <p:spPr bwMode="auto">
          <a:xfrm>
            <a:off x="762000" y="533400"/>
            <a:ext cx="35052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>
                <a:solidFill>
                  <a:srgbClr val="000000"/>
                </a:solidFill>
              </a:rPr>
              <a:t>Exchange with SOC</a:t>
            </a:r>
          </a:p>
        </p:txBody>
      </p:sp>
      <p:sp>
        <p:nvSpPr>
          <p:cNvPr id="6155" name="Rectangle 8"/>
          <p:cNvSpPr>
            <a:spLocks noChangeArrowheads="1"/>
          </p:cNvSpPr>
          <p:nvPr/>
        </p:nvSpPr>
        <p:spPr bwMode="auto">
          <a:xfrm rot="-5340000">
            <a:off x="625475" y="4308475"/>
            <a:ext cx="868363" cy="29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GB" sz="1300">
                <a:solidFill>
                  <a:srgbClr val="000000"/>
                </a:solidFill>
              </a:rPr>
              <a:t>E</a:t>
            </a:r>
            <a:r>
              <a:rPr lang="en-GB" sz="1300" baseline="-25000">
                <a:solidFill>
                  <a:srgbClr val="000000"/>
                </a:solidFill>
              </a:rPr>
              <a:t>x </a:t>
            </a:r>
            <a:r>
              <a:rPr lang="en-GB" sz="1300">
                <a:solidFill>
                  <a:srgbClr val="000000"/>
                </a:solidFill>
              </a:rPr>
              <a:t>(</a:t>
            </a: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GB" sz="1300">
                <a:solidFill>
                  <a:srgbClr val="000000"/>
                </a:solidFill>
              </a:rPr>
              <a:t>eV)</a:t>
            </a:r>
          </a:p>
        </p:txBody>
      </p:sp>
      <p:sp>
        <p:nvSpPr>
          <p:cNvPr id="6156" name="Rectangle 9"/>
          <p:cNvSpPr>
            <a:spLocks noChangeArrowheads="1"/>
          </p:cNvSpPr>
          <p:nvPr/>
        </p:nvSpPr>
        <p:spPr bwMode="auto">
          <a:xfrm>
            <a:off x="2362200" y="5486400"/>
            <a:ext cx="504825" cy="29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</a:rPr>
              <a:t>d(a</a:t>
            </a:r>
            <a:r>
              <a:rPr lang="en-GB" sz="1300" baseline="-25000">
                <a:solidFill>
                  <a:srgbClr val="000000"/>
                </a:solidFill>
              </a:rPr>
              <a:t>0</a:t>
            </a:r>
            <a:r>
              <a:rPr lang="en-GB" sz="13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6157" name="Text Box 10"/>
          <p:cNvSpPr txBox="1">
            <a:spLocks noChangeArrowheads="1"/>
          </p:cNvSpPr>
          <p:nvPr/>
        </p:nvSpPr>
        <p:spPr bwMode="auto">
          <a:xfrm>
            <a:off x="533400" y="5791200"/>
            <a:ext cx="4114800" cy="1084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000"/>
              </a:spcBef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>
                <a:solidFill>
                  <a:srgbClr val="000000"/>
                </a:solidFill>
              </a:rPr>
              <a:t> </a:t>
            </a:r>
            <a:r>
              <a:rPr lang="en-GB">
                <a:solidFill>
                  <a:srgbClr val="000000"/>
                </a:solidFill>
              </a:rPr>
              <a:t>2k</a:t>
            </a:r>
            <a:r>
              <a:rPr lang="en-GB" baseline="-25000">
                <a:solidFill>
                  <a:srgbClr val="000000"/>
                </a:solidFill>
              </a:rPr>
              <a:t>F</a:t>
            </a:r>
            <a:r>
              <a:rPr lang="en-GB" baseline="30000">
                <a:solidFill>
                  <a:srgbClr val="000000"/>
                </a:solidFill>
              </a:rPr>
              <a:t>1</a:t>
            </a:r>
            <a:r>
              <a:rPr lang="en-GB">
                <a:solidFill>
                  <a:srgbClr val="000000"/>
                </a:solidFill>
              </a:rPr>
              <a:t> and 2k</a:t>
            </a:r>
            <a:r>
              <a:rPr lang="en-GB" baseline="-25000">
                <a:solidFill>
                  <a:srgbClr val="000000"/>
                </a:solidFill>
              </a:rPr>
              <a:t>F</a:t>
            </a:r>
            <a:r>
              <a:rPr lang="en-GB" baseline="30000">
                <a:solidFill>
                  <a:srgbClr val="000000"/>
                </a:solidFill>
              </a:rPr>
              <a:t>2</a:t>
            </a:r>
            <a:r>
              <a:rPr lang="en-GB">
                <a:solidFill>
                  <a:srgbClr val="000000"/>
                </a:solidFill>
              </a:rPr>
              <a:t> from Rashba splitting</a:t>
            </a:r>
          </a:p>
          <a:p>
            <a:pPr algn="ctr">
              <a:lnSpc>
                <a:spcPct val="100000"/>
              </a:lnSpc>
              <a:spcBef>
                <a:spcPts val="1000"/>
              </a:spcBef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</a:rPr>
              <a:t>Exchange interaction includes </a:t>
            </a:r>
            <a:r>
              <a:rPr lang="en-GB" sz="2000" b="1">
                <a:solidFill>
                  <a:srgbClr val="FF0000"/>
                </a:solidFill>
              </a:rPr>
              <a:t>two</a:t>
            </a:r>
            <a:r>
              <a:rPr lang="en-GB" sz="2000" b="1">
                <a:solidFill>
                  <a:srgbClr val="000000"/>
                </a:solidFill>
              </a:rPr>
              <a:t> </a:t>
            </a:r>
            <a:r>
              <a:rPr lang="en-GB" sz="2000">
                <a:solidFill>
                  <a:srgbClr val="000000"/>
                </a:solidFill>
              </a:rPr>
              <a:t>frequencies</a:t>
            </a:r>
          </a:p>
        </p:txBody>
      </p:sp>
      <p:graphicFrame>
        <p:nvGraphicFramePr>
          <p:cNvPr id="6147" name="Object 11"/>
          <p:cNvGraphicFramePr>
            <a:graphicFrameLocks noChangeAspect="1"/>
          </p:cNvGraphicFramePr>
          <p:nvPr/>
        </p:nvGraphicFramePr>
        <p:xfrm>
          <a:off x="838200" y="762000"/>
          <a:ext cx="3406775" cy="2628900"/>
        </p:xfrm>
        <a:graphic>
          <a:graphicData uri="http://schemas.openxmlformats.org/presentationml/2006/ole">
            <p:oleObj spid="_x0000_s6147" name="Graph" r:id="rId5" imgW="3939840" imgH="3038400" progId="">
              <p:embed/>
            </p:oleObj>
          </a:graphicData>
        </a:graphic>
      </p:graphicFrame>
      <p:sp>
        <p:nvSpPr>
          <p:cNvPr id="6158" name="Rectangle 12"/>
          <p:cNvSpPr>
            <a:spLocks noChangeArrowheads="1"/>
          </p:cNvSpPr>
          <p:nvPr/>
        </p:nvSpPr>
        <p:spPr bwMode="auto">
          <a:xfrm>
            <a:off x="4953000" y="533400"/>
            <a:ext cx="35052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 i="1">
                <a:solidFill>
                  <a:srgbClr val="000000"/>
                </a:solidFill>
              </a:rPr>
              <a:t>Exchange without SOC</a:t>
            </a:r>
          </a:p>
        </p:txBody>
      </p:sp>
      <p:sp>
        <p:nvSpPr>
          <p:cNvPr id="6159" name="Rectangle 13"/>
          <p:cNvSpPr>
            <a:spLocks noChangeArrowheads="1"/>
          </p:cNvSpPr>
          <p:nvPr/>
        </p:nvSpPr>
        <p:spPr bwMode="auto">
          <a:xfrm>
            <a:off x="5105400" y="914400"/>
            <a:ext cx="3397250" cy="2362200"/>
          </a:xfrm>
          <a:prstGeom prst="rect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6148" name="Object 14"/>
          <p:cNvGraphicFramePr>
            <a:graphicFrameLocks noChangeAspect="1"/>
          </p:cNvGraphicFramePr>
          <p:nvPr/>
        </p:nvGraphicFramePr>
        <p:xfrm>
          <a:off x="5181600" y="3276600"/>
          <a:ext cx="3352800" cy="2482850"/>
        </p:xfrm>
        <a:graphic>
          <a:graphicData uri="http://schemas.openxmlformats.org/presentationml/2006/ole">
            <p:oleObj spid="_x0000_s6148" name="Graph" r:id="rId6" imgW="3566880" imgH="2767680" progId="">
              <p:embed/>
            </p:oleObj>
          </a:graphicData>
        </a:graphic>
      </p:graphicFrame>
      <p:sp>
        <p:nvSpPr>
          <p:cNvPr id="6160" name="Rectangle 15"/>
          <p:cNvSpPr>
            <a:spLocks noChangeArrowheads="1"/>
          </p:cNvSpPr>
          <p:nvPr/>
        </p:nvSpPr>
        <p:spPr bwMode="auto">
          <a:xfrm>
            <a:off x="6629400" y="5486400"/>
            <a:ext cx="504825" cy="29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</a:rPr>
              <a:t>d(a</a:t>
            </a:r>
            <a:r>
              <a:rPr lang="en-GB" sz="1300" baseline="-25000">
                <a:solidFill>
                  <a:srgbClr val="000000"/>
                </a:solidFill>
              </a:rPr>
              <a:t>0</a:t>
            </a:r>
            <a:r>
              <a:rPr lang="en-GB" sz="13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6161" name="Rectangle 16"/>
          <p:cNvSpPr>
            <a:spLocks noChangeArrowheads="1"/>
          </p:cNvSpPr>
          <p:nvPr/>
        </p:nvSpPr>
        <p:spPr bwMode="auto">
          <a:xfrm rot="-5400000">
            <a:off x="4892675" y="4384675"/>
            <a:ext cx="868363" cy="29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GB" sz="1300">
                <a:solidFill>
                  <a:srgbClr val="000000"/>
                </a:solidFill>
              </a:rPr>
              <a:t>E</a:t>
            </a:r>
            <a:r>
              <a:rPr lang="en-GB" sz="1300" baseline="-25000">
                <a:solidFill>
                  <a:srgbClr val="000000"/>
                </a:solidFill>
              </a:rPr>
              <a:t>x </a:t>
            </a:r>
            <a:r>
              <a:rPr lang="en-GB" sz="1300">
                <a:solidFill>
                  <a:srgbClr val="000000"/>
                </a:solidFill>
              </a:rPr>
              <a:t>(</a:t>
            </a: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GB" sz="1300">
                <a:solidFill>
                  <a:srgbClr val="000000"/>
                </a:solidFill>
              </a:rPr>
              <a:t>eV)</a:t>
            </a:r>
          </a:p>
        </p:txBody>
      </p:sp>
      <p:sp>
        <p:nvSpPr>
          <p:cNvPr id="6162" name="Text Box 17"/>
          <p:cNvSpPr txBox="1">
            <a:spLocks noChangeArrowheads="1"/>
          </p:cNvSpPr>
          <p:nvPr/>
        </p:nvSpPr>
        <p:spPr bwMode="auto">
          <a:xfrm>
            <a:off x="5105400" y="5943600"/>
            <a:ext cx="3352800" cy="709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000000"/>
                </a:solidFill>
              </a:rPr>
              <a:t> </a:t>
            </a:r>
            <a:r>
              <a:rPr lang="en-GB" sz="2000">
                <a:solidFill>
                  <a:srgbClr val="000000"/>
                </a:solidFill>
              </a:rPr>
              <a:t>Without SOC, no Rashba-splitting, only one frequency </a:t>
            </a:r>
          </a:p>
        </p:txBody>
      </p:sp>
      <p:graphicFrame>
        <p:nvGraphicFramePr>
          <p:cNvPr id="6149" name="Object 18"/>
          <p:cNvGraphicFramePr>
            <a:graphicFrameLocks noChangeAspect="1"/>
          </p:cNvGraphicFramePr>
          <p:nvPr/>
        </p:nvGraphicFramePr>
        <p:xfrm>
          <a:off x="5265738" y="788988"/>
          <a:ext cx="3336925" cy="2573337"/>
        </p:xfrm>
        <a:graphic>
          <a:graphicData uri="http://schemas.openxmlformats.org/presentationml/2006/ole">
            <p:oleObj spid="_x0000_s6149" name="Graph" r:id="rId7" imgW="3941280" imgH="304128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5257800" y="3429000"/>
            <a:ext cx="2971800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175" name="Rectangle 3"/>
          <p:cNvSpPr>
            <a:spLocks noChangeArrowheads="1"/>
          </p:cNvSpPr>
          <p:nvPr/>
        </p:nvSpPr>
        <p:spPr bwMode="auto">
          <a:xfrm>
            <a:off x="5257800" y="1143000"/>
            <a:ext cx="2971800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176" name="Rectangle 4"/>
          <p:cNvSpPr>
            <a:spLocks noChangeArrowheads="1"/>
          </p:cNvSpPr>
          <p:nvPr/>
        </p:nvSpPr>
        <p:spPr bwMode="auto">
          <a:xfrm>
            <a:off x="0" y="152400"/>
            <a:ext cx="753745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</a:rPr>
              <a:t>Dispersion relations and </a:t>
            </a:r>
            <a:r>
              <a:rPr lang="hu-HU" sz="2400" b="1">
                <a:solidFill>
                  <a:srgbClr val="000000"/>
                </a:solidFill>
              </a:rPr>
              <a:t>properties of (110) surface state</a:t>
            </a:r>
            <a:endParaRPr lang="en-GB" sz="2400" b="1">
              <a:solidFill>
                <a:srgbClr val="000000"/>
              </a:solidFill>
            </a:endParaRPr>
          </a:p>
        </p:txBody>
      </p:sp>
      <p:sp>
        <p:nvSpPr>
          <p:cNvPr id="7177" name="Text Box 5"/>
          <p:cNvSpPr txBox="1">
            <a:spLocks noChangeArrowheads="1"/>
          </p:cNvSpPr>
          <p:nvPr/>
        </p:nvSpPr>
        <p:spPr bwMode="auto">
          <a:xfrm>
            <a:off x="457200" y="685800"/>
            <a:ext cx="84582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/>
              <a:t>Only C2v symmetry around the Y point </a:t>
            </a:r>
            <a:r>
              <a:rPr lang="hu-HU" sz="1800">
                <a:sym typeface="Symbol" pitchFamily="18" charset="2"/>
              </a:rPr>
              <a:t> Dispersion relation depends on the direction</a:t>
            </a:r>
            <a:endParaRPr lang="hu-HU" sz="1800"/>
          </a:p>
        </p:txBody>
      </p:sp>
      <p:sp>
        <p:nvSpPr>
          <p:cNvPr id="110598" name="Text Box 6"/>
          <p:cNvSpPr txBox="1">
            <a:spLocks noChangeArrowheads="1"/>
          </p:cNvSpPr>
          <p:nvPr/>
        </p:nvSpPr>
        <p:spPr bwMode="auto">
          <a:xfrm>
            <a:off x="1371600" y="1981200"/>
            <a:ext cx="1447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 </a:t>
            </a: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 S</a:t>
            </a:r>
            <a:endParaRPr lang="hu-HU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0599" name="Text Box 7"/>
          <p:cNvSpPr txBox="1">
            <a:spLocks noChangeArrowheads="1"/>
          </p:cNvSpPr>
          <p:nvPr/>
        </p:nvSpPr>
        <p:spPr bwMode="auto">
          <a:xfrm>
            <a:off x="1371600" y="4343400"/>
            <a:ext cx="1066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</a:t>
            </a: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 </a:t>
            </a: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</a:t>
            </a:r>
          </a:p>
        </p:txBody>
      </p:sp>
      <p:grpSp>
        <p:nvGrpSpPr>
          <p:cNvPr id="7180" name="Group 8"/>
          <p:cNvGrpSpPr>
            <a:grpSpLocks/>
          </p:cNvGrpSpPr>
          <p:nvPr/>
        </p:nvGrpSpPr>
        <p:grpSpPr bwMode="auto">
          <a:xfrm>
            <a:off x="230188" y="3505200"/>
            <a:ext cx="1371600" cy="1524000"/>
            <a:chOff x="144" y="576"/>
            <a:chExt cx="864" cy="960"/>
          </a:xfrm>
        </p:grpSpPr>
        <p:grpSp>
          <p:nvGrpSpPr>
            <p:cNvPr id="7201" name="Group 9"/>
            <p:cNvGrpSpPr>
              <a:grpSpLocks/>
            </p:cNvGrpSpPr>
            <p:nvPr/>
          </p:nvGrpSpPr>
          <p:grpSpPr bwMode="auto">
            <a:xfrm>
              <a:off x="144" y="576"/>
              <a:ext cx="864" cy="960"/>
              <a:chOff x="1632" y="2928"/>
              <a:chExt cx="864" cy="960"/>
            </a:xfrm>
          </p:grpSpPr>
          <p:sp>
            <p:nvSpPr>
              <p:cNvPr id="7203" name="Arc 10"/>
              <p:cNvSpPr>
                <a:spLocks/>
              </p:cNvSpPr>
              <p:nvPr/>
            </p:nvSpPr>
            <p:spPr bwMode="auto">
              <a:xfrm rot="10787438" flipV="1">
                <a:off x="2064" y="3360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204" name="Arc 11"/>
              <p:cNvSpPr>
                <a:spLocks/>
              </p:cNvSpPr>
              <p:nvPr/>
            </p:nvSpPr>
            <p:spPr bwMode="auto">
              <a:xfrm rot="10782869">
                <a:off x="2064" y="3504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205" name="Arc 12"/>
              <p:cNvSpPr>
                <a:spLocks/>
              </p:cNvSpPr>
              <p:nvPr/>
            </p:nvSpPr>
            <p:spPr bwMode="auto">
              <a:xfrm>
                <a:off x="1632" y="3360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206" name="Arc 13"/>
              <p:cNvSpPr>
                <a:spLocks/>
              </p:cNvSpPr>
              <p:nvPr/>
            </p:nvSpPr>
            <p:spPr bwMode="auto">
              <a:xfrm flipV="1">
                <a:off x="1632" y="3504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207" name="Text Box 14"/>
              <p:cNvSpPr txBox="1">
                <a:spLocks noChangeArrowheads="1"/>
              </p:cNvSpPr>
              <p:nvPr/>
            </p:nvSpPr>
            <p:spPr bwMode="auto">
              <a:xfrm>
                <a:off x="1776" y="2928"/>
                <a:ext cx="384" cy="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1400"/>
                  <a:t>X</a:t>
                </a:r>
              </a:p>
            </p:txBody>
          </p:sp>
          <p:sp>
            <p:nvSpPr>
              <p:cNvPr id="7208" name="Text Box 15"/>
              <p:cNvSpPr txBox="1">
                <a:spLocks noChangeArrowheads="1"/>
              </p:cNvSpPr>
              <p:nvPr/>
            </p:nvSpPr>
            <p:spPr bwMode="auto">
              <a:xfrm>
                <a:off x="1728" y="3504"/>
                <a:ext cx="288" cy="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1400">
                    <a:sym typeface="Symbol" pitchFamily="18" charset="2"/>
                  </a:rPr>
                  <a:t></a:t>
                </a:r>
                <a:endParaRPr lang="hu-HU" sz="1400"/>
              </a:p>
            </p:txBody>
          </p:sp>
          <p:sp>
            <p:nvSpPr>
              <p:cNvPr id="7209" name="Rectangle 16"/>
              <p:cNvSpPr>
                <a:spLocks noChangeArrowheads="1"/>
              </p:cNvSpPr>
              <p:nvPr/>
            </p:nvSpPr>
            <p:spPr bwMode="auto">
              <a:xfrm>
                <a:off x="1632" y="3120"/>
                <a:ext cx="528" cy="76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7210" name="Text Box 17"/>
              <p:cNvSpPr txBox="1">
                <a:spLocks noChangeArrowheads="1"/>
              </p:cNvSpPr>
              <p:nvPr/>
            </p:nvSpPr>
            <p:spPr bwMode="auto">
              <a:xfrm>
                <a:off x="2208" y="3024"/>
                <a:ext cx="288" cy="1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1400"/>
                  <a:t>S</a:t>
                </a:r>
              </a:p>
            </p:txBody>
          </p:sp>
          <p:sp>
            <p:nvSpPr>
              <p:cNvPr id="7211" name="Line 18"/>
              <p:cNvSpPr>
                <a:spLocks noChangeShapeType="1"/>
              </p:cNvSpPr>
              <p:nvPr/>
            </p:nvSpPr>
            <p:spPr bwMode="auto">
              <a:xfrm>
                <a:off x="1890" y="3119"/>
                <a:ext cx="0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212" name="Line 19"/>
              <p:cNvSpPr>
                <a:spLocks noChangeShapeType="1"/>
              </p:cNvSpPr>
              <p:nvPr/>
            </p:nvSpPr>
            <p:spPr bwMode="auto">
              <a:xfrm>
                <a:off x="1632" y="3504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213" name="Line 20"/>
              <p:cNvSpPr>
                <a:spLocks noChangeShapeType="1"/>
              </p:cNvSpPr>
              <p:nvPr/>
            </p:nvSpPr>
            <p:spPr bwMode="auto">
              <a:xfrm>
                <a:off x="1872" y="3504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202" name="Text Box 21"/>
            <p:cNvSpPr txBox="1">
              <a:spLocks noChangeArrowheads="1"/>
            </p:cNvSpPr>
            <p:nvPr/>
          </p:nvSpPr>
          <p:spPr bwMode="auto">
            <a:xfrm>
              <a:off x="768" y="1104"/>
              <a:ext cx="240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/>
                <a:t>Y</a:t>
              </a:r>
            </a:p>
          </p:txBody>
        </p:sp>
      </p:grpSp>
      <p:grpSp>
        <p:nvGrpSpPr>
          <p:cNvPr id="7181" name="Group 22"/>
          <p:cNvGrpSpPr>
            <a:grpSpLocks/>
          </p:cNvGrpSpPr>
          <p:nvPr/>
        </p:nvGrpSpPr>
        <p:grpSpPr bwMode="auto">
          <a:xfrm>
            <a:off x="228600" y="1219200"/>
            <a:ext cx="1295400" cy="1524000"/>
            <a:chOff x="1776" y="1056"/>
            <a:chExt cx="816" cy="960"/>
          </a:xfrm>
        </p:grpSpPr>
        <p:sp>
          <p:nvSpPr>
            <p:cNvPr id="7189" name="Arc 23"/>
            <p:cNvSpPr>
              <a:spLocks/>
            </p:cNvSpPr>
            <p:nvPr/>
          </p:nvSpPr>
          <p:spPr bwMode="auto">
            <a:xfrm rot="10787438" flipV="1">
              <a:off x="2208" y="1488"/>
              <a:ext cx="96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90" name="Arc 24"/>
            <p:cNvSpPr>
              <a:spLocks/>
            </p:cNvSpPr>
            <p:nvPr/>
          </p:nvSpPr>
          <p:spPr bwMode="auto">
            <a:xfrm rot="10782869">
              <a:off x="2208" y="1632"/>
              <a:ext cx="96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91" name="Arc 25"/>
            <p:cNvSpPr>
              <a:spLocks/>
            </p:cNvSpPr>
            <p:nvPr/>
          </p:nvSpPr>
          <p:spPr bwMode="auto">
            <a:xfrm>
              <a:off x="1776" y="1488"/>
              <a:ext cx="96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92" name="Arc 26"/>
            <p:cNvSpPr>
              <a:spLocks/>
            </p:cNvSpPr>
            <p:nvPr/>
          </p:nvSpPr>
          <p:spPr bwMode="auto">
            <a:xfrm flipV="1">
              <a:off x="1776" y="1632"/>
              <a:ext cx="96" cy="14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93" name="Text Box 27"/>
            <p:cNvSpPr txBox="1">
              <a:spLocks noChangeArrowheads="1"/>
            </p:cNvSpPr>
            <p:nvPr/>
          </p:nvSpPr>
          <p:spPr bwMode="auto">
            <a:xfrm>
              <a:off x="1920" y="1056"/>
              <a:ext cx="384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/>
                <a:t>X</a:t>
              </a:r>
            </a:p>
          </p:txBody>
        </p:sp>
        <p:sp>
          <p:nvSpPr>
            <p:cNvPr id="7194" name="Text Box 28"/>
            <p:cNvSpPr txBox="1">
              <a:spLocks noChangeArrowheads="1"/>
            </p:cNvSpPr>
            <p:nvPr/>
          </p:nvSpPr>
          <p:spPr bwMode="auto">
            <a:xfrm>
              <a:off x="1872" y="1632"/>
              <a:ext cx="288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>
                  <a:sym typeface="Symbol" pitchFamily="18" charset="2"/>
                </a:rPr>
                <a:t></a:t>
              </a:r>
              <a:endParaRPr lang="hu-HU" sz="1400"/>
            </a:p>
          </p:txBody>
        </p:sp>
        <p:sp>
          <p:nvSpPr>
            <p:cNvPr id="7195" name="Rectangle 29"/>
            <p:cNvSpPr>
              <a:spLocks noChangeArrowheads="1"/>
            </p:cNvSpPr>
            <p:nvPr/>
          </p:nvSpPr>
          <p:spPr bwMode="auto">
            <a:xfrm>
              <a:off x="1776" y="1248"/>
              <a:ext cx="528" cy="768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7196" name="Text Box 30"/>
            <p:cNvSpPr txBox="1">
              <a:spLocks noChangeArrowheads="1"/>
            </p:cNvSpPr>
            <p:nvPr/>
          </p:nvSpPr>
          <p:spPr bwMode="auto">
            <a:xfrm>
              <a:off x="2304" y="1152"/>
              <a:ext cx="288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/>
                <a:t>S</a:t>
              </a:r>
            </a:p>
          </p:txBody>
        </p:sp>
        <p:sp>
          <p:nvSpPr>
            <p:cNvPr id="7197" name="Line 31"/>
            <p:cNvSpPr>
              <a:spLocks noChangeShapeType="1"/>
            </p:cNvSpPr>
            <p:nvPr/>
          </p:nvSpPr>
          <p:spPr bwMode="auto">
            <a:xfrm>
              <a:off x="2034" y="1247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198" name="Line 32"/>
            <p:cNvSpPr>
              <a:spLocks noChangeShapeType="1"/>
            </p:cNvSpPr>
            <p:nvPr/>
          </p:nvSpPr>
          <p:spPr bwMode="auto">
            <a:xfrm>
              <a:off x="1776" y="163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199" name="Text Box 33"/>
            <p:cNvSpPr txBox="1">
              <a:spLocks noChangeArrowheads="1"/>
            </p:cNvSpPr>
            <p:nvPr/>
          </p:nvSpPr>
          <p:spPr bwMode="auto">
            <a:xfrm>
              <a:off x="2352" y="1584"/>
              <a:ext cx="240" cy="1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/>
                <a:t>Y</a:t>
              </a:r>
            </a:p>
          </p:txBody>
        </p:sp>
        <p:sp>
          <p:nvSpPr>
            <p:cNvPr id="7200" name="Line 34"/>
            <p:cNvSpPr>
              <a:spLocks noChangeShapeType="1"/>
            </p:cNvSpPr>
            <p:nvPr/>
          </p:nvSpPr>
          <p:spPr bwMode="auto">
            <a:xfrm flipV="1">
              <a:off x="2304" y="1104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aphicFrame>
        <p:nvGraphicFramePr>
          <p:cNvPr id="7170" name="Object 35"/>
          <p:cNvGraphicFramePr>
            <a:graphicFrameLocks noChangeAspect="1"/>
          </p:cNvGraphicFramePr>
          <p:nvPr/>
        </p:nvGraphicFramePr>
        <p:xfrm>
          <a:off x="5195888" y="1106488"/>
          <a:ext cx="3095625" cy="2335212"/>
        </p:xfrm>
        <a:graphic>
          <a:graphicData uri="http://schemas.openxmlformats.org/presentationml/2006/ole">
            <p:oleObj spid="_x0000_s7170" name="Graph" r:id="rId3" imgW="3922560" imgH="2957760" progId="">
              <p:embed/>
            </p:oleObj>
          </a:graphicData>
        </a:graphic>
      </p:graphicFrame>
      <p:graphicFrame>
        <p:nvGraphicFramePr>
          <p:cNvPr id="7171" name="Object 36"/>
          <p:cNvGraphicFramePr>
            <a:graphicFrameLocks noChangeAspect="1"/>
          </p:cNvGraphicFramePr>
          <p:nvPr/>
        </p:nvGraphicFramePr>
        <p:xfrm>
          <a:off x="5181600" y="3352800"/>
          <a:ext cx="3178175" cy="2384425"/>
        </p:xfrm>
        <a:graphic>
          <a:graphicData uri="http://schemas.openxmlformats.org/presentationml/2006/ole">
            <p:oleObj spid="_x0000_s7171" name="Graph" r:id="rId4" imgW="3941280" imgH="2957760" progId="">
              <p:embed/>
            </p:oleObj>
          </a:graphicData>
        </a:graphic>
      </p:graphicFrame>
      <p:sp>
        <p:nvSpPr>
          <p:cNvPr id="7182" name="Rectangle 37"/>
          <p:cNvSpPr>
            <a:spLocks noChangeArrowheads="1"/>
          </p:cNvSpPr>
          <p:nvPr/>
        </p:nvSpPr>
        <p:spPr bwMode="auto">
          <a:xfrm>
            <a:off x="7620000" y="2514600"/>
            <a:ext cx="47307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000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1800" b="1">
                <a:solidFill>
                  <a:srgbClr val="0000CC"/>
                </a:solidFill>
              </a:rPr>
              <a:t>Au</a:t>
            </a:r>
            <a:endParaRPr lang="en-GB" sz="1800" b="1">
              <a:solidFill>
                <a:srgbClr val="0000CC"/>
              </a:solidFill>
            </a:endParaRPr>
          </a:p>
        </p:txBody>
      </p:sp>
      <p:sp>
        <p:nvSpPr>
          <p:cNvPr id="7183" name="Rectangle 38"/>
          <p:cNvSpPr>
            <a:spLocks noChangeArrowheads="1"/>
          </p:cNvSpPr>
          <p:nvPr/>
        </p:nvSpPr>
        <p:spPr bwMode="auto">
          <a:xfrm>
            <a:off x="7620000" y="4800600"/>
            <a:ext cx="47307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000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1800" b="1">
                <a:solidFill>
                  <a:srgbClr val="0000CC"/>
                </a:solidFill>
              </a:rPr>
              <a:t>Au</a:t>
            </a:r>
            <a:endParaRPr lang="en-GB" sz="1800" b="1">
              <a:solidFill>
                <a:srgbClr val="0000CC"/>
              </a:solidFill>
            </a:endParaRPr>
          </a:p>
        </p:txBody>
      </p:sp>
      <p:sp>
        <p:nvSpPr>
          <p:cNvPr id="7184" name="Rectangle 39"/>
          <p:cNvSpPr>
            <a:spLocks noChangeArrowheads="1"/>
          </p:cNvSpPr>
          <p:nvPr/>
        </p:nvSpPr>
        <p:spPr bwMode="auto">
          <a:xfrm>
            <a:off x="2133600" y="3429000"/>
            <a:ext cx="2971800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185" name="Rectangle 40"/>
          <p:cNvSpPr>
            <a:spLocks noChangeArrowheads="1"/>
          </p:cNvSpPr>
          <p:nvPr/>
        </p:nvSpPr>
        <p:spPr bwMode="auto">
          <a:xfrm>
            <a:off x="2133600" y="1143000"/>
            <a:ext cx="2971800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7172" name="Object 41"/>
          <p:cNvGraphicFramePr>
            <a:graphicFrameLocks noChangeAspect="1"/>
          </p:cNvGraphicFramePr>
          <p:nvPr/>
        </p:nvGraphicFramePr>
        <p:xfrm>
          <a:off x="2057400" y="1066800"/>
          <a:ext cx="3124200" cy="2355850"/>
        </p:xfrm>
        <a:graphic>
          <a:graphicData uri="http://schemas.openxmlformats.org/presentationml/2006/ole">
            <p:oleObj spid="_x0000_s7172" name="Graph" r:id="rId5" imgW="3922560" imgH="2957760" progId="">
              <p:embed/>
            </p:oleObj>
          </a:graphicData>
        </a:graphic>
      </p:graphicFrame>
      <p:sp>
        <p:nvSpPr>
          <p:cNvPr id="7186" name="Rectangle 42"/>
          <p:cNvSpPr>
            <a:spLocks noChangeArrowheads="1"/>
          </p:cNvSpPr>
          <p:nvPr/>
        </p:nvSpPr>
        <p:spPr bwMode="auto">
          <a:xfrm>
            <a:off x="4419600" y="2514600"/>
            <a:ext cx="47307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000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1800" b="1">
                <a:solidFill>
                  <a:srgbClr val="0000CC"/>
                </a:solidFill>
              </a:rPr>
              <a:t>Cu</a:t>
            </a:r>
            <a:endParaRPr lang="en-GB" sz="1800" b="1">
              <a:solidFill>
                <a:srgbClr val="0000CC"/>
              </a:solidFill>
            </a:endParaRPr>
          </a:p>
        </p:txBody>
      </p:sp>
      <p:sp>
        <p:nvSpPr>
          <p:cNvPr id="110635" name="Text Box 43"/>
          <p:cNvSpPr txBox="1">
            <a:spLocks noChangeArrowheads="1"/>
          </p:cNvSpPr>
          <p:nvPr/>
        </p:nvSpPr>
        <p:spPr bwMode="auto">
          <a:xfrm>
            <a:off x="0" y="5715000"/>
            <a:ext cx="91440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Font typeface="Times New Roman" pitchFamily="18" charset="0"/>
              <a:buChar char="•"/>
              <a:defRPr/>
            </a:pPr>
            <a:r>
              <a:rPr lang="hu-HU" dirty="0" err="1"/>
              <a:t>Cu</a:t>
            </a:r>
            <a:r>
              <a:rPr lang="hu-HU" dirty="0"/>
              <a:t>: </a:t>
            </a:r>
            <a:r>
              <a:rPr lang="hu-HU" dirty="0" err="1"/>
              <a:t>Very</a:t>
            </a:r>
            <a:r>
              <a:rPr lang="hu-HU" dirty="0"/>
              <a:t> </a:t>
            </a:r>
            <a:r>
              <a:rPr lang="hu-HU" dirty="0" err="1"/>
              <a:t>small</a:t>
            </a:r>
            <a:r>
              <a:rPr lang="hu-HU" dirty="0"/>
              <a:t> </a:t>
            </a:r>
            <a:r>
              <a:rPr lang="hu-HU" dirty="0" err="1"/>
              <a:t>splitting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dirty="0" err="1"/>
              <a:t>both</a:t>
            </a:r>
            <a:r>
              <a:rPr lang="hu-HU" dirty="0"/>
              <a:t> </a:t>
            </a:r>
            <a:r>
              <a:rPr lang="hu-HU" dirty="0" err="1"/>
              <a:t>directions</a:t>
            </a:r>
            <a:endParaRPr lang="hu-HU" dirty="0"/>
          </a:p>
          <a:p>
            <a:pPr algn="ctr">
              <a:spcBef>
                <a:spcPct val="50000"/>
              </a:spcBef>
              <a:buFont typeface="Times New Roman" pitchFamily="18" charset="0"/>
              <a:buChar char="•"/>
              <a:defRPr/>
            </a:pPr>
            <a:r>
              <a:rPr lang="hu-HU" dirty="0"/>
              <a:t>Au: </a:t>
            </a:r>
            <a:r>
              <a:rPr lang="hu-HU" dirty="0" err="1"/>
              <a:t>In</a:t>
            </a:r>
            <a:r>
              <a:rPr lang="hu-HU" dirty="0"/>
              <a:t> </a:t>
            </a: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</a:t>
            </a: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 S</a:t>
            </a:r>
            <a:r>
              <a:rPr lang="hu-HU" dirty="0">
                <a:sym typeface="Symbol" pitchFamily="18" charset="2"/>
              </a:rPr>
              <a:t> </a:t>
            </a:r>
            <a:r>
              <a:rPr lang="hu-HU" dirty="0" err="1">
                <a:sym typeface="Symbol" pitchFamily="18" charset="2"/>
              </a:rPr>
              <a:t>direction</a:t>
            </a:r>
            <a:r>
              <a:rPr lang="hu-HU" dirty="0">
                <a:sym typeface="Symbol" pitchFamily="18" charset="2"/>
              </a:rPr>
              <a:t> </a:t>
            </a:r>
            <a:r>
              <a:rPr lang="hu-HU" dirty="0" err="1">
                <a:sym typeface="Symbol" pitchFamily="18" charset="2"/>
              </a:rPr>
              <a:t>there</a:t>
            </a:r>
            <a:r>
              <a:rPr lang="hu-HU" dirty="0">
                <a:sym typeface="Symbol" pitchFamily="18" charset="2"/>
              </a:rPr>
              <a:t> is </a:t>
            </a:r>
            <a:r>
              <a:rPr lang="hu-HU" dirty="0" err="1">
                <a:sym typeface="Symbol" pitchFamily="18" charset="2"/>
              </a:rPr>
              <a:t>bigger</a:t>
            </a:r>
            <a:r>
              <a:rPr lang="hu-HU" dirty="0">
                <a:sym typeface="Symbol" pitchFamily="18" charset="2"/>
              </a:rPr>
              <a:t> </a:t>
            </a:r>
            <a:r>
              <a:rPr lang="hu-HU" dirty="0" err="1">
                <a:sym typeface="Symbol" pitchFamily="18" charset="2"/>
              </a:rPr>
              <a:t>splitting</a:t>
            </a:r>
            <a:r>
              <a:rPr lang="hu-HU" dirty="0">
                <a:sym typeface="Symbol" pitchFamily="18" charset="2"/>
              </a:rPr>
              <a:t> </a:t>
            </a:r>
            <a:r>
              <a:rPr lang="hu-HU" dirty="0" err="1">
                <a:sym typeface="Symbol" pitchFamily="18" charset="2"/>
              </a:rPr>
              <a:t>than</a:t>
            </a:r>
            <a:r>
              <a:rPr lang="hu-HU" dirty="0">
                <a:sym typeface="Symbol" pitchFamily="18" charset="2"/>
              </a:rPr>
              <a:t> </a:t>
            </a:r>
            <a:r>
              <a:rPr lang="hu-HU" dirty="0" err="1">
                <a:sym typeface="Symbol" pitchFamily="18" charset="2"/>
              </a:rPr>
              <a:t>in</a:t>
            </a:r>
            <a:r>
              <a:rPr lang="hu-HU" dirty="0">
                <a:sym typeface="Symbol" pitchFamily="18" charset="2"/>
              </a:rPr>
              <a:t> </a:t>
            </a:r>
            <a:r>
              <a:rPr lang="hu-H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Y</a:t>
            </a:r>
            <a:r>
              <a:rPr lang="hu-HU" dirty="0">
                <a:sym typeface="Symbol" pitchFamily="18" charset="2"/>
              </a:rPr>
              <a:t> </a:t>
            </a:r>
            <a:r>
              <a:rPr lang="hu-HU" dirty="0" err="1">
                <a:sym typeface="Symbol" pitchFamily="18" charset="2"/>
              </a:rPr>
              <a:t>direction</a:t>
            </a:r>
            <a:endParaRPr lang="hu-HU" dirty="0">
              <a:sym typeface="Symbol" pitchFamily="18" charset="2"/>
            </a:endParaRPr>
          </a:p>
        </p:txBody>
      </p:sp>
      <p:graphicFrame>
        <p:nvGraphicFramePr>
          <p:cNvPr id="7173" name="Object 44"/>
          <p:cNvGraphicFramePr>
            <a:graphicFrameLocks noChangeAspect="1"/>
          </p:cNvGraphicFramePr>
          <p:nvPr/>
        </p:nvGraphicFramePr>
        <p:xfrm>
          <a:off x="2133600" y="3352800"/>
          <a:ext cx="3124200" cy="2343150"/>
        </p:xfrm>
        <a:graphic>
          <a:graphicData uri="http://schemas.openxmlformats.org/presentationml/2006/ole">
            <p:oleObj spid="_x0000_s7173" name="Graph" r:id="rId6" imgW="3941280" imgH="2957760" progId="">
              <p:embed/>
            </p:oleObj>
          </a:graphicData>
        </a:graphic>
      </p:graphicFrame>
      <p:sp>
        <p:nvSpPr>
          <p:cNvPr id="7188" name="Rectangle 45"/>
          <p:cNvSpPr>
            <a:spLocks noChangeArrowheads="1"/>
          </p:cNvSpPr>
          <p:nvPr/>
        </p:nvSpPr>
        <p:spPr bwMode="auto">
          <a:xfrm>
            <a:off x="4495800" y="4800600"/>
            <a:ext cx="47307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000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1800" b="1">
                <a:solidFill>
                  <a:srgbClr val="0000CC"/>
                </a:solidFill>
              </a:rPr>
              <a:t>Cu</a:t>
            </a:r>
            <a:endParaRPr lang="en-GB" sz="1800" b="1">
              <a:solidFill>
                <a:srgbClr val="00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Rectangle 2"/>
          <p:cNvSpPr>
            <a:spLocks noChangeArrowheads="1"/>
          </p:cNvSpPr>
          <p:nvPr/>
        </p:nvSpPr>
        <p:spPr bwMode="auto">
          <a:xfrm>
            <a:off x="4648200" y="4267200"/>
            <a:ext cx="2895600" cy="2362200"/>
          </a:xfrm>
          <a:prstGeom prst="rect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199" name="Rectangle 3"/>
          <p:cNvSpPr>
            <a:spLocks noChangeArrowheads="1"/>
          </p:cNvSpPr>
          <p:nvPr/>
        </p:nvSpPr>
        <p:spPr bwMode="auto">
          <a:xfrm>
            <a:off x="4648200" y="1828800"/>
            <a:ext cx="2895600" cy="2362200"/>
          </a:xfrm>
          <a:prstGeom prst="rect">
            <a:avLst/>
          </a:prstGeom>
          <a:solidFill>
            <a:srgbClr val="F8F8F8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0" name="Rectangle 4"/>
          <p:cNvSpPr>
            <a:spLocks noChangeArrowheads="1"/>
          </p:cNvSpPr>
          <p:nvPr/>
        </p:nvSpPr>
        <p:spPr bwMode="auto">
          <a:xfrm>
            <a:off x="152400" y="228600"/>
            <a:ext cx="5183188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/>
              <a:t>Exchange interaction on (110) surface </a:t>
            </a:r>
          </a:p>
        </p:txBody>
      </p:sp>
      <p:grpSp>
        <p:nvGrpSpPr>
          <p:cNvPr id="8201" name="Group 5"/>
          <p:cNvGrpSpPr>
            <a:grpSpLocks/>
          </p:cNvGrpSpPr>
          <p:nvPr/>
        </p:nvGrpSpPr>
        <p:grpSpPr bwMode="auto">
          <a:xfrm>
            <a:off x="1752600" y="914400"/>
            <a:ext cx="1752600" cy="685800"/>
            <a:chOff x="672" y="720"/>
            <a:chExt cx="1488" cy="576"/>
          </a:xfrm>
        </p:grpSpPr>
        <p:sp>
          <p:nvSpPr>
            <p:cNvPr id="8247" name="Oval 6"/>
            <p:cNvSpPr>
              <a:spLocks noChangeArrowheads="1"/>
            </p:cNvSpPr>
            <p:nvPr/>
          </p:nvSpPr>
          <p:spPr bwMode="auto">
            <a:xfrm>
              <a:off x="1680" y="1104"/>
              <a:ext cx="192" cy="192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48" name="Oval 7"/>
            <p:cNvSpPr>
              <a:spLocks noChangeArrowheads="1"/>
            </p:cNvSpPr>
            <p:nvPr/>
          </p:nvSpPr>
          <p:spPr bwMode="auto">
            <a:xfrm>
              <a:off x="1680" y="912"/>
              <a:ext cx="192" cy="192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49" name="Oval 8"/>
            <p:cNvSpPr>
              <a:spLocks noChangeArrowheads="1"/>
            </p:cNvSpPr>
            <p:nvPr/>
          </p:nvSpPr>
          <p:spPr bwMode="auto">
            <a:xfrm>
              <a:off x="1392" y="1104"/>
              <a:ext cx="192" cy="192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50" name="Oval 9"/>
            <p:cNvSpPr>
              <a:spLocks noChangeArrowheads="1"/>
            </p:cNvSpPr>
            <p:nvPr/>
          </p:nvSpPr>
          <p:spPr bwMode="auto">
            <a:xfrm>
              <a:off x="1392" y="912"/>
              <a:ext cx="192" cy="192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51" name="Oval 10"/>
            <p:cNvSpPr>
              <a:spLocks noChangeArrowheads="1"/>
            </p:cNvSpPr>
            <p:nvPr/>
          </p:nvSpPr>
          <p:spPr bwMode="auto">
            <a:xfrm>
              <a:off x="1104" y="1104"/>
              <a:ext cx="192" cy="192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52" name="Oval 11"/>
            <p:cNvSpPr>
              <a:spLocks noChangeArrowheads="1"/>
            </p:cNvSpPr>
            <p:nvPr/>
          </p:nvSpPr>
          <p:spPr bwMode="auto">
            <a:xfrm>
              <a:off x="1680" y="720"/>
              <a:ext cx="192" cy="192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53" name="Oval 12"/>
            <p:cNvSpPr>
              <a:spLocks noChangeArrowheads="1"/>
            </p:cNvSpPr>
            <p:nvPr/>
          </p:nvSpPr>
          <p:spPr bwMode="auto">
            <a:xfrm>
              <a:off x="816" y="1104"/>
              <a:ext cx="192" cy="192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54" name="Oval 13"/>
            <p:cNvSpPr>
              <a:spLocks noChangeArrowheads="1"/>
            </p:cNvSpPr>
            <p:nvPr/>
          </p:nvSpPr>
          <p:spPr bwMode="auto">
            <a:xfrm>
              <a:off x="1392" y="720"/>
              <a:ext cx="192" cy="192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55" name="Oval 14"/>
            <p:cNvSpPr>
              <a:spLocks noChangeArrowheads="1"/>
            </p:cNvSpPr>
            <p:nvPr/>
          </p:nvSpPr>
          <p:spPr bwMode="auto">
            <a:xfrm>
              <a:off x="1104" y="912"/>
              <a:ext cx="192" cy="192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56" name="Oval 15"/>
            <p:cNvSpPr>
              <a:spLocks noChangeArrowheads="1"/>
            </p:cNvSpPr>
            <p:nvPr/>
          </p:nvSpPr>
          <p:spPr bwMode="auto">
            <a:xfrm>
              <a:off x="1104" y="720"/>
              <a:ext cx="192" cy="192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57" name="Oval 16"/>
            <p:cNvSpPr>
              <a:spLocks noChangeArrowheads="1"/>
            </p:cNvSpPr>
            <p:nvPr/>
          </p:nvSpPr>
          <p:spPr bwMode="auto">
            <a:xfrm>
              <a:off x="816" y="720"/>
              <a:ext cx="192" cy="192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58" name="Oval 17"/>
            <p:cNvSpPr>
              <a:spLocks noChangeArrowheads="1"/>
            </p:cNvSpPr>
            <p:nvPr/>
          </p:nvSpPr>
          <p:spPr bwMode="auto">
            <a:xfrm>
              <a:off x="816" y="912"/>
              <a:ext cx="192" cy="192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59" name="Oval 18"/>
            <p:cNvSpPr>
              <a:spLocks noChangeArrowheads="1"/>
            </p:cNvSpPr>
            <p:nvPr/>
          </p:nvSpPr>
          <p:spPr bwMode="auto">
            <a:xfrm>
              <a:off x="672" y="720"/>
              <a:ext cx="192" cy="192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60" name="Oval 19"/>
            <p:cNvSpPr>
              <a:spLocks noChangeArrowheads="1"/>
            </p:cNvSpPr>
            <p:nvPr/>
          </p:nvSpPr>
          <p:spPr bwMode="auto">
            <a:xfrm>
              <a:off x="960" y="720"/>
              <a:ext cx="192" cy="192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61" name="Oval 20"/>
            <p:cNvSpPr>
              <a:spLocks noChangeArrowheads="1"/>
            </p:cNvSpPr>
            <p:nvPr/>
          </p:nvSpPr>
          <p:spPr bwMode="auto">
            <a:xfrm>
              <a:off x="1248" y="720"/>
              <a:ext cx="192" cy="192"/>
            </a:xfrm>
            <a:prstGeom prst="ellipse">
              <a:avLst/>
            </a:prstGeom>
            <a:solidFill>
              <a:schemeClr val="bg1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62" name="Oval 21"/>
            <p:cNvSpPr>
              <a:spLocks noChangeArrowheads="1"/>
            </p:cNvSpPr>
            <p:nvPr/>
          </p:nvSpPr>
          <p:spPr bwMode="auto">
            <a:xfrm>
              <a:off x="1248" y="912"/>
              <a:ext cx="192" cy="192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63" name="Oval 22"/>
            <p:cNvSpPr>
              <a:spLocks noChangeArrowheads="1"/>
            </p:cNvSpPr>
            <p:nvPr/>
          </p:nvSpPr>
          <p:spPr bwMode="auto">
            <a:xfrm>
              <a:off x="1536" y="720"/>
              <a:ext cx="192" cy="192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64" name="Oval 23"/>
            <p:cNvSpPr>
              <a:spLocks noChangeArrowheads="1"/>
            </p:cNvSpPr>
            <p:nvPr/>
          </p:nvSpPr>
          <p:spPr bwMode="auto">
            <a:xfrm>
              <a:off x="960" y="912"/>
              <a:ext cx="192" cy="192"/>
            </a:xfrm>
            <a:prstGeom prst="ellipse">
              <a:avLst/>
            </a:prstGeom>
            <a:solidFill>
              <a:schemeClr val="tx1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65" name="Oval 24"/>
            <p:cNvSpPr>
              <a:spLocks noChangeArrowheads="1"/>
            </p:cNvSpPr>
            <p:nvPr/>
          </p:nvSpPr>
          <p:spPr bwMode="auto">
            <a:xfrm>
              <a:off x="1824" y="720"/>
              <a:ext cx="192" cy="192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66" name="Oval 25"/>
            <p:cNvSpPr>
              <a:spLocks noChangeArrowheads="1"/>
            </p:cNvSpPr>
            <p:nvPr/>
          </p:nvSpPr>
          <p:spPr bwMode="auto">
            <a:xfrm>
              <a:off x="1536" y="912"/>
              <a:ext cx="192" cy="192"/>
            </a:xfrm>
            <a:prstGeom prst="ellipse">
              <a:avLst/>
            </a:prstGeom>
            <a:solidFill>
              <a:schemeClr val="tx1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67" name="Oval 26"/>
            <p:cNvSpPr>
              <a:spLocks noChangeArrowheads="1"/>
            </p:cNvSpPr>
            <p:nvPr/>
          </p:nvSpPr>
          <p:spPr bwMode="auto">
            <a:xfrm>
              <a:off x="672" y="912"/>
              <a:ext cx="192" cy="192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68" name="Oval 27"/>
            <p:cNvSpPr>
              <a:spLocks noChangeArrowheads="1"/>
            </p:cNvSpPr>
            <p:nvPr/>
          </p:nvSpPr>
          <p:spPr bwMode="auto">
            <a:xfrm>
              <a:off x="672" y="1104"/>
              <a:ext cx="192" cy="192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69" name="Oval 28"/>
            <p:cNvSpPr>
              <a:spLocks noChangeArrowheads="1"/>
            </p:cNvSpPr>
            <p:nvPr/>
          </p:nvSpPr>
          <p:spPr bwMode="auto">
            <a:xfrm>
              <a:off x="960" y="1104"/>
              <a:ext cx="192" cy="192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70" name="Oval 29"/>
            <p:cNvSpPr>
              <a:spLocks noChangeArrowheads="1"/>
            </p:cNvSpPr>
            <p:nvPr/>
          </p:nvSpPr>
          <p:spPr bwMode="auto">
            <a:xfrm>
              <a:off x="1248" y="1104"/>
              <a:ext cx="192" cy="192"/>
            </a:xfrm>
            <a:prstGeom prst="ellipse">
              <a:avLst/>
            </a:prstGeom>
            <a:solidFill>
              <a:schemeClr val="bg1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71" name="Oval 30"/>
            <p:cNvSpPr>
              <a:spLocks noChangeArrowheads="1"/>
            </p:cNvSpPr>
            <p:nvPr/>
          </p:nvSpPr>
          <p:spPr bwMode="auto">
            <a:xfrm>
              <a:off x="1536" y="1104"/>
              <a:ext cx="192" cy="192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72" name="Oval 31"/>
            <p:cNvSpPr>
              <a:spLocks noChangeArrowheads="1"/>
            </p:cNvSpPr>
            <p:nvPr/>
          </p:nvSpPr>
          <p:spPr bwMode="auto">
            <a:xfrm>
              <a:off x="1824" y="1104"/>
              <a:ext cx="192" cy="192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73" name="Oval 32"/>
            <p:cNvSpPr>
              <a:spLocks noChangeArrowheads="1"/>
            </p:cNvSpPr>
            <p:nvPr/>
          </p:nvSpPr>
          <p:spPr bwMode="auto">
            <a:xfrm>
              <a:off x="1824" y="912"/>
              <a:ext cx="192" cy="192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74" name="Line 33"/>
            <p:cNvSpPr>
              <a:spLocks noChangeShapeType="1"/>
            </p:cNvSpPr>
            <p:nvPr/>
          </p:nvSpPr>
          <p:spPr bwMode="auto">
            <a:xfrm>
              <a:off x="1056" y="1008"/>
              <a:ext cx="1104" cy="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8202" name="Group 34"/>
          <p:cNvGrpSpPr>
            <a:grpSpLocks/>
          </p:cNvGrpSpPr>
          <p:nvPr/>
        </p:nvGrpSpPr>
        <p:grpSpPr bwMode="auto">
          <a:xfrm>
            <a:off x="5257800" y="912813"/>
            <a:ext cx="1582738" cy="685800"/>
            <a:chOff x="3312" y="624"/>
            <a:chExt cx="997" cy="432"/>
          </a:xfrm>
        </p:grpSpPr>
        <p:sp>
          <p:nvSpPr>
            <p:cNvPr id="8220" name="Oval 35"/>
            <p:cNvSpPr>
              <a:spLocks noChangeArrowheads="1"/>
            </p:cNvSpPr>
            <p:nvPr/>
          </p:nvSpPr>
          <p:spPr bwMode="auto">
            <a:xfrm>
              <a:off x="4060" y="912"/>
              <a:ext cx="142" cy="144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1" name="Oval 36"/>
            <p:cNvSpPr>
              <a:spLocks noChangeArrowheads="1"/>
            </p:cNvSpPr>
            <p:nvPr/>
          </p:nvSpPr>
          <p:spPr bwMode="auto">
            <a:xfrm>
              <a:off x="4060" y="768"/>
              <a:ext cx="142" cy="144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2" name="Oval 37"/>
            <p:cNvSpPr>
              <a:spLocks noChangeArrowheads="1"/>
            </p:cNvSpPr>
            <p:nvPr/>
          </p:nvSpPr>
          <p:spPr bwMode="auto">
            <a:xfrm>
              <a:off x="3846" y="912"/>
              <a:ext cx="143" cy="144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3" name="Oval 38"/>
            <p:cNvSpPr>
              <a:spLocks noChangeArrowheads="1"/>
            </p:cNvSpPr>
            <p:nvPr/>
          </p:nvSpPr>
          <p:spPr bwMode="auto">
            <a:xfrm>
              <a:off x="3846" y="768"/>
              <a:ext cx="143" cy="144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4" name="Oval 39"/>
            <p:cNvSpPr>
              <a:spLocks noChangeArrowheads="1"/>
            </p:cNvSpPr>
            <p:nvPr/>
          </p:nvSpPr>
          <p:spPr bwMode="auto">
            <a:xfrm>
              <a:off x="3633" y="912"/>
              <a:ext cx="142" cy="144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5" name="Oval 40"/>
            <p:cNvSpPr>
              <a:spLocks noChangeArrowheads="1"/>
            </p:cNvSpPr>
            <p:nvPr/>
          </p:nvSpPr>
          <p:spPr bwMode="auto">
            <a:xfrm>
              <a:off x="4060" y="624"/>
              <a:ext cx="142" cy="144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6" name="Oval 41"/>
            <p:cNvSpPr>
              <a:spLocks noChangeArrowheads="1"/>
            </p:cNvSpPr>
            <p:nvPr/>
          </p:nvSpPr>
          <p:spPr bwMode="auto">
            <a:xfrm>
              <a:off x="3419" y="912"/>
              <a:ext cx="142" cy="144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7" name="Oval 42"/>
            <p:cNvSpPr>
              <a:spLocks noChangeArrowheads="1"/>
            </p:cNvSpPr>
            <p:nvPr/>
          </p:nvSpPr>
          <p:spPr bwMode="auto">
            <a:xfrm>
              <a:off x="3846" y="624"/>
              <a:ext cx="143" cy="144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8" name="Oval 43"/>
            <p:cNvSpPr>
              <a:spLocks noChangeArrowheads="1"/>
            </p:cNvSpPr>
            <p:nvPr/>
          </p:nvSpPr>
          <p:spPr bwMode="auto">
            <a:xfrm>
              <a:off x="3633" y="768"/>
              <a:ext cx="142" cy="144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9" name="Oval 44"/>
            <p:cNvSpPr>
              <a:spLocks noChangeArrowheads="1"/>
            </p:cNvSpPr>
            <p:nvPr/>
          </p:nvSpPr>
          <p:spPr bwMode="auto">
            <a:xfrm>
              <a:off x="3633" y="624"/>
              <a:ext cx="142" cy="144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0" name="Oval 45"/>
            <p:cNvSpPr>
              <a:spLocks noChangeArrowheads="1"/>
            </p:cNvSpPr>
            <p:nvPr/>
          </p:nvSpPr>
          <p:spPr bwMode="auto">
            <a:xfrm>
              <a:off x="3419" y="624"/>
              <a:ext cx="142" cy="144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1" name="Oval 46"/>
            <p:cNvSpPr>
              <a:spLocks noChangeArrowheads="1"/>
            </p:cNvSpPr>
            <p:nvPr/>
          </p:nvSpPr>
          <p:spPr bwMode="auto">
            <a:xfrm>
              <a:off x="3419" y="768"/>
              <a:ext cx="142" cy="144"/>
            </a:xfrm>
            <a:prstGeom prst="ellipse">
              <a:avLst/>
            </a:prstGeom>
            <a:solidFill>
              <a:srgbClr val="80808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2" name="Oval 47"/>
            <p:cNvSpPr>
              <a:spLocks noChangeArrowheads="1"/>
            </p:cNvSpPr>
            <p:nvPr/>
          </p:nvSpPr>
          <p:spPr bwMode="auto">
            <a:xfrm>
              <a:off x="3312" y="624"/>
              <a:ext cx="142" cy="144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3" name="Oval 48"/>
            <p:cNvSpPr>
              <a:spLocks noChangeArrowheads="1"/>
            </p:cNvSpPr>
            <p:nvPr/>
          </p:nvSpPr>
          <p:spPr bwMode="auto">
            <a:xfrm>
              <a:off x="3526" y="624"/>
              <a:ext cx="142" cy="144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4" name="Oval 49"/>
            <p:cNvSpPr>
              <a:spLocks noChangeArrowheads="1"/>
            </p:cNvSpPr>
            <p:nvPr/>
          </p:nvSpPr>
          <p:spPr bwMode="auto">
            <a:xfrm>
              <a:off x="3958" y="768"/>
              <a:ext cx="143" cy="144"/>
            </a:xfrm>
            <a:prstGeom prst="ellipse">
              <a:avLst/>
            </a:prstGeom>
            <a:solidFill>
              <a:schemeClr val="bg1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5" name="Oval 50"/>
            <p:cNvSpPr>
              <a:spLocks noChangeArrowheads="1"/>
            </p:cNvSpPr>
            <p:nvPr/>
          </p:nvSpPr>
          <p:spPr bwMode="auto">
            <a:xfrm>
              <a:off x="3739" y="768"/>
              <a:ext cx="143" cy="144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6" name="Oval 51"/>
            <p:cNvSpPr>
              <a:spLocks noChangeArrowheads="1"/>
            </p:cNvSpPr>
            <p:nvPr/>
          </p:nvSpPr>
          <p:spPr bwMode="auto">
            <a:xfrm>
              <a:off x="3958" y="624"/>
              <a:ext cx="142" cy="144"/>
            </a:xfrm>
            <a:prstGeom prst="ellipse">
              <a:avLst/>
            </a:prstGeom>
            <a:solidFill>
              <a:srgbClr val="F8F8F8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7" name="Oval 52"/>
            <p:cNvSpPr>
              <a:spLocks noChangeArrowheads="1"/>
            </p:cNvSpPr>
            <p:nvPr/>
          </p:nvSpPr>
          <p:spPr bwMode="auto">
            <a:xfrm>
              <a:off x="3744" y="912"/>
              <a:ext cx="142" cy="144"/>
            </a:xfrm>
            <a:prstGeom prst="ellipse">
              <a:avLst/>
            </a:prstGeom>
            <a:solidFill>
              <a:schemeClr val="tx1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8" name="Oval 53"/>
            <p:cNvSpPr>
              <a:spLocks noChangeArrowheads="1"/>
            </p:cNvSpPr>
            <p:nvPr/>
          </p:nvSpPr>
          <p:spPr bwMode="auto">
            <a:xfrm>
              <a:off x="4167" y="624"/>
              <a:ext cx="142" cy="144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9" name="Oval 54"/>
            <p:cNvSpPr>
              <a:spLocks noChangeArrowheads="1"/>
            </p:cNvSpPr>
            <p:nvPr/>
          </p:nvSpPr>
          <p:spPr bwMode="auto">
            <a:xfrm>
              <a:off x="3744" y="624"/>
              <a:ext cx="142" cy="144"/>
            </a:xfrm>
            <a:prstGeom prst="ellipse">
              <a:avLst/>
            </a:prstGeom>
            <a:solidFill>
              <a:schemeClr val="tx1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40" name="Oval 55"/>
            <p:cNvSpPr>
              <a:spLocks noChangeArrowheads="1"/>
            </p:cNvSpPr>
            <p:nvPr/>
          </p:nvSpPr>
          <p:spPr bwMode="auto">
            <a:xfrm>
              <a:off x="3312" y="768"/>
              <a:ext cx="142" cy="144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41" name="Oval 56"/>
            <p:cNvSpPr>
              <a:spLocks noChangeArrowheads="1"/>
            </p:cNvSpPr>
            <p:nvPr/>
          </p:nvSpPr>
          <p:spPr bwMode="auto">
            <a:xfrm>
              <a:off x="3312" y="912"/>
              <a:ext cx="142" cy="144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42" name="Oval 57"/>
            <p:cNvSpPr>
              <a:spLocks noChangeArrowheads="1"/>
            </p:cNvSpPr>
            <p:nvPr/>
          </p:nvSpPr>
          <p:spPr bwMode="auto">
            <a:xfrm>
              <a:off x="3526" y="912"/>
              <a:ext cx="142" cy="144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43" name="Oval 58"/>
            <p:cNvSpPr>
              <a:spLocks noChangeArrowheads="1"/>
            </p:cNvSpPr>
            <p:nvPr/>
          </p:nvSpPr>
          <p:spPr bwMode="auto">
            <a:xfrm>
              <a:off x="3958" y="912"/>
              <a:ext cx="143" cy="144"/>
            </a:xfrm>
            <a:prstGeom prst="ellipse">
              <a:avLst/>
            </a:prstGeom>
            <a:solidFill>
              <a:schemeClr val="bg1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44" name="Oval 59"/>
            <p:cNvSpPr>
              <a:spLocks noChangeArrowheads="1"/>
            </p:cNvSpPr>
            <p:nvPr/>
          </p:nvSpPr>
          <p:spPr bwMode="auto">
            <a:xfrm>
              <a:off x="3525" y="768"/>
              <a:ext cx="142" cy="144"/>
            </a:xfrm>
            <a:prstGeom prst="ellipse">
              <a:avLst/>
            </a:prstGeom>
            <a:solidFill>
              <a:srgbClr val="F8F8F8"/>
            </a:solidFill>
            <a:ln w="9398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45" name="Oval 60"/>
            <p:cNvSpPr>
              <a:spLocks noChangeArrowheads="1"/>
            </p:cNvSpPr>
            <p:nvPr/>
          </p:nvSpPr>
          <p:spPr bwMode="auto">
            <a:xfrm>
              <a:off x="4167" y="912"/>
              <a:ext cx="142" cy="144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46" name="Oval 61"/>
            <p:cNvSpPr>
              <a:spLocks noChangeArrowheads="1"/>
            </p:cNvSpPr>
            <p:nvPr/>
          </p:nvSpPr>
          <p:spPr bwMode="auto">
            <a:xfrm>
              <a:off x="4167" y="768"/>
              <a:ext cx="142" cy="144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03" name="Rectangle 62"/>
          <p:cNvSpPr>
            <a:spLocks noChangeArrowheads="1"/>
          </p:cNvSpPr>
          <p:nvPr/>
        </p:nvSpPr>
        <p:spPr bwMode="auto">
          <a:xfrm>
            <a:off x="1066800" y="1828800"/>
            <a:ext cx="2895600" cy="2362200"/>
          </a:xfrm>
          <a:prstGeom prst="rect">
            <a:avLst/>
          </a:prstGeom>
          <a:solidFill>
            <a:srgbClr val="F8F8F8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8194" name="Object 63"/>
          <p:cNvGraphicFramePr>
            <a:graphicFrameLocks noChangeAspect="1"/>
          </p:cNvGraphicFramePr>
          <p:nvPr/>
        </p:nvGraphicFramePr>
        <p:xfrm>
          <a:off x="1143000" y="1828800"/>
          <a:ext cx="2819400" cy="2265363"/>
        </p:xfrm>
        <a:graphic>
          <a:graphicData uri="http://schemas.openxmlformats.org/presentationml/2006/ole">
            <p:oleObj spid="_x0000_s8194" name="Graph" r:id="rId3" imgW="3574080" imgH="2871360" progId="">
              <p:embed/>
            </p:oleObj>
          </a:graphicData>
        </a:graphic>
      </p:graphicFrame>
      <p:sp>
        <p:nvSpPr>
          <p:cNvPr id="8204" name="Rectangle 64"/>
          <p:cNvSpPr>
            <a:spLocks noChangeArrowheads="1"/>
          </p:cNvSpPr>
          <p:nvPr/>
        </p:nvSpPr>
        <p:spPr bwMode="auto">
          <a:xfrm>
            <a:off x="3276600" y="3276600"/>
            <a:ext cx="47307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000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1800" b="1">
                <a:solidFill>
                  <a:srgbClr val="0000CC"/>
                </a:solidFill>
              </a:rPr>
              <a:t>Cu</a:t>
            </a:r>
            <a:endParaRPr lang="en-GB" sz="1800" b="1">
              <a:solidFill>
                <a:srgbClr val="0000CC"/>
              </a:solidFill>
            </a:endParaRPr>
          </a:p>
        </p:txBody>
      </p:sp>
      <p:sp>
        <p:nvSpPr>
          <p:cNvPr id="8205" name="Rectangle 65"/>
          <p:cNvSpPr>
            <a:spLocks noChangeArrowheads="1"/>
          </p:cNvSpPr>
          <p:nvPr/>
        </p:nvSpPr>
        <p:spPr bwMode="auto">
          <a:xfrm rot="-5340000">
            <a:off x="779462" y="2784476"/>
            <a:ext cx="868363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GB" sz="1300">
                <a:solidFill>
                  <a:srgbClr val="000000"/>
                </a:solidFill>
              </a:rPr>
              <a:t>E</a:t>
            </a:r>
            <a:r>
              <a:rPr lang="en-GB" sz="1300" baseline="-25000">
                <a:solidFill>
                  <a:srgbClr val="000000"/>
                </a:solidFill>
              </a:rPr>
              <a:t>x </a:t>
            </a:r>
            <a:r>
              <a:rPr lang="en-GB" sz="1300">
                <a:solidFill>
                  <a:srgbClr val="000000"/>
                </a:solidFill>
              </a:rPr>
              <a:t>(</a:t>
            </a: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GB" sz="1300">
                <a:solidFill>
                  <a:srgbClr val="000000"/>
                </a:solidFill>
              </a:rPr>
              <a:t>eV)</a:t>
            </a:r>
          </a:p>
        </p:txBody>
      </p:sp>
      <p:sp>
        <p:nvSpPr>
          <p:cNvPr id="8206" name="Rectangle 66"/>
          <p:cNvSpPr>
            <a:spLocks noChangeArrowheads="1"/>
          </p:cNvSpPr>
          <p:nvPr/>
        </p:nvSpPr>
        <p:spPr bwMode="auto">
          <a:xfrm>
            <a:off x="2195513" y="3860800"/>
            <a:ext cx="504825" cy="29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</a:rPr>
              <a:t>d(a</a:t>
            </a:r>
            <a:r>
              <a:rPr lang="en-GB" sz="1300" baseline="-25000">
                <a:solidFill>
                  <a:srgbClr val="000000"/>
                </a:solidFill>
              </a:rPr>
              <a:t>0</a:t>
            </a:r>
            <a:r>
              <a:rPr lang="en-GB" sz="13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207" name="Rectangle 67"/>
          <p:cNvSpPr>
            <a:spLocks noChangeArrowheads="1"/>
          </p:cNvSpPr>
          <p:nvPr/>
        </p:nvSpPr>
        <p:spPr bwMode="auto">
          <a:xfrm>
            <a:off x="1066800" y="4267200"/>
            <a:ext cx="2895600" cy="2362200"/>
          </a:xfrm>
          <a:prstGeom prst="rect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8195" name="Object 68"/>
          <p:cNvGraphicFramePr>
            <a:graphicFrameLocks noChangeAspect="1"/>
          </p:cNvGraphicFramePr>
          <p:nvPr/>
        </p:nvGraphicFramePr>
        <p:xfrm>
          <a:off x="1143000" y="4343400"/>
          <a:ext cx="2819400" cy="2193925"/>
        </p:xfrm>
        <a:graphic>
          <a:graphicData uri="http://schemas.openxmlformats.org/presentationml/2006/ole">
            <p:oleObj spid="_x0000_s8195" name="Graph" r:id="rId4" imgW="3574080" imgH="2780640" progId="">
              <p:embed/>
            </p:oleObj>
          </a:graphicData>
        </a:graphic>
      </p:graphicFrame>
      <p:sp>
        <p:nvSpPr>
          <p:cNvPr id="8208" name="Rectangle 69"/>
          <p:cNvSpPr>
            <a:spLocks noChangeArrowheads="1"/>
          </p:cNvSpPr>
          <p:nvPr/>
        </p:nvSpPr>
        <p:spPr bwMode="auto">
          <a:xfrm>
            <a:off x="3276600" y="5791200"/>
            <a:ext cx="47307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000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CC"/>
                </a:solidFill>
              </a:rPr>
              <a:t>A</a:t>
            </a:r>
            <a:r>
              <a:rPr lang="hu-HU" sz="1800" b="1">
                <a:solidFill>
                  <a:srgbClr val="0000CC"/>
                </a:solidFill>
              </a:rPr>
              <a:t>u</a:t>
            </a:r>
            <a:endParaRPr lang="en-GB" sz="1800" b="1">
              <a:solidFill>
                <a:srgbClr val="0000CC"/>
              </a:solidFill>
            </a:endParaRPr>
          </a:p>
        </p:txBody>
      </p:sp>
      <p:sp>
        <p:nvSpPr>
          <p:cNvPr id="8209" name="Rectangle 70"/>
          <p:cNvSpPr>
            <a:spLocks noChangeArrowheads="1"/>
          </p:cNvSpPr>
          <p:nvPr/>
        </p:nvSpPr>
        <p:spPr bwMode="auto">
          <a:xfrm rot="-5340000">
            <a:off x="777875" y="5222875"/>
            <a:ext cx="868363" cy="29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GB" sz="1300">
                <a:solidFill>
                  <a:srgbClr val="000000"/>
                </a:solidFill>
              </a:rPr>
              <a:t>E</a:t>
            </a:r>
            <a:r>
              <a:rPr lang="en-GB" sz="1300" baseline="-25000">
                <a:solidFill>
                  <a:srgbClr val="000000"/>
                </a:solidFill>
              </a:rPr>
              <a:t>x </a:t>
            </a:r>
            <a:r>
              <a:rPr lang="en-GB" sz="1300">
                <a:solidFill>
                  <a:srgbClr val="000000"/>
                </a:solidFill>
              </a:rPr>
              <a:t>(</a:t>
            </a: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GB" sz="1300">
                <a:solidFill>
                  <a:srgbClr val="000000"/>
                </a:solidFill>
              </a:rPr>
              <a:t>eV)</a:t>
            </a:r>
          </a:p>
        </p:txBody>
      </p:sp>
      <p:sp>
        <p:nvSpPr>
          <p:cNvPr id="8210" name="Rectangle 71"/>
          <p:cNvSpPr>
            <a:spLocks noChangeArrowheads="1"/>
          </p:cNvSpPr>
          <p:nvPr/>
        </p:nvSpPr>
        <p:spPr bwMode="auto">
          <a:xfrm>
            <a:off x="2362200" y="6324600"/>
            <a:ext cx="504825" cy="29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</a:rPr>
              <a:t>d(a</a:t>
            </a:r>
            <a:r>
              <a:rPr lang="en-GB" sz="1300" baseline="-25000">
                <a:solidFill>
                  <a:srgbClr val="000000"/>
                </a:solidFill>
              </a:rPr>
              <a:t>0</a:t>
            </a:r>
            <a:r>
              <a:rPr lang="en-GB" sz="13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211" name="Line 72"/>
          <p:cNvSpPr>
            <a:spLocks noChangeShapeType="1"/>
          </p:cNvSpPr>
          <p:nvPr/>
        </p:nvSpPr>
        <p:spPr bwMode="auto">
          <a:xfrm flipV="1">
            <a:off x="6059488" y="668338"/>
            <a:ext cx="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8212" name="Text Box 73"/>
          <p:cNvSpPr txBox="1">
            <a:spLocks noChangeArrowheads="1"/>
          </p:cNvSpPr>
          <p:nvPr/>
        </p:nvSpPr>
        <p:spPr bwMode="auto">
          <a:xfrm>
            <a:off x="3581400" y="1066800"/>
            <a:ext cx="10668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 i="1">
                <a:solidFill>
                  <a:srgbClr val="000000"/>
                </a:solidFill>
              </a:rPr>
              <a:t>x-direction</a:t>
            </a:r>
          </a:p>
        </p:txBody>
      </p:sp>
      <p:sp>
        <p:nvSpPr>
          <p:cNvPr id="8213" name="Text Box 74"/>
          <p:cNvSpPr txBox="1">
            <a:spLocks noChangeArrowheads="1"/>
          </p:cNvSpPr>
          <p:nvPr/>
        </p:nvSpPr>
        <p:spPr bwMode="auto">
          <a:xfrm>
            <a:off x="5791200" y="381000"/>
            <a:ext cx="10668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1200" i="1">
                <a:solidFill>
                  <a:srgbClr val="000000"/>
                </a:solidFill>
              </a:rPr>
              <a:t>y</a:t>
            </a:r>
            <a:r>
              <a:rPr lang="en-GB" sz="1200" i="1">
                <a:solidFill>
                  <a:srgbClr val="000000"/>
                </a:solidFill>
              </a:rPr>
              <a:t>-direction</a:t>
            </a:r>
          </a:p>
        </p:txBody>
      </p:sp>
      <p:sp>
        <p:nvSpPr>
          <p:cNvPr id="8214" name="Rectangle 75"/>
          <p:cNvSpPr>
            <a:spLocks noChangeArrowheads="1"/>
          </p:cNvSpPr>
          <p:nvPr/>
        </p:nvSpPr>
        <p:spPr bwMode="auto">
          <a:xfrm>
            <a:off x="6934200" y="3352800"/>
            <a:ext cx="47307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000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1800" b="1">
                <a:solidFill>
                  <a:srgbClr val="0000CC"/>
                </a:solidFill>
              </a:rPr>
              <a:t>Cu</a:t>
            </a:r>
            <a:endParaRPr lang="en-GB" sz="1800" b="1">
              <a:solidFill>
                <a:srgbClr val="0000CC"/>
              </a:solidFill>
            </a:endParaRPr>
          </a:p>
        </p:txBody>
      </p:sp>
      <p:sp>
        <p:nvSpPr>
          <p:cNvPr id="8215" name="Rectangle 76"/>
          <p:cNvSpPr>
            <a:spLocks noChangeArrowheads="1"/>
          </p:cNvSpPr>
          <p:nvPr/>
        </p:nvSpPr>
        <p:spPr bwMode="auto">
          <a:xfrm>
            <a:off x="7010400" y="5791200"/>
            <a:ext cx="473075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Clr>
                <a:srgbClr val="0000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b="1">
                <a:solidFill>
                  <a:srgbClr val="0000CC"/>
                </a:solidFill>
              </a:rPr>
              <a:t>A</a:t>
            </a:r>
            <a:r>
              <a:rPr lang="hu-HU" sz="1800" b="1">
                <a:solidFill>
                  <a:srgbClr val="0000CC"/>
                </a:solidFill>
              </a:rPr>
              <a:t>u</a:t>
            </a:r>
            <a:endParaRPr lang="en-GB" sz="1800" b="1">
              <a:solidFill>
                <a:srgbClr val="0000CC"/>
              </a:solidFill>
            </a:endParaRPr>
          </a:p>
        </p:txBody>
      </p:sp>
      <p:graphicFrame>
        <p:nvGraphicFramePr>
          <p:cNvPr id="8196" name="Object 77"/>
          <p:cNvGraphicFramePr>
            <a:graphicFrameLocks noChangeAspect="1"/>
          </p:cNvGraphicFramePr>
          <p:nvPr/>
        </p:nvGraphicFramePr>
        <p:xfrm>
          <a:off x="4716463" y="1844675"/>
          <a:ext cx="2957512" cy="2290763"/>
        </p:xfrm>
        <a:graphic>
          <a:graphicData uri="http://schemas.openxmlformats.org/presentationml/2006/ole">
            <p:oleObj spid="_x0000_s8196" name="Graph" r:id="rId5" imgW="3657600" imgH="2833920" progId="">
              <p:embed/>
            </p:oleObj>
          </a:graphicData>
        </a:graphic>
      </p:graphicFrame>
      <p:sp>
        <p:nvSpPr>
          <p:cNvPr id="8216" name="Rectangle 78"/>
          <p:cNvSpPr>
            <a:spLocks noChangeArrowheads="1"/>
          </p:cNvSpPr>
          <p:nvPr/>
        </p:nvSpPr>
        <p:spPr bwMode="auto">
          <a:xfrm>
            <a:off x="6011863" y="3860800"/>
            <a:ext cx="504825" cy="29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</a:rPr>
              <a:t>d(a</a:t>
            </a:r>
            <a:r>
              <a:rPr lang="en-GB" sz="1300" baseline="-25000">
                <a:solidFill>
                  <a:srgbClr val="000000"/>
                </a:solidFill>
              </a:rPr>
              <a:t>0</a:t>
            </a:r>
            <a:r>
              <a:rPr lang="en-GB" sz="13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8217" name="Rectangle 79"/>
          <p:cNvSpPr>
            <a:spLocks noChangeArrowheads="1"/>
          </p:cNvSpPr>
          <p:nvPr/>
        </p:nvSpPr>
        <p:spPr bwMode="auto">
          <a:xfrm rot="-5340000">
            <a:off x="4354512" y="2781301"/>
            <a:ext cx="868363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GB" sz="1300">
                <a:solidFill>
                  <a:srgbClr val="000000"/>
                </a:solidFill>
              </a:rPr>
              <a:t>E</a:t>
            </a:r>
            <a:r>
              <a:rPr lang="en-GB" sz="1300" baseline="-25000">
                <a:solidFill>
                  <a:srgbClr val="000000"/>
                </a:solidFill>
              </a:rPr>
              <a:t>x </a:t>
            </a:r>
            <a:r>
              <a:rPr lang="en-GB" sz="1300">
                <a:solidFill>
                  <a:srgbClr val="000000"/>
                </a:solidFill>
              </a:rPr>
              <a:t>(</a:t>
            </a: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GB" sz="1300">
                <a:solidFill>
                  <a:srgbClr val="000000"/>
                </a:solidFill>
              </a:rPr>
              <a:t>eV)</a:t>
            </a:r>
          </a:p>
        </p:txBody>
      </p:sp>
      <p:sp>
        <p:nvSpPr>
          <p:cNvPr id="8218" name="Rectangle 80"/>
          <p:cNvSpPr>
            <a:spLocks noChangeArrowheads="1"/>
          </p:cNvSpPr>
          <p:nvPr/>
        </p:nvSpPr>
        <p:spPr bwMode="auto">
          <a:xfrm rot="-5340000">
            <a:off x="4354512" y="5241926"/>
            <a:ext cx="868363" cy="290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GB" sz="1300">
                <a:solidFill>
                  <a:srgbClr val="000000"/>
                </a:solidFill>
              </a:rPr>
              <a:t>E</a:t>
            </a:r>
            <a:r>
              <a:rPr lang="en-GB" sz="1300" baseline="-25000">
                <a:solidFill>
                  <a:srgbClr val="000000"/>
                </a:solidFill>
              </a:rPr>
              <a:t>x </a:t>
            </a:r>
            <a:r>
              <a:rPr lang="en-GB" sz="1300">
                <a:solidFill>
                  <a:srgbClr val="000000"/>
                </a:solidFill>
              </a:rPr>
              <a:t>(</a:t>
            </a: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GB" sz="1300">
                <a:solidFill>
                  <a:srgbClr val="000000"/>
                </a:solidFill>
              </a:rPr>
              <a:t>eV)</a:t>
            </a:r>
          </a:p>
        </p:txBody>
      </p:sp>
      <p:sp>
        <p:nvSpPr>
          <p:cNvPr id="8219" name="Rectangle 81"/>
          <p:cNvSpPr>
            <a:spLocks noChangeArrowheads="1"/>
          </p:cNvSpPr>
          <p:nvPr/>
        </p:nvSpPr>
        <p:spPr bwMode="auto">
          <a:xfrm>
            <a:off x="6096000" y="6324600"/>
            <a:ext cx="504825" cy="290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</a:rPr>
              <a:t>d(a</a:t>
            </a:r>
            <a:r>
              <a:rPr lang="en-GB" sz="1300" baseline="-25000">
                <a:solidFill>
                  <a:srgbClr val="000000"/>
                </a:solidFill>
              </a:rPr>
              <a:t>0</a:t>
            </a:r>
            <a:r>
              <a:rPr lang="en-GB" sz="1300">
                <a:solidFill>
                  <a:srgbClr val="000000"/>
                </a:solidFill>
              </a:rPr>
              <a:t>)</a:t>
            </a:r>
          </a:p>
        </p:txBody>
      </p:sp>
      <p:graphicFrame>
        <p:nvGraphicFramePr>
          <p:cNvPr id="8197" name="Object 82"/>
          <p:cNvGraphicFramePr>
            <a:graphicFrameLocks noChangeAspect="1"/>
          </p:cNvGraphicFramePr>
          <p:nvPr/>
        </p:nvGraphicFramePr>
        <p:xfrm>
          <a:off x="4724400" y="4343400"/>
          <a:ext cx="2971800" cy="2239963"/>
        </p:xfrm>
        <a:graphic>
          <a:graphicData uri="http://schemas.openxmlformats.org/presentationml/2006/ole">
            <p:oleObj spid="_x0000_s8197" name="Graph" r:id="rId6" imgW="3690720" imgH="278064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Oval 2"/>
          <p:cNvSpPr>
            <a:spLocks noChangeArrowheads="1"/>
          </p:cNvSpPr>
          <p:nvPr/>
        </p:nvSpPr>
        <p:spPr bwMode="auto">
          <a:xfrm>
            <a:off x="4876800" y="1600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21" name="Oval 3"/>
          <p:cNvSpPr>
            <a:spLocks noChangeArrowheads="1"/>
          </p:cNvSpPr>
          <p:nvPr/>
        </p:nvSpPr>
        <p:spPr bwMode="auto">
          <a:xfrm>
            <a:off x="4572000" y="1600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22" name="Oval 4"/>
          <p:cNvSpPr>
            <a:spLocks noChangeArrowheads="1"/>
          </p:cNvSpPr>
          <p:nvPr/>
        </p:nvSpPr>
        <p:spPr bwMode="auto">
          <a:xfrm>
            <a:off x="4267200" y="1600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23" name="Oval 5"/>
          <p:cNvSpPr>
            <a:spLocks noChangeArrowheads="1"/>
          </p:cNvSpPr>
          <p:nvPr/>
        </p:nvSpPr>
        <p:spPr bwMode="auto">
          <a:xfrm>
            <a:off x="3962400" y="1600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24" name="Oval 6"/>
          <p:cNvSpPr>
            <a:spLocks noChangeArrowheads="1"/>
          </p:cNvSpPr>
          <p:nvPr/>
        </p:nvSpPr>
        <p:spPr bwMode="auto">
          <a:xfrm>
            <a:off x="3657600" y="1600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25" name="Oval 7"/>
          <p:cNvSpPr>
            <a:spLocks noChangeArrowheads="1"/>
          </p:cNvSpPr>
          <p:nvPr/>
        </p:nvSpPr>
        <p:spPr bwMode="auto">
          <a:xfrm>
            <a:off x="4876800" y="12954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26" name="Oval 8"/>
          <p:cNvSpPr>
            <a:spLocks noChangeArrowheads="1"/>
          </p:cNvSpPr>
          <p:nvPr/>
        </p:nvSpPr>
        <p:spPr bwMode="auto">
          <a:xfrm>
            <a:off x="4572000" y="12954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27" name="Oval 9"/>
          <p:cNvSpPr>
            <a:spLocks noChangeArrowheads="1"/>
          </p:cNvSpPr>
          <p:nvPr/>
        </p:nvSpPr>
        <p:spPr bwMode="auto">
          <a:xfrm>
            <a:off x="4267200" y="12954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28" name="Oval 10"/>
          <p:cNvSpPr>
            <a:spLocks noChangeArrowheads="1"/>
          </p:cNvSpPr>
          <p:nvPr/>
        </p:nvSpPr>
        <p:spPr bwMode="auto">
          <a:xfrm>
            <a:off x="3962400" y="12954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29" name="Oval 11"/>
          <p:cNvSpPr>
            <a:spLocks noChangeArrowheads="1"/>
          </p:cNvSpPr>
          <p:nvPr/>
        </p:nvSpPr>
        <p:spPr bwMode="auto">
          <a:xfrm>
            <a:off x="3657600" y="12954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0" name="Rectangle 12"/>
          <p:cNvSpPr>
            <a:spLocks noChangeArrowheads="1"/>
          </p:cNvSpPr>
          <p:nvPr/>
        </p:nvSpPr>
        <p:spPr bwMode="auto">
          <a:xfrm>
            <a:off x="304800" y="457200"/>
            <a:ext cx="518953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</a:rPr>
              <a:t>Exchange interaction on (100) surface </a:t>
            </a:r>
          </a:p>
        </p:txBody>
      </p:sp>
      <p:sp>
        <p:nvSpPr>
          <p:cNvPr id="9231" name="Oval 13"/>
          <p:cNvSpPr>
            <a:spLocks noChangeArrowheads="1"/>
          </p:cNvSpPr>
          <p:nvPr/>
        </p:nvSpPr>
        <p:spPr bwMode="auto">
          <a:xfrm>
            <a:off x="3505200" y="11430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2" name="Oval 14"/>
          <p:cNvSpPr>
            <a:spLocks noChangeArrowheads="1"/>
          </p:cNvSpPr>
          <p:nvPr/>
        </p:nvSpPr>
        <p:spPr bwMode="auto">
          <a:xfrm>
            <a:off x="3810000" y="11430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3" name="Oval 15"/>
          <p:cNvSpPr>
            <a:spLocks noChangeArrowheads="1"/>
          </p:cNvSpPr>
          <p:nvPr/>
        </p:nvSpPr>
        <p:spPr bwMode="auto">
          <a:xfrm>
            <a:off x="4114800" y="11430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4" name="Oval 16"/>
          <p:cNvSpPr>
            <a:spLocks noChangeArrowheads="1"/>
          </p:cNvSpPr>
          <p:nvPr/>
        </p:nvSpPr>
        <p:spPr bwMode="auto">
          <a:xfrm>
            <a:off x="4419600" y="11430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5" name="Oval 17"/>
          <p:cNvSpPr>
            <a:spLocks noChangeArrowheads="1"/>
          </p:cNvSpPr>
          <p:nvPr/>
        </p:nvSpPr>
        <p:spPr bwMode="auto">
          <a:xfrm>
            <a:off x="4724400" y="11430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6" name="Oval 18"/>
          <p:cNvSpPr>
            <a:spLocks noChangeArrowheads="1"/>
          </p:cNvSpPr>
          <p:nvPr/>
        </p:nvSpPr>
        <p:spPr bwMode="auto">
          <a:xfrm>
            <a:off x="5029200" y="11430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7" name="Oval 19"/>
          <p:cNvSpPr>
            <a:spLocks noChangeArrowheads="1"/>
          </p:cNvSpPr>
          <p:nvPr/>
        </p:nvSpPr>
        <p:spPr bwMode="auto">
          <a:xfrm>
            <a:off x="3505200" y="14478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8" name="Oval 20"/>
          <p:cNvSpPr>
            <a:spLocks noChangeArrowheads="1"/>
          </p:cNvSpPr>
          <p:nvPr/>
        </p:nvSpPr>
        <p:spPr bwMode="auto">
          <a:xfrm>
            <a:off x="3810000" y="1447800"/>
            <a:ext cx="304800" cy="3048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9" name="Oval 21"/>
          <p:cNvSpPr>
            <a:spLocks noChangeArrowheads="1"/>
          </p:cNvSpPr>
          <p:nvPr/>
        </p:nvSpPr>
        <p:spPr bwMode="auto">
          <a:xfrm>
            <a:off x="4114800" y="14478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40" name="Oval 22"/>
          <p:cNvSpPr>
            <a:spLocks noChangeArrowheads="1"/>
          </p:cNvSpPr>
          <p:nvPr/>
        </p:nvSpPr>
        <p:spPr bwMode="auto">
          <a:xfrm>
            <a:off x="4419600" y="1447800"/>
            <a:ext cx="304800" cy="3048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41" name="Oval 23"/>
          <p:cNvSpPr>
            <a:spLocks noChangeArrowheads="1"/>
          </p:cNvSpPr>
          <p:nvPr/>
        </p:nvSpPr>
        <p:spPr bwMode="auto">
          <a:xfrm>
            <a:off x="4724400" y="14478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42" name="Oval 24"/>
          <p:cNvSpPr>
            <a:spLocks noChangeArrowheads="1"/>
          </p:cNvSpPr>
          <p:nvPr/>
        </p:nvSpPr>
        <p:spPr bwMode="auto">
          <a:xfrm>
            <a:off x="5029200" y="14478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43" name="Oval 25"/>
          <p:cNvSpPr>
            <a:spLocks noChangeArrowheads="1"/>
          </p:cNvSpPr>
          <p:nvPr/>
        </p:nvSpPr>
        <p:spPr bwMode="auto">
          <a:xfrm>
            <a:off x="3505200" y="17526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44" name="Oval 26"/>
          <p:cNvSpPr>
            <a:spLocks noChangeArrowheads="1"/>
          </p:cNvSpPr>
          <p:nvPr/>
        </p:nvSpPr>
        <p:spPr bwMode="auto">
          <a:xfrm>
            <a:off x="3810000" y="17526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45" name="Oval 27"/>
          <p:cNvSpPr>
            <a:spLocks noChangeArrowheads="1"/>
          </p:cNvSpPr>
          <p:nvPr/>
        </p:nvSpPr>
        <p:spPr bwMode="auto">
          <a:xfrm>
            <a:off x="4114800" y="17526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46" name="Oval 28"/>
          <p:cNvSpPr>
            <a:spLocks noChangeArrowheads="1"/>
          </p:cNvSpPr>
          <p:nvPr/>
        </p:nvSpPr>
        <p:spPr bwMode="auto">
          <a:xfrm>
            <a:off x="4419600" y="17526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47" name="Oval 29"/>
          <p:cNvSpPr>
            <a:spLocks noChangeArrowheads="1"/>
          </p:cNvSpPr>
          <p:nvPr/>
        </p:nvSpPr>
        <p:spPr bwMode="auto">
          <a:xfrm>
            <a:off x="4724400" y="17526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48" name="Oval 30"/>
          <p:cNvSpPr>
            <a:spLocks noChangeArrowheads="1"/>
          </p:cNvSpPr>
          <p:nvPr/>
        </p:nvSpPr>
        <p:spPr bwMode="auto">
          <a:xfrm>
            <a:off x="5029200" y="1752600"/>
            <a:ext cx="304800" cy="304800"/>
          </a:xfrm>
          <a:prstGeom prst="ellipse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49" name="Line 31"/>
          <p:cNvSpPr>
            <a:spLocks noChangeShapeType="1"/>
          </p:cNvSpPr>
          <p:nvPr/>
        </p:nvSpPr>
        <p:spPr bwMode="auto">
          <a:xfrm>
            <a:off x="4343400" y="1600200"/>
            <a:ext cx="13716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9250" name="Text Box 32"/>
          <p:cNvSpPr txBox="1">
            <a:spLocks noChangeArrowheads="1"/>
          </p:cNvSpPr>
          <p:nvPr/>
        </p:nvSpPr>
        <p:spPr bwMode="auto">
          <a:xfrm>
            <a:off x="5791200" y="1447800"/>
            <a:ext cx="1752600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</a:rPr>
              <a:t>x-direction</a:t>
            </a:r>
          </a:p>
        </p:txBody>
      </p:sp>
      <p:sp>
        <p:nvSpPr>
          <p:cNvPr id="9251" name="Text Box 33"/>
          <p:cNvSpPr txBox="1">
            <a:spLocks noChangeArrowheads="1"/>
          </p:cNvSpPr>
          <p:nvPr/>
        </p:nvSpPr>
        <p:spPr bwMode="auto">
          <a:xfrm>
            <a:off x="1371600" y="1447800"/>
            <a:ext cx="2133600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>
                <a:solidFill>
                  <a:srgbClr val="000000"/>
                </a:solidFill>
              </a:rPr>
              <a:t>Fcc(100) view from above:</a:t>
            </a:r>
          </a:p>
        </p:txBody>
      </p:sp>
      <p:grpSp>
        <p:nvGrpSpPr>
          <p:cNvPr id="9252" name="Group 34"/>
          <p:cNvGrpSpPr>
            <a:grpSpLocks/>
          </p:cNvGrpSpPr>
          <p:nvPr/>
        </p:nvGrpSpPr>
        <p:grpSpPr bwMode="auto">
          <a:xfrm>
            <a:off x="1447800" y="2209800"/>
            <a:ext cx="2952750" cy="2362200"/>
            <a:chOff x="96" y="1392"/>
            <a:chExt cx="1860" cy="1488"/>
          </a:xfrm>
        </p:grpSpPr>
        <p:sp>
          <p:nvSpPr>
            <p:cNvPr id="9259" name="Rectangle 35"/>
            <p:cNvSpPr>
              <a:spLocks noChangeArrowheads="1"/>
            </p:cNvSpPr>
            <p:nvPr/>
          </p:nvSpPr>
          <p:spPr bwMode="auto">
            <a:xfrm>
              <a:off x="96" y="1392"/>
              <a:ext cx="1824" cy="1488"/>
            </a:xfrm>
            <a:prstGeom prst="rect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aphicFrame>
          <p:nvGraphicFramePr>
            <p:cNvPr id="9219" name="Object 36"/>
            <p:cNvGraphicFramePr>
              <a:graphicFrameLocks noChangeAspect="1"/>
            </p:cNvGraphicFramePr>
            <p:nvPr/>
          </p:nvGraphicFramePr>
          <p:xfrm>
            <a:off x="144" y="1440"/>
            <a:ext cx="1812" cy="1402"/>
          </p:xfrm>
          <a:graphic>
            <a:graphicData uri="http://schemas.openxmlformats.org/presentationml/2006/ole">
              <p:oleObj spid="_x0000_s9219" r:id="rId4" imgW="3592800" imgH="2777760" progId="">
                <p:embed/>
              </p:oleObj>
            </a:graphicData>
          </a:graphic>
        </p:graphicFrame>
        <p:sp>
          <p:nvSpPr>
            <p:cNvPr id="9260" name="Rectangle 37"/>
            <p:cNvSpPr>
              <a:spLocks noChangeArrowheads="1"/>
            </p:cNvSpPr>
            <p:nvPr/>
          </p:nvSpPr>
          <p:spPr bwMode="auto">
            <a:xfrm>
              <a:off x="1008" y="2688"/>
              <a:ext cx="318" cy="1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>
                  <a:solidFill>
                    <a:srgbClr val="000000"/>
                  </a:solidFill>
                </a:rPr>
                <a:t>d(a</a:t>
              </a:r>
              <a:r>
                <a:rPr lang="en-GB" sz="1300" baseline="-25000">
                  <a:solidFill>
                    <a:srgbClr val="000000"/>
                  </a:solidFill>
                </a:rPr>
                <a:t>0</a:t>
              </a:r>
              <a:r>
                <a:rPr lang="en-GB" sz="13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9261" name="Rectangle 38"/>
            <p:cNvSpPr>
              <a:spLocks noChangeArrowheads="1"/>
            </p:cNvSpPr>
            <p:nvPr/>
          </p:nvSpPr>
          <p:spPr bwMode="auto">
            <a:xfrm rot="-5400000">
              <a:off x="-94" y="1948"/>
              <a:ext cx="568" cy="1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Symbol" pitchFamily="18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>
                  <a:solidFill>
                    <a:srgbClr val="000000"/>
                  </a:solidFill>
                  <a:latin typeface="Symbol" pitchFamily="18" charset="2"/>
                </a:rPr>
                <a:t></a:t>
              </a:r>
              <a:r>
                <a:rPr lang="en-GB" sz="1300">
                  <a:solidFill>
                    <a:srgbClr val="000000"/>
                  </a:solidFill>
                </a:rPr>
                <a:t>E</a:t>
              </a:r>
              <a:r>
                <a:rPr lang="en-GB" sz="1300" baseline="-25000">
                  <a:solidFill>
                    <a:srgbClr val="000000"/>
                  </a:solidFill>
                </a:rPr>
                <a:t>x </a:t>
              </a:r>
              <a:r>
                <a:rPr lang="en-GB" sz="1300">
                  <a:solidFill>
                    <a:srgbClr val="000000"/>
                  </a:solidFill>
                </a:rPr>
                <a:t>(meV)</a:t>
              </a:r>
            </a:p>
          </p:txBody>
        </p:sp>
        <p:sp>
          <p:nvSpPr>
            <p:cNvPr id="9262" name="Rectangle 39"/>
            <p:cNvSpPr>
              <a:spLocks noChangeArrowheads="1"/>
            </p:cNvSpPr>
            <p:nvPr/>
          </p:nvSpPr>
          <p:spPr bwMode="auto">
            <a:xfrm>
              <a:off x="1536" y="2352"/>
              <a:ext cx="298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00CC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CC"/>
                  </a:solidFill>
                </a:rPr>
                <a:t>Cu</a:t>
              </a:r>
            </a:p>
          </p:txBody>
        </p:sp>
      </p:grpSp>
      <p:grpSp>
        <p:nvGrpSpPr>
          <p:cNvPr id="9253" name="Group 40"/>
          <p:cNvGrpSpPr>
            <a:grpSpLocks/>
          </p:cNvGrpSpPr>
          <p:nvPr/>
        </p:nvGrpSpPr>
        <p:grpSpPr bwMode="auto">
          <a:xfrm>
            <a:off x="4724400" y="2209800"/>
            <a:ext cx="2971800" cy="2362200"/>
            <a:chOff x="3888" y="1392"/>
            <a:chExt cx="1872" cy="1488"/>
          </a:xfrm>
        </p:grpSpPr>
        <p:sp>
          <p:nvSpPr>
            <p:cNvPr id="9255" name="Rectangle 41"/>
            <p:cNvSpPr>
              <a:spLocks noChangeArrowheads="1"/>
            </p:cNvSpPr>
            <p:nvPr/>
          </p:nvSpPr>
          <p:spPr bwMode="auto">
            <a:xfrm>
              <a:off x="3888" y="1392"/>
              <a:ext cx="1827" cy="1488"/>
            </a:xfrm>
            <a:prstGeom prst="rect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aphicFrame>
          <p:nvGraphicFramePr>
            <p:cNvPr id="9218" name="Object 42"/>
            <p:cNvGraphicFramePr>
              <a:graphicFrameLocks noChangeAspect="1"/>
            </p:cNvGraphicFramePr>
            <p:nvPr/>
          </p:nvGraphicFramePr>
          <p:xfrm>
            <a:off x="3913" y="1440"/>
            <a:ext cx="1847" cy="1407"/>
          </p:xfrm>
          <a:graphic>
            <a:graphicData uri="http://schemas.openxmlformats.org/presentationml/2006/ole">
              <p:oleObj spid="_x0000_s9218" r:id="rId5" imgW="3647520" imgH="2780640" progId="">
                <p:embed/>
              </p:oleObj>
            </a:graphicData>
          </a:graphic>
        </p:graphicFrame>
        <p:sp>
          <p:nvSpPr>
            <p:cNvPr id="9256" name="Rectangle 43"/>
            <p:cNvSpPr>
              <a:spLocks noChangeArrowheads="1"/>
            </p:cNvSpPr>
            <p:nvPr/>
          </p:nvSpPr>
          <p:spPr bwMode="auto">
            <a:xfrm>
              <a:off x="4800" y="2688"/>
              <a:ext cx="318" cy="1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>
                  <a:solidFill>
                    <a:srgbClr val="000000"/>
                  </a:solidFill>
                </a:rPr>
                <a:t>d(a</a:t>
              </a:r>
              <a:r>
                <a:rPr lang="en-GB" sz="1300" baseline="-25000">
                  <a:solidFill>
                    <a:srgbClr val="000000"/>
                  </a:solidFill>
                </a:rPr>
                <a:t>0</a:t>
              </a:r>
              <a:r>
                <a:rPr lang="en-GB" sz="1300">
                  <a:solidFill>
                    <a:srgbClr val="000000"/>
                  </a:solidFill>
                </a:rPr>
                <a:t>)</a:t>
              </a:r>
            </a:p>
          </p:txBody>
        </p:sp>
        <p:sp>
          <p:nvSpPr>
            <p:cNvPr id="9257" name="Rectangle 44"/>
            <p:cNvSpPr>
              <a:spLocks noChangeArrowheads="1"/>
            </p:cNvSpPr>
            <p:nvPr/>
          </p:nvSpPr>
          <p:spPr bwMode="auto">
            <a:xfrm rot="-5400000">
              <a:off x="3698" y="1996"/>
              <a:ext cx="568" cy="18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Font typeface="Symbol" pitchFamily="18" charset="2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300">
                  <a:solidFill>
                    <a:srgbClr val="000000"/>
                  </a:solidFill>
                  <a:latin typeface="Symbol" pitchFamily="18" charset="2"/>
                </a:rPr>
                <a:t></a:t>
              </a:r>
              <a:r>
                <a:rPr lang="en-GB" sz="1300">
                  <a:solidFill>
                    <a:srgbClr val="000000"/>
                  </a:solidFill>
                </a:rPr>
                <a:t>E</a:t>
              </a:r>
              <a:r>
                <a:rPr lang="en-GB" sz="1300" baseline="-25000">
                  <a:solidFill>
                    <a:srgbClr val="000000"/>
                  </a:solidFill>
                </a:rPr>
                <a:t>x </a:t>
              </a:r>
              <a:r>
                <a:rPr lang="en-GB" sz="1300">
                  <a:solidFill>
                    <a:srgbClr val="000000"/>
                  </a:solidFill>
                </a:rPr>
                <a:t>(meV)</a:t>
              </a:r>
            </a:p>
          </p:txBody>
        </p:sp>
        <p:sp>
          <p:nvSpPr>
            <p:cNvPr id="9258" name="Rectangle 45"/>
            <p:cNvSpPr>
              <a:spLocks noChangeArrowheads="1"/>
            </p:cNvSpPr>
            <p:nvPr/>
          </p:nvSpPr>
          <p:spPr bwMode="auto">
            <a:xfrm>
              <a:off x="5328" y="2352"/>
              <a:ext cx="298" cy="2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pPr>
                <a:lnSpc>
                  <a:spcPct val="100000"/>
                </a:lnSpc>
                <a:buClr>
                  <a:srgbClr val="0000CC"/>
                </a:buCl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sz="1800" b="1">
                  <a:solidFill>
                    <a:srgbClr val="0000CC"/>
                  </a:solidFill>
                </a:rPr>
                <a:t>Au</a:t>
              </a:r>
            </a:p>
          </p:txBody>
        </p:sp>
      </p:grpSp>
      <p:sp>
        <p:nvSpPr>
          <p:cNvPr id="9254" name="Text Box 46"/>
          <p:cNvSpPr txBox="1">
            <a:spLocks noChangeArrowheads="1"/>
          </p:cNvSpPr>
          <p:nvPr/>
        </p:nvSpPr>
        <p:spPr bwMode="auto">
          <a:xfrm>
            <a:off x="0" y="4800600"/>
            <a:ext cx="9144000" cy="85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2000">
                <a:solidFill>
                  <a:srgbClr val="000000"/>
                </a:solidFill>
              </a:rPr>
              <a:t>Surface state is above the fermi level</a:t>
            </a:r>
          </a:p>
          <a:p>
            <a:pPr algn="ctr"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2000">
                <a:solidFill>
                  <a:srgbClr val="000000"/>
                </a:solidFill>
              </a:rPr>
              <a:t>Interaction exponetially decays for both hosts</a:t>
            </a:r>
            <a:endParaRPr lang="en-GB" sz="20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838200" y="609600"/>
            <a:ext cx="3200400" cy="6132513"/>
          </a:xfrm>
          <a:prstGeom prst="rect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0" y="152400"/>
            <a:ext cx="6735763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</a:rPr>
              <a:t>Exchange between bulk and top in case of Cu(100)</a:t>
            </a:r>
          </a:p>
        </p:txBody>
      </p:sp>
      <p:sp>
        <p:nvSpPr>
          <p:cNvPr id="10245" name="Oval 4"/>
          <p:cNvSpPr>
            <a:spLocks noChangeArrowheads="1"/>
          </p:cNvSpPr>
          <p:nvPr/>
        </p:nvSpPr>
        <p:spPr bwMode="auto">
          <a:xfrm>
            <a:off x="5715000" y="17526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46" name="Oval 5"/>
          <p:cNvSpPr>
            <a:spLocks noChangeArrowheads="1"/>
          </p:cNvSpPr>
          <p:nvPr/>
        </p:nvSpPr>
        <p:spPr bwMode="auto">
          <a:xfrm>
            <a:off x="5715000" y="2362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47" name="Oval 6"/>
          <p:cNvSpPr>
            <a:spLocks noChangeArrowheads="1"/>
          </p:cNvSpPr>
          <p:nvPr/>
        </p:nvSpPr>
        <p:spPr bwMode="auto">
          <a:xfrm>
            <a:off x="6324600" y="17526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48" name="Oval 7"/>
          <p:cNvSpPr>
            <a:spLocks noChangeArrowheads="1"/>
          </p:cNvSpPr>
          <p:nvPr/>
        </p:nvSpPr>
        <p:spPr bwMode="auto">
          <a:xfrm>
            <a:off x="6629400" y="17526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49" name="Oval 8"/>
          <p:cNvSpPr>
            <a:spLocks noChangeArrowheads="1"/>
          </p:cNvSpPr>
          <p:nvPr/>
        </p:nvSpPr>
        <p:spPr bwMode="auto">
          <a:xfrm>
            <a:off x="6934200" y="17526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0" name="Oval 9"/>
          <p:cNvSpPr>
            <a:spLocks noChangeArrowheads="1"/>
          </p:cNvSpPr>
          <p:nvPr/>
        </p:nvSpPr>
        <p:spPr bwMode="auto">
          <a:xfrm>
            <a:off x="7239000" y="17526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1" name="Oval 10"/>
          <p:cNvSpPr>
            <a:spLocks noChangeArrowheads="1"/>
          </p:cNvSpPr>
          <p:nvPr/>
        </p:nvSpPr>
        <p:spPr bwMode="auto">
          <a:xfrm>
            <a:off x="5715000" y="2057400"/>
            <a:ext cx="304800" cy="3048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2" name="Oval 11"/>
          <p:cNvSpPr>
            <a:spLocks noChangeArrowheads="1"/>
          </p:cNvSpPr>
          <p:nvPr/>
        </p:nvSpPr>
        <p:spPr bwMode="auto">
          <a:xfrm>
            <a:off x="6019800" y="20574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3" name="Oval 12"/>
          <p:cNvSpPr>
            <a:spLocks noChangeArrowheads="1"/>
          </p:cNvSpPr>
          <p:nvPr/>
        </p:nvSpPr>
        <p:spPr bwMode="auto">
          <a:xfrm>
            <a:off x="6324600" y="20574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4" name="Oval 13"/>
          <p:cNvSpPr>
            <a:spLocks noChangeArrowheads="1"/>
          </p:cNvSpPr>
          <p:nvPr/>
        </p:nvSpPr>
        <p:spPr bwMode="auto">
          <a:xfrm>
            <a:off x="6629400" y="20574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5" name="Oval 14"/>
          <p:cNvSpPr>
            <a:spLocks noChangeArrowheads="1"/>
          </p:cNvSpPr>
          <p:nvPr/>
        </p:nvSpPr>
        <p:spPr bwMode="auto">
          <a:xfrm>
            <a:off x="6934200" y="2057400"/>
            <a:ext cx="304800" cy="3048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6" name="Oval 15"/>
          <p:cNvSpPr>
            <a:spLocks noChangeArrowheads="1"/>
          </p:cNvSpPr>
          <p:nvPr/>
        </p:nvSpPr>
        <p:spPr bwMode="auto">
          <a:xfrm>
            <a:off x="7239000" y="20574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7" name="Oval 16"/>
          <p:cNvSpPr>
            <a:spLocks noChangeArrowheads="1"/>
          </p:cNvSpPr>
          <p:nvPr/>
        </p:nvSpPr>
        <p:spPr bwMode="auto">
          <a:xfrm>
            <a:off x="6019800" y="17526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8" name="Oval 17"/>
          <p:cNvSpPr>
            <a:spLocks noChangeArrowheads="1"/>
          </p:cNvSpPr>
          <p:nvPr/>
        </p:nvSpPr>
        <p:spPr bwMode="auto">
          <a:xfrm>
            <a:off x="6019800" y="2362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59" name="Oval 18"/>
          <p:cNvSpPr>
            <a:spLocks noChangeArrowheads="1"/>
          </p:cNvSpPr>
          <p:nvPr/>
        </p:nvSpPr>
        <p:spPr bwMode="auto">
          <a:xfrm>
            <a:off x="6324600" y="2362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60" name="Oval 19"/>
          <p:cNvSpPr>
            <a:spLocks noChangeArrowheads="1"/>
          </p:cNvSpPr>
          <p:nvPr/>
        </p:nvSpPr>
        <p:spPr bwMode="auto">
          <a:xfrm>
            <a:off x="6629400" y="2362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61" name="Oval 20"/>
          <p:cNvSpPr>
            <a:spLocks noChangeArrowheads="1"/>
          </p:cNvSpPr>
          <p:nvPr/>
        </p:nvSpPr>
        <p:spPr bwMode="auto">
          <a:xfrm>
            <a:off x="6934200" y="2362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62" name="Oval 21"/>
          <p:cNvSpPr>
            <a:spLocks noChangeArrowheads="1"/>
          </p:cNvSpPr>
          <p:nvPr/>
        </p:nvSpPr>
        <p:spPr bwMode="auto">
          <a:xfrm>
            <a:off x="7239000" y="2362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63" name="Oval 22"/>
          <p:cNvSpPr>
            <a:spLocks noChangeArrowheads="1"/>
          </p:cNvSpPr>
          <p:nvPr/>
        </p:nvSpPr>
        <p:spPr bwMode="auto">
          <a:xfrm>
            <a:off x="5715000" y="2667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64" name="Oval 23"/>
          <p:cNvSpPr>
            <a:spLocks noChangeArrowheads="1"/>
          </p:cNvSpPr>
          <p:nvPr/>
        </p:nvSpPr>
        <p:spPr bwMode="auto">
          <a:xfrm>
            <a:off x="6019800" y="2667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65" name="Oval 24"/>
          <p:cNvSpPr>
            <a:spLocks noChangeArrowheads="1"/>
          </p:cNvSpPr>
          <p:nvPr/>
        </p:nvSpPr>
        <p:spPr bwMode="auto">
          <a:xfrm>
            <a:off x="5410200" y="20574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66" name="Oval 25"/>
          <p:cNvSpPr>
            <a:spLocks noChangeArrowheads="1"/>
          </p:cNvSpPr>
          <p:nvPr/>
        </p:nvSpPr>
        <p:spPr bwMode="auto">
          <a:xfrm>
            <a:off x="6629400" y="2667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67" name="Oval 26"/>
          <p:cNvSpPr>
            <a:spLocks noChangeArrowheads="1"/>
          </p:cNvSpPr>
          <p:nvPr/>
        </p:nvSpPr>
        <p:spPr bwMode="auto">
          <a:xfrm>
            <a:off x="6934200" y="2667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68" name="Oval 27"/>
          <p:cNvSpPr>
            <a:spLocks noChangeArrowheads="1"/>
          </p:cNvSpPr>
          <p:nvPr/>
        </p:nvSpPr>
        <p:spPr bwMode="auto">
          <a:xfrm>
            <a:off x="7239000" y="2667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69" name="Oval 28"/>
          <p:cNvSpPr>
            <a:spLocks noChangeArrowheads="1"/>
          </p:cNvSpPr>
          <p:nvPr/>
        </p:nvSpPr>
        <p:spPr bwMode="auto">
          <a:xfrm>
            <a:off x="5410200" y="17526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70" name="Line 29"/>
          <p:cNvSpPr>
            <a:spLocks noChangeShapeType="1"/>
          </p:cNvSpPr>
          <p:nvPr/>
        </p:nvSpPr>
        <p:spPr bwMode="auto">
          <a:xfrm>
            <a:off x="5334000" y="2362200"/>
            <a:ext cx="2362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271" name="Oval 30"/>
          <p:cNvSpPr>
            <a:spLocks noChangeArrowheads="1"/>
          </p:cNvSpPr>
          <p:nvPr/>
        </p:nvSpPr>
        <p:spPr bwMode="auto">
          <a:xfrm>
            <a:off x="5410200" y="23622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72" name="Oval 31"/>
          <p:cNvSpPr>
            <a:spLocks noChangeArrowheads="1"/>
          </p:cNvSpPr>
          <p:nvPr/>
        </p:nvSpPr>
        <p:spPr bwMode="auto">
          <a:xfrm>
            <a:off x="5410200" y="2667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73" name="Oval 32"/>
          <p:cNvSpPr>
            <a:spLocks noChangeArrowheads="1"/>
          </p:cNvSpPr>
          <p:nvPr/>
        </p:nvSpPr>
        <p:spPr bwMode="auto">
          <a:xfrm>
            <a:off x="6324600" y="2667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74" name="Oval 33"/>
          <p:cNvSpPr>
            <a:spLocks noChangeArrowheads="1"/>
          </p:cNvSpPr>
          <p:nvPr/>
        </p:nvSpPr>
        <p:spPr bwMode="auto">
          <a:xfrm>
            <a:off x="5410200" y="2971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75" name="Oval 34"/>
          <p:cNvSpPr>
            <a:spLocks noChangeArrowheads="1"/>
          </p:cNvSpPr>
          <p:nvPr/>
        </p:nvSpPr>
        <p:spPr bwMode="auto">
          <a:xfrm>
            <a:off x="5715000" y="2971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76" name="Oval 35"/>
          <p:cNvSpPr>
            <a:spLocks noChangeArrowheads="1"/>
          </p:cNvSpPr>
          <p:nvPr/>
        </p:nvSpPr>
        <p:spPr bwMode="auto">
          <a:xfrm>
            <a:off x="6019800" y="2971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77" name="Oval 36"/>
          <p:cNvSpPr>
            <a:spLocks noChangeArrowheads="1"/>
          </p:cNvSpPr>
          <p:nvPr/>
        </p:nvSpPr>
        <p:spPr bwMode="auto">
          <a:xfrm>
            <a:off x="6324600" y="2971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78" name="Oval 37"/>
          <p:cNvSpPr>
            <a:spLocks noChangeArrowheads="1"/>
          </p:cNvSpPr>
          <p:nvPr/>
        </p:nvSpPr>
        <p:spPr bwMode="auto">
          <a:xfrm>
            <a:off x="6629400" y="2971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79" name="Oval 38"/>
          <p:cNvSpPr>
            <a:spLocks noChangeArrowheads="1"/>
          </p:cNvSpPr>
          <p:nvPr/>
        </p:nvSpPr>
        <p:spPr bwMode="auto">
          <a:xfrm>
            <a:off x="6934200" y="2971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80" name="Oval 39"/>
          <p:cNvSpPr>
            <a:spLocks noChangeArrowheads="1"/>
          </p:cNvSpPr>
          <p:nvPr/>
        </p:nvSpPr>
        <p:spPr bwMode="auto">
          <a:xfrm>
            <a:off x="7239000" y="2971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81" name="Line 40"/>
          <p:cNvSpPr>
            <a:spLocks noChangeShapeType="1"/>
          </p:cNvSpPr>
          <p:nvPr/>
        </p:nvSpPr>
        <p:spPr bwMode="auto">
          <a:xfrm flipH="1" flipV="1">
            <a:off x="4327525" y="1566863"/>
            <a:ext cx="1020763" cy="523875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282" name="Text Box 41"/>
          <p:cNvSpPr txBox="1">
            <a:spLocks noChangeArrowheads="1"/>
          </p:cNvSpPr>
          <p:nvPr/>
        </p:nvSpPr>
        <p:spPr bwMode="auto">
          <a:xfrm>
            <a:off x="7620000" y="2057400"/>
            <a:ext cx="60960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</a:rPr>
              <a:t>On top</a:t>
            </a:r>
          </a:p>
        </p:txBody>
      </p:sp>
      <p:sp>
        <p:nvSpPr>
          <p:cNvPr id="10283" name="Text Box 42"/>
          <p:cNvSpPr txBox="1">
            <a:spLocks noChangeArrowheads="1"/>
          </p:cNvSpPr>
          <p:nvPr/>
        </p:nvSpPr>
        <p:spPr bwMode="auto">
          <a:xfrm>
            <a:off x="7696200" y="2362200"/>
            <a:ext cx="38100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0284" name="Rectangle 43"/>
          <p:cNvSpPr>
            <a:spLocks noChangeArrowheads="1"/>
          </p:cNvSpPr>
          <p:nvPr/>
        </p:nvSpPr>
        <p:spPr bwMode="auto">
          <a:xfrm>
            <a:off x="7697788" y="2667000"/>
            <a:ext cx="392112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</a:rPr>
              <a:t>S-1</a:t>
            </a:r>
          </a:p>
        </p:txBody>
      </p:sp>
      <p:sp>
        <p:nvSpPr>
          <p:cNvPr id="10285" name="Line 44"/>
          <p:cNvSpPr>
            <a:spLocks noChangeShapeType="1"/>
          </p:cNvSpPr>
          <p:nvPr/>
        </p:nvSpPr>
        <p:spPr bwMode="auto">
          <a:xfrm>
            <a:off x="5867400" y="1524000"/>
            <a:ext cx="118745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286" name="Oval 45"/>
          <p:cNvSpPr>
            <a:spLocks noChangeArrowheads="1"/>
          </p:cNvSpPr>
          <p:nvPr/>
        </p:nvSpPr>
        <p:spPr bwMode="auto">
          <a:xfrm>
            <a:off x="7848600" y="2971800"/>
            <a:ext cx="39688" cy="39688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87" name="Oval 46"/>
          <p:cNvSpPr>
            <a:spLocks noChangeArrowheads="1"/>
          </p:cNvSpPr>
          <p:nvPr/>
        </p:nvSpPr>
        <p:spPr bwMode="auto">
          <a:xfrm>
            <a:off x="7848600" y="3124200"/>
            <a:ext cx="39688" cy="39688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88" name="Oval 47"/>
          <p:cNvSpPr>
            <a:spLocks noChangeArrowheads="1"/>
          </p:cNvSpPr>
          <p:nvPr/>
        </p:nvSpPr>
        <p:spPr bwMode="auto">
          <a:xfrm>
            <a:off x="7848600" y="3276600"/>
            <a:ext cx="39688" cy="39688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89" name="Oval 48"/>
          <p:cNvSpPr>
            <a:spLocks noChangeArrowheads="1"/>
          </p:cNvSpPr>
          <p:nvPr/>
        </p:nvSpPr>
        <p:spPr bwMode="auto">
          <a:xfrm>
            <a:off x="7848600" y="3429000"/>
            <a:ext cx="39688" cy="39688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290" name="Text Box 49"/>
          <p:cNvSpPr txBox="1">
            <a:spLocks noChangeArrowheads="1"/>
          </p:cNvSpPr>
          <p:nvPr/>
        </p:nvSpPr>
        <p:spPr bwMode="auto">
          <a:xfrm>
            <a:off x="7391400" y="3581400"/>
            <a:ext cx="1066800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</a:rPr>
              <a:t>In bulk</a:t>
            </a:r>
          </a:p>
        </p:txBody>
      </p:sp>
      <p:sp>
        <p:nvSpPr>
          <p:cNvPr id="10291" name="Text Box 50"/>
          <p:cNvSpPr txBox="1">
            <a:spLocks noChangeArrowheads="1"/>
          </p:cNvSpPr>
          <p:nvPr/>
        </p:nvSpPr>
        <p:spPr bwMode="auto">
          <a:xfrm>
            <a:off x="2209800" y="609600"/>
            <a:ext cx="1066800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b="1" i="1">
                <a:solidFill>
                  <a:srgbClr val="FF0000"/>
                </a:solidFill>
              </a:rPr>
              <a:t>Cu(100)</a:t>
            </a:r>
            <a:r>
              <a:rPr lang="en-GB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0292" name="Text Box 51"/>
          <p:cNvSpPr txBox="1">
            <a:spLocks noChangeArrowheads="1"/>
          </p:cNvSpPr>
          <p:nvPr/>
        </p:nvSpPr>
        <p:spPr bwMode="auto">
          <a:xfrm>
            <a:off x="2819400" y="1219200"/>
            <a:ext cx="7620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5"/>
              </a:spcBef>
              <a:buClr>
                <a:srgbClr val="33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3333CC"/>
                </a:solidFill>
              </a:rPr>
              <a:t>On top</a:t>
            </a:r>
          </a:p>
        </p:txBody>
      </p:sp>
      <p:sp>
        <p:nvSpPr>
          <p:cNvPr id="10293" name="Text Box 52"/>
          <p:cNvSpPr txBox="1">
            <a:spLocks noChangeArrowheads="1"/>
          </p:cNvSpPr>
          <p:nvPr/>
        </p:nvSpPr>
        <p:spPr bwMode="auto">
          <a:xfrm>
            <a:off x="3048000" y="2286000"/>
            <a:ext cx="457200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5"/>
              </a:spcBef>
              <a:buClr>
                <a:srgbClr val="33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3333CC"/>
                </a:solidFill>
              </a:rPr>
              <a:t>S</a:t>
            </a:r>
          </a:p>
        </p:txBody>
      </p:sp>
      <p:sp>
        <p:nvSpPr>
          <p:cNvPr id="10294" name="Rectangle 53"/>
          <p:cNvSpPr>
            <a:spLocks noChangeArrowheads="1"/>
          </p:cNvSpPr>
          <p:nvPr/>
        </p:nvSpPr>
        <p:spPr bwMode="auto">
          <a:xfrm>
            <a:off x="2971800" y="3657600"/>
            <a:ext cx="430213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5"/>
              </a:spcBef>
              <a:buClr>
                <a:srgbClr val="33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3333CC"/>
                </a:solidFill>
              </a:rPr>
              <a:t>S-2</a:t>
            </a:r>
          </a:p>
        </p:txBody>
      </p:sp>
      <p:sp>
        <p:nvSpPr>
          <p:cNvPr id="10295" name="Text Box 54"/>
          <p:cNvSpPr txBox="1">
            <a:spLocks noChangeArrowheads="1"/>
          </p:cNvSpPr>
          <p:nvPr/>
        </p:nvSpPr>
        <p:spPr bwMode="auto">
          <a:xfrm>
            <a:off x="2819400" y="5029200"/>
            <a:ext cx="914400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5"/>
              </a:spcBef>
              <a:buClr>
                <a:srgbClr val="3333CC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b="1">
                <a:solidFill>
                  <a:srgbClr val="3333CC"/>
                </a:solidFill>
              </a:rPr>
              <a:t>In bulk</a:t>
            </a:r>
          </a:p>
        </p:txBody>
      </p:sp>
      <p:sp>
        <p:nvSpPr>
          <p:cNvPr id="10296" name="Rectangle 55"/>
          <p:cNvSpPr>
            <a:spLocks noChangeArrowheads="1"/>
          </p:cNvSpPr>
          <p:nvPr/>
        </p:nvSpPr>
        <p:spPr bwMode="auto">
          <a:xfrm rot="-5400000">
            <a:off x="634207" y="3429794"/>
            <a:ext cx="882650" cy="3190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GB" sz="1300">
                <a:solidFill>
                  <a:srgbClr val="000000"/>
                </a:solidFill>
              </a:rPr>
              <a:t>E</a:t>
            </a:r>
            <a:r>
              <a:rPr lang="en-GB" sz="1300" baseline="-25000">
                <a:solidFill>
                  <a:srgbClr val="000000"/>
                </a:solidFill>
              </a:rPr>
              <a:t>x </a:t>
            </a:r>
            <a:r>
              <a:rPr lang="en-GB" sz="1300">
                <a:solidFill>
                  <a:srgbClr val="000000"/>
                </a:solidFill>
              </a:rPr>
              <a:t>(meV)</a:t>
            </a:r>
          </a:p>
        </p:txBody>
      </p:sp>
      <p:sp>
        <p:nvSpPr>
          <p:cNvPr id="10297" name="Rectangle 56"/>
          <p:cNvSpPr>
            <a:spLocks noChangeArrowheads="1"/>
          </p:cNvSpPr>
          <p:nvPr/>
        </p:nvSpPr>
        <p:spPr bwMode="auto">
          <a:xfrm>
            <a:off x="2438400" y="6477000"/>
            <a:ext cx="495300" cy="319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300">
                <a:solidFill>
                  <a:srgbClr val="000000"/>
                </a:solidFill>
              </a:rPr>
              <a:t>d(a</a:t>
            </a:r>
            <a:r>
              <a:rPr lang="en-GB" sz="1300" baseline="-25000">
                <a:solidFill>
                  <a:srgbClr val="000000"/>
                </a:solidFill>
              </a:rPr>
              <a:t>0</a:t>
            </a:r>
            <a:r>
              <a:rPr lang="en-GB" sz="13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0298" name="Text Box 57"/>
          <p:cNvSpPr txBox="1">
            <a:spLocks noChangeArrowheads="1"/>
          </p:cNvSpPr>
          <p:nvPr/>
        </p:nvSpPr>
        <p:spPr bwMode="auto">
          <a:xfrm>
            <a:off x="4114800" y="4495800"/>
            <a:ext cx="4876800" cy="1736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Clr>
                <a:srgbClr val="3333CC"/>
              </a:buClr>
              <a:buFont typeface="Wingdings" pitchFamily="2" charset="2"/>
              <a:buChar char="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000000"/>
                </a:solidFill>
              </a:rPr>
              <a:t> Under the top there is RKKY exchange</a:t>
            </a:r>
            <a:r>
              <a:rPr lang="hu-HU" sz="1800">
                <a:solidFill>
                  <a:srgbClr val="000000"/>
                </a:solidFill>
              </a:rPr>
              <a:t> with a new  frequency</a:t>
            </a:r>
            <a:endParaRPr lang="en-GB" sz="18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3333CC"/>
              </a:buClr>
              <a:buFont typeface="Wingdings" pitchFamily="2" charset="2"/>
              <a:buChar char="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000000"/>
                </a:solidFill>
              </a:rPr>
              <a:t> From top to bulk the frequency of exchange increases</a:t>
            </a: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3333CC"/>
              </a:buClr>
              <a:buFont typeface="Wingdings" pitchFamily="2" charset="2"/>
              <a:buChar char="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>
                <a:solidFill>
                  <a:srgbClr val="000000"/>
                </a:solidFill>
              </a:rPr>
              <a:t> Also, the amplitude increases from top to bulk </a:t>
            </a:r>
          </a:p>
        </p:txBody>
      </p:sp>
      <p:sp>
        <p:nvSpPr>
          <p:cNvPr id="10299" name="Line 58"/>
          <p:cNvSpPr>
            <a:spLocks noChangeShapeType="1"/>
          </p:cNvSpPr>
          <p:nvPr/>
        </p:nvSpPr>
        <p:spPr bwMode="auto">
          <a:xfrm flipH="1">
            <a:off x="4113213" y="2514600"/>
            <a:ext cx="1450975" cy="3810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300" name="Line 59"/>
          <p:cNvSpPr>
            <a:spLocks noChangeShapeType="1"/>
          </p:cNvSpPr>
          <p:nvPr/>
        </p:nvSpPr>
        <p:spPr bwMode="auto">
          <a:xfrm flipH="1">
            <a:off x="4113213" y="3124200"/>
            <a:ext cx="1374775" cy="990600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aphicFrame>
        <p:nvGraphicFramePr>
          <p:cNvPr id="10242" name="Object 60"/>
          <p:cNvGraphicFramePr>
            <a:graphicFrameLocks noChangeAspect="1"/>
          </p:cNvGraphicFramePr>
          <p:nvPr/>
        </p:nvGraphicFramePr>
        <p:xfrm>
          <a:off x="1066800" y="685800"/>
          <a:ext cx="2709863" cy="5970588"/>
        </p:xfrm>
        <a:graphic>
          <a:graphicData uri="http://schemas.openxmlformats.org/presentationml/2006/ole">
            <p:oleObj spid="_x0000_s10242" name="Graph" r:id="rId4" imgW="2532960" imgH="5581440" progId="">
              <p:embed/>
            </p:oleObj>
          </a:graphicData>
        </a:graphic>
      </p:graphicFrame>
      <p:sp>
        <p:nvSpPr>
          <p:cNvPr id="10301" name="Text Box 61"/>
          <p:cNvSpPr txBox="1">
            <a:spLocks noChangeArrowheads="1"/>
          </p:cNvSpPr>
          <p:nvPr/>
        </p:nvSpPr>
        <p:spPr bwMode="auto">
          <a:xfrm>
            <a:off x="2895600" y="5867400"/>
            <a:ext cx="9906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Q</a:t>
            </a:r>
            <a:r>
              <a:rPr lang="en-US" sz="1400" baseline="30000"/>
              <a:t>1</a:t>
            </a:r>
            <a:r>
              <a:rPr lang="en-US" sz="1400" baseline="-25000"/>
              <a:t>(110)</a:t>
            </a:r>
            <a:endParaRPr lang="en-US" sz="1400"/>
          </a:p>
        </p:txBody>
      </p:sp>
      <p:sp>
        <p:nvSpPr>
          <p:cNvPr id="10302" name="Text Box 62"/>
          <p:cNvSpPr txBox="1">
            <a:spLocks noChangeArrowheads="1"/>
          </p:cNvSpPr>
          <p:nvPr/>
        </p:nvSpPr>
        <p:spPr bwMode="auto">
          <a:xfrm>
            <a:off x="2895600" y="3200400"/>
            <a:ext cx="9906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Q</a:t>
            </a:r>
            <a:r>
              <a:rPr lang="en-US" sz="1400" baseline="30000"/>
              <a:t>2</a:t>
            </a:r>
            <a:r>
              <a:rPr lang="en-US" sz="1400" baseline="-25000"/>
              <a:t>(110)</a:t>
            </a:r>
            <a:endParaRPr lang="en-US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0813" cy="1141413"/>
          </a:xfrm>
        </p:spPr>
        <p:txBody>
          <a:bodyPr/>
          <a:lstStyle/>
          <a:p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Exchange </a:t>
            </a:r>
            <a:r>
              <a:rPr lang="hu-H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interaction</a:t>
            </a: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hu-H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surfaces</a:t>
            </a: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of random </a:t>
            </a:r>
            <a:r>
              <a:rPr lang="hu-H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substitutional</a:t>
            </a:r>
            <a:r>
              <a:rPr lang="hu-H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hu-HU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alloys</a:t>
            </a:r>
            <a:endParaRPr lang="hu-H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hu-HU" sz="2000" dirty="0" err="1" smtClean="0">
                <a:solidFill>
                  <a:srgbClr val="FF0000"/>
                </a:solidFill>
              </a:rPr>
              <a:t>CuAu</a:t>
            </a:r>
            <a:r>
              <a:rPr lang="hu-HU" sz="2800" dirty="0" smtClean="0"/>
              <a:t>   </a:t>
            </a:r>
            <a:r>
              <a:rPr lang="hu-HU" sz="1800" dirty="0" err="1" smtClean="0"/>
              <a:t>Similar</a:t>
            </a:r>
            <a:r>
              <a:rPr lang="hu-HU" sz="1800" dirty="0" smtClean="0"/>
              <a:t> </a:t>
            </a:r>
            <a:r>
              <a:rPr lang="hu-HU" sz="1800" dirty="0" err="1" smtClean="0"/>
              <a:t>fermi</a:t>
            </a:r>
            <a:r>
              <a:rPr lang="hu-HU" sz="1800" dirty="0" smtClean="0"/>
              <a:t> </a:t>
            </a:r>
            <a:r>
              <a:rPr lang="hu-HU" sz="1800" dirty="0" err="1" smtClean="0"/>
              <a:t>surfaces</a:t>
            </a:r>
            <a:r>
              <a:rPr lang="hu-HU" sz="1800" dirty="0" smtClean="0"/>
              <a:t>, </a:t>
            </a:r>
            <a:r>
              <a:rPr lang="hu-HU" sz="1800" dirty="0" err="1" smtClean="0"/>
              <a:t>there</a:t>
            </a:r>
            <a:r>
              <a:rPr lang="hu-HU" sz="1800" dirty="0" smtClean="0"/>
              <a:t> is a </a:t>
            </a:r>
            <a:r>
              <a:rPr lang="hu-HU" sz="1800" dirty="0" err="1" smtClean="0"/>
              <a:t>neck</a:t>
            </a:r>
            <a:r>
              <a:rPr lang="hu-HU" sz="1800" dirty="0" smtClean="0"/>
              <a:t>: </a:t>
            </a:r>
            <a:r>
              <a:rPr lang="hu-HU" sz="1800" dirty="0" err="1" smtClean="0"/>
              <a:t>expecting</a:t>
            </a:r>
            <a:r>
              <a:rPr lang="hu-HU" sz="1800" dirty="0" smtClean="0"/>
              <a:t> </a:t>
            </a:r>
            <a:r>
              <a:rPr lang="hu-HU" sz="1800" dirty="0" err="1" smtClean="0"/>
              <a:t>surface</a:t>
            </a:r>
            <a:r>
              <a:rPr lang="hu-HU" sz="1800" dirty="0" smtClean="0"/>
              <a:t> </a:t>
            </a:r>
            <a:r>
              <a:rPr lang="hu-HU" sz="1800" dirty="0" err="1" smtClean="0"/>
              <a:t>state</a:t>
            </a:r>
            <a:r>
              <a:rPr lang="hu-HU" sz="1800" dirty="0" smtClean="0"/>
              <a:t> </a:t>
            </a:r>
            <a:r>
              <a:rPr lang="hu-HU" sz="1800" dirty="0" err="1" smtClean="0"/>
              <a:t>for</a:t>
            </a:r>
            <a:r>
              <a:rPr lang="hu-HU" sz="1800" dirty="0" smtClean="0"/>
              <a:t> </a:t>
            </a:r>
            <a:r>
              <a:rPr lang="hu-HU" sz="1800" dirty="0" err="1" smtClean="0"/>
              <a:t>all</a:t>
            </a:r>
            <a:r>
              <a:rPr lang="hu-HU" sz="1800" dirty="0" smtClean="0"/>
              <a:t> </a:t>
            </a:r>
            <a:r>
              <a:rPr lang="hu-HU" sz="1800" dirty="0" err="1" smtClean="0"/>
              <a:t>concentrations</a:t>
            </a:r>
            <a:endParaRPr lang="hu-HU" sz="1800" dirty="0" smtClean="0"/>
          </a:p>
          <a:p>
            <a:endParaRPr lang="hu-HU" sz="1800" dirty="0" smtClean="0"/>
          </a:p>
          <a:p>
            <a:r>
              <a:rPr lang="hu-HU" sz="1800" dirty="0" err="1" smtClean="0">
                <a:solidFill>
                  <a:srgbClr val="FF0000"/>
                </a:solidFill>
              </a:rPr>
              <a:t>CuPd</a:t>
            </a:r>
            <a:r>
              <a:rPr lang="hu-HU" sz="1800" dirty="0" smtClean="0">
                <a:solidFill>
                  <a:srgbClr val="FF0000"/>
                </a:solidFill>
              </a:rPr>
              <a:t>     </a:t>
            </a:r>
            <a:r>
              <a:rPr lang="hu-HU" sz="1800" dirty="0" err="1" smtClean="0">
                <a:solidFill>
                  <a:schemeClr val="tx1"/>
                </a:solidFill>
              </a:rPr>
              <a:t>Very</a:t>
            </a:r>
            <a:r>
              <a:rPr lang="hu-HU" sz="1800" dirty="0" smtClean="0">
                <a:solidFill>
                  <a:schemeClr val="tx1"/>
                </a:solidFill>
              </a:rPr>
              <a:t> </a:t>
            </a:r>
            <a:r>
              <a:rPr lang="hu-HU" sz="1800" dirty="0" err="1" smtClean="0">
                <a:solidFill>
                  <a:schemeClr val="tx1"/>
                </a:solidFill>
              </a:rPr>
              <a:t>different</a:t>
            </a:r>
            <a:r>
              <a:rPr lang="hu-HU" sz="1800" dirty="0" smtClean="0">
                <a:solidFill>
                  <a:schemeClr val="tx1"/>
                </a:solidFill>
              </a:rPr>
              <a:t> </a:t>
            </a:r>
            <a:r>
              <a:rPr lang="hu-HU" sz="1800" dirty="0" err="1" smtClean="0">
                <a:solidFill>
                  <a:schemeClr val="tx1"/>
                </a:solidFill>
              </a:rPr>
              <a:t>fermi</a:t>
            </a:r>
            <a:r>
              <a:rPr lang="hu-HU" sz="1800" dirty="0" smtClean="0">
                <a:solidFill>
                  <a:schemeClr val="tx1"/>
                </a:solidFill>
              </a:rPr>
              <a:t> </a:t>
            </a:r>
            <a:r>
              <a:rPr lang="hu-HU" sz="1800" dirty="0" err="1" smtClean="0">
                <a:solidFill>
                  <a:schemeClr val="tx1"/>
                </a:solidFill>
              </a:rPr>
              <a:t>surfaces</a:t>
            </a:r>
            <a:endParaRPr lang="hu-HU" sz="1800" dirty="0" smtClean="0">
              <a:solidFill>
                <a:srgbClr val="FF0000"/>
              </a:solidFill>
            </a:endParaRPr>
          </a:p>
        </p:txBody>
      </p:sp>
      <p:grpSp>
        <p:nvGrpSpPr>
          <p:cNvPr id="43014" name="Group 6"/>
          <p:cNvGrpSpPr>
            <a:grpSpLocks/>
          </p:cNvGrpSpPr>
          <p:nvPr/>
        </p:nvGrpSpPr>
        <p:grpSpPr bwMode="auto">
          <a:xfrm>
            <a:off x="4572000" y="1752600"/>
            <a:ext cx="2743200" cy="1219200"/>
            <a:chOff x="912" y="672"/>
            <a:chExt cx="2640" cy="1110"/>
          </a:xfrm>
        </p:grpSpPr>
        <p:pic>
          <p:nvPicPr>
            <p:cNvPr id="430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2" y="672"/>
              <a:ext cx="1200" cy="111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pic>
          <p:nvPicPr>
            <p:cNvPr id="4301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52" y="672"/>
              <a:ext cx="1200" cy="11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pic>
        <p:nvPicPr>
          <p:cNvPr id="9" name="Kép 8" descr="CUPD_SBD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525" y="4038600"/>
            <a:ext cx="46386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5181600" y="3429000"/>
            <a:ext cx="45720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dirty="0" err="1"/>
              <a:t>Positron</a:t>
            </a:r>
            <a:r>
              <a:rPr lang="hu-HU" dirty="0"/>
              <a:t> </a:t>
            </a:r>
            <a:r>
              <a:rPr lang="hu-HU" dirty="0" err="1"/>
              <a:t>annihilation</a:t>
            </a:r>
            <a:r>
              <a:rPr lang="hu-HU" dirty="0"/>
              <a:t> </a:t>
            </a:r>
            <a:r>
              <a:rPr lang="hu-HU" dirty="0" err="1"/>
              <a:t>experiments</a:t>
            </a:r>
            <a:endParaRPr lang="hu-HU" dirty="0"/>
          </a:p>
          <a:p>
            <a:r>
              <a:rPr lang="hu-HU" dirty="0"/>
              <a:t>(</a:t>
            </a:r>
            <a:r>
              <a:rPr lang="hu-HU" dirty="0" err="1"/>
              <a:t>Phys</a:t>
            </a:r>
            <a:r>
              <a:rPr lang="hu-HU" dirty="0"/>
              <a:t>. </a:t>
            </a:r>
            <a:r>
              <a:rPr lang="hu-HU" dirty="0" err="1"/>
              <a:t>Rev</a:t>
            </a:r>
            <a:r>
              <a:rPr lang="hu-HU" dirty="0"/>
              <a:t>. Lett. 87, 216401 (2001) )</a:t>
            </a:r>
          </a:p>
          <a:p>
            <a:r>
              <a:rPr lang="hu-HU" dirty="0">
                <a:solidFill>
                  <a:srgbClr val="FF0000"/>
                </a:solidFill>
              </a:rPr>
              <a:t>KKR-CPA</a:t>
            </a:r>
            <a:r>
              <a:rPr lang="hu-HU" dirty="0"/>
              <a:t> </a:t>
            </a:r>
            <a:r>
              <a:rPr lang="hu-HU" dirty="0" err="1"/>
              <a:t>calculations</a:t>
            </a:r>
            <a:endParaRPr lang="hu-HU" dirty="0"/>
          </a:p>
          <a:p>
            <a:r>
              <a:rPr lang="hu-HU" dirty="0"/>
              <a:t>(</a:t>
            </a:r>
            <a:r>
              <a:rPr lang="en-GB" dirty="0"/>
              <a:t>Phys. Rev. </a:t>
            </a:r>
            <a:r>
              <a:rPr lang="en-GB" dirty="0" err="1"/>
              <a:t>Lett</a:t>
            </a:r>
            <a:r>
              <a:rPr lang="en-GB" dirty="0"/>
              <a:t>. </a:t>
            </a:r>
            <a:r>
              <a:rPr lang="en-GB" b="1" dirty="0"/>
              <a:t>50</a:t>
            </a:r>
            <a:r>
              <a:rPr lang="en-GB" dirty="0"/>
              <a:t> 374 (1983)</a:t>
            </a:r>
            <a:r>
              <a:rPr lang="hu-HU" dirty="0"/>
              <a:t>)</a:t>
            </a:r>
          </a:p>
        </p:txBody>
      </p:sp>
      <p:pic>
        <p:nvPicPr>
          <p:cNvPr id="12" name="FS_CUPD.MPG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865813" y="4648200"/>
            <a:ext cx="2439987" cy="1830388"/>
          </a:xfr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7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52400" y="14288"/>
            <a:ext cx="8153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2800" b="1" i="1"/>
              <a:t> </a:t>
            </a:r>
            <a:r>
              <a:rPr lang="hu-HU" sz="2000" b="1" i="1"/>
              <a:t>Surface state in CuAu random alloys: Scaling the spin-orbit coupling</a:t>
            </a:r>
          </a:p>
        </p:txBody>
      </p:sp>
      <p:grpSp>
        <p:nvGrpSpPr>
          <p:cNvPr id="14339" name="Csoportba foglalás 20"/>
          <p:cNvGrpSpPr>
            <a:grpSpLocks/>
          </p:cNvGrpSpPr>
          <p:nvPr/>
        </p:nvGrpSpPr>
        <p:grpSpPr bwMode="auto">
          <a:xfrm>
            <a:off x="762000" y="514350"/>
            <a:ext cx="7924800" cy="6191250"/>
            <a:chOff x="838200" y="514350"/>
            <a:chExt cx="7924800" cy="6191250"/>
          </a:xfrm>
        </p:grpSpPr>
        <p:pic>
          <p:nvPicPr>
            <p:cNvPr id="14344" name="Picture 4" descr="cu75au2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3257550"/>
              <a:ext cx="4495800" cy="337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5" name="Picture 5" descr="cu90au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91000" y="3200400"/>
              <a:ext cx="4572000" cy="3429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6" name="Picture 6" descr="cu25au7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8200" y="514350"/>
              <a:ext cx="4495800" cy="337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7" descr="cu50au5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91000" y="514350"/>
              <a:ext cx="4495800" cy="337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8" name="Téglalap 7"/>
            <p:cNvSpPr>
              <a:spLocks noChangeArrowheads="1"/>
            </p:cNvSpPr>
            <p:nvPr/>
          </p:nvSpPr>
          <p:spPr bwMode="auto">
            <a:xfrm>
              <a:off x="4211130" y="1065003"/>
              <a:ext cx="381000" cy="23622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349" name="Téglalap 8"/>
            <p:cNvSpPr>
              <a:spLocks noChangeArrowheads="1"/>
            </p:cNvSpPr>
            <p:nvPr/>
          </p:nvSpPr>
          <p:spPr bwMode="auto">
            <a:xfrm>
              <a:off x="7563930" y="1065003"/>
              <a:ext cx="513270" cy="23622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350" name="Téglalap 9"/>
            <p:cNvSpPr>
              <a:spLocks noChangeArrowheads="1"/>
            </p:cNvSpPr>
            <p:nvPr/>
          </p:nvSpPr>
          <p:spPr bwMode="auto">
            <a:xfrm>
              <a:off x="4191000" y="3810000"/>
              <a:ext cx="588036" cy="23622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351" name="Téglalap 10"/>
            <p:cNvSpPr>
              <a:spLocks noChangeArrowheads="1"/>
            </p:cNvSpPr>
            <p:nvPr/>
          </p:nvSpPr>
          <p:spPr bwMode="auto">
            <a:xfrm>
              <a:off x="7598436" y="3768306"/>
              <a:ext cx="762000" cy="23622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4352" name="Téglalap 12"/>
            <p:cNvSpPr>
              <a:spLocks noChangeArrowheads="1"/>
            </p:cNvSpPr>
            <p:nvPr/>
          </p:nvSpPr>
          <p:spPr bwMode="auto">
            <a:xfrm>
              <a:off x="2514600" y="819150"/>
              <a:ext cx="1066800" cy="304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hu-HU"/>
                <a:t>Cu</a:t>
              </a:r>
              <a:r>
                <a:rPr lang="hu-HU" baseline="-25000"/>
                <a:t>25</a:t>
              </a:r>
              <a:r>
                <a:rPr lang="hu-HU"/>
                <a:t>Au</a:t>
              </a:r>
              <a:r>
                <a:rPr lang="hu-HU" baseline="-25000"/>
                <a:t>75</a:t>
              </a:r>
            </a:p>
          </p:txBody>
        </p:sp>
        <p:sp>
          <p:nvSpPr>
            <p:cNvPr id="14353" name="Téglalap 13"/>
            <p:cNvSpPr>
              <a:spLocks noChangeArrowheads="1"/>
            </p:cNvSpPr>
            <p:nvPr/>
          </p:nvSpPr>
          <p:spPr bwMode="auto">
            <a:xfrm>
              <a:off x="5867400" y="819150"/>
              <a:ext cx="1066800" cy="304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hu-HU"/>
                <a:t>Cu</a:t>
              </a:r>
              <a:r>
                <a:rPr lang="hu-HU" baseline="-25000"/>
                <a:t>50</a:t>
              </a:r>
              <a:r>
                <a:rPr lang="hu-HU"/>
                <a:t>Au</a:t>
              </a:r>
              <a:r>
                <a:rPr lang="hu-HU" baseline="-25000"/>
                <a:t>50</a:t>
              </a:r>
            </a:p>
          </p:txBody>
        </p:sp>
        <p:sp>
          <p:nvSpPr>
            <p:cNvPr id="14354" name="Téglalap 14"/>
            <p:cNvSpPr>
              <a:spLocks noChangeArrowheads="1"/>
            </p:cNvSpPr>
            <p:nvPr/>
          </p:nvSpPr>
          <p:spPr bwMode="auto">
            <a:xfrm>
              <a:off x="2514600" y="3571875"/>
              <a:ext cx="1066800" cy="304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hu-HU"/>
                <a:t>Cu</a:t>
              </a:r>
              <a:r>
                <a:rPr lang="hu-HU" baseline="-25000"/>
                <a:t>75</a:t>
              </a:r>
              <a:r>
                <a:rPr lang="hu-HU"/>
                <a:t>Au</a:t>
              </a:r>
              <a:r>
                <a:rPr lang="hu-HU" baseline="-25000"/>
                <a:t>25</a:t>
              </a:r>
            </a:p>
          </p:txBody>
        </p:sp>
        <p:sp>
          <p:nvSpPr>
            <p:cNvPr id="14355" name="Téglalap 15"/>
            <p:cNvSpPr>
              <a:spLocks noChangeArrowheads="1"/>
            </p:cNvSpPr>
            <p:nvPr/>
          </p:nvSpPr>
          <p:spPr bwMode="auto">
            <a:xfrm>
              <a:off x="5867400" y="3581400"/>
              <a:ext cx="1066800" cy="304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hu-HU"/>
                <a:t>Cu</a:t>
              </a:r>
              <a:r>
                <a:rPr lang="hu-HU" baseline="-25000"/>
                <a:t>90</a:t>
              </a:r>
              <a:r>
                <a:rPr lang="hu-HU"/>
                <a:t>Au</a:t>
              </a:r>
              <a:r>
                <a:rPr lang="hu-HU" baseline="-25000"/>
                <a:t>10</a:t>
              </a:r>
            </a:p>
          </p:txBody>
        </p:sp>
        <p:sp>
          <p:nvSpPr>
            <p:cNvPr id="14356" name="Téglalap 16"/>
            <p:cNvSpPr>
              <a:spLocks noChangeArrowheads="1"/>
            </p:cNvSpPr>
            <p:nvPr/>
          </p:nvSpPr>
          <p:spPr bwMode="auto">
            <a:xfrm>
              <a:off x="1447800" y="6400800"/>
              <a:ext cx="381000" cy="304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ctr"/>
              <a:r>
                <a:rPr lang="hu-HU" sz="1800" i="1">
                  <a:latin typeface="Arial" charset="0"/>
                  <a:cs typeface="Arial" charset="0"/>
                </a:rPr>
                <a:t>k</a:t>
              </a:r>
            </a:p>
          </p:txBody>
        </p:sp>
      </p:grpSp>
      <p:grpSp>
        <p:nvGrpSpPr>
          <p:cNvPr id="14340" name="Csoportba foglalás 24"/>
          <p:cNvGrpSpPr>
            <a:grpSpLocks/>
          </p:cNvGrpSpPr>
          <p:nvPr/>
        </p:nvGrpSpPr>
        <p:grpSpPr bwMode="auto">
          <a:xfrm>
            <a:off x="533400" y="4037013"/>
            <a:ext cx="2363788" cy="2363787"/>
            <a:chOff x="684212" y="4114800"/>
            <a:chExt cx="2363788" cy="2363788"/>
          </a:xfrm>
        </p:grpSpPr>
        <p:cxnSp>
          <p:nvCxnSpPr>
            <p:cNvPr id="23" name="Egyenes összekötő nyíllal 22"/>
            <p:cNvCxnSpPr/>
            <p:nvPr/>
          </p:nvCxnSpPr>
          <p:spPr bwMode="auto">
            <a:xfrm>
              <a:off x="685800" y="6477001"/>
              <a:ext cx="2362200" cy="1587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24" name="Egyenes összekötő nyíllal 23"/>
            <p:cNvCxnSpPr/>
            <p:nvPr/>
          </p:nvCxnSpPr>
          <p:spPr bwMode="auto">
            <a:xfrm rot="-5400000">
              <a:off x="-496094" y="5295106"/>
              <a:ext cx="2362201" cy="1588"/>
            </a:xfrm>
            <a:prstGeom prst="straightConnector1">
              <a:avLst/>
            </a:prstGeom>
            <a:solidFill>
              <a:srgbClr val="00B8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  <p:sp>
        <p:nvSpPr>
          <p:cNvPr id="14341" name="Téglalap 25"/>
          <p:cNvSpPr>
            <a:spLocks noChangeArrowheads="1"/>
          </p:cNvSpPr>
          <p:nvPr/>
        </p:nvSpPr>
        <p:spPr bwMode="auto">
          <a:xfrm rot="-5400000">
            <a:off x="-114300" y="4914900"/>
            <a:ext cx="838200" cy="3048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r>
              <a:rPr lang="hu-HU" b="1"/>
              <a:t>E-E</a:t>
            </a:r>
            <a:r>
              <a:rPr lang="hu-HU" b="1" baseline="-25000"/>
              <a:t>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457200" y="381000"/>
            <a:ext cx="26670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>
                <a:solidFill>
                  <a:srgbClr val="000000"/>
                </a:solidFill>
              </a:rPr>
              <a:t>Outline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838200" y="1143000"/>
            <a:ext cx="6629400" cy="568322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250"/>
              </a:spcBef>
              <a:buClr>
                <a:srgbClr val="FF0000"/>
              </a:buClr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solidFill>
                  <a:srgbClr val="000000"/>
                </a:solidFill>
              </a:rPr>
              <a:t> </a:t>
            </a:r>
            <a:r>
              <a:rPr lang="en-GB" sz="2000" dirty="0">
                <a:solidFill>
                  <a:srgbClr val="0033CC"/>
                </a:solidFill>
              </a:rPr>
              <a:t>Short survey of method of </a:t>
            </a:r>
            <a:r>
              <a:rPr lang="en-GB" sz="2000" dirty="0" smtClean="0">
                <a:solidFill>
                  <a:srgbClr val="0033CC"/>
                </a:solidFill>
              </a:rPr>
              <a:t>calculations</a:t>
            </a:r>
            <a:endParaRPr lang="hu-HU" sz="2000" dirty="0" smtClean="0">
              <a:solidFill>
                <a:srgbClr val="0033CC"/>
              </a:solidFill>
            </a:endParaRPr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FF0000"/>
              </a:buClr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 smtClean="0">
                <a:solidFill>
                  <a:srgbClr val="0033CC"/>
                </a:solidFill>
              </a:rPr>
              <a:t>Shockley state affects the interaction</a:t>
            </a:r>
            <a:endParaRPr lang="hu-HU" sz="2000" dirty="0" smtClean="0">
              <a:solidFill>
                <a:srgbClr val="0033CC"/>
              </a:solidFill>
            </a:endParaRPr>
          </a:p>
          <a:p>
            <a:pPr lvl="1">
              <a:lnSpc>
                <a:spcPct val="100000"/>
              </a:lnSpc>
              <a:spcBef>
                <a:spcPts val="1250"/>
              </a:spcBef>
              <a:buClr>
                <a:srgbClr val="FF0000"/>
              </a:buClr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2000" dirty="0" smtClean="0"/>
              <a:t>A </a:t>
            </a:r>
            <a:r>
              <a:rPr lang="hu-HU" sz="2000" dirty="0" err="1" smtClean="0"/>
              <a:t>brief</a:t>
            </a:r>
            <a:r>
              <a:rPr lang="hu-HU" sz="2000" dirty="0" smtClean="0"/>
              <a:t> </a:t>
            </a:r>
            <a:r>
              <a:rPr lang="hu-HU" sz="2000" dirty="0" err="1" smtClean="0"/>
              <a:t>theory</a:t>
            </a:r>
            <a:r>
              <a:rPr lang="hu-HU" sz="2000" dirty="0" smtClean="0"/>
              <a:t> of </a:t>
            </a:r>
            <a:r>
              <a:rPr lang="hu-HU" sz="2000" dirty="0" err="1" smtClean="0"/>
              <a:t>the</a:t>
            </a:r>
            <a:r>
              <a:rPr lang="hu-HU" sz="2000" dirty="0" smtClean="0"/>
              <a:t> </a:t>
            </a:r>
            <a:r>
              <a:rPr lang="hu-HU" sz="2000" dirty="0" err="1" smtClean="0"/>
              <a:t>Rashba</a:t>
            </a:r>
            <a:r>
              <a:rPr lang="hu-HU" sz="2000" dirty="0" smtClean="0"/>
              <a:t> </a:t>
            </a:r>
            <a:r>
              <a:rPr lang="hu-HU" sz="2000" dirty="0" err="1" smtClean="0"/>
              <a:t>splitting</a:t>
            </a:r>
            <a:endParaRPr lang="en-GB" sz="2000" dirty="0"/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FF0000"/>
              </a:buClr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>
                <a:solidFill>
                  <a:srgbClr val="0033CC"/>
                </a:solidFill>
              </a:rPr>
              <a:t>Interaction:</a:t>
            </a:r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dirty="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FF0000"/>
              </a:buClr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hu-HU" sz="2000" dirty="0" err="1" smtClean="0">
                <a:solidFill>
                  <a:srgbClr val="0033CC"/>
                </a:solidFill>
              </a:rPr>
              <a:t>Effects</a:t>
            </a:r>
            <a:r>
              <a:rPr lang="hu-HU" sz="2000" dirty="0" smtClean="0">
                <a:solidFill>
                  <a:srgbClr val="0033CC"/>
                </a:solidFill>
              </a:rPr>
              <a:t> of </a:t>
            </a:r>
            <a:r>
              <a:rPr lang="hu-HU" sz="2000" dirty="0" err="1" smtClean="0">
                <a:solidFill>
                  <a:srgbClr val="0033CC"/>
                </a:solidFill>
              </a:rPr>
              <a:t>disorder</a:t>
            </a:r>
            <a:r>
              <a:rPr lang="hu-HU" sz="2000" dirty="0" smtClean="0">
                <a:solidFill>
                  <a:srgbClr val="0033CC"/>
                </a:solidFill>
              </a:rPr>
              <a:t> </a:t>
            </a:r>
            <a:r>
              <a:rPr lang="hu-HU" sz="2000" dirty="0" err="1" smtClean="0">
                <a:solidFill>
                  <a:srgbClr val="0033CC"/>
                </a:solidFill>
              </a:rPr>
              <a:t>on</a:t>
            </a:r>
            <a:r>
              <a:rPr lang="hu-HU" sz="2000" dirty="0" smtClean="0">
                <a:solidFill>
                  <a:srgbClr val="0033CC"/>
                </a:solidFill>
              </a:rPr>
              <a:t> </a:t>
            </a:r>
          </a:p>
          <a:p>
            <a:pPr lvl="1">
              <a:lnSpc>
                <a:spcPct val="100000"/>
              </a:lnSpc>
              <a:spcBef>
                <a:spcPts val="1250"/>
              </a:spcBef>
              <a:buClr>
                <a:srgbClr val="FF0000"/>
              </a:buClr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2000" dirty="0" err="1" smtClean="0">
                <a:solidFill>
                  <a:srgbClr val="0033CC"/>
                </a:solidFill>
              </a:rPr>
              <a:t>Surface</a:t>
            </a:r>
            <a:r>
              <a:rPr lang="hu-HU" sz="2000" dirty="0" smtClean="0">
                <a:solidFill>
                  <a:srgbClr val="0033CC"/>
                </a:solidFill>
              </a:rPr>
              <a:t> </a:t>
            </a:r>
            <a:r>
              <a:rPr lang="hu-HU" sz="2000" dirty="0" err="1" smtClean="0">
                <a:solidFill>
                  <a:srgbClr val="0033CC"/>
                </a:solidFill>
              </a:rPr>
              <a:t>states</a:t>
            </a:r>
            <a:endParaRPr lang="hu-HU" sz="2000" dirty="0" smtClean="0">
              <a:solidFill>
                <a:srgbClr val="0033CC"/>
              </a:solidFill>
            </a:endParaRPr>
          </a:p>
          <a:p>
            <a:pPr lvl="1">
              <a:lnSpc>
                <a:spcPct val="100000"/>
              </a:lnSpc>
              <a:spcBef>
                <a:spcPts val="1250"/>
              </a:spcBef>
              <a:buClr>
                <a:srgbClr val="FF0000"/>
              </a:buClr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2000" dirty="0" err="1" smtClean="0">
                <a:solidFill>
                  <a:srgbClr val="0033CC"/>
                </a:solidFill>
              </a:rPr>
              <a:t>Impurity</a:t>
            </a:r>
            <a:r>
              <a:rPr lang="hu-HU" sz="2000" dirty="0" smtClean="0">
                <a:solidFill>
                  <a:srgbClr val="0033CC"/>
                </a:solidFill>
              </a:rPr>
              <a:t> </a:t>
            </a:r>
            <a:r>
              <a:rPr lang="hu-HU" sz="2000" dirty="0" err="1" smtClean="0">
                <a:solidFill>
                  <a:srgbClr val="0033CC"/>
                </a:solidFill>
              </a:rPr>
              <a:t>interactions</a:t>
            </a:r>
            <a:r>
              <a:rPr lang="en-GB" sz="2000" dirty="0" smtClean="0">
                <a:solidFill>
                  <a:srgbClr val="0033CC"/>
                </a:solidFill>
              </a:rPr>
              <a:t>  </a:t>
            </a:r>
            <a:endParaRPr lang="en-GB" sz="2000" dirty="0">
              <a:solidFill>
                <a:srgbClr val="0033CC"/>
              </a:solidFill>
            </a:endParaRPr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000" dirty="0">
              <a:solidFill>
                <a:srgbClr val="0033CC"/>
              </a:solidFill>
            </a:endParaRPr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FF0000"/>
              </a:buClr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 </a:t>
            </a:r>
            <a:r>
              <a:rPr lang="en-GB" sz="2000" dirty="0">
                <a:solidFill>
                  <a:srgbClr val="0033CC"/>
                </a:solidFill>
              </a:rPr>
              <a:t>Concluding </a:t>
            </a:r>
            <a:r>
              <a:rPr lang="en-GB" sz="2000" dirty="0" smtClean="0">
                <a:solidFill>
                  <a:srgbClr val="0033CC"/>
                </a:solidFill>
              </a:rPr>
              <a:t>remarks</a:t>
            </a:r>
            <a:endParaRPr lang="hu-HU" sz="2000" dirty="0" smtClean="0">
              <a:solidFill>
                <a:srgbClr val="0033CC"/>
              </a:solidFill>
            </a:endParaRPr>
          </a:p>
          <a:p>
            <a:pPr>
              <a:lnSpc>
                <a:spcPct val="100000"/>
              </a:lnSpc>
              <a:spcBef>
                <a:spcPts val="1250"/>
              </a:spcBef>
              <a:buClr>
                <a:srgbClr val="FF0000"/>
              </a:buClr>
              <a:buFont typeface="Times New Roman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sz="2000" dirty="0" err="1" smtClean="0">
                <a:solidFill>
                  <a:srgbClr val="FF0000"/>
                </a:solidFill>
              </a:rPr>
              <a:t>Ab-Initio</a:t>
            </a:r>
            <a:r>
              <a:rPr lang="hu-HU" sz="2000" dirty="0" smtClean="0">
                <a:solidFill>
                  <a:srgbClr val="FF0000"/>
                </a:solidFill>
              </a:rPr>
              <a:t> </a:t>
            </a:r>
            <a:r>
              <a:rPr lang="hu-HU" sz="2000" dirty="0" err="1" smtClean="0">
                <a:solidFill>
                  <a:srgbClr val="FF0000"/>
                </a:solidFill>
              </a:rPr>
              <a:t>spin-dynamics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828800" y="3276600"/>
            <a:ext cx="6019800" cy="785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buFont typeface="Times New Roman" pitchFamily="18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 in bulk (RKKY)</a:t>
            </a:r>
          </a:p>
          <a:p>
            <a:pPr>
              <a:lnSpc>
                <a:spcPct val="100000"/>
              </a:lnSpc>
              <a:spcBef>
                <a:spcPts val="1125"/>
              </a:spcBef>
              <a:buFont typeface="Times New Roman" pitchFamily="18" charset="0"/>
              <a:buChar char="-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800" dirty="0">
                <a:solidFill>
                  <a:srgbClr val="000000"/>
                </a:solidFill>
              </a:rPr>
              <a:t> on surface (100, 110 and 111)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52400"/>
            <a:ext cx="2493963" cy="246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5943600" y="2590800"/>
            <a:ext cx="2895600" cy="4587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</a:rPr>
              <a:t>STM image of Co adatoms on (111) surface of platinum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50813"/>
            <a:ext cx="7770813" cy="1141413"/>
          </a:xfrm>
        </p:spPr>
        <p:txBody>
          <a:bodyPr/>
          <a:lstStyle/>
          <a:p>
            <a:r>
              <a:rPr lang="hu-HU" sz="4000" smtClean="0"/>
              <a:t>Exchange interaction on Cu</a:t>
            </a:r>
            <a:r>
              <a:rPr lang="hu-HU" sz="4000" baseline="-25000" smtClean="0"/>
              <a:t>x</a:t>
            </a:r>
            <a:r>
              <a:rPr lang="hu-HU" sz="4000" smtClean="0"/>
              <a:t>Au</a:t>
            </a:r>
            <a:r>
              <a:rPr lang="hu-HU" sz="4000" baseline="-25000" smtClean="0"/>
              <a:t>(1-x)</a:t>
            </a:r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101725"/>
            <a:ext cx="7010400" cy="545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153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hu-HU" sz="2400" b="1" i="1"/>
              <a:t> Changing the Fermi surface, changing the surface state : Cu</a:t>
            </a:r>
            <a:r>
              <a:rPr lang="hu-HU" sz="2400" b="1" i="1" baseline="-25000"/>
              <a:t>(1-x)</a:t>
            </a:r>
            <a:r>
              <a:rPr lang="hu-HU" sz="2400" b="1" i="1"/>
              <a:t>Pd</a:t>
            </a:r>
            <a:r>
              <a:rPr lang="hu-HU" sz="2400" b="1" i="1" baseline="-25000"/>
              <a:t>x</a:t>
            </a:r>
            <a:r>
              <a:rPr lang="hu-HU" sz="2400" b="1" i="1"/>
              <a:t>(111) </a:t>
            </a:r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457200" y="1295400"/>
            <a:ext cx="8458200" cy="413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04800" indent="-304800"/>
            <a:r>
              <a:rPr lang="hu-HU" sz="2000"/>
              <a:t>Ast the Pd concentration increases, the L-gap closes, the surface state disappears.</a:t>
            </a:r>
          </a:p>
          <a:p>
            <a:pPr marL="304800" indent="-304800"/>
            <a:endParaRPr lang="hu-HU" sz="2000"/>
          </a:p>
          <a:p>
            <a:pPr marL="304800" indent="-304800"/>
            <a:endParaRPr lang="hu-HU" sz="2000"/>
          </a:p>
          <a:p>
            <a:pPr marL="304800" indent="-304800"/>
            <a:endParaRPr lang="hu-HU" sz="2000"/>
          </a:p>
          <a:p>
            <a:pPr marL="304800" indent="-304800"/>
            <a:endParaRPr lang="hu-HU" sz="2000"/>
          </a:p>
          <a:p>
            <a:pPr marL="304800" indent="-304800"/>
            <a:endParaRPr lang="hu-HU" sz="2000"/>
          </a:p>
          <a:p>
            <a:pPr marL="304800" indent="-304800"/>
            <a:endParaRPr lang="hu-HU" sz="2000"/>
          </a:p>
          <a:p>
            <a:pPr marL="304800" indent="-304800"/>
            <a:endParaRPr lang="hu-HU" sz="2000"/>
          </a:p>
          <a:p>
            <a:pPr marL="304800" indent="-304800"/>
            <a:endParaRPr lang="hu-HU" sz="2000"/>
          </a:p>
          <a:p>
            <a:pPr marL="304800" indent="-304800"/>
            <a:endParaRPr lang="hu-HU" sz="2000"/>
          </a:p>
          <a:p>
            <a:pPr marL="304800" indent="-304800"/>
            <a:endParaRPr lang="hu-HU" sz="2000"/>
          </a:p>
          <a:p>
            <a:pPr marL="304800" indent="-304800"/>
            <a:endParaRPr lang="hu-HU" sz="2000"/>
          </a:p>
          <a:p>
            <a:pPr marL="304800" indent="-304800"/>
            <a:endParaRPr lang="hu-HU" sz="2000"/>
          </a:p>
          <a:p>
            <a:pPr marL="304800" indent="-304800"/>
            <a:endParaRPr lang="hu-HU" sz="2000"/>
          </a:p>
        </p:txBody>
      </p:sp>
      <p:grpSp>
        <p:nvGrpSpPr>
          <p:cNvPr id="15364" name="Group 10"/>
          <p:cNvGrpSpPr>
            <a:grpSpLocks/>
          </p:cNvGrpSpPr>
          <p:nvPr/>
        </p:nvGrpSpPr>
        <p:grpSpPr bwMode="auto">
          <a:xfrm>
            <a:off x="76200" y="1752600"/>
            <a:ext cx="8839200" cy="2228850"/>
            <a:chOff x="48" y="1392"/>
            <a:chExt cx="5568" cy="1404"/>
          </a:xfrm>
        </p:grpSpPr>
        <p:grpSp>
          <p:nvGrpSpPr>
            <p:cNvPr id="15366" name="Group 11"/>
            <p:cNvGrpSpPr>
              <a:grpSpLocks/>
            </p:cNvGrpSpPr>
            <p:nvPr/>
          </p:nvGrpSpPr>
          <p:grpSpPr bwMode="auto">
            <a:xfrm>
              <a:off x="288" y="1392"/>
              <a:ext cx="5328" cy="1248"/>
              <a:chOff x="48" y="144"/>
              <a:chExt cx="5664" cy="1248"/>
            </a:xfrm>
          </p:grpSpPr>
          <p:grpSp>
            <p:nvGrpSpPr>
              <p:cNvPr id="15376" name="Group 12"/>
              <p:cNvGrpSpPr>
                <a:grpSpLocks/>
              </p:cNvGrpSpPr>
              <p:nvPr/>
            </p:nvGrpSpPr>
            <p:grpSpPr bwMode="auto">
              <a:xfrm>
                <a:off x="48" y="144"/>
                <a:ext cx="5664" cy="1248"/>
                <a:chOff x="-3456" y="216"/>
                <a:chExt cx="7664" cy="1968"/>
              </a:xfrm>
            </p:grpSpPr>
            <p:pic>
              <p:nvPicPr>
                <p:cNvPr id="15378" name="Picture 13" descr="cu95pd5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-3456" y="240"/>
                  <a:ext cx="1926" cy="19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79" name="Picture 14" descr="cu85pd15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-1536" y="240"/>
                  <a:ext cx="1920" cy="19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80" name="Picture 15" descr="cu75pd2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48" y="240"/>
                  <a:ext cx="1956" cy="19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5381" name="Picture 16" descr="cu65pd35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258" y="216"/>
                  <a:ext cx="1950" cy="19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5377" name="Line 17"/>
              <p:cNvSpPr>
                <a:spLocks noChangeShapeType="1"/>
              </p:cNvSpPr>
              <p:nvPr/>
            </p:nvSpPr>
            <p:spPr bwMode="auto">
              <a:xfrm>
                <a:off x="48" y="720"/>
                <a:ext cx="5664" cy="0"/>
              </a:xfrm>
              <a:prstGeom prst="line">
                <a:avLst/>
              </a:prstGeom>
              <a:noFill/>
              <a:ln w="19050" cap="rnd">
                <a:solidFill>
                  <a:schemeClr val="bg1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5367" name="Rectangle 18"/>
            <p:cNvSpPr>
              <a:spLocks noChangeArrowheads="1"/>
            </p:cNvSpPr>
            <p:nvPr/>
          </p:nvSpPr>
          <p:spPr bwMode="auto">
            <a:xfrm rot="-5400000">
              <a:off x="-96" y="1872"/>
              <a:ext cx="52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 sz="1800" b="1" i="1">
                  <a:latin typeface="Arial" charset="0"/>
                </a:rPr>
                <a:t>E-E</a:t>
              </a:r>
              <a:r>
                <a:rPr lang="hu-HU" sz="1800" b="1" baseline="-25000">
                  <a:latin typeface="Arial" charset="0"/>
                </a:rPr>
                <a:t>F</a:t>
              </a:r>
              <a:endParaRPr lang="hu-HU" sz="1800" b="1">
                <a:latin typeface="Arial" charset="0"/>
              </a:endParaRPr>
            </a:p>
          </p:txBody>
        </p:sp>
        <p:sp>
          <p:nvSpPr>
            <p:cNvPr id="15368" name="Text Box 19"/>
            <p:cNvSpPr txBox="1">
              <a:spLocks noChangeArrowheads="1"/>
            </p:cNvSpPr>
            <p:nvPr/>
          </p:nvSpPr>
          <p:spPr bwMode="auto">
            <a:xfrm>
              <a:off x="854" y="2592"/>
              <a:ext cx="17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i="1"/>
                <a:t>k</a:t>
              </a:r>
            </a:p>
          </p:txBody>
        </p:sp>
        <p:sp>
          <p:nvSpPr>
            <p:cNvPr id="15369" name="Text Box 20"/>
            <p:cNvSpPr txBox="1">
              <a:spLocks noChangeArrowheads="1"/>
            </p:cNvSpPr>
            <p:nvPr/>
          </p:nvSpPr>
          <p:spPr bwMode="auto">
            <a:xfrm>
              <a:off x="2227" y="2592"/>
              <a:ext cx="17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i="1"/>
                <a:t>k</a:t>
              </a:r>
            </a:p>
          </p:txBody>
        </p:sp>
        <p:sp>
          <p:nvSpPr>
            <p:cNvPr id="15370" name="Text Box 21"/>
            <p:cNvSpPr txBox="1">
              <a:spLocks noChangeArrowheads="1"/>
            </p:cNvSpPr>
            <p:nvPr/>
          </p:nvSpPr>
          <p:spPr bwMode="auto">
            <a:xfrm>
              <a:off x="3552" y="2580"/>
              <a:ext cx="17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i="1"/>
                <a:t>k</a:t>
              </a:r>
            </a:p>
          </p:txBody>
        </p:sp>
        <p:sp>
          <p:nvSpPr>
            <p:cNvPr id="15371" name="Text Box 22"/>
            <p:cNvSpPr txBox="1">
              <a:spLocks noChangeArrowheads="1"/>
            </p:cNvSpPr>
            <p:nvPr/>
          </p:nvSpPr>
          <p:spPr bwMode="auto">
            <a:xfrm>
              <a:off x="4848" y="2580"/>
              <a:ext cx="173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i="1"/>
                <a:t>k</a:t>
              </a:r>
            </a:p>
          </p:txBody>
        </p:sp>
        <p:sp>
          <p:nvSpPr>
            <p:cNvPr id="15372" name="Text Box 23"/>
            <p:cNvSpPr txBox="1">
              <a:spLocks noChangeArrowheads="1"/>
            </p:cNvSpPr>
            <p:nvPr/>
          </p:nvSpPr>
          <p:spPr bwMode="auto">
            <a:xfrm>
              <a:off x="280" y="2404"/>
              <a:ext cx="532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chemeClr val="bg1"/>
                  </a:solidFill>
                </a:rPr>
                <a:t>Cu</a:t>
              </a:r>
              <a:r>
                <a:rPr lang="hu-HU" baseline="-25000">
                  <a:solidFill>
                    <a:schemeClr val="bg1"/>
                  </a:solidFill>
                </a:rPr>
                <a:t>95</a:t>
              </a:r>
              <a:r>
                <a:rPr lang="hu-HU">
                  <a:solidFill>
                    <a:schemeClr val="bg1"/>
                  </a:solidFill>
                </a:rPr>
                <a:t>Pd</a:t>
              </a:r>
              <a:r>
                <a:rPr lang="hu-HU" baseline="-25000">
                  <a:solidFill>
                    <a:schemeClr val="bg1"/>
                  </a:solidFill>
                </a:rPr>
                <a:t>5</a:t>
              </a:r>
              <a:endParaRPr lang="hu-HU">
                <a:solidFill>
                  <a:schemeClr val="bg1"/>
                </a:solidFill>
              </a:endParaRPr>
            </a:p>
          </p:txBody>
        </p:sp>
        <p:sp>
          <p:nvSpPr>
            <p:cNvPr id="15373" name="Text Box 24"/>
            <p:cNvSpPr txBox="1">
              <a:spLocks noChangeArrowheads="1"/>
            </p:cNvSpPr>
            <p:nvPr/>
          </p:nvSpPr>
          <p:spPr bwMode="auto">
            <a:xfrm>
              <a:off x="1608" y="2416"/>
              <a:ext cx="576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chemeClr val="bg1"/>
                  </a:solidFill>
                </a:rPr>
                <a:t>Cu</a:t>
              </a:r>
              <a:r>
                <a:rPr lang="hu-HU" baseline="-25000">
                  <a:solidFill>
                    <a:schemeClr val="bg1"/>
                  </a:solidFill>
                </a:rPr>
                <a:t>85</a:t>
              </a:r>
              <a:r>
                <a:rPr lang="hu-HU">
                  <a:solidFill>
                    <a:schemeClr val="bg1"/>
                  </a:solidFill>
                </a:rPr>
                <a:t>Pd</a:t>
              </a:r>
              <a:r>
                <a:rPr lang="hu-HU" baseline="-25000">
                  <a:solidFill>
                    <a:schemeClr val="bg1"/>
                  </a:solidFill>
                </a:rPr>
                <a:t>15</a:t>
              </a:r>
              <a:endParaRPr lang="hu-HU">
                <a:solidFill>
                  <a:schemeClr val="bg1"/>
                </a:solidFill>
              </a:endParaRPr>
            </a:p>
          </p:txBody>
        </p:sp>
        <p:sp>
          <p:nvSpPr>
            <p:cNvPr id="15374" name="Text Box 25"/>
            <p:cNvSpPr txBox="1">
              <a:spLocks noChangeArrowheads="1"/>
            </p:cNvSpPr>
            <p:nvPr/>
          </p:nvSpPr>
          <p:spPr bwMode="auto">
            <a:xfrm>
              <a:off x="2936" y="2416"/>
              <a:ext cx="576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chemeClr val="bg1"/>
                  </a:solidFill>
                </a:rPr>
                <a:t>Cu</a:t>
              </a:r>
              <a:r>
                <a:rPr lang="hu-HU" baseline="-25000">
                  <a:solidFill>
                    <a:schemeClr val="bg1"/>
                  </a:solidFill>
                </a:rPr>
                <a:t>75</a:t>
              </a:r>
              <a:r>
                <a:rPr lang="hu-HU">
                  <a:solidFill>
                    <a:schemeClr val="bg1"/>
                  </a:solidFill>
                </a:rPr>
                <a:t>Pd</a:t>
              </a:r>
              <a:r>
                <a:rPr lang="hu-HU" baseline="-25000">
                  <a:solidFill>
                    <a:schemeClr val="bg1"/>
                  </a:solidFill>
                </a:rPr>
                <a:t>25</a:t>
              </a:r>
              <a:endParaRPr lang="hu-HU">
                <a:solidFill>
                  <a:schemeClr val="bg1"/>
                </a:solidFill>
              </a:endParaRPr>
            </a:p>
          </p:txBody>
        </p:sp>
        <p:sp>
          <p:nvSpPr>
            <p:cNvPr id="15375" name="Text Box 26"/>
            <p:cNvSpPr txBox="1">
              <a:spLocks noChangeArrowheads="1"/>
            </p:cNvSpPr>
            <p:nvPr/>
          </p:nvSpPr>
          <p:spPr bwMode="auto">
            <a:xfrm>
              <a:off x="4244" y="2416"/>
              <a:ext cx="576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>
                  <a:solidFill>
                    <a:schemeClr val="bg1"/>
                  </a:solidFill>
                </a:rPr>
                <a:t>Cu</a:t>
              </a:r>
              <a:r>
                <a:rPr lang="hu-HU" baseline="-25000">
                  <a:solidFill>
                    <a:schemeClr val="bg1"/>
                  </a:solidFill>
                </a:rPr>
                <a:t>65</a:t>
              </a:r>
              <a:r>
                <a:rPr lang="hu-HU">
                  <a:solidFill>
                    <a:schemeClr val="bg1"/>
                  </a:solidFill>
                </a:rPr>
                <a:t>Pd</a:t>
              </a:r>
              <a:r>
                <a:rPr lang="hu-HU" baseline="-25000">
                  <a:solidFill>
                    <a:schemeClr val="bg1"/>
                  </a:solidFill>
                </a:rPr>
                <a:t>35</a:t>
              </a:r>
              <a:endParaRPr lang="hu-HU">
                <a:solidFill>
                  <a:schemeClr val="bg1"/>
                </a:solidFill>
              </a:endParaRPr>
            </a:p>
          </p:txBody>
        </p:sp>
      </p:grpSp>
      <p:sp>
        <p:nvSpPr>
          <p:cNvPr id="21" name="Szövegdoboz 20"/>
          <p:cNvSpPr txBox="1"/>
          <p:nvPr/>
        </p:nvSpPr>
        <p:spPr>
          <a:xfrm>
            <a:off x="609600" y="4800600"/>
            <a:ext cx="7305205" cy="5601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Increase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smearing</a:t>
            </a:r>
            <a:r>
              <a:rPr lang="hu-HU" dirty="0" smtClean="0"/>
              <a:t> </a:t>
            </a:r>
            <a:r>
              <a:rPr lang="hu-HU" dirty="0" err="1" smtClean="0"/>
              <a:t>due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increase</a:t>
            </a:r>
            <a:r>
              <a:rPr lang="hu-HU" dirty="0" smtClean="0"/>
              <a:t> of </a:t>
            </a:r>
            <a:r>
              <a:rPr lang="hu-HU" dirty="0" err="1" smtClean="0"/>
              <a:t>disorder</a:t>
            </a:r>
            <a:endParaRPr lang="hu-HU" dirty="0" smtClean="0"/>
          </a:p>
          <a:p>
            <a:r>
              <a:rPr lang="hu-HU" dirty="0" smtClean="0"/>
              <a:t>Shifting </a:t>
            </a:r>
            <a:r>
              <a:rPr lang="hu-HU" dirty="0" err="1" smtClean="0"/>
              <a:t>upwards</a:t>
            </a:r>
            <a:r>
              <a:rPr lang="hu-HU" dirty="0" smtClean="0"/>
              <a:t> : </a:t>
            </a:r>
            <a:r>
              <a:rPr lang="en-GB" dirty="0" smtClean="0">
                <a:solidFill>
                  <a:srgbClr val="000000"/>
                </a:solidFill>
              </a:rPr>
              <a:t>2k</a:t>
            </a:r>
            <a:r>
              <a:rPr lang="en-GB" baseline="-25000" dirty="0" smtClean="0">
                <a:solidFill>
                  <a:srgbClr val="000000"/>
                </a:solidFill>
              </a:rPr>
              <a:t>F</a:t>
            </a:r>
            <a:r>
              <a:rPr lang="hu-HU" dirty="0" smtClean="0"/>
              <a:t>  </a:t>
            </a:r>
            <a:r>
              <a:rPr lang="hu-HU" dirty="0" err="1" smtClean="0"/>
              <a:t>becomes</a:t>
            </a:r>
            <a:r>
              <a:rPr lang="hu-HU" dirty="0" smtClean="0"/>
              <a:t> </a:t>
            </a:r>
            <a:r>
              <a:rPr lang="hu-HU" dirty="0" err="1" smtClean="0"/>
              <a:t>shorter</a:t>
            </a:r>
            <a:r>
              <a:rPr lang="hu-HU" dirty="0" smtClean="0"/>
              <a:t> </a:t>
            </a:r>
            <a:r>
              <a:rPr lang="hu-HU" dirty="0" smtClean="0">
                <a:sym typeface="Symbol" pitchFamily="18" charset="2"/>
              </a:rPr>
              <a:t></a:t>
            </a:r>
            <a:r>
              <a:rPr lang="hu-HU" dirty="0" smtClean="0"/>
              <a:t> </a:t>
            </a:r>
            <a:r>
              <a:rPr lang="hu-HU" dirty="0" err="1" smtClean="0"/>
              <a:t>frequency</a:t>
            </a:r>
            <a:r>
              <a:rPr lang="hu-HU" dirty="0" smtClean="0"/>
              <a:t> </a:t>
            </a:r>
            <a:r>
              <a:rPr lang="hu-HU" dirty="0" err="1" smtClean="0"/>
              <a:t>decreases</a:t>
            </a:r>
            <a:r>
              <a:rPr lang="hu-HU" dirty="0" smtClean="0"/>
              <a:t>, </a:t>
            </a:r>
            <a:r>
              <a:rPr lang="hu-HU" dirty="0" err="1" smtClean="0"/>
              <a:t>wavelenght</a:t>
            </a:r>
            <a:r>
              <a:rPr lang="hu-HU" dirty="0" smtClean="0"/>
              <a:t> </a:t>
            </a:r>
            <a:r>
              <a:rPr lang="hu-HU" dirty="0" err="1" smtClean="0"/>
              <a:t>increases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36"/>
          <p:cNvSpPr>
            <a:spLocks noChangeArrowheads="1"/>
          </p:cNvSpPr>
          <p:nvPr/>
        </p:nvSpPr>
        <p:spPr bwMode="auto">
          <a:xfrm>
            <a:off x="304800" y="339725"/>
            <a:ext cx="8534400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000" b="1" i="1"/>
              <a:t>Changing the Fermi surface, changing the surface state, </a:t>
            </a:r>
          </a:p>
          <a:p>
            <a:pPr algn="ctr"/>
            <a:r>
              <a:rPr lang="hu-HU" sz="2000" b="1" i="1"/>
              <a:t>changing the exchange coupling</a:t>
            </a:r>
          </a:p>
        </p:txBody>
      </p:sp>
      <p:grpSp>
        <p:nvGrpSpPr>
          <p:cNvPr id="11269" name="Group 40"/>
          <p:cNvGrpSpPr>
            <a:grpSpLocks/>
          </p:cNvGrpSpPr>
          <p:nvPr/>
        </p:nvGrpSpPr>
        <p:grpSpPr bwMode="auto">
          <a:xfrm>
            <a:off x="381000" y="1143000"/>
            <a:ext cx="8458200" cy="1676400"/>
            <a:chOff x="0" y="720"/>
            <a:chExt cx="6192" cy="1596"/>
          </a:xfrm>
        </p:grpSpPr>
        <p:pic>
          <p:nvPicPr>
            <p:cNvPr id="11271" name="Picture 3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720"/>
              <a:ext cx="2112" cy="1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2" name="Picture 3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12" y="720"/>
              <a:ext cx="2016" cy="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3" name="Picture 3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128" y="720"/>
              <a:ext cx="2064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70" name="Szövegdoboz 6"/>
          <p:cNvSpPr txBox="1">
            <a:spLocks noChangeArrowheads="1"/>
          </p:cNvSpPr>
          <p:nvPr/>
        </p:nvSpPr>
        <p:spPr bwMode="auto">
          <a:xfrm>
            <a:off x="228600" y="3124200"/>
            <a:ext cx="8915400" cy="318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000" dirty="0" err="1"/>
              <a:t>Can</a:t>
            </a:r>
            <a:r>
              <a:rPr lang="hu-HU" sz="2000" dirty="0"/>
              <a:t> be fitted </a:t>
            </a:r>
            <a:r>
              <a:rPr lang="hu-HU" sz="2000" dirty="0" err="1"/>
              <a:t>with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function</a:t>
            </a:r>
            <a:endParaRPr lang="hu-HU" sz="2000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sz="2000" dirty="0" err="1"/>
              <a:t>Similarly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Interlayer</a:t>
            </a:r>
            <a:r>
              <a:rPr lang="hu-HU" sz="2000" dirty="0"/>
              <a:t> Exchange </a:t>
            </a:r>
            <a:r>
              <a:rPr lang="hu-HU" sz="2000" dirty="0" err="1"/>
              <a:t>Coupling</a:t>
            </a:r>
            <a:r>
              <a:rPr lang="hu-HU" sz="2000" dirty="0"/>
              <a:t> </a:t>
            </a:r>
            <a:r>
              <a:rPr lang="hu-HU" sz="2000" dirty="0" err="1"/>
              <a:t>across</a:t>
            </a:r>
            <a:r>
              <a:rPr lang="hu-HU" sz="2000" dirty="0"/>
              <a:t> </a:t>
            </a:r>
            <a:r>
              <a:rPr lang="hu-HU" sz="2000" dirty="0" err="1"/>
              <a:t>CuPd</a:t>
            </a:r>
            <a:r>
              <a:rPr lang="hu-HU" sz="2000" dirty="0"/>
              <a:t> </a:t>
            </a:r>
            <a:r>
              <a:rPr lang="hu-HU" sz="2000" dirty="0" err="1"/>
              <a:t>spacer</a:t>
            </a:r>
            <a:r>
              <a:rPr lang="hu-HU" sz="2000" dirty="0"/>
              <a:t> </a:t>
            </a:r>
            <a:r>
              <a:rPr lang="hu-HU" sz="2000" dirty="0" err="1"/>
              <a:t>discussed</a:t>
            </a:r>
            <a:r>
              <a:rPr lang="hu-HU" sz="2000" dirty="0"/>
              <a:t> </a:t>
            </a:r>
            <a:r>
              <a:rPr lang="hu-HU" sz="2000" dirty="0" err="1"/>
              <a:t>by</a:t>
            </a:r>
            <a:r>
              <a:rPr lang="hu-HU" dirty="0"/>
              <a:t> </a:t>
            </a:r>
          </a:p>
          <a:p>
            <a:r>
              <a:rPr lang="hu-HU" dirty="0"/>
              <a:t>   </a:t>
            </a:r>
            <a:r>
              <a:rPr lang="hu-HU" sz="1400" dirty="0" err="1"/>
              <a:t>Holmström</a:t>
            </a:r>
            <a:r>
              <a:rPr lang="hu-HU" sz="1400" dirty="0"/>
              <a:t> et </a:t>
            </a:r>
            <a:r>
              <a:rPr lang="hu-HU" sz="1400" dirty="0" err="1"/>
              <a:t>al</a:t>
            </a:r>
            <a:r>
              <a:rPr lang="hu-HU" sz="1400" dirty="0"/>
              <a:t> (PRB 70, 064408 (2004)</a:t>
            </a:r>
          </a:p>
          <a:p>
            <a:endParaRPr lang="hu-HU" sz="1400" dirty="0"/>
          </a:p>
          <a:p>
            <a:pPr>
              <a:buFont typeface="Arial" charset="0"/>
              <a:buChar char="•"/>
            </a:pPr>
            <a:r>
              <a:rPr lang="hu-HU" sz="2000" dirty="0" err="1"/>
              <a:t>There</a:t>
            </a:r>
            <a:r>
              <a:rPr lang="hu-HU" sz="2000" dirty="0"/>
              <a:t> is an </a:t>
            </a:r>
            <a:r>
              <a:rPr lang="hu-HU" sz="2000" dirty="0" err="1"/>
              <a:t>exponential</a:t>
            </a:r>
            <a:r>
              <a:rPr lang="hu-HU" sz="2000" dirty="0"/>
              <a:t> </a:t>
            </a:r>
            <a:r>
              <a:rPr lang="hu-HU" sz="2000" dirty="0" err="1"/>
              <a:t>decay</a:t>
            </a:r>
            <a:r>
              <a:rPr lang="hu-HU" sz="2000" dirty="0"/>
              <a:t> </a:t>
            </a:r>
            <a:r>
              <a:rPr lang="hu-HU" sz="2000" dirty="0" err="1"/>
              <a:t>due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disorder</a:t>
            </a:r>
            <a:endParaRPr lang="hu-HU" sz="2000" dirty="0"/>
          </a:p>
          <a:p>
            <a:pPr>
              <a:buFont typeface="Arial" charset="0"/>
              <a:buChar char="•"/>
            </a:pPr>
            <a:r>
              <a:rPr lang="hu-HU" sz="2000" dirty="0" err="1"/>
              <a:t>There</a:t>
            </a:r>
            <a:r>
              <a:rPr lang="hu-HU" sz="2000" dirty="0"/>
              <a:t> is an </a:t>
            </a:r>
            <a:r>
              <a:rPr lang="hu-HU" sz="2000" dirty="0" err="1"/>
              <a:t>oscillatory</a:t>
            </a:r>
            <a:r>
              <a:rPr lang="hu-HU" sz="2000" dirty="0"/>
              <a:t> part </a:t>
            </a:r>
            <a:r>
              <a:rPr lang="hu-HU" sz="2000" dirty="0" err="1"/>
              <a:t>due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surface</a:t>
            </a:r>
            <a:r>
              <a:rPr lang="hu-HU" sz="2000" dirty="0"/>
              <a:t> </a:t>
            </a:r>
            <a:r>
              <a:rPr lang="hu-HU" sz="2000" dirty="0" err="1"/>
              <a:t>state</a:t>
            </a:r>
            <a:endParaRPr lang="hu-HU" sz="2000" dirty="0"/>
          </a:p>
          <a:p>
            <a:pPr>
              <a:buFont typeface="Arial" charset="0"/>
              <a:buChar char="•"/>
            </a:pPr>
            <a:r>
              <a:rPr lang="hu-HU" dirty="0"/>
              <a:t> </a:t>
            </a:r>
            <a:r>
              <a:rPr lang="hu-HU" sz="2000" dirty="0" err="1"/>
              <a:t>As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gap</a:t>
            </a:r>
            <a:r>
              <a:rPr lang="hu-HU" sz="2000" dirty="0"/>
              <a:t> </a:t>
            </a:r>
            <a:r>
              <a:rPr lang="hu-HU" sz="2000" dirty="0" err="1"/>
              <a:t>closes</a:t>
            </a:r>
            <a:r>
              <a:rPr lang="hu-HU" sz="2000" dirty="0"/>
              <a:t>,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wavelenght</a:t>
            </a:r>
            <a:r>
              <a:rPr lang="hu-HU" sz="2000" dirty="0"/>
              <a:t> of </a:t>
            </a:r>
            <a:r>
              <a:rPr lang="hu-HU" sz="2000" dirty="0" err="1"/>
              <a:t>the</a:t>
            </a:r>
            <a:r>
              <a:rPr lang="hu-HU" sz="2000" dirty="0"/>
              <a:t>  </a:t>
            </a:r>
            <a:r>
              <a:rPr lang="hu-HU" sz="2000" dirty="0" err="1"/>
              <a:t>oscillations</a:t>
            </a:r>
            <a:r>
              <a:rPr lang="hu-HU" sz="2000" dirty="0"/>
              <a:t> </a:t>
            </a:r>
            <a:r>
              <a:rPr lang="hu-HU" sz="2000" dirty="0" err="1"/>
              <a:t>becames</a:t>
            </a:r>
            <a:r>
              <a:rPr lang="hu-HU" sz="2000" dirty="0"/>
              <a:t> </a:t>
            </a:r>
            <a:r>
              <a:rPr lang="hu-HU" sz="2000" dirty="0" err="1"/>
              <a:t>larger</a:t>
            </a:r>
            <a:r>
              <a:rPr lang="hu-HU" sz="2000" dirty="0"/>
              <a:t> and </a:t>
            </a:r>
            <a:r>
              <a:rPr lang="hu-HU" sz="2000" dirty="0" err="1"/>
              <a:t>finally</a:t>
            </a:r>
            <a:r>
              <a:rPr lang="hu-HU" sz="2000" dirty="0"/>
              <a:t> </a:t>
            </a:r>
            <a:r>
              <a:rPr lang="hu-HU" sz="2000" dirty="0" err="1"/>
              <a:t>dies</a:t>
            </a:r>
            <a:endParaRPr lang="hu-HU" sz="2000" dirty="0"/>
          </a:p>
          <a:p>
            <a:pPr>
              <a:buFont typeface="Arial" charset="0"/>
              <a:buNone/>
            </a:pPr>
            <a:endParaRPr lang="hu-HU" sz="2000" dirty="0"/>
          </a:p>
        </p:txBody>
      </p:sp>
      <p:graphicFrame>
        <p:nvGraphicFramePr>
          <p:cNvPr id="11266" name="Object 41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p:oleObj spid="_x0000_s11266" name="Equation" r:id="rId6" imgW="114120" imgH="215640" progId="Equation.3">
              <p:embed/>
            </p:oleObj>
          </a:graphicData>
        </a:graphic>
      </p:graphicFrame>
      <p:graphicFrame>
        <p:nvGraphicFramePr>
          <p:cNvPr id="11267" name="Object 42"/>
          <p:cNvGraphicFramePr>
            <a:graphicFrameLocks noChangeAspect="1"/>
          </p:cNvGraphicFramePr>
          <p:nvPr/>
        </p:nvGraphicFramePr>
        <p:xfrm>
          <a:off x="2738438" y="3652838"/>
          <a:ext cx="3433762" cy="506412"/>
        </p:xfrm>
        <a:graphic>
          <a:graphicData uri="http://schemas.openxmlformats.org/presentationml/2006/ole">
            <p:oleObj spid="_x0000_s11267" name="Equation" r:id="rId7" imgW="1549080" imgH="2286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zövegdoboz 1"/>
          <p:cNvSpPr txBox="1">
            <a:spLocks noChangeArrowheads="1"/>
          </p:cNvSpPr>
          <p:nvPr/>
        </p:nvSpPr>
        <p:spPr bwMode="auto">
          <a:xfrm>
            <a:off x="3678238" y="609600"/>
            <a:ext cx="310356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 dirty="0" err="1" smtClean="0"/>
              <a:t>Summary</a:t>
            </a:r>
            <a:endParaRPr lang="hu-HU" sz="2800" dirty="0"/>
          </a:p>
        </p:txBody>
      </p:sp>
      <p:sp>
        <p:nvSpPr>
          <p:cNvPr id="16387" name="Szövegdoboz 2"/>
          <p:cNvSpPr txBox="1">
            <a:spLocks noChangeArrowheads="1"/>
          </p:cNvSpPr>
          <p:nvPr/>
        </p:nvSpPr>
        <p:spPr bwMode="auto">
          <a:xfrm>
            <a:off x="304800" y="1600200"/>
            <a:ext cx="8610600" cy="219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hu-HU" sz="2400" dirty="0" err="1" smtClean="0"/>
              <a:t>Oscillatory</a:t>
            </a:r>
            <a:r>
              <a:rPr lang="hu-HU" sz="2400" dirty="0" smtClean="0"/>
              <a:t> </a:t>
            </a:r>
            <a:r>
              <a:rPr lang="hu-HU" sz="2400" dirty="0" err="1" smtClean="0"/>
              <a:t>interaction</a:t>
            </a:r>
            <a:r>
              <a:rPr lang="hu-HU" sz="2400" dirty="0" smtClean="0"/>
              <a:t> </a:t>
            </a:r>
            <a:r>
              <a:rPr lang="hu-HU" sz="2400" dirty="0" err="1" smtClean="0"/>
              <a:t>between</a:t>
            </a:r>
            <a:r>
              <a:rPr lang="hu-HU" sz="2400" dirty="0" smtClean="0"/>
              <a:t> </a:t>
            </a:r>
            <a:r>
              <a:rPr lang="hu-HU" sz="2400" dirty="0" err="1" smtClean="0"/>
              <a:t>magnetic</a:t>
            </a:r>
            <a:r>
              <a:rPr lang="hu-HU" sz="2400" dirty="0" smtClean="0"/>
              <a:t> </a:t>
            </a:r>
            <a:r>
              <a:rPr lang="hu-HU" sz="2400" dirty="0" err="1" smtClean="0"/>
              <a:t>impurities</a:t>
            </a:r>
            <a:r>
              <a:rPr lang="hu-HU" sz="2400" dirty="0" smtClean="0"/>
              <a:t> </a:t>
            </a:r>
            <a:r>
              <a:rPr lang="hu-HU" sz="2400" dirty="0" err="1" smtClean="0"/>
              <a:t>are</a:t>
            </a:r>
            <a:r>
              <a:rPr lang="hu-HU" sz="2400" dirty="0" smtClean="0"/>
              <a:t> </a:t>
            </a:r>
            <a:r>
              <a:rPr lang="hu-HU" sz="2400" dirty="0" err="1" smtClean="0"/>
              <a:t>mediated</a:t>
            </a:r>
            <a:r>
              <a:rPr lang="hu-HU" sz="2400" dirty="0" smtClean="0"/>
              <a:t> </a:t>
            </a:r>
            <a:r>
              <a:rPr lang="hu-HU" sz="2400" dirty="0" err="1" smtClean="0"/>
              <a:t>by</a:t>
            </a:r>
            <a:r>
              <a:rPr lang="hu-HU" sz="2400" dirty="0" smtClean="0"/>
              <a:t> </a:t>
            </a:r>
            <a:r>
              <a:rPr lang="hu-HU" sz="2400" dirty="0" err="1" smtClean="0"/>
              <a:t>the</a:t>
            </a:r>
            <a:r>
              <a:rPr lang="hu-HU" sz="2400" dirty="0" smtClean="0"/>
              <a:t> </a:t>
            </a:r>
            <a:r>
              <a:rPr lang="hu-HU" sz="2400" dirty="0" err="1" smtClean="0"/>
              <a:t>surface</a:t>
            </a:r>
            <a:r>
              <a:rPr lang="hu-HU" sz="2400" dirty="0" smtClean="0"/>
              <a:t> </a:t>
            </a:r>
            <a:r>
              <a:rPr lang="hu-HU" sz="2400" dirty="0" err="1" smtClean="0"/>
              <a:t>states</a:t>
            </a:r>
            <a:endParaRPr lang="hu-HU" sz="2400" dirty="0" smtClean="0"/>
          </a:p>
          <a:p>
            <a:pPr lvl="1">
              <a:buFont typeface="Arial" charset="0"/>
              <a:buChar char="•"/>
            </a:pPr>
            <a:r>
              <a:rPr lang="hu-HU" sz="2400" dirty="0" smtClean="0"/>
              <a:t>No </a:t>
            </a:r>
            <a:r>
              <a:rPr lang="hu-HU" sz="2400" dirty="0" err="1" smtClean="0"/>
              <a:t>surface</a:t>
            </a:r>
            <a:r>
              <a:rPr lang="hu-HU" sz="2400" dirty="0" smtClean="0"/>
              <a:t> </a:t>
            </a:r>
            <a:r>
              <a:rPr lang="hu-HU" sz="2400" dirty="0" err="1" smtClean="0"/>
              <a:t>state</a:t>
            </a:r>
            <a:r>
              <a:rPr lang="hu-HU" sz="2400" dirty="0" smtClean="0"/>
              <a:t>, </a:t>
            </a:r>
            <a:r>
              <a:rPr lang="hu-HU" sz="2400" dirty="0" err="1" smtClean="0"/>
              <a:t>no</a:t>
            </a:r>
            <a:r>
              <a:rPr lang="hu-HU" sz="2400" dirty="0" smtClean="0"/>
              <a:t> </a:t>
            </a:r>
            <a:r>
              <a:rPr lang="hu-HU" sz="2400" dirty="0" err="1" smtClean="0"/>
              <a:t>oscillation</a:t>
            </a:r>
            <a:endParaRPr lang="hu-HU" sz="2400" dirty="0" smtClean="0"/>
          </a:p>
          <a:p>
            <a:pPr lvl="1">
              <a:buFont typeface="Arial" charset="0"/>
              <a:buChar char="•"/>
            </a:pPr>
            <a:r>
              <a:rPr lang="hu-HU" sz="2400" dirty="0" err="1" smtClean="0"/>
              <a:t>Rashba-split</a:t>
            </a:r>
            <a:r>
              <a:rPr lang="hu-HU" sz="2400" dirty="0" smtClean="0"/>
              <a:t> </a:t>
            </a:r>
            <a:r>
              <a:rPr lang="hu-HU" sz="2400" dirty="0" err="1" smtClean="0"/>
              <a:t>surface</a:t>
            </a:r>
            <a:r>
              <a:rPr lang="hu-HU" sz="2400" dirty="0" smtClean="0"/>
              <a:t> </a:t>
            </a:r>
            <a:r>
              <a:rPr lang="hu-HU" sz="2400" dirty="0" err="1" smtClean="0"/>
              <a:t>state</a:t>
            </a:r>
            <a:r>
              <a:rPr lang="hu-HU" sz="2400" dirty="0" smtClean="0"/>
              <a:t> </a:t>
            </a:r>
            <a:r>
              <a:rPr lang="hu-HU" sz="2400" dirty="0" smtClean="0">
                <a:sym typeface="Symbol" pitchFamily="18" charset="2"/>
              </a:rPr>
              <a:t> </a:t>
            </a:r>
            <a:r>
              <a:rPr lang="hu-HU" sz="2400" dirty="0" err="1" smtClean="0">
                <a:sym typeface="Symbol" pitchFamily="18" charset="2"/>
              </a:rPr>
              <a:t>two</a:t>
            </a:r>
            <a:r>
              <a:rPr lang="hu-HU" sz="2400" dirty="0" smtClean="0">
                <a:sym typeface="Symbol" pitchFamily="18" charset="2"/>
              </a:rPr>
              <a:t> </a:t>
            </a:r>
            <a:r>
              <a:rPr lang="hu-HU" sz="2400" dirty="0" err="1" smtClean="0">
                <a:sym typeface="Symbol" pitchFamily="18" charset="2"/>
              </a:rPr>
              <a:t>frequences</a:t>
            </a:r>
            <a:endParaRPr lang="hu-HU" sz="2400" dirty="0" smtClean="0">
              <a:sym typeface="Symbol" pitchFamily="18" charset="2"/>
            </a:endParaRPr>
          </a:p>
          <a:p>
            <a:pPr lvl="1">
              <a:buFont typeface="Arial" charset="0"/>
              <a:buChar char="•"/>
            </a:pPr>
            <a:r>
              <a:rPr lang="hu-HU" sz="2400" dirty="0" err="1" smtClean="0">
                <a:sym typeface="Symbol" pitchFamily="18" charset="2"/>
              </a:rPr>
              <a:t>Alloying</a:t>
            </a:r>
            <a:r>
              <a:rPr lang="hu-HU" sz="2400" dirty="0" smtClean="0">
                <a:sym typeface="Symbol" pitchFamily="18" charset="2"/>
              </a:rPr>
              <a:t> </a:t>
            </a:r>
            <a:r>
              <a:rPr lang="hu-HU" sz="2400" dirty="0" err="1" smtClean="0">
                <a:sym typeface="Symbol" pitchFamily="18" charset="2"/>
              </a:rPr>
              <a:t>effects</a:t>
            </a:r>
            <a:endParaRPr lang="hu-HU" sz="2400" dirty="0" smtClean="0">
              <a:sym typeface="Symbol" pitchFamily="18" charset="2"/>
            </a:endParaRPr>
          </a:p>
          <a:p>
            <a:pPr lvl="1">
              <a:buFont typeface="Arial" charset="0"/>
              <a:buChar char="•"/>
            </a:pPr>
            <a:r>
              <a:rPr lang="hu-HU" sz="2400" dirty="0" err="1" smtClean="0">
                <a:sym typeface="Symbol" pitchFamily="18" charset="2"/>
              </a:rPr>
              <a:t>Diappearance</a:t>
            </a:r>
            <a:r>
              <a:rPr lang="hu-HU" sz="2400" dirty="0" smtClean="0">
                <a:sym typeface="Symbol" pitchFamily="18" charset="2"/>
              </a:rPr>
              <a:t> of </a:t>
            </a:r>
            <a:r>
              <a:rPr lang="hu-HU" sz="2400" dirty="0" err="1" smtClean="0">
                <a:sym typeface="Symbol" pitchFamily="18" charset="2"/>
              </a:rPr>
              <a:t>surface</a:t>
            </a:r>
            <a:r>
              <a:rPr lang="hu-HU" sz="2400" dirty="0" smtClean="0">
                <a:sym typeface="Symbol" pitchFamily="18" charset="2"/>
              </a:rPr>
              <a:t> </a:t>
            </a:r>
            <a:r>
              <a:rPr lang="hu-HU" sz="2400" dirty="0" err="1" smtClean="0">
                <a:sym typeface="Symbol" pitchFamily="18" charset="2"/>
              </a:rPr>
              <a:t>state</a:t>
            </a:r>
            <a:r>
              <a:rPr lang="hu-HU" sz="2400" dirty="0" smtClean="0">
                <a:sym typeface="Symbol" pitchFamily="18" charset="2"/>
              </a:rPr>
              <a:t> </a:t>
            </a:r>
            <a:r>
              <a:rPr lang="hu-HU" sz="2400" dirty="0" err="1" smtClean="0">
                <a:sym typeface="Symbol" pitchFamily="18" charset="2"/>
              </a:rPr>
              <a:t>kills</a:t>
            </a:r>
            <a:r>
              <a:rPr lang="hu-HU" sz="2400" dirty="0" smtClean="0">
                <a:sym typeface="Symbol" pitchFamily="18" charset="2"/>
              </a:rPr>
              <a:t> </a:t>
            </a:r>
            <a:r>
              <a:rPr lang="hu-HU" sz="2400" dirty="0" err="1" smtClean="0">
                <a:sym typeface="Symbol" pitchFamily="18" charset="2"/>
              </a:rPr>
              <a:t>oscillatory</a:t>
            </a:r>
            <a:r>
              <a:rPr lang="hu-HU" sz="2400" dirty="0" smtClean="0">
                <a:sym typeface="Symbol" pitchFamily="18" charset="2"/>
              </a:rPr>
              <a:t> </a:t>
            </a:r>
            <a:r>
              <a:rPr lang="hu-HU" sz="2400" dirty="0" err="1" smtClean="0">
                <a:sym typeface="Symbol" pitchFamily="18" charset="2"/>
              </a:rPr>
              <a:t>interaction</a:t>
            </a:r>
            <a:r>
              <a:rPr lang="hu-HU" sz="2400" dirty="0" smtClean="0"/>
              <a:t>  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3988"/>
            <a:ext cx="7770813" cy="1141412"/>
          </a:xfrm>
        </p:spPr>
        <p:txBody>
          <a:bodyPr/>
          <a:lstStyle/>
          <a:p>
            <a:r>
              <a:rPr lang="hu-HU" sz="2800" smtClean="0">
                <a:solidFill>
                  <a:schemeClr val="accent2"/>
                </a:solidFill>
              </a:rPr>
              <a:t>Do you think you understood something?</a:t>
            </a:r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057400"/>
            <a:ext cx="6372225" cy="467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746125" y="1322388"/>
            <a:ext cx="738028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/>
              <a:t>By increasing the Pd concentration the </a:t>
            </a:r>
            <a:r>
              <a:rPr lang="hu-HU" sz="2000">
                <a:solidFill>
                  <a:srgbClr val="FF0000"/>
                </a:solidFill>
              </a:rPr>
              <a:t>oscillatory exchange reappears</a:t>
            </a:r>
            <a:r>
              <a:rPr lang="hu-HU" sz="2000"/>
              <a:t>!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3505200" y="2393950"/>
            <a:ext cx="6175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/>
              <a:t>Pd</a:t>
            </a:r>
            <a:r>
              <a:rPr lang="hu-HU" sz="2000" baseline="-25000"/>
              <a:t>75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6781800" y="2486025"/>
            <a:ext cx="6175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/>
              <a:t>Pd</a:t>
            </a:r>
            <a:r>
              <a:rPr lang="hu-HU" sz="2000" baseline="-25000"/>
              <a:t>95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3505200" y="4876800"/>
            <a:ext cx="4524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/>
              <a:t>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0813" cy="685800"/>
          </a:xfrm>
        </p:spPr>
        <p:txBody>
          <a:bodyPr/>
          <a:lstStyle/>
          <a:p>
            <a:r>
              <a:rPr lang="hu-HU" sz="3600" smtClean="0"/>
              <a:t>Origin of the interaction?</a:t>
            </a:r>
            <a:r>
              <a:rPr lang="hu-HU" sz="4000" smtClean="0"/>
              <a:t/>
            </a:r>
            <a:br>
              <a:rPr lang="hu-HU" sz="4000" smtClean="0"/>
            </a:br>
            <a:endParaRPr lang="hu-HU" sz="2400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229600" cy="4113213"/>
          </a:xfrm>
        </p:spPr>
        <p:txBody>
          <a:bodyPr/>
          <a:lstStyle/>
          <a:p>
            <a:r>
              <a:rPr lang="hu-HU" sz="2400" smtClean="0"/>
              <a:t>It can not be a surface state </a:t>
            </a:r>
          </a:p>
          <a:p>
            <a:r>
              <a:rPr lang="hu-HU" sz="2400" smtClean="0"/>
              <a:t>Decay can be better fitted with a 1/d</a:t>
            </a:r>
            <a:r>
              <a:rPr lang="hu-HU" sz="2400" baseline="30000" smtClean="0"/>
              <a:t>3 </a:t>
            </a:r>
            <a:r>
              <a:rPr lang="hu-HU" sz="2400" smtClean="0"/>
              <a:t>function</a:t>
            </a:r>
          </a:p>
          <a:p>
            <a:r>
              <a:rPr lang="hu-HU" sz="2400" smtClean="0"/>
              <a:t>Frequency is that of bulk Pd</a:t>
            </a:r>
          </a:p>
          <a:p>
            <a:r>
              <a:rPr lang="hu-HU" sz="2400" smtClean="0"/>
              <a:t>Magnetic impurities induce significant moments very far from the impurity in Pd and Pt.</a:t>
            </a:r>
          </a:p>
          <a:p>
            <a:r>
              <a:rPr lang="hu-HU" sz="2400" smtClean="0"/>
              <a:t>Can it be RKKY in the bulk between the induced momets?</a:t>
            </a:r>
            <a:r>
              <a:rPr lang="hu-HU" smtClean="0"/>
              <a:t> 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914400" y="1143000"/>
            <a:ext cx="2127250" cy="43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>
                <a:solidFill>
                  <a:schemeClr val="accent2"/>
                </a:solidFill>
              </a:rPr>
              <a:t>There are clues: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0813" cy="762000"/>
          </a:xfrm>
        </p:spPr>
        <p:txBody>
          <a:bodyPr/>
          <a:lstStyle/>
          <a:p>
            <a:r>
              <a:rPr lang="hu-HU" sz="2800" smtClean="0"/>
              <a:t>Computer experiment: Let’s try to separate them!</a:t>
            </a:r>
          </a:p>
        </p:txBody>
      </p:sp>
      <p:grpSp>
        <p:nvGrpSpPr>
          <p:cNvPr id="47118" name="Group 14"/>
          <p:cNvGrpSpPr>
            <a:grpSpLocks/>
          </p:cNvGrpSpPr>
          <p:nvPr/>
        </p:nvGrpSpPr>
        <p:grpSpPr bwMode="auto">
          <a:xfrm>
            <a:off x="381000" y="1219200"/>
            <a:ext cx="8399463" cy="5334000"/>
            <a:chOff x="240" y="768"/>
            <a:chExt cx="5291" cy="3360"/>
          </a:xfrm>
        </p:grpSpPr>
        <p:pic>
          <p:nvPicPr>
            <p:cNvPr id="47108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96" y="768"/>
              <a:ext cx="3035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109" name="Text Box 5"/>
            <p:cNvSpPr txBox="1">
              <a:spLocks noChangeArrowheads="1"/>
            </p:cNvSpPr>
            <p:nvPr/>
          </p:nvSpPr>
          <p:spPr bwMode="auto">
            <a:xfrm>
              <a:off x="816" y="1169"/>
              <a:ext cx="100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/>
                <a:t>No separation</a:t>
              </a:r>
            </a:p>
          </p:txBody>
        </p:sp>
        <p:pic>
          <p:nvPicPr>
            <p:cNvPr id="4711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82" y="1905"/>
              <a:ext cx="2938" cy="11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111" name="Text Box 7"/>
            <p:cNvSpPr txBox="1">
              <a:spLocks noChangeArrowheads="1"/>
            </p:cNvSpPr>
            <p:nvPr/>
          </p:nvSpPr>
          <p:spPr bwMode="auto">
            <a:xfrm>
              <a:off x="278" y="2177"/>
              <a:ext cx="230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/>
                <a:t>Separated by a 1 layer deep valley</a:t>
              </a:r>
            </a:p>
          </p:txBody>
        </p:sp>
        <p:pic>
          <p:nvPicPr>
            <p:cNvPr id="47112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2" y="3041"/>
              <a:ext cx="2938" cy="1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7113" name="Text Box 9"/>
            <p:cNvSpPr txBox="1">
              <a:spLocks noChangeArrowheads="1"/>
            </p:cNvSpPr>
            <p:nvPr/>
          </p:nvSpPr>
          <p:spPr bwMode="auto">
            <a:xfrm>
              <a:off x="240" y="3408"/>
              <a:ext cx="2308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/>
                <a:t>Separated by a 3 layer deep valley</a:t>
              </a:r>
            </a:p>
          </p:txBody>
        </p:sp>
      </p:grpSp>
      <p:pic>
        <p:nvPicPr>
          <p:cNvPr id="47119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838200"/>
            <a:ext cx="1258888" cy="464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20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1743075"/>
            <a:ext cx="1208088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21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38600" y="2759075"/>
            <a:ext cx="903288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zövegdoboz 1"/>
          <p:cNvSpPr txBox="1">
            <a:spLocks noChangeArrowheads="1"/>
          </p:cNvSpPr>
          <p:nvPr/>
        </p:nvSpPr>
        <p:spPr bwMode="auto">
          <a:xfrm>
            <a:off x="3678238" y="609600"/>
            <a:ext cx="3103562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800"/>
              <a:t>Conclusion</a:t>
            </a:r>
          </a:p>
        </p:txBody>
      </p:sp>
      <p:sp>
        <p:nvSpPr>
          <p:cNvPr id="16387" name="Szövegdoboz 2"/>
          <p:cNvSpPr txBox="1">
            <a:spLocks noChangeArrowheads="1"/>
          </p:cNvSpPr>
          <p:nvPr/>
        </p:nvSpPr>
        <p:spPr bwMode="auto">
          <a:xfrm>
            <a:off x="304800" y="1600200"/>
            <a:ext cx="8610600" cy="461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400" dirty="0"/>
              <a:t>We showed that the asymptotic limit of the exchange interaction on surfaces are </a:t>
            </a:r>
            <a:r>
              <a:rPr lang="hu-HU" sz="2400" dirty="0"/>
              <a:t>  	</a:t>
            </a:r>
            <a:r>
              <a:rPr lang="en-US" sz="2400" dirty="0"/>
              <a:t>connected to the surface states</a:t>
            </a:r>
            <a:endParaRPr lang="hu-HU" sz="2400" dirty="0"/>
          </a:p>
          <a:p>
            <a:pPr>
              <a:buFont typeface="Arial" charset="0"/>
              <a:buChar char="•"/>
            </a:pPr>
            <a:endParaRPr lang="en-US" sz="2400" dirty="0"/>
          </a:p>
          <a:p>
            <a:pPr>
              <a:buFont typeface="Arial" charset="0"/>
              <a:buChar char="•"/>
            </a:pPr>
            <a:r>
              <a:rPr lang="en-US" sz="2400" dirty="0"/>
              <a:t>The large </a:t>
            </a:r>
            <a:r>
              <a:rPr lang="en-US" sz="2400" dirty="0" err="1"/>
              <a:t>Rashba</a:t>
            </a:r>
            <a:r>
              <a:rPr lang="en-US" sz="2400" dirty="0"/>
              <a:t> splitting on Au results in a doubling of the oscillation  frequencies</a:t>
            </a:r>
            <a:endParaRPr lang="hu-HU" sz="2400" dirty="0"/>
          </a:p>
          <a:p>
            <a:pPr>
              <a:buFont typeface="Arial" charset="0"/>
              <a:buChar char="•"/>
            </a:pPr>
            <a:endParaRPr lang="en-US" sz="2400" dirty="0"/>
          </a:p>
          <a:p>
            <a:pPr>
              <a:buFont typeface="Arial" charset="0"/>
              <a:buChar char="•"/>
            </a:pPr>
            <a:r>
              <a:rPr lang="en-US" sz="2400" dirty="0"/>
              <a:t>Alloying Au by Cu allows constantly tuning the </a:t>
            </a:r>
            <a:r>
              <a:rPr lang="en-US" sz="2400" dirty="0" err="1"/>
              <a:t>Rashba</a:t>
            </a:r>
            <a:r>
              <a:rPr lang="en-US" sz="2400" dirty="0"/>
              <a:t> splitting</a:t>
            </a:r>
            <a:endParaRPr lang="hu-HU" sz="2400" dirty="0"/>
          </a:p>
          <a:p>
            <a:pPr>
              <a:buFont typeface="Arial" charset="0"/>
              <a:buChar char="•"/>
            </a:pPr>
            <a:endParaRPr lang="en-US" sz="2400" dirty="0"/>
          </a:p>
          <a:p>
            <a:pPr>
              <a:buFont typeface="Arial" charset="0"/>
              <a:buChar char="•"/>
            </a:pPr>
            <a:r>
              <a:rPr lang="en-US" sz="2400" dirty="0"/>
              <a:t>Alloying Cu with Pd removes the surface state and consequently kills the oscillatory </a:t>
            </a:r>
            <a:r>
              <a:rPr lang="en-US" sz="2400" dirty="0" smtClean="0"/>
              <a:t>exchange </a:t>
            </a:r>
            <a:endParaRPr lang="hu-HU" sz="2400" dirty="0"/>
          </a:p>
          <a:p>
            <a:pPr>
              <a:buFont typeface="Arial" charset="0"/>
              <a:buChar char="•"/>
            </a:pPr>
            <a:endParaRPr lang="hu-HU" sz="2400" dirty="0"/>
          </a:p>
          <a:p>
            <a:pPr>
              <a:buFont typeface="Arial" charset="0"/>
              <a:buChar char="•"/>
            </a:pPr>
            <a:r>
              <a:rPr lang="hu-HU" sz="2400" dirty="0" err="1"/>
              <a:t>Oscillatory</a:t>
            </a:r>
            <a:r>
              <a:rPr lang="hu-HU" sz="2400" dirty="0"/>
              <a:t> </a:t>
            </a:r>
            <a:r>
              <a:rPr lang="hu-HU" sz="2400" dirty="0" err="1"/>
              <a:t>exchange</a:t>
            </a:r>
            <a:r>
              <a:rPr lang="hu-HU" sz="2400" dirty="0"/>
              <a:t> </a:t>
            </a:r>
            <a:r>
              <a:rPr lang="hu-HU" sz="2400" dirty="0" err="1"/>
              <a:t>reappears</a:t>
            </a:r>
            <a:r>
              <a:rPr lang="hu-HU" sz="2400" dirty="0"/>
              <a:t> </a:t>
            </a:r>
            <a:r>
              <a:rPr lang="hu-HU" sz="2400" dirty="0" err="1"/>
              <a:t>in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Pd</a:t>
            </a:r>
            <a:r>
              <a:rPr lang="hu-HU" sz="2400" dirty="0"/>
              <a:t> </a:t>
            </a:r>
            <a:r>
              <a:rPr lang="hu-HU" sz="2400" dirty="0" err="1"/>
              <a:t>rich</a:t>
            </a:r>
            <a:r>
              <a:rPr lang="hu-HU" sz="2400" dirty="0"/>
              <a:t> end : </a:t>
            </a:r>
            <a:r>
              <a:rPr lang="hu-HU" sz="2400" dirty="0" err="1"/>
              <a:t>possible</a:t>
            </a:r>
            <a:r>
              <a:rPr lang="hu-HU" sz="2400" dirty="0"/>
              <a:t> </a:t>
            </a:r>
            <a:r>
              <a:rPr lang="hu-HU" sz="2400" dirty="0" err="1"/>
              <a:t>reason</a:t>
            </a:r>
            <a:r>
              <a:rPr lang="hu-HU" sz="2400" dirty="0"/>
              <a:t> is </a:t>
            </a:r>
            <a:r>
              <a:rPr lang="hu-HU" sz="2400" dirty="0" err="1"/>
              <a:t>bulk</a:t>
            </a:r>
            <a:r>
              <a:rPr lang="hu-HU" sz="2400" dirty="0"/>
              <a:t> RKKY of </a:t>
            </a:r>
            <a:r>
              <a:rPr lang="hu-HU" sz="2400" dirty="0" err="1"/>
              <a:t>induced</a:t>
            </a:r>
            <a:r>
              <a:rPr lang="hu-HU" sz="2400" dirty="0"/>
              <a:t> </a:t>
            </a:r>
            <a:r>
              <a:rPr lang="hu-HU" sz="2400" dirty="0" err="1"/>
              <a:t>moment</a:t>
            </a:r>
            <a:r>
              <a:rPr lang="hu-HU" sz="2400" dirty="0"/>
              <a:t> </a:t>
            </a:r>
            <a:r>
              <a:rPr lang="hu-HU" sz="2400" dirty="0" err="1"/>
              <a:t>clouds</a:t>
            </a:r>
            <a:r>
              <a:rPr lang="hu-HU" sz="24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tx1"/>
                </a:solidFill>
              </a:rPr>
              <a:t>Magnetic structure of finite nanoparticles</a:t>
            </a:r>
            <a:endParaRPr lang="en-US" sz="2000" smtClean="0">
              <a:solidFill>
                <a:srgbClr val="CC3300"/>
              </a:solidFill>
            </a:endParaRPr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8132" name="Line 5"/>
          <p:cNvSpPr>
            <a:spLocks noChangeShapeType="1"/>
          </p:cNvSpPr>
          <p:nvPr/>
        </p:nvSpPr>
        <p:spPr bwMode="auto">
          <a:xfrm>
            <a:off x="0" y="0"/>
            <a:ext cx="0" cy="9144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585788" y="1492250"/>
            <a:ext cx="801846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Experiment:</a:t>
            </a:r>
            <a:r>
              <a:rPr lang="hu-HU"/>
              <a:t> </a:t>
            </a:r>
            <a:r>
              <a:rPr lang="en-US"/>
              <a:t>P. Gambardella </a:t>
            </a:r>
            <a:r>
              <a:rPr lang="en-US" i="1"/>
              <a:t>et al</a:t>
            </a:r>
            <a:r>
              <a:rPr lang="en-US"/>
              <a:t>.,</a:t>
            </a:r>
            <a:r>
              <a:rPr lang="hu-HU"/>
              <a:t> </a:t>
            </a:r>
            <a:r>
              <a:rPr lang="en-US" i="1"/>
              <a:t>Nature </a:t>
            </a:r>
            <a:r>
              <a:rPr lang="en-US"/>
              <a:t>416, 301–304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STM image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hu-HU"/>
              <a:t>XMCD </a:t>
            </a:r>
            <a:r>
              <a:rPr lang="hu-HU">
                <a:cs typeface="Arial" charset="0"/>
              </a:rPr>
              <a:t>→ </a:t>
            </a:r>
            <a:r>
              <a:rPr lang="hu-HU"/>
              <a:t>m</a:t>
            </a:r>
            <a:r>
              <a:rPr lang="en-US"/>
              <a:t>agnetic moment is canted</a:t>
            </a:r>
            <a:r>
              <a:rPr lang="en-US">
                <a:solidFill>
                  <a:schemeClr val="hlink"/>
                </a:solidFill>
              </a:rPr>
              <a:t> </a:t>
            </a:r>
            <a:r>
              <a:rPr lang="en-US">
                <a:solidFill>
                  <a:srgbClr val="CC3300"/>
                </a:solidFill>
              </a:rPr>
              <a:t>towards</a:t>
            </a:r>
            <a:r>
              <a:rPr lang="en-US"/>
              <a:t> the step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84213" y="2781300"/>
            <a:ext cx="2795587" cy="2074863"/>
            <a:chOff x="476" y="2296"/>
            <a:chExt cx="1761" cy="1307"/>
          </a:xfrm>
        </p:grpSpPr>
        <p:pic>
          <p:nvPicPr>
            <p:cNvPr id="48139" name="Picture 8" descr="co-ax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6" y="2349"/>
              <a:ext cx="1490" cy="1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0" name="Text Box 11"/>
            <p:cNvSpPr txBox="1">
              <a:spLocks noChangeArrowheads="1"/>
            </p:cNvSpPr>
            <p:nvPr/>
          </p:nvSpPr>
          <p:spPr bwMode="auto">
            <a:xfrm>
              <a:off x="1361" y="3339"/>
              <a:ext cx="748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solidFill>
                    <a:schemeClr val="accent2"/>
                  </a:solidFill>
                  <a:latin typeface="Symbol" pitchFamily="18" charset="2"/>
                </a:rPr>
                <a:t>q</a:t>
              </a:r>
              <a:r>
                <a:rPr lang="en-US" sz="2000" b="1" baseline="-25000">
                  <a:solidFill>
                    <a:schemeClr val="accent2"/>
                  </a:solidFill>
                </a:rPr>
                <a:t>Exp</a:t>
              </a:r>
              <a:r>
                <a:rPr lang="en-US" sz="2000" baseline="-25000">
                  <a:solidFill>
                    <a:schemeClr val="accent2"/>
                  </a:solidFill>
                </a:rPr>
                <a:t>t</a:t>
              </a:r>
              <a:r>
                <a:rPr lang="en-US" sz="2000">
                  <a:solidFill>
                    <a:schemeClr val="accent2"/>
                  </a:solidFill>
                </a:rPr>
                <a:t>=43</a:t>
              </a:r>
              <a:r>
                <a:rPr lang="en-US" sz="2000" baseline="30000">
                  <a:solidFill>
                    <a:schemeClr val="accent2"/>
                  </a:solidFill>
                </a:rPr>
                <a:t>o</a:t>
              </a:r>
            </a:p>
          </p:txBody>
        </p:sp>
        <p:sp>
          <p:nvSpPr>
            <p:cNvPr id="48141" name="Text Box 15"/>
            <p:cNvSpPr txBox="1">
              <a:spLocks noChangeArrowheads="1"/>
            </p:cNvSpPr>
            <p:nvPr/>
          </p:nvSpPr>
          <p:spPr bwMode="auto">
            <a:xfrm>
              <a:off x="1655" y="2296"/>
              <a:ext cx="58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 sz="1400"/>
                <a:t>easy axis</a:t>
              </a:r>
            </a:p>
          </p:txBody>
        </p:sp>
        <p:sp>
          <p:nvSpPr>
            <p:cNvPr id="48142" name="Text Box 16"/>
            <p:cNvSpPr txBox="1">
              <a:spLocks noChangeArrowheads="1"/>
            </p:cNvSpPr>
            <p:nvPr/>
          </p:nvSpPr>
          <p:spPr bwMode="auto">
            <a:xfrm>
              <a:off x="476" y="2387"/>
              <a:ext cx="5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 sz="1400"/>
                <a:t>hard axis</a:t>
              </a:r>
            </a:p>
          </p:txBody>
        </p:sp>
        <p:sp>
          <p:nvSpPr>
            <p:cNvPr id="48143" name="Text Box 7"/>
            <p:cNvSpPr txBox="1">
              <a:spLocks noChangeArrowheads="1"/>
            </p:cNvSpPr>
            <p:nvPr/>
          </p:nvSpPr>
          <p:spPr bwMode="auto">
            <a:xfrm>
              <a:off x="1383" y="2387"/>
              <a:ext cx="216" cy="2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>
                  <a:solidFill>
                    <a:schemeClr val="accent2"/>
                  </a:solidFill>
                  <a:latin typeface="Symbol" pitchFamily="18" charset="2"/>
                </a:rPr>
                <a:t>q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</p:grpSp>
      <p:pic>
        <p:nvPicPr>
          <p:cNvPr id="195594" name="Picture 10" descr="ga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2636838"/>
            <a:ext cx="366712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Text Box 12"/>
          <p:cNvSpPr txBox="1">
            <a:spLocks noChangeArrowheads="1"/>
          </p:cNvSpPr>
          <p:nvPr/>
        </p:nvSpPr>
        <p:spPr bwMode="auto">
          <a:xfrm>
            <a:off x="379413" y="6045200"/>
            <a:ext cx="4841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</a:rPr>
              <a:t>t=1</a:t>
            </a:r>
          </a:p>
        </p:txBody>
      </p:sp>
      <p:sp>
        <p:nvSpPr>
          <p:cNvPr id="195598" name="Text Box 14"/>
          <p:cNvSpPr txBox="1">
            <a:spLocks noChangeArrowheads="1"/>
          </p:cNvSpPr>
          <p:nvPr/>
        </p:nvSpPr>
        <p:spPr bwMode="auto">
          <a:xfrm>
            <a:off x="468313" y="908050"/>
            <a:ext cx="3906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Co-chains at a Pt(111) step edge</a:t>
            </a:r>
          </a:p>
        </p:txBody>
      </p:sp>
      <p:sp>
        <p:nvSpPr>
          <p:cNvPr id="195603" name="Text Box 19"/>
          <p:cNvSpPr txBox="1">
            <a:spLocks noChangeArrowheads="1"/>
          </p:cNvSpPr>
          <p:nvPr/>
        </p:nvSpPr>
        <p:spPr bwMode="auto">
          <a:xfrm>
            <a:off x="395288" y="5516563"/>
            <a:ext cx="8172450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hu-HU" sz="1800" i="1">
                <a:solidFill>
                  <a:srgbClr val="FF0000"/>
                </a:solidFill>
              </a:rPr>
              <a:t> </a:t>
            </a:r>
            <a:r>
              <a:rPr lang="en-US" sz="1800" i="1">
                <a:solidFill>
                  <a:srgbClr val="FF0000"/>
                </a:solidFill>
              </a:rPr>
              <a:t>Is canted magnetism (uniquely) related to the step-edge geometry? </a:t>
            </a:r>
            <a:endParaRPr lang="hu-HU" sz="1800" i="1">
              <a:solidFill>
                <a:srgbClr val="FF0000"/>
              </a:solidFill>
            </a:endParaRPr>
          </a:p>
          <a:p>
            <a:endParaRPr lang="hu-HU" sz="1800" i="1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hu-HU" sz="1800" i="1">
                <a:solidFill>
                  <a:srgbClr val="FF0000"/>
                </a:solidFill>
              </a:rPr>
              <a:t> Can first principles spin dynamics (accurately) reproduce this magnetic state?</a:t>
            </a:r>
            <a:endParaRPr lang="en-US" sz="18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8" grpId="0"/>
      <p:bldP spid="19560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ChangeArrowheads="1"/>
          </p:cNvSpPr>
          <p:nvPr/>
        </p:nvSpPr>
        <p:spPr bwMode="auto">
          <a:xfrm>
            <a:off x="263525" y="1333500"/>
            <a:ext cx="5316538" cy="2024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7944" tIns="48113" rIns="97944" bIns="48113"/>
          <a:lstStyle/>
          <a:p>
            <a:pPr marL="309563" indent="-309563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/>
              <a:t>Adiabatic decoupling of </a:t>
            </a:r>
            <a:r>
              <a:rPr lang="en-US" i="1">
                <a:effectLst>
                  <a:outerShdw blurRad="38100" dist="38100" dir="2700000" algn="tl">
                    <a:srgbClr val="FFFFFF"/>
                  </a:outerShdw>
                </a:effectLst>
              </a:rPr>
              <a:t>fast</a:t>
            </a:r>
            <a:r>
              <a:rPr lang="en-US"/>
              <a:t> motion of electrons and </a:t>
            </a:r>
            <a:r>
              <a:rPr lang="en-US" i="1">
                <a:effectLst>
                  <a:outerShdw blurRad="38100" dist="38100" dir="2700000" algn="tl">
                    <a:srgbClr val="FFFFFF"/>
                  </a:outerShdw>
                </a:effectLst>
              </a:rPr>
              <a:t>slow</a:t>
            </a:r>
            <a:r>
              <a:rPr lang="en-US" i="1"/>
              <a:t> </a:t>
            </a:r>
            <a:r>
              <a:rPr lang="en-US"/>
              <a:t>motion of spins</a:t>
            </a:r>
            <a:r>
              <a:rPr lang="hu-HU">
                <a:solidFill>
                  <a:schemeClr val="accent2"/>
                </a:solidFill>
              </a:rPr>
              <a:t>  </a:t>
            </a:r>
            <a:r>
              <a:rPr lang="hu-HU">
                <a:solidFill>
                  <a:srgbClr val="0000FF"/>
                </a:solidFill>
              </a:rPr>
              <a:t>         t</a:t>
            </a:r>
            <a:r>
              <a:rPr lang="en-US">
                <a:solidFill>
                  <a:srgbClr val="0000FF"/>
                </a:solidFill>
              </a:rPr>
              <a:t>ime-independent LSDA</a:t>
            </a:r>
          </a:p>
          <a:p>
            <a:pPr marL="309563" indent="-309563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/>
              <a:t>Rigid Spin Approximation   </a:t>
            </a:r>
            <a:r>
              <a:rPr lang="en-US" b="1"/>
              <a:t>M</a:t>
            </a:r>
            <a:r>
              <a:rPr lang="en-US" sz="2400" i="1" baseline="-25000"/>
              <a:t>i </a:t>
            </a:r>
            <a:r>
              <a:rPr lang="en-US"/>
              <a:t>= </a:t>
            </a:r>
            <a:r>
              <a:rPr lang="en-US" i="1"/>
              <a:t>M</a:t>
            </a:r>
            <a:r>
              <a:rPr lang="en-US" sz="2400" i="1" baseline="-25000"/>
              <a:t>i </a:t>
            </a:r>
            <a:r>
              <a:rPr lang="en-US" b="1"/>
              <a:t>e</a:t>
            </a:r>
            <a:r>
              <a:rPr lang="en-US" sz="2400" i="1" baseline="-25000"/>
              <a:t>i </a:t>
            </a:r>
            <a:r>
              <a:rPr lang="en-US"/>
              <a:t>  </a:t>
            </a:r>
            <a:endParaRPr lang="hu-HU"/>
          </a:p>
          <a:p>
            <a:pPr marL="309563" indent="-309563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  <a:defRPr/>
            </a:pPr>
            <a:r>
              <a:rPr lang="en-US"/>
              <a:t>Interaction with thermal bath (friction)</a:t>
            </a:r>
            <a:endParaRPr lang="hu-HU"/>
          </a:p>
          <a:p>
            <a:pPr marL="309563" indent="-309563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endParaRPr lang="hu-HU">
              <a:solidFill>
                <a:srgbClr val="0000FF"/>
              </a:solidFill>
            </a:endParaRPr>
          </a:p>
          <a:p>
            <a:pPr marL="309563" indent="-309563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>
                <a:solidFill>
                  <a:srgbClr val="0000FF"/>
                </a:solidFill>
              </a:rPr>
              <a:t>Equation of motion for spin-magnetization</a:t>
            </a:r>
            <a:r>
              <a:rPr lang="hu-HU">
                <a:solidFill>
                  <a:srgbClr val="0000FF"/>
                </a:solidFill>
              </a:rPr>
              <a:t>:</a:t>
            </a:r>
            <a:endParaRPr lang="en-US">
              <a:solidFill>
                <a:srgbClr val="0000FF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323850" y="692150"/>
            <a:ext cx="5472113" cy="354013"/>
          </a:xfrm>
        </p:spPr>
        <p:txBody>
          <a:bodyPr lIns="97944" tIns="48113" rIns="97944" bIns="48113" anchor="t">
            <a:spAutoFit/>
          </a:bodyPr>
          <a:lstStyle/>
          <a:p>
            <a:pPr algn="l" eaLnBrk="1" hangingPunct="1">
              <a:lnSpc>
                <a:spcPct val="85000"/>
              </a:lnSpc>
              <a:defRPr/>
            </a:pPr>
            <a:r>
              <a:rPr lang="en-US" sz="2000" i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First </a:t>
            </a:r>
            <a:r>
              <a:rPr lang="hu-HU" sz="2000" i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</a:t>
            </a:r>
            <a:r>
              <a:rPr lang="en-US" sz="2000" i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rinciples </a:t>
            </a:r>
            <a:r>
              <a:rPr lang="hu-HU" sz="2000" i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2000" i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pin</a:t>
            </a:r>
            <a:r>
              <a:rPr lang="hu-HU" sz="2000" i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</a:t>
            </a:r>
            <a:r>
              <a:rPr lang="en-US" sz="2000" i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yn</a:t>
            </a:r>
            <a:r>
              <a:rPr lang="hu-HU" sz="2000" i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-US" sz="2000" i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mics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867400" y="1268413"/>
            <a:ext cx="2208213" cy="1919287"/>
            <a:chOff x="344" y="493"/>
            <a:chExt cx="1556" cy="1527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350" y="493"/>
              <a:ext cx="1540" cy="483"/>
              <a:chOff x="350" y="493"/>
              <a:chExt cx="1540" cy="483"/>
            </a:xfrm>
          </p:grpSpPr>
          <p:grpSp>
            <p:nvGrpSpPr>
              <p:cNvPr id="4" name="Group 6"/>
              <p:cNvGrpSpPr>
                <a:grpSpLocks/>
              </p:cNvGrpSpPr>
              <p:nvPr/>
            </p:nvGrpSpPr>
            <p:grpSpPr bwMode="auto">
              <a:xfrm>
                <a:off x="350" y="509"/>
                <a:ext cx="1540" cy="467"/>
                <a:chOff x="350" y="509"/>
                <a:chExt cx="1540" cy="467"/>
              </a:xfrm>
            </p:grpSpPr>
            <p:sp>
              <p:nvSpPr>
                <p:cNvPr id="21537" name="Oval 7"/>
                <p:cNvSpPr>
                  <a:spLocks noChangeArrowheads="1"/>
                </p:cNvSpPr>
                <p:nvPr/>
              </p:nvSpPr>
              <p:spPr bwMode="auto">
                <a:xfrm>
                  <a:off x="1433" y="509"/>
                  <a:ext cx="457" cy="467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1538" name="Oval 8"/>
                <p:cNvSpPr>
                  <a:spLocks noChangeArrowheads="1"/>
                </p:cNvSpPr>
                <p:nvPr/>
              </p:nvSpPr>
              <p:spPr bwMode="auto">
                <a:xfrm>
                  <a:off x="898" y="509"/>
                  <a:ext cx="457" cy="467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1539" name="Oval 9"/>
                <p:cNvSpPr>
                  <a:spLocks noChangeArrowheads="1"/>
                </p:cNvSpPr>
                <p:nvPr/>
              </p:nvSpPr>
              <p:spPr bwMode="auto">
                <a:xfrm>
                  <a:off x="350" y="509"/>
                  <a:ext cx="457" cy="467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21534" name="AutoShape 10"/>
              <p:cNvSpPr>
                <a:spLocks noChangeArrowheads="1"/>
              </p:cNvSpPr>
              <p:nvPr/>
            </p:nvSpPr>
            <p:spPr bwMode="auto">
              <a:xfrm rot="-2700000">
                <a:off x="368" y="670"/>
                <a:ext cx="456" cy="142"/>
              </a:xfrm>
              <a:prstGeom prst="rightArrow">
                <a:avLst>
                  <a:gd name="adj1" fmla="val 50000"/>
                  <a:gd name="adj2" fmla="val 160578"/>
                </a:avLst>
              </a:prstGeom>
              <a:solidFill>
                <a:srgbClr val="FDE3BA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1535" name="AutoShape 11"/>
              <p:cNvSpPr>
                <a:spLocks noChangeArrowheads="1"/>
              </p:cNvSpPr>
              <p:nvPr/>
            </p:nvSpPr>
            <p:spPr bwMode="auto">
              <a:xfrm rot="9660000">
                <a:off x="894" y="669"/>
                <a:ext cx="456" cy="142"/>
              </a:xfrm>
              <a:prstGeom prst="rightArrow">
                <a:avLst>
                  <a:gd name="adj1" fmla="val 50000"/>
                  <a:gd name="adj2" fmla="val 160578"/>
                </a:avLst>
              </a:prstGeom>
              <a:solidFill>
                <a:srgbClr val="FDE3BA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1536" name="AutoShape 12"/>
              <p:cNvSpPr>
                <a:spLocks noChangeArrowheads="1"/>
              </p:cNvSpPr>
              <p:nvPr/>
            </p:nvSpPr>
            <p:spPr bwMode="auto">
              <a:xfrm rot="-7860000">
                <a:off x="1440" y="650"/>
                <a:ext cx="456" cy="142"/>
              </a:xfrm>
              <a:prstGeom prst="rightArrow">
                <a:avLst>
                  <a:gd name="adj1" fmla="val 50000"/>
                  <a:gd name="adj2" fmla="val 160578"/>
                </a:avLst>
              </a:prstGeom>
              <a:solidFill>
                <a:srgbClr val="FDE3BA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344" y="1025"/>
              <a:ext cx="1556" cy="469"/>
              <a:chOff x="344" y="1025"/>
              <a:chExt cx="1556" cy="469"/>
            </a:xfrm>
          </p:grpSpPr>
          <p:grpSp>
            <p:nvGrpSpPr>
              <p:cNvPr id="6" name="Group 14"/>
              <p:cNvGrpSpPr>
                <a:grpSpLocks/>
              </p:cNvGrpSpPr>
              <p:nvPr/>
            </p:nvGrpSpPr>
            <p:grpSpPr bwMode="auto">
              <a:xfrm>
                <a:off x="350" y="1025"/>
                <a:ext cx="1540" cy="467"/>
                <a:chOff x="350" y="1025"/>
                <a:chExt cx="1540" cy="467"/>
              </a:xfrm>
            </p:grpSpPr>
            <p:sp>
              <p:nvSpPr>
                <p:cNvPr id="21530" name="Oval 15"/>
                <p:cNvSpPr>
                  <a:spLocks noChangeArrowheads="1"/>
                </p:cNvSpPr>
                <p:nvPr/>
              </p:nvSpPr>
              <p:spPr bwMode="auto">
                <a:xfrm>
                  <a:off x="1433" y="1025"/>
                  <a:ext cx="457" cy="467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1531" name="Oval 16"/>
                <p:cNvSpPr>
                  <a:spLocks noChangeArrowheads="1"/>
                </p:cNvSpPr>
                <p:nvPr/>
              </p:nvSpPr>
              <p:spPr bwMode="auto">
                <a:xfrm>
                  <a:off x="898" y="1025"/>
                  <a:ext cx="457" cy="467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1532" name="Oval 17"/>
                <p:cNvSpPr>
                  <a:spLocks noChangeArrowheads="1"/>
                </p:cNvSpPr>
                <p:nvPr/>
              </p:nvSpPr>
              <p:spPr bwMode="auto">
                <a:xfrm>
                  <a:off x="350" y="1025"/>
                  <a:ext cx="457" cy="467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21527" name="AutoShape 18"/>
              <p:cNvSpPr>
                <a:spLocks noChangeArrowheads="1"/>
              </p:cNvSpPr>
              <p:nvPr/>
            </p:nvSpPr>
            <p:spPr bwMode="auto">
              <a:xfrm rot="10020000">
                <a:off x="344" y="1162"/>
                <a:ext cx="456" cy="142"/>
              </a:xfrm>
              <a:prstGeom prst="rightArrow">
                <a:avLst>
                  <a:gd name="adj1" fmla="val 50000"/>
                  <a:gd name="adj2" fmla="val 160578"/>
                </a:avLst>
              </a:prstGeom>
              <a:solidFill>
                <a:srgbClr val="FDE3BA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1528" name="AutoShape 19"/>
              <p:cNvSpPr>
                <a:spLocks noChangeArrowheads="1"/>
              </p:cNvSpPr>
              <p:nvPr/>
            </p:nvSpPr>
            <p:spPr bwMode="auto">
              <a:xfrm rot="-3780000">
                <a:off x="908" y="1192"/>
                <a:ext cx="462" cy="142"/>
              </a:xfrm>
              <a:prstGeom prst="rightArrow">
                <a:avLst>
                  <a:gd name="adj1" fmla="val 50000"/>
                  <a:gd name="adj2" fmla="val 162691"/>
                </a:avLst>
              </a:prstGeom>
              <a:solidFill>
                <a:srgbClr val="FDE3BA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1529" name="AutoShape 20"/>
              <p:cNvSpPr>
                <a:spLocks noChangeArrowheads="1"/>
              </p:cNvSpPr>
              <p:nvPr/>
            </p:nvSpPr>
            <p:spPr bwMode="auto">
              <a:xfrm rot="2280000">
                <a:off x="1444" y="1174"/>
                <a:ext cx="456" cy="142"/>
              </a:xfrm>
              <a:prstGeom prst="rightArrow">
                <a:avLst>
                  <a:gd name="adj1" fmla="val 50000"/>
                  <a:gd name="adj2" fmla="val 160578"/>
                </a:avLst>
              </a:prstGeom>
              <a:solidFill>
                <a:srgbClr val="FDE3BA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7" name="Group 21"/>
            <p:cNvGrpSpPr>
              <a:grpSpLocks/>
            </p:cNvGrpSpPr>
            <p:nvPr/>
          </p:nvGrpSpPr>
          <p:grpSpPr bwMode="auto">
            <a:xfrm>
              <a:off x="350" y="1545"/>
              <a:ext cx="1540" cy="475"/>
              <a:chOff x="350" y="1545"/>
              <a:chExt cx="1540" cy="475"/>
            </a:xfrm>
          </p:grpSpPr>
          <p:grpSp>
            <p:nvGrpSpPr>
              <p:cNvPr id="8" name="Group 22"/>
              <p:cNvGrpSpPr>
                <a:grpSpLocks/>
              </p:cNvGrpSpPr>
              <p:nvPr/>
            </p:nvGrpSpPr>
            <p:grpSpPr bwMode="auto">
              <a:xfrm>
                <a:off x="350" y="1553"/>
                <a:ext cx="1540" cy="467"/>
                <a:chOff x="350" y="1553"/>
                <a:chExt cx="1540" cy="467"/>
              </a:xfrm>
            </p:grpSpPr>
            <p:sp>
              <p:nvSpPr>
                <p:cNvPr id="21523" name="Oval 23"/>
                <p:cNvSpPr>
                  <a:spLocks noChangeArrowheads="1"/>
                </p:cNvSpPr>
                <p:nvPr/>
              </p:nvSpPr>
              <p:spPr bwMode="auto">
                <a:xfrm>
                  <a:off x="1433" y="1553"/>
                  <a:ext cx="457" cy="467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1524" name="Oval 24"/>
                <p:cNvSpPr>
                  <a:spLocks noChangeArrowheads="1"/>
                </p:cNvSpPr>
                <p:nvPr/>
              </p:nvSpPr>
              <p:spPr bwMode="auto">
                <a:xfrm>
                  <a:off x="898" y="1553"/>
                  <a:ext cx="457" cy="467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21525" name="Oval 25"/>
                <p:cNvSpPr>
                  <a:spLocks noChangeArrowheads="1"/>
                </p:cNvSpPr>
                <p:nvPr/>
              </p:nvSpPr>
              <p:spPr bwMode="auto">
                <a:xfrm>
                  <a:off x="350" y="1553"/>
                  <a:ext cx="457" cy="467"/>
                </a:xfrm>
                <a:prstGeom prst="ellipse">
                  <a:avLst/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21520" name="AutoShape 26"/>
              <p:cNvSpPr>
                <a:spLocks noChangeArrowheads="1"/>
              </p:cNvSpPr>
              <p:nvPr/>
            </p:nvSpPr>
            <p:spPr bwMode="auto">
              <a:xfrm rot="-6840000">
                <a:off x="361" y="1692"/>
                <a:ext cx="438" cy="144"/>
              </a:xfrm>
              <a:prstGeom prst="rightArrow">
                <a:avLst>
                  <a:gd name="adj1" fmla="val 50000"/>
                  <a:gd name="adj2" fmla="val 152097"/>
                </a:avLst>
              </a:prstGeom>
              <a:solidFill>
                <a:srgbClr val="FDE3BA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1521" name="AutoShape 27"/>
              <p:cNvSpPr>
                <a:spLocks noChangeArrowheads="1"/>
              </p:cNvSpPr>
              <p:nvPr/>
            </p:nvSpPr>
            <p:spPr bwMode="auto">
              <a:xfrm rot="8160000">
                <a:off x="892" y="1726"/>
                <a:ext cx="458" cy="142"/>
              </a:xfrm>
              <a:prstGeom prst="rightArrow">
                <a:avLst>
                  <a:gd name="adj1" fmla="val 50000"/>
                  <a:gd name="adj2" fmla="val 161283"/>
                </a:avLst>
              </a:prstGeom>
              <a:solidFill>
                <a:srgbClr val="FDE3BA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1522" name="AutoShape 28"/>
              <p:cNvSpPr>
                <a:spLocks noChangeArrowheads="1"/>
              </p:cNvSpPr>
              <p:nvPr/>
            </p:nvSpPr>
            <p:spPr bwMode="auto">
              <a:xfrm rot="-3960000">
                <a:off x="1453" y="1710"/>
                <a:ext cx="456" cy="142"/>
              </a:xfrm>
              <a:prstGeom prst="rightArrow">
                <a:avLst>
                  <a:gd name="adj1" fmla="val 50000"/>
                  <a:gd name="adj2" fmla="val 160578"/>
                </a:avLst>
              </a:prstGeom>
              <a:solidFill>
                <a:srgbClr val="FDE3BA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8101013" y="1989138"/>
          <a:ext cx="566737" cy="523875"/>
        </p:xfrm>
        <a:graphic>
          <a:graphicData uri="http://schemas.openxmlformats.org/presentationml/2006/ole">
            <p:oleObj spid="_x0000_s90114" name="Equation" r:id="rId4" imgW="380880" imgH="457200" progId="">
              <p:embed/>
            </p:oleObj>
          </a:graphicData>
        </a:graphic>
      </p:graphicFrame>
      <p:sp>
        <p:nvSpPr>
          <p:cNvPr id="21511" name="Text Box 30"/>
          <p:cNvSpPr txBox="1">
            <a:spLocks noChangeArrowheads="1"/>
          </p:cNvSpPr>
          <p:nvPr/>
        </p:nvSpPr>
        <p:spPr bwMode="auto">
          <a:xfrm>
            <a:off x="6011863" y="765175"/>
            <a:ext cx="1865312" cy="33655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chemeClr val="hlink"/>
                </a:solidFill>
              </a:rPr>
              <a:t>Orientational State</a:t>
            </a:r>
            <a:endParaRPr lang="en-US"/>
          </a:p>
        </p:txBody>
      </p:sp>
      <p:graphicFrame>
        <p:nvGraphicFramePr>
          <p:cNvPr id="21507" name="Object 3">
            <a:hlinkClick r:id="" action="ppaction://ole?verb=0"/>
          </p:cNvPr>
          <p:cNvGraphicFramePr>
            <a:graphicFrameLocks/>
          </p:cNvGraphicFramePr>
          <p:nvPr/>
        </p:nvGraphicFramePr>
        <p:xfrm>
          <a:off x="971550" y="3429000"/>
          <a:ext cx="4065588" cy="1716088"/>
        </p:xfrm>
        <a:graphic>
          <a:graphicData uri="http://schemas.openxmlformats.org/presentationml/2006/ole">
            <p:oleObj spid="_x0000_s90115" name="Equation" r:id="rId5" imgW="4660560" imgH="1942920" progId="">
              <p:embed/>
            </p:oleObj>
          </a:graphicData>
        </a:graphic>
      </p:graphicFrame>
      <p:sp>
        <p:nvSpPr>
          <p:cNvPr id="21512" name="Text Box 32"/>
          <p:cNvSpPr txBox="1">
            <a:spLocks noChangeArrowheads="1"/>
          </p:cNvSpPr>
          <p:nvPr/>
        </p:nvSpPr>
        <p:spPr bwMode="auto">
          <a:xfrm>
            <a:off x="5510213" y="3425825"/>
            <a:ext cx="3441700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SzPct val="75000"/>
            </a:pPr>
            <a:r>
              <a:rPr lang="en-US" sz="1300" b="1" i="1">
                <a:solidFill>
                  <a:schemeClr val="hlink"/>
                </a:solidFill>
              </a:rPr>
              <a:t>“Ab </a:t>
            </a:r>
            <a:r>
              <a:rPr lang="hu-HU" sz="1300" b="1" i="1">
                <a:solidFill>
                  <a:schemeClr val="hlink"/>
                </a:solidFill>
              </a:rPr>
              <a:t>in</a:t>
            </a:r>
            <a:r>
              <a:rPr lang="en-US" sz="1300" b="1" i="1">
                <a:solidFill>
                  <a:schemeClr val="hlink"/>
                </a:solidFill>
              </a:rPr>
              <a:t>itio Description of Spin Dynamics in Magnets”</a:t>
            </a:r>
            <a:r>
              <a:rPr lang="en-US" sz="1300" b="1" i="1">
                <a:solidFill>
                  <a:schemeClr val="accent2"/>
                </a:solidFill>
              </a:rPr>
              <a:t> V. P. Antropov et al. PRL 75, 729 (1995), Phys. Rev. B54, 1019, (1996)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None/>
            </a:pPr>
            <a:r>
              <a:rPr lang="en-US" sz="1300" b="1" i="1">
                <a:solidFill>
                  <a:schemeClr val="hlink"/>
                </a:solidFill>
              </a:rPr>
              <a:t>“Adiabatic Dynamics of Local Spin Moments in Itinerant Magnets”</a:t>
            </a:r>
            <a:r>
              <a:rPr lang="en-US" sz="1300" b="1" i="1">
                <a:solidFill>
                  <a:schemeClr val="accent2"/>
                </a:solidFill>
              </a:rPr>
              <a:t> Q. Niu, et al.  PRL 83, 207 (1999).</a:t>
            </a:r>
          </a:p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None/>
            </a:pPr>
            <a:r>
              <a:rPr lang="en-US" sz="1300" b="1" i="1">
                <a:solidFill>
                  <a:schemeClr val="hlink"/>
                </a:solidFill>
              </a:rPr>
              <a:t>“Spin Currents and Spin Dynamics in Time-Dependent Density-Functional Theory”,</a:t>
            </a:r>
            <a:r>
              <a:rPr lang="en-US" sz="1300" b="1" i="1">
                <a:solidFill>
                  <a:schemeClr val="tx2"/>
                </a:solidFill>
              </a:rPr>
              <a:t> </a:t>
            </a:r>
            <a:r>
              <a:rPr lang="en-US" sz="1300" b="1" i="1">
                <a:solidFill>
                  <a:schemeClr val="accent2"/>
                </a:solidFill>
              </a:rPr>
              <a:t>K. Capelle, et al., PRL 87, 206403 (2001)</a:t>
            </a:r>
          </a:p>
          <a:p>
            <a:pPr eaLnBrk="0" hangingPunct="0"/>
            <a:endParaRPr lang="en-US" sz="1300" b="1" i="1">
              <a:solidFill>
                <a:schemeClr val="accent2"/>
              </a:solidFill>
            </a:endParaRPr>
          </a:p>
        </p:txBody>
      </p:sp>
      <p:sp>
        <p:nvSpPr>
          <p:cNvPr id="21513" name="Text Box 33"/>
          <p:cNvSpPr txBox="1">
            <a:spLocks noChangeArrowheads="1"/>
          </p:cNvSpPr>
          <p:nvPr/>
        </p:nvSpPr>
        <p:spPr bwMode="auto">
          <a:xfrm>
            <a:off x="1547813" y="5734050"/>
            <a:ext cx="6242050" cy="37941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/>
              <a:t>Needed: LSDA for </a:t>
            </a:r>
            <a:r>
              <a:rPr lang="hu-HU"/>
              <a:t>a </a:t>
            </a:r>
            <a:r>
              <a:rPr lang="en-US"/>
              <a:t>general non-collinear </a:t>
            </a:r>
            <a:r>
              <a:rPr lang="en-US">
                <a:solidFill>
                  <a:srgbClr val="FF3399"/>
                </a:solidFill>
              </a:rPr>
              <a:t>constrained</a:t>
            </a:r>
            <a:r>
              <a:rPr lang="en-US"/>
              <a:t> state</a:t>
            </a:r>
          </a:p>
        </p:txBody>
      </p:sp>
      <p:sp>
        <p:nvSpPr>
          <p:cNvPr id="21514" name="AutoShape 34"/>
          <p:cNvSpPr>
            <a:spLocks noChangeAspect="1" noChangeArrowheads="1"/>
          </p:cNvSpPr>
          <p:nvPr/>
        </p:nvSpPr>
        <p:spPr bwMode="auto">
          <a:xfrm>
            <a:off x="2700338" y="1662113"/>
            <a:ext cx="295275" cy="14763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1515" name="AutoShape 35"/>
          <p:cNvSpPr>
            <a:spLocks noChangeArrowheads="1"/>
          </p:cNvSpPr>
          <p:nvPr/>
        </p:nvSpPr>
        <p:spPr bwMode="auto">
          <a:xfrm>
            <a:off x="4281488" y="2025650"/>
            <a:ext cx="1443037" cy="233363"/>
          </a:xfrm>
          <a:prstGeom prst="notchedRightArrow">
            <a:avLst>
              <a:gd name="adj1" fmla="val 50000"/>
              <a:gd name="adj2" fmla="val 15459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ChangeArrowheads="1"/>
          </p:cNvSpPr>
          <p:nvPr/>
        </p:nvSpPr>
        <p:spPr bwMode="auto">
          <a:xfrm>
            <a:off x="2170113" y="5826125"/>
            <a:ext cx="3657600" cy="914400"/>
          </a:xfrm>
          <a:prstGeom prst="rect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dirty="0"/>
          </a:p>
        </p:txBody>
      </p:sp>
      <p:sp>
        <p:nvSpPr>
          <p:cNvPr id="1031" name="Text Box 3"/>
          <p:cNvSpPr txBox="1">
            <a:spLocks noChangeArrowheads="1"/>
          </p:cNvSpPr>
          <p:nvPr/>
        </p:nvSpPr>
        <p:spPr bwMode="auto">
          <a:xfrm>
            <a:off x="381000" y="685800"/>
            <a:ext cx="4648200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 dirty="0">
                <a:solidFill>
                  <a:srgbClr val="000000"/>
                </a:solidFill>
              </a:rPr>
              <a:t>Method of calculations</a:t>
            </a:r>
          </a:p>
        </p:txBody>
      </p:sp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609600" y="1371600"/>
            <a:ext cx="83058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Density Functional Theory in the Local Spin-Density Approximation</a:t>
            </a:r>
          </a:p>
        </p:txBody>
      </p:sp>
      <p:sp>
        <p:nvSpPr>
          <p:cNvPr id="116741" name="Rectangle 5"/>
          <p:cNvSpPr>
            <a:spLocks noChangeArrowheads="1"/>
          </p:cNvSpPr>
          <p:nvPr/>
        </p:nvSpPr>
        <p:spPr bwMode="auto">
          <a:xfrm>
            <a:off x="609600" y="1828800"/>
            <a:ext cx="67818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Relativistic treatment (Kohn-Sham-Dirac equation)</a:t>
            </a:r>
          </a:p>
        </p:txBody>
      </p:sp>
      <p:sp>
        <p:nvSpPr>
          <p:cNvPr id="116742" name="Rectangle 6"/>
          <p:cNvSpPr>
            <a:spLocks noChangeArrowheads="1"/>
          </p:cNvSpPr>
          <p:nvPr/>
        </p:nvSpPr>
        <p:spPr bwMode="auto">
          <a:xfrm>
            <a:off x="609600" y="2286000"/>
            <a:ext cx="8001000" cy="7459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Screened </a:t>
            </a:r>
            <a:r>
              <a:rPr lang="en-US" sz="1800" b="1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Korringa</a:t>
            </a:r>
            <a:r>
              <a:rPr lang="en-GB" sz="18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-Kohn-</a:t>
            </a:r>
            <a:r>
              <a:rPr lang="en-GB" sz="1800" b="1" dirty="0" err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Rostoker</a:t>
            </a:r>
            <a:r>
              <a:rPr lang="en-GB" sz="1800" b="1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GB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(SKKR) method</a:t>
            </a:r>
          </a:p>
          <a:p>
            <a:pPr>
              <a:lnSpc>
                <a:spcPct val="100000"/>
              </a:lnSpc>
              <a:spcBef>
                <a:spcPts val="1000"/>
              </a:spcBef>
              <a:buClr>
                <a:srgbClr val="3333CC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dirty="0">
                <a:solidFill>
                  <a:srgbClr val="3333CC"/>
                </a:solidFill>
                <a:latin typeface="Arial" charset="0"/>
              </a:rPr>
              <a:t>          </a:t>
            </a:r>
            <a:r>
              <a:rPr lang="en-GB" i="1" dirty="0">
                <a:solidFill>
                  <a:srgbClr val="000000"/>
                </a:solidFill>
                <a:latin typeface="Arial" charset="0"/>
              </a:rPr>
              <a:t>Green’s function method, exact treatment of the semi-infinite host</a:t>
            </a:r>
          </a:p>
        </p:txBody>
      </p:sp>
      <p:sp>
        <p:nvSpPr>
          <p:cNvPr id="116743" name="Rectangle 7"/>
          <p:cNvSpPr>
            <a:spLocks noChangeArrowheads="1"/>
          </p:cNvSpPr>
          <p:nvPr/>
        </p:nvSpPr>
        <p:spPr bwMode="auto">
          <a:xfrm>
            <a:off x="609600" y="3048000"/>
            <a:ext cx="4429125" cy="693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450"/>
              </a:spcBef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Green’s function embedding technique</a:t>
            </a: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969696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 dirty="0">
                <a:solidFill>
                  <a:srgbClr val="96969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</a:t>
            </a:r>
            <a:r>
              <a:rPr lang="en-GB" i="1" dirty="0">
                <a:solidFill>
                  <a:srgbClr val="000000"/>
                </a:solidFill>
                <a:latin typeface="Arial" charset="0"/>
              </a:rPr>
              <a:t>No periodic boundary conditions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609600" y="3810000"/>
            <a:ext cx="64008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buClr>
                <a:srgbClr val="CC3300"/>
              </a:buClr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GB" sz="1800" b="1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Magnetic force theorem</a:t>
            </a:r>
          </a:p>
        </p:txBody>
      </p:sp>
      <p:sp>
        <p:nvSpPr>
          <p:cNvPr id="1037" name="Rectangle 9"/>
          <p:cNvSpPr>
            <a:spLocks noChangeArrowheads="1"/>
          </p:cNvSpPr>
          <p:nvPr/>
        </p:nvSpPr>
        <p:spPr bwMode="auto">
          <a:xfrm>
            <a:off x="1066800" y="4419600"/>
            <a:ext cx="3276600" cy="533400"/>
          </a:xfrm>
          <a:prstGeom prst="rect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1026" name="Object 10"/>
          <p:cNvGraphicFramePr>
            <a:graphicFrameLocks noChangeAspect="1"/>
          </p:cNvGraphicFramePr>
          <p:nvPr/>
        </p:nvGraphicFramePr>
        <p:xfrm>
          <a:off x="1143000" y="4495800"/>
          <a:ext cx="3048000" cy="419100"/>
        </p:xfrm>
        <a:graphic>
          <a:graphicData uri="http://schemas.openxmlformats.org/presentationml/2006/ole">
            <p:oleObj spid="_x0000_s1026" r:id="rId4" imgW="1841400" imgH="253800" progId="Equation.3">
              <p:embed/>
            </p:oleObj>
          </a:graphicData>
        </a:graphic>
      </p:graphicFrame>
      <p:sp>
        <p:nvSpPr>
          <p:cNvPr id="1038" name="Oval 11"/>
          <p:cNvSpPr>
            <a:spLocks noChangeArrowheads="1"/>
          </p:cNvSpPr>
          <p:nvPr/>
        </p:nvSpPr>
        <p:spPr bwMode="auto">
          <a:xfrm>
            <a:off x="6400800" y="39624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39" name="Oval 12"/>
          <p:cNvSpPr>
            <a:spLocks noChangeArrowheads="1"/>
          </p:cNvSpPr>
          <p:nvPr/>
        </p:nvSpPr>
        <p:spPr bwMode="auto">
          <a:xfrm>
            <a:off x="6400800" y="4572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40" name="Oval 13"/>
          <p:cNvSpPr>
            <a:spLocks noChangeArrowheads="1"/>
          </p:cNvSpPr>
          <p:nvPr/>
        </p:nvSpPr>
        <p:spPr bwMode="auto">
          <a:xfrm>
            <a:off x="7010400" y="39624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41" name="Oval 14"/>
          <p:cNvSpPr>
            <a:spLocks noChangeArrowheads="1"/>
          </p:cNvSpPr>
          <p:nvPr/>
        </p:nvSpPr>
        <p:spPr bwMode="auto">
          <a:xfrm>
            <a:off x="7315200" y="39624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42" name="Oval 15"/>
          <p:cNvSpPr>
            <a:spLocks noChangeArrowheads="1"/>
          </p:cNvSpPr>
          <p:nvPr/>
        </p:nvSpPr>
        <p:spPr bwMode="auto">
          <a:xfrm>
            <a:off x="7620000" y="39624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43" name="Oval 16"/>
          <p:cNvSpPr>
            <a:spLocks noChangeArrowheads="1"/>
          </p:cNvSpPr>
          <p:nvPr/>
        </p:nvSpPr>
        <p:spPr bwMode="auto">
          <a:xfrm>
            <a:off x="7924800" y="39624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44" name="Oval 17"/>
          <p:cNvSpPr>
            <a:spLocks noChangeArrowheads="1"/>
          </p:cNvSpPr>
          <p:nvPr/>
        </p:nvSpPr>
        <p:spPr bwMode="auto">
          <a:xfrm>
            <a:off x="6400800" y="4267200"/>
            <a:ext cx="304800" cy="3048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45" name="Oval 18"/>
          <p:cNvSpPr>
            <a:spLocks noChangeArrowheads="1"/>
          </p:cNvSpPr>
          <p:nvPr/>
        </p:nvSpPr>
        <p:spPr bwMode="auto">
          <a:xfrm>
            <a:off x="6324600" y="56388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46" name="Oval 19"/>
          <p:cNvSpPr>
            <a:spLocks noChangeArrowheads="1"/>
          </p:cNvSpPr>
          <p:nvPr/>
        </p:nvSpPr>
        <p:spPr bwMode="auto">
          <a:xfrm>
            <a:off x="7010400" y="42672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47" name="Oval 20"/>
          <p:cNvSpPr>
            <a:spLocks noChangeArrowheads="1"/>
          </p:cNvSpPr>
          <p:nvPr/>
        </p:nvSpPr>
        <p:spPr bwMode="auto">
          <a:xfrm>
            <a:off x="7315200" y="42672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48" name="Oval 21"/>
          <p:cNvSpPr>
            <a:spLocks noChangeArrowheads="1"/>
          </p:cNvSpPr>
          <p:nvPr/>
        </p:nvSpPr>
        <p:spPr bwMode="auto">
          <a:xfrm>
            <a:off x="7620000" y="4267200"/>
            <a:ext cx="304800" cy="3048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49" name="Oval 22"/>
          <p:cNvSpPr>
            <a:spLocks noChangeArrowheads="1"/>
          </p:cNvSpPr>
          <p:nvPr/>
        </p:nvSpPr>
        <p:spPr bwMode="auto">
          <a:xfrm>
            <a:off x="7924800" y="42672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50" name="Oval 23"/>
          <p:cNvSpPr>
            <a:spLocks noChangeArrowheads="1"/>
          </p:cNvSpPr>
          <p:nvPr/>
        </p:nvSpPr>
        <p:spPr bwMode="auto">
          <a:xfrm>
            <a:off x="6705600" y="39624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51" name="Oval 24"/>
          <p:cNvSpPr>
            <a:spLocks noChangeArrowheads="1"/>
          </p:cNvSpPr>
          <p:nvPr/>
        </p:nvSpPr>
        <p:spPr bwMode="auto">
          <a:xfrm>
            <a:off x="6705600" y="4572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52" name="Oval 25"/>
          <p:cNvSpPr>
            <a:spLocks noChangeArrowheads="1"/>
          </p:cNvSpPr>
          <p:nvPr/>
        </p:nvSpPr>
        <p:spPr bwMode="auto">
          <a:xfrm>
            <a:off x="7010400" y="4572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53" name="Oval 26"/>
          <p:cNvSpPr>
            <a:spLocks noChangeArrowheads="1"/>
          </p:cNvSpPr>
          <p:nvPr/>
        </p:nvSpPr>
        <p:spPr bwMode="auto">
          <a:xfrm>
            <a:off x="7315200" y="4572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54" name="Oval 27"/>
          <p:cNvSpPr>
            <a:spLocks noChangeArrowheads="1"/>
          </p:cNvSpPr>
          <p:nvPr/>
        </p:nvSpPr>
        <p:spPr bwMode="auto">
          <a:xfrm>
            <a:off x="7620000" y="4572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55" name="Oval 28"/>
          <p:cNvSpPr>
            <a:spLocks noChangeArrowheads="1"/>
          </p:cNvSpPr>
          <p:nvPr/>
        </p:nvSpPr>
        <p:spPr bwMode="auto">
          <a:xfrm>
            <a:off x="7924800" y="4572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56" name="Oval 29"/>
          <p:cNvSpPr>
            <a:spLocks noChangeArrowheads="1"/>
          </p:cNvSpPr>
          <p:nvPr/>
        </p:nvSpPr>
        <p:spPr bwMode="auto">
          <a:xfrm>
            <a:off x="6400800" y="4876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57" name="Oval 30"/>
          <p:cNvSpPr>
            <a:spLocks noChangeArrowheads="1"/>
          </p:cNvSpPr>
          <p:nvPr/>
        </p:nvSpPr>
        <p:spPr bwMode="auto">
          <a:xfrm>
            <a:off x="6705600" y="4876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58" name="Oval 31"/>
          <p:cNvSpPr>
            <a:spLocks noChangeArrowheads="1"/>
          </p:cNvSpPr>
          <p:nvPr/>
        </p:nvSpPr>
        <p:spPr bwMode="auto">
          <a:xfrm>
            <a:off x="6096000" y="42672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59" name="Oval 32"/>
          <p:cNvSpPr>
            <a:spLocks noChangeArrowheads="1"/>
          </p:cNvSpPr>
          <p:nvPr/>
        </p:nvSpPr>
        <p:spPr bwMode="auto">
          <a:xfrm>
            <a:off x="7315200" y="4876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60" name="Oval 33"/>
          <p:cNvSpPr>
            <a:spLocks noChangeArrowheads="1"/>
          </p:cNvSpPr>
          <p:nvPr/>
        </p:nvSpPr>
        <p:spPr bwMode="auto">
          <a:xfrm>
            <a:off x="7620000" y="4876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61" name="Oval 34"/>
          <p:cNvSpPr>
            <a:spLocks noChangeArrowheads="1"/>
          </p:cNvSpPr>
          <p:nvPr/>
        </p:nvSpPr>
        <p:spPr bwMode="auto">
          <a:xfrm>
            <a:off x="7924800" y="4876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62" name="Oval 35"/>
          <p:cNvSpPr>
            <a:spLocks noChangeArrowheads="1"/>
          </p:cNvSpPr>
          <p:nvPr/>
        </p:nvSpPr>
        <p:spPr bwMode="auto">
          <a:xfrm>
            <a:off x="6096000" y="39624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63" name="Line 36"/>
          <p:cNvSpPr>
            <a:spLocks noChangeShapeType="1"/>
          </p:cNvSpPr>
          <p:nvPr/>
        </p:nvSpPr>
        <p:spPr bwMode="auto">
          <a:xfrm>
            <a:off x="6019800" y="4572000"/>
            <a:ext cx="2362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64" name="Oval 37"/>
          <p:cNvSpPr>
            <a:spLocks noChangeArrowheads="1"/>
          </p:cNvSpPr>
          <p:nvPr/>
        </p:nvSpPr>
        <p:spPr bwMode="auto">
          <a:xfrm>
            <a:off x="6096000" y="45720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65" name="Oval 38"/>
          <p:cNvSpPr>
            <a:spLocks noChangeArrowheads="1"/>
          </p:cNvSpPr>
          <p:nvPr/>
        </p:nvSpPr>
        <p:spPr bwMode="auto">
          <a:xfrm>
            <a:off x="6096000" y="4876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66" name="Oval 39"/>
          <p:cNvSpPr>
            <a:spLocks noChangeArrowheads="1"/>
          </p:cNvSpPr>
          <p:nvPr/>
        </p:nvSpPr>
        <p:spPr bwMode="auto">
          <a:xfrm>
            <a:off x="7010400" y="4876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67" name="Oval 40"/>
          <p:cNvSpPr>
            <a:spLocks noChangeArrowheads="1"/>
          </p:cNvSpPr>
          <p:nvPr/>
        </p:nvSpPr>
        <p:spPr bwMode="auto">
          <a:xfrm>
            <a:off x="6096000" y="5181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68" name="Oval 41"/>
          <p:cNvSpPr>
            <a:spLocks noChangeArrowheads="1"/>
          </p:cNvSpPr>
          <p:nvPr/>
        </p:nvSpPr>
        <p:spPr bwMode="auto">
          <a:xfrm>
            <a:off x="6400800" y="5181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69" name="Oval 42"/>
          <p:cNvSpPr>
            <a:spLocks noChangeArrowheads="1"/>
          </p:cNvSpPr>
          <p:nvPr/>
        </p:nvSpPr>
        <p:spPr bwMode="auto">
          <a:xfrm>
            <a:off x="6705600" y="5181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70" name="Oval 43"/>
          <p:cNvSpPr>
            <a:spLocks noChangeArrowheads="1"/>
          </p:cNvSpPr>
          <p:nvPr/>
        </p:nvSpPr>
        <p:spPr bwMode="auto">
          <a:xfrm>
            <a:off x="7010400" y="5181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71" name="Oval 44"/>
          <p:cNvSpPr>
            <a:spLocks noChangeArrowheads="1"/>
          </p:cNvSpPr>
          <p:nvPr/>
        </p:nvSpPr>
        <p:spPr bwMode="auto">
          <a:xfrm>
            <a:off x="7315200" y="5181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72" name="Oval 45"/>
          <p:cNvSpPr>
            <a:spLocks noChangeArrowheads="1"/>
          </p:cNvSpPr>
          <p:nvPr/>
        </p:nvSpPr>
        <p:spPr bwMode="auto">
          <a:xfrm>
            <a:off x="7620000" y="5181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73" name="Oval 46"/>
          <p:cNvSpPr>
            <a:spLocks noChangeArrowheads="1"/>
          </p:cNvSpPr>
          <p:nvPr/>
        </p:nvSpPr>
        <p:spPr bwMode="auto">
          <a:xfrm>
            <a:off x="7924800" y="51816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1027" name="Object 47"/>
          <p:cNvGraphicFramePr>
            <a:graphicFrameLocks noChangeAspect="1"/>
          </p:cNvGraphicFramePr>
          <p:nvPr/>
        </p:nvGraphicFramePr>
        <p:xfrm>
          <a:off x="1828800" y="4953000"/>
          <a:ext cx="2819400" cy="893763"/>
        </p:xfrm>
        <a:graphic>
          <a:graphicData uri="http://schemas.openxmlformats.org/presentationml/2006/ole">
            <p:oleObj spid="_x0000_s1027" r:id="rId5" imgW="1562040" imgH="495000" progId="Equation.3">
              <p:embed/>
            </p:oleObj>
          </a:graphicData>
        </a:graphic>
      </p:graphicFrame>
      <p:sp>
        <p:nvSpPr>
          <p:cNvPr id="1074" name="Oval 48"/>
          <p:cNvSpPr>
            <a:spLocks noChangeArrowheads="1"/>
          </p:cNvSpPr>
          <p:nvPr/>
        </p:nvSpPr>
        <p:spPr bwMode="auto">
          <a:xfrm>
            <a:off x="6705600" y="4267200"/>
            <a:ext cx="304800" cy="304800"/>
          </a:xfrm>
          <a:prstGeom prst="ellipse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75" name="Oval 49"/>
          <p:cNvSpPr>
            <a:spLocks noChangeArrowheads="1"/>
          </p:cNvSpPr>
          <p:nvPr/>
        </p:nvSpPr>
        <p:spPr bwMode="auto">
          <a:xfrm>
            <a:off x="6324600" y="6019800"/>
            <a:ext cx="304800" cy="3048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76" name="Oval 50"/>
          <p:cNvSpPr>
            <a:spLocks noChangeArrowheads="1"/>
          </p:cNvSpPr>
          <p:nvPr/>
        </p:nvSpPr>
        <p:spPr bwMode="auto">
          <a:xfrm>
            <a:off x="6324600" y="6400800"/>
            <a:ext cx="304800" cy="304800"/>
          </a:xfrm>
          <a:prstGeom prst="ellipse">
            <a:avLst/>
          </a:prstGeom>
          <a:solidFill>
            <a:srgbClr val="808080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077" name="Line 51"/>
          <p:cNvSpPr>
            <a:spLocks noChangeShapeType="1"/>
          </p:cNvSpPr>
          <p:nvPr/>
        </p:nvSpPr>
        <p:spPr bwMode="auto">
          <a:xfrm>
            <a:off x="6705600" y="5791200"/>
            <a:ext cx="533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78" name="Text Box 52"/>
          <p:cNvSpPr txBox="1">
            <a:spLocks noChangeArrowheads="1"/>
          </p:cNvSpPr>
          <p:nvPr/>
        </p:nvSpPr>
        <p:spPr bwMode="auto">
          <a:xfrm>
            <a:off x="7239000" y="5635625"/>
            <a:ext cx="1676400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Vacuum </a:t>
            </a:r>
          </a:p>
        </p:txBody>
      </p:sp>
      <p:sp>
        <p:nvSpPr>
          <p:cNvPr id="1079" name="Line 53"/>
          <p:cNvSpPr>
            <a:spLocks noChangeShapeType="1"/>
          </p:cNvSpPr>
          <p:nvPr/>
        </p:nvSpPr>
        <p:spPr bwMode="auto">
          <a:xfrm>
            <a:off x="6705600" y="6172200"/>
            <a:ext cx="533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80" name="Text Box 54"/>
          <p:cNvSpPr txBox="1">
            <a:spLocks noChangeArrowheads="1"/>
          </p:cNvSpPr>
          <p:nvPr/>
        </p:nvSpPr>
        <p:spPr bwMode="auto">
          <a:xfrm>
            <a:off x="7239000" y="6019800"/>
            <a:ext cx="1447800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Impurities </a:t>
            </a:r>
          </a:p>
        </p:txBody>
      </p:sp>
      <p:sp>
        <p:nvSpPr>
          <p:cNvPr id="1081" name="Line 55"/>
          <p:cNvSpPr>
            <a:spLocks noChangeShapeType="1"/>
          </p:cNvSpPr>
          <p:nvPr/>
        </p:nvSpPr>
        <p:spPr bwMode="auto">
          <a:xfrm>
            <a:off x="6705600" y="6553200"/>
            <a:ext cx="5334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82" name="Text Box 56"/>
          <p:cNvSpPr txBox="1">
            <a:spLocks noChangeArrowheads="1"/>
          </p:cNvSpPr>
          <p:nvPr/>
        </p:nvSpPr>
        <p:spPr bwMode="auto">
          <a:xfrm>
            <a:off x="7239000" y="6357938"/>
            <a:ext cx="1524000" cy="338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Host </a:t>
            </a:r>
          </a:p>
        </p:txBody>
      </p:sp>
      <p:graphicFrame>
        <p:nvGraphicFramePr>
          <p:cNvPr id="1028" name="Object 57"/>
          <p:cNvGraphicFramePr>
            <a:graphicFrameLocks noChangeAspect="1"/>
          </p:cNvGraphicFramePr>
          <p:nvPr/>
        </p:nvGraphicFramePr>
        <p:xfrm>
          <a:off x="2438400" y="5867400"/>
          <a:ext cx="762000" cy="334963"/>
        </p:xfrm>
        <a:graphic>
          <a:graphicData uri="http://schemas.openxmlformats.org/presentationml/2006/ole">
            <p:oleObj spid="_x0000_s1028" r:id="rId6" imgW="520560" imgH="228600" progId="Equation.3">
              <p:embed/>
            </p:oleObj>
          </a:graphicData>
        </a:graphic>
      </p:graphicFrame>
      <p:graphicFrame>
        <p:nvGraphicFramePr>
          <p:cNvPr id="1029" name="Object 58"/>
          <p:cNvGraphicFramePr>
            <a:graphicFrameLocks noChangeAspect="1"/>
          </p:cNvGraphicFramePr>
          <p:nvPr/>
        </p:nvGraphicFramePr>
        <p:xfrm>
          <a:off x="2438400" y="6248400"/>
          <a:ext cx="762000" cy="334963"/>
        </p:xfrm>
        <a:graphic>
          <a:graphicData uri="http://schemas.openxmlformats.org/presentationml/2006/ole">
            <p:oleObj spid="_x0000_s1029" r:id="rId7" imgW="520560" imgH="228600" progId="Equation.3">
              <p:embed/>
            </p:oleObj>
          </a:graphicData>
        </a:graphic>
      </p:graphicFrame>
      <p:sp>
        <p:nvSpPr>
          <p:cNvPr id="1083" name="Line 59"/>
          <p:cNvSpPr>
            <a:spLocks noChangeShapeType="1"/>
          </p:cNvSpPr>
          <p:nvPr/>
        </p:nvSpPr>
        <p:spPr bwMode="auto">
          <a:xfrm>
            <a:off x="3276600" y="6019800"/>
            <a:ext cx="457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84" name="Text Box 60"/>
          <p:cNvSpPr txBox="1">
            <a:spLocks noChangeArrowheads="1"/>
          </p:cNvSpPr>
          <p:nvPr/>
        </p:nvSpPr>
        <p:spPr bwMode="auto">
          <a:xfrm>
            <a:off x="3733800" y="5826125"/>
            <a:ext cx="2590800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Ferromagnetic</a:t>
            </a:r>
          </a:p>
        </p:txBody>
      </p:sp>
      <p:sp>
        <p:nvSpPr>
          <p:cNvPr id="1085" name="Line 61"/>
          <p:cNvSpPr>
            <a:spLocks noChangeShapeType="1"/>
          </p:cNvSpPr>
          <p:nvPr/>
        </p:nvSpPr>
        <p:spPr bwMode="auto">
          <a:xfrm>
            <a:off x="3276600" y="6400800"/>
            <a:ext cx="457200" cy="15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086" name="Text Box 62"/>
          <p:cNvSpPr txBox="1">
            <a:spLocks noChangeArrowheads="1"/>
          </p:cNvSpPr>
          <p:nvPr/>
        </p:nvSpPr>
        <p:spPr bwMode="auto">
          <a:xfrm>
            <a:off x="3733800" y="6248400"/>
            <a:ext cx="2590800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Antiferromagnetic</a:t>
            </a:r>
          </a:p>
        </p:txBody>
      </p:sp>
      <p:cxnSp>
        <p:nvCxnSpPr>
          <p:cNvPr id="66" name="Egyenes összekötő nyíllal 65"/>
          <p:cNvCxnSpPr/>
          <p:nvPr/>
        </p:nvCxnSpPr>
        <p:spPr bwMode="auto">
          <a:xfrm>
            <a:off x="5791200" y="4418013"/>
            <a:ext cx="2819400" cy="1587"/>
          </a:xfrm>
          <a:prstGeom prst="straightConnector1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7" name="Rectangle 1026"/>
          <p:cNvSpPr>
            <a:spLocks noChangeArrowheads="1"/>
          </p:cNvSpPr>
          <p:nvPr/>
        </p:nvSpPr>
        <p:spPr bwMode="auto">
          <a:xfrm>
            <a:off x="136525" y="914400"/>
            <a:ext cx="5610225" cy="4692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944" tIns="48113" rIns="97944" bIns="48113"/>
          <a:lstStyle/>
          <a:p>
            <a:pPr marL="309563" indent="-309563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/>
              <a:t>Constraint </a:t>
            </a:r>
          </a:p>
          <a:p>
            <a:pPr marL="742950" lvl="1" indent="-247650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Local magnetization along local orientation </a:t>
            </a:r>
            <a:r>
              <a:rPr lang="en-US" b="1">
                <a:solidFill>
                  <a:srgbClr val="0000FF"/>
                </a:solidFill>
              </a:rPr>
              <a:t>e</a:t>
            </a:r>
            <a:r>
              <a:rPr lang="en-US" i="1" baseline="-25000">
                <a:solidFill>
                  <a:srgbClr val="0000FF"/>
                </a:solidFill>
              </a:rPr>
              <a:t>i</a:t>
            </a:r>
          </a:p>
          <a:p>
            <a:pPr marL="742950" lvl="1" indent="-247650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Ø"/>
            </a:pPr>
            <a:endParaRPr lang="en-US">
              <a:solidFill>
                <a:schemeClr val="accent2"/>
              </a:solidFill>
            </a:endParaRPr>
          </a:p>
          <a:p>
            <a:pPr marL="742950" lvl="1" indent="-247650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Ø"/>
            </a:pPr>
            <a:endParaRPr lang="en-US" sz="1400">
              <a:solidFill>
                <a:schemeClr val="bg2"/>
              </a:solidFill>
            </a:endParaRPr>
          </a:p>
          <a:p>
            <a:pPr marL="309563" indent="-309563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Font typeface="Wingdings" pitchFamily="2" charset="2"/>
              <a:buChar char="§"/>
            </a:pPr>
            <a:r>
              <a:rPr lang="en-US"/>
              <a:t>Constraining field</a:t>
            </a:r>
          </a:p>
          <a:p>
            <a:pPr marL="742950" lvl="1" indent="-247650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Transverse to internal exchange/correlation field </a:t>
            </a:r>
          </a:p>
          <a:p>
            <a:pPr marL="742950" lvl="1" indent="-247650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Ø"/>
            </a:pPr>
            <a:endParaRPr lang="en-US">
              <a:solidFill>
                <a:srgbClr val="0000FF"/>
              </a:solidFill>
            </a:endParaRPr>
          </a:p>
          <a:p>
            <a:pPr marL="742950" lvl="1" indent="-247650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Effective potential in spin-space</a:t>
            </a:r>
          </a:p>
          <a:p>
            <a:pPr marL="742950" lvl="1" indent="-247650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Ø"/>
            </a:pPr>
            <a:endParaRPr lang="en-US" sz="1400">
              <a:solidFill>
                <a:srgbClr val="0000FF"/>
              </a:solidFill>
            </a:endParaRPr>
          </a:p>
          <a:p>
            <a:pPr marL="742950" lvl="1" indent="-247650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Ø"/>
            </a:pPr>
            <a:endParaRPr lang="en-US" sz="1400">
              <a:solidFill>
                <a:srgbClr val="0000FF"/>
              </a:solidFill>
            </a:endParaRPr>
          </a:p>
          <a:p>
            <a:pPr marL="742950" lvl="1" indent="-247650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bg2"/>
              </a:buClr>
              <a:buFont typeface="Wingdings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Iterative algorithm for constraining field</a:t>
            </a:r>
          </a:p>
        </p:txBody>
      </p:sp>
      <p:sp>
        <p:nvSpPr>
          <p:cNvPr id="145411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3241675" cy="354012"/>
          </a:xfrm>
        </p:spPr>
        <p:txBody>
          <a:bodyPr lIns="97944" tIns="48113" rIns="97944" bIns="48113" anchor="t">
            <a:spAutoFit/>
          </a:bodyPr>
          <a:lstStyle/>
          <a:p>
            <a:pPr algn="l" eaLnBrk="1" hangingPunct="1">
              <a:lnSpc>
                <a:spcPct val="85000"/>
              </a:lnSpc>
              <a:defRPr/>
            </a:pPr>
            <a:r>
              <a:rPr lang="en-US" sz="2000" i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Constrained DFT</a:t>
            </a:r>
          </a:p>
        </p:txBody>
      </p:sp>
      <p:sp>
        <p:nvSpPr>
          <p:cNvPr id="22539" name="Rectangle 1028"/>
          <p:cNvSpPr>
            <a:spLocks noChangeArrowheads="1"/>
          </p:cNvSpPr>
          <p:nvPr/>
        </p:nvSpPr>
        <p:spPr bwMode="auto">
          <a:xfrm>
            <a:off x="263525" y="2824163"/>
            <a:ext cx="8339138" cy="3511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7944" tIns="48113" rIns="97944" bIns="48113"/>
          <a:lstStyle/>
          <a:p>
            <a:pPr marL="309563" indent="-309563" defTabSz="989013" eaLnBrk="0" hangingPunct="0">
              <a:lnSpc>
                <a:spcPct val="90000"/>
              </a:lnSpc>
              <a:spcBef>
                <a:spcPct val="50000"/>
              </a:spcBef>
              <a:buClr>
                <a:schemeClr val="tx1"/>
              </a:buClr>
              <a:buSzPct val="75000"/>
              <a:buFont typeface="Monotype Sorts" pitchFamily="2" charset="2"/>
              <a:buChar char="n"/>
            </a:pPr>
            <a:endParaRPr lang="en-US" sz="1300" b="1" i="1">
              <a:solidFill>
                <a:schemeClr val="accent2"/>
              </a:solidFill>
              <a:latin typeface="Times" pitchFamily="18" charset="0"/>
            </a:endParaRP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1047750" y="1700213"/>
          <a:ext cx="2692400" cy="536575"/>
        </p:xfrm>
        <a:graphic>
          <a:graphicData uri="http://schemas.openxmlformats.org/presentationml/2006/ole">
            <p:oleObj spid="_x0000_s91138" name="Equation" r:id="rId4" imgW="2997000" imgH="596880" progId="">
              <p:embed/>
            </p:oleObj>
          </a:graphicData>
        </a:graphic>
      </p:graphicFrame>
      <p:grpSp>
        <p:nvGrpSpPr>
          <p:cNvPr id="2" name="Group 1030"/>
          <p:cNvGrpSpPr>
            <a:grpSpLocks noChangeAspect="1"/>
          </p:cNvGrpSpPr>
          <p:nvPr/>
        </p:nvGrpSpPr>
        <p:grpSpPr bwMode="auto">
          <a:xfrm>
            <a:off x="5867400" y="1989138"/>
            <a:ext cx="2849563" cy="4251325"/>
            <a:chOff x="3225" y="1776"/>
            <a:chExt cx="1471" cy="2304"/>
          </a:xfrm>
        </p:grpSpPr>
        <p:grpSp>
          <p:nvGrpSpPr>
            <p:cNvPr id="3" name="Group 1031"/>
            <p:cNvGrpSpPr>
              <a:grpSpLocks noChangeAspect="1"/>
            </p:cNvGrpSpPr>
            <p:nvPr/>
          </p:nvGrpSpPr>
          <p:grpSpPr bwMode="auto">
            <a:xfrm>
              <a:off x="3225" y="1776"/>
              <a:ext cx="1471" cy="2304"/>
              <a:chOff x="3177" y="1824"/>
              <a:chExt cx="1471" cy="2304"/>
            </a:xfrm>
          </p:grpSpPr>
          <p:grpSp>
            <p:nvGrpSpPr>
              <p:cNvPr id="4" name="Group 1032"/>
              <p:cNvGrpSpPr>
                <a:grpSpLocks noChangeAspect="1"/>
              </p:cNvGrpSpPr>
              <p:nvPr/>
            </p:nvGrpSpPr>
            <p:grpSpPr bwMode="auto">
              <a:xfrm>
                <a:off x="3216" y="1824"/>
                <a:ext cx="1334" cy="2304"/>
                <a:chOff x="2880" y="480"/>
                <a:chExt cx="2042" cy="3688"/>
              </a:xfrm>
            </p:grpSpPr>
            <p:sp>
              <p:nvSpPr>
                <p:cNvPr id="22545" name="Rectangle 1033"/>
                <p:cNvSpPr>
                  <a:spLocks noChangeAspect="1" noChangeArrowheads="1"/>
                </p:cNvSpPr>
                <p:nvPr/>
              </p:nvSpPr>
              <p:spPr bwMode="auto">
                <a:xfrm>
                  <a:off x="2880" y="480"/>
                  <a:ext cx="2042" cy="3401"/>
                </a:xfrm>
                <a:prstGeom prst="rect">
                  <a:avLst/>
                </a:prstGeom>
                <a:solidFill>
                  <a:srgbClr val="C0C0C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97921" tIns="48102" rIns="97921" bIns="48102">
                  <a:spAutoFit/>
                </a:bodyPr>
                <a:lstStyle/>
                <a:p>
                  <a:endParaRPr lang="hu-HU"/>
                </a:p>
              </p:txBody>
            </p:sp>
            <p:grpSp>
              <p:nvGrpSpPr>
                <p:cNvPr id="5" name="Group 1034"/>
                <p:cNvGrpSpPr>
                  <a:grpSpLocks noChangeAspect="1"/>
                </p:cNvGrpSpPr>
                <p:nvPr/>
              </p:nvGrpSpPr>
              <p:grpSpPr bwMode="auto">
                <a:xfrm>
                  <a:off x="3167" y="2539"/>
                  <a:ext cx="1206" cy="1629"/>
                  <a:chOff x="4032" y="2496"/>
                  <a:chExt cx="1390" cy="1632"/>
                </a:xfrm>
              </p:grpSpPr>
              <p:sp>
                <p:nvSpPr>
                  <p:cNvPr id="22572" name="Line 1035"/>
                  <p:cNvSpPr>
                    <a:spLocks noChangeAspect="1" noChangeShapeType="1"/>
                  </p:cNvSpPr>
                  <p:nvPr/>
                </p:nvSpPr>
                <p:spPr bwMode="auto">
                  <a:xfrm rot="9864019" flipH="1" flipV="1">
                    <a:off x="4848" y="2496"/>
                    <a:ext cx="574" cy="718"/>
                  </a:xfrm>
                  <a:prstGeom prst="line">
                    <a:avLst/>
                  </a:prstGeom>
                  <a:noFill/>
                  <a:ln w="76200">
                    <a:solidFill>
                      <a:srgbClr val="FC0128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lIns="97921" tIns="48102" rIns="97921" bIns="48102">
                    <a:spAutoFit/>
                  </a:bodyPr>
                  <a:lstStyle/>
                  <a:p>
                    <a:endParaRPr lang="hu-HU"/>
                  </a:p>
                </p:txBody>
              </p:sp>
              <p:sp>
                <p:nvSpPr>
                  <p:cNvPr id="22573" name="Line 103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032" y="2568"/>
                    <a:ext cx="751" cy="1240"/>
                  </a:xfrm>
                  <a:prstGeom prst="line">
                    <a:avLst/>
                  </a:prstGeom>
                  <a:noFill/>
                  <a:ln w="76200">
                    <a:solidFill>
                      <a:srgbClr val="FDE3BA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lIns="97921" tIns="48102" rIns="97921" bIns="48102">
                    <a:spAutoFit/>
                  </a:bodyPr>
                  <a:lstStyle/>
                  <a:p>
                    <a:endParaRPr lang="hu-HU"/>
                  </a:p>
                </p:txBody>
              </p:sp>
              <p:sp>
                <p:nvSpPr>
                  <p:cNvPr id="22574" name="Line 1037"/>
                  <p:cNvSpPr>
                    <a:spLocks noChangeAspect="1" noChangeShapeType="1"/>
                  </p:cNvSpPr>
                  <p:nvPr/>
                </p:nvSpPr>
                <p:spPr bwMode="auto">
                  <a:xfrm rot="1861735" flipV="1">
                    <a:off x="4330" y="2816"/>
                    <a:ext cx="861" cy="1312"/>
                  </a:xfrm>
                  <a:prstGeom prst="line">
                    <a:avLst/>
                  </a:prstGeom>
                  <a:noFill/>
                  <a:ln w="76200">
                    <a:solidFill>
                      <a:schemeClr val="accent1"/>
                    </a:solidFill>
                    <a:round/>
                    <a:headEnd/>
                    <a:tailEnd type="triangle" w="med" len="med"/>
                  </a:ln>
                </p:spPr>
                <p:txBody>
                  <a:bodyPr wrap="none" lIns="97921" tIns="48102" rIns="97921" bIns="48102">
                    <a:spAutoFit/>
                  </a:bodyPr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6" name="Group 1038"/>
                <p:cNvGrpSpPr>
                  <a:grpSpLocks noChangeAspect="1"/>
                </p:cNvGrpSpPr>
                <p:nvPr/>
              </p:nvGrpSpPr>
              <p:grpSpPr bwMode="auto">
                <a:xfrm>
                  <a:off x="3072" y="814"/>
                  <a:ext cx="1488" cy="1437"/>
                  <a:chOff x="344" y="493"/>
                  <a:chExt cx="1556" cy="1527"/>
                </a:xfrm>
              </p:grpSpPr>
              <p:grpSp>
                <p:nvGrpSpPr>
                  <p:cNvPr id="7" name="Group 103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0" y="493"/>
                    <a:ext cx="1540" cy="483"/>
                    <a:chOff x="350" y="493"/>
                    <a:chExt cx="1540" cy="483"/>
                  </a:xfrm>
                </p:grpSpPr>
                <p:grpSp>
                  <p:nvGrpSpPr>
                    <p:cNvPr id="8" name="Group 104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50" y="509"/>
                      <a:ext cx="1540" cy="467"/>
                      <a:chOff x="350" y="509"/>
                      <a:chExt cx="1540" cy="467"/>
                    </a:xfrm>
                  </p:grpSpPr>
                  <p:sp>
                    <p:nvSpPr>
                      <p:cNvPr id="22569" name="Oval 104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33" y="509"/>
                        <a:ext cx="457" cy="467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lIns="97921" tIns="48102" rIns="97921" bIns="48102">
                        <a:spAutoFit/>
                      </a:bodyPr>
                      <a:lstStyle/>
                      <a:p>
                        <a:endParaRPr lang="hu-HU"/>
                      </a:p>
                    </p:txBody>
                  </p:sp>
                  <p:sp>
                    <p:nvSpPr>
                      <p:cNvPr id="22570" name="Oval 104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98" y="509"/>
                        <a:ext cx="457" cy="467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lIns="97921" tIns="48102" rIns="97921" bIns="48102">
                        <a:spAutoFit/>
                      </a:bodyPr>
                      <a:lstStyle/>
                      <a:p>
                        <a:endParaRPr lang="hu-HU"/>
                      </a:p>
                    </p:txBody>
                  </p:sp>
                  <p:sp>
                    <p:nvSpPr>
                      <p:cNvPr id="22571" name="Oval 104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50" y="509"/>
                        <a:ext cx="457" cy="467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lIns="97921" tIns="48102" rIns="97921" bIns="48102">
                        <a:spAutoFit/>
                      </a:bodyPr>
                      <a:lstStyle/>
                      <a:p>
                        <a:endParaRPr lang="hu-HU"/>
                      </a:p>
                    </p:txBody>
                  </p:sp>
                </p:grpSp>
                <p:sp>
                  <p:nvSpPr>
                    <p:cNvPr id="22566" name="AutoShape 104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2700000">
                      <a:off x="368" y="670"/>
                      <a:ext cx="456" cy="142"/>
                    </a:xfrm>
                    <a:prstGeom prst="rightArrow">
                      <a:avLst>
                        <a:gd name="adj1" fmla="val 50000"/>
                        <a:gd name="adj2" fmla="val 160578"/>
                      </a:avLst>
                    </a:prstGeom>
                    <a:solidFill>
                      <a:srgbClr val="FDE3BA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lIns="97921" tIns="48102" rIns="97921" bIns="48102">
                      <a:spAutoFit/>
                    </a:bodyPr>
                    <a:lstStyle/>
                    <a:p>
                      <a:endParaRPr lang="hu-HU"/>
                    </a:p>
                  </p:txBody>
                </p:sp>
                <p:sp>
                  <p:nvSpPr>
                    <p:cNvPr id="22567" name="AutoShape 1045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9660000">
                      <a:off x="894" y="669"/>
                      <a:ext cx="456" cy="142"/>
                    </a:xfrm>
                    <a:prstGeom prst="rightArrow">
                      <a:avLst>
                        <a:gd name="adj1" fmla="val 50000"/>
                        <a:gd name="adj2" fmla="val 160578"/>
                      </a:avLst>
                    </a:prstGeom>
                    <a:solidFill>
                      <a:srgbClr val="FDE3BA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lIns="97921" tIns="48102" rIns="97921" bIns="48102">
                      <a:spAutoFit/>
                    </a:bodyPr>
                    <a:lstStyle/>
                    <a:p>
                      <a:endParaRPr lang="hu-HU"/>
                    </a:p>
                  </p:txBody>
                </p:sp>
                <p:sp>
                  <p:nvSpPr>
                    <p:cNvPr id="22568" name="AutoShape 1046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7860000">
                      <a:off x="1440" y="650"/>
                      <a:ext cx="456" cy="142"/>
                    </a:xfrm>
                    <a:prstGeom prst="rightArrow">
                      <a:avLst>
                        <a:gd name="adj1" fmla="val 50000"/>
                        <a:gd name="adj2" fmla="val 160578"/>
                      </a:avLst>
                    </a:prstGeom>
                    <a:solidFill>
                      <a:srgbClr val="FDE3BA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lIns="97921" tIns="48102" rIns="97921" bIns="48102">
                      <a:spAutoFit/>
                    </a:bodyPr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9" name="Group 104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44" y="1025"/>
                    <a:ext cx="1556" cy="469"/>
                    <a:chOff x="344" y="1025"/>
                    <a:chExt cx="1556" cy="469"/>
                  </a:xfrm>
                </p:grpSpPr>
                <p:grpSp>
                  <p:nvGrpSpPr>
                    <p:cNvPr id="10" name="Group 104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50" y="1025"/>
                      <a:ext cx="1540" cy="467"/>
                      <a:chOff x="350" y="1025"/>
                      <a:chExt cx="1540" cy="467"/>
                    </a:xfrm>
                  </p:grpSpPr>
                  <p:sp>
                    <p:nvSpPr>
                      <p:cNvPr id="22562" name="Oval 104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33" y="1025"/>
                        <a:ext cx="457" cy="467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lIns="97921" tIns="48102" rIns="97921" bIns="48102">
                        <a:spAutoFit/>
                      </a:bodyPr>
                      <a:lstStyle/>
                      <a:p>
                        <a:endParaRPr lang="hu-HU"/>
                      </a:p>
                    </p:txBody>
                  </p:sp>
                  <p:sp>
                    <p:nvSpPr>
                      <p:cNvPr id="22563" name="Oval 1050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98" y="1025"/>
                        <a:ext cx="457" cy="467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lIns="97921" tIns="48102" rIns="97921" bIns="48102">
                        <a:spAutoFit/>
                      </a:bodyPr>
                      <a:lstStyle/>
                      <a:p>
                        <a:endParaRPr lang="hu-HU"/>
                      </a:p>
                    </p:txBody>
                  </p:sp>
                  <p:sp>
                    <p:nvSpPr>
                      <p:cNvPr id="22564" name="Oval 10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50" y="1025"/>
                        <a:ext cx="457" cy="467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lIns="97921" tIns="48102" rIns="97921" bIns="48102">
                        <a:spAutoFit/>
                      </a:bodyPr>
                      <a:lstStyle/>
                      <a:p>
                        <a:endParaRPr lang="hu-HU"/>
                      </a:p>
                    </p:txBody>
                  </p:sp>
                </p:grpSp>
                <p:sp>
                  <p:nvSpPr>
                    <p:cNvPr id="22559" name="AutoShape 105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10020000">
                      <a:off x="344" y="1162"/>
                      <a:ext cx="456" cy="142"/>
                    </a:xfrm>
                    <a:prstGeom prst="rightArrow">
                      <a:avLst>
                        <a:gd name="adj1" fmla="val 50000"/>
                        <a:gd name="adj2" fmla="val 160578"/>
                      </a:avLst>
                    </a:prstGeom>
                    <a:solidFill>
                      <a:srgbClr val="FDE3BA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lIns="97921" tIns="48102" rIns="97921" bIns="48102">
                      <a:spAutoFit/>
                    </a:bodyPr>
                    <a:lstStyle/>
                    <a:p>
                      <a:endParaRPr lang="hu-HU"/>
                    </a:p>
                  </p:txBody>
                </p:sp>
                <p:sp>
                  <p:nvSpPr>
                    <p:cNvPr id="22560" name="AutoShape 1053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3780000">
                      <a:off x="908" y="1192"/>
                      <a:ext cx="462" cy="142"/>
                    </a:xfrm>
                    <a:prstGeom prst="rightArrow">
                      <a:avLst>
                        <a:gd name="adj1" fmla="val 50000"/>
                        <a:gd name="adj2" fmla="val 162691"/>
                      </a:avLst>
                    </a:prstGeom>
                    <a:solidFill>
                      <a:srgbClr val="FDE3BA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lIns="97921" tIns="48102" rIns="97921" bIns="48102">
                      <a:spAutoFit/>
                    </a:bodyPr>
                    <a:lstStyle/>
                    <a:p>
                      <a:endParaRPr lang="hu-HU"/>
                    </a:p>
                  </p:txBody>
                </p:sp>
                <p:sp>
                  <p:nvSpPr>
                    <p:cNvPr id="22561" name="AutoShape 1054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2280000">
                      <a:off x="1444" y="1174"/>
                      <a:ext cx="456" cy="142"/>
                    </a:xfrm>
                    <a:prstGeom prst="rightArrow">
                      <a:avLst>
                        <a:gd name="adj1" fmla="val 50000"/>
                        <a:gd name="adj2" fmla="val 160578"/>
                      </a:avLst>
                    </a:prstGeom>
                    <a:solidFill>
                      <a:srgbClr val="FDE3BA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lIns="97921" tIns="48102" rIns="97921" bIns="48102">
                      <a:spAutoFit/>
                    </a:bodyPr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11" name="Group 105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0" y="1545"/>
                    <a:ext cx="1540" cy="475"/>
                    <a:chOff x="350" y="1545"/>
                    <a:chExt cx="1540" cy="475"/>
                  </a:xfrm>
                </p:grpSpPr>
                <p:grpSp>
                  <p:nvGrpSpPr>
                    <p:cNvPr id="12" name="Group 105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50" y="1553"/>
                      <a:ext cx="1540" cy="467"/>
                      <a:chOff x="350" y="1553"/>
                      <a:chExt cx="1540" cy="467"/>
                    </a:xfrm>
                  </p:grpSpPr>
                  <p:sp>
                    <p:nvSpPr>
                      <p:cNvPr id="22555" name="Oval 105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433" y="1553"/>
                        <a:ext cx="457" cy="467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lIns="97921" tIns="48102" rIns="97921" bIns="48102">
                        <a:spAutoFit/>
                      </a:bodyPr>
                      <a:lstStyle/>
                      <a:p>
                        <a:endParaRPr lang="hu-HU"/>
                      </a:p>
                    </p:txBody>
                  </p:sp>
                  <p:sp>
                    <p:nvSpPr>
                      <p:cNvPr id="22556" name="Oval 105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898" y="1553"/>
                        <a:ext cx="457" cy="467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lIns="97921" tIns="48102" rIns="97921" bIns="48102">
                        <a:spAutoFit/>
                      </a:bodyPr>
                      <a:lstStyle/>
                      <a:p>
                        <a:endParaRPr lang="hu-HU"/>
                      </a:p>
                    </p:txBody>
                  </p:sp>
                  <p:sp>
                    <p:nvSpPr>
                      <p:cNvPr id="22557" name="Oval 105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350" y="1553"/>
                        <a:ext cx="457" cy="467"/>
                      </a:xfrm>
                      <a:prstGeom prst="ellipse">
                        <a:avLst/>
                      </a:prstGeom>
                      <a:solidFill>
                        <a:schemeClr val="tx2"/>
                      </a:solidFill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lIns="97921" tIns="48102" rIns="97921" bIns="48102">
                        <a:spAutoFit/>
                      </a:bodyPr>
                      <a:lstStyle/>
                      <a:p>
                        <a:endParaRPr lang="hu-HU"/>
                      </a:p>
                    </p:txBody>
                  </p:sp>
                </p:grpSp>
                <p:sp>
                  <p:nvSpPr>
                    <p:cNvPr id="22552" name="AutoShape 1060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6840000">
                      <a:off x="361" y="1692"/>
                      <a:ext cx="438" cy="144"/>
                    </a:xfrm>
                    <a:prstGeom prst="rightArrow">
                      <a:avLst>
                        <a:gd name="adj1" fmla="val 50000"/>
                        <a:gd name="adj2" fmla="val 152097"/>
                      </a:avLst>
                    </a:prstGeom>
                    <a:solidFill>
                      <a:srgbClr val="FDE3BA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lIns="97921" tIns="48102" rIns="97921" bIns="48102">
                      <a:spAutoFit/>
                    </a:bodyPr>
                    <a:lstStyle/>
                    <a:p>
                      <a:endParaRPr lang="hu-HU"/>
                    </a:p>
                  </p:txBody>
                </p:sp>
                <p:sp>
                  <p:nvSpPr>
                    <p:cNvPr id="22553" name="AutoShape 1061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8160000">
                      <a:off x="892" y="1726"/>
                      <a:ext cx="458" cy="142"/>
                    </a:xfrm>
                    <a:prstGeom prst="rightArrow">
                      <a:avLst>
                        <a:gd name="adj1" fmla="val 50000"/>
                        <a:gd name="adj2" fmla="val 161283"/>
                      </a:avLst>
                    </a:prstGeom>
                    <a:solidFill>
                      <a:srgbClr val="FDE3BA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lIns="97921" tIns="48102" rIns="97921" bIns="48102">
                      <a:spAutoFit/>
                    </a:bodyPr>
                    <a:lstStyle/>
                    <a:p>
                      <a:endParaRPr lang="hu-HU"/>
                    </a:p>
                  </p:txBody>
                </p:sp>
                <p:sp>
                  <p:nvSpPr>
                    <p:cNvPr id="22554" name="AutoShape 1062"/>
                    <p:cNvSpPr>
                      <a:spLocks noChangeAspect="1" noChangeArrowheads="1"/>
                    </p:cNvSpPr>
                    <p:nvPr/>
                  </p:nvSpPr>
                  <p:spPr bwMode="auto">
                    <a:xfrm rot="-3960000">
                      <a:off x="1453" y="1710"/>
                      <a:ext cx="456" cy="142"/>
                    </a:xfrm>
                    <a:prstGeom prst="rightArrow">
                      <a:avLst>
                        <a:gd name="adj1" fmla="val 50000"/>
                        <a:gd name="adj2" fmla="val 160578"/>
                      </a:avLst>
                    </a:prstGeom>
                    <a:solidFill>
                      <a:srgbClr val="FDE3BA"/>
                    </a:solidFill>
                    <a:ln w="12700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lIns="97921" tIns="48102" rIns="97921" bIns="48102">
                      <a:spAutoFit/>
                    </a:bodyPr>
                    <a:lstStyle/>
                    <a:p>
                      <a:endParaRPr lang="hu-HU"/>
                    </a:p>
                  </p:txBody>
                </p:sp>
              </p:grpSp>
            </p:grpSp>
          </p:grpSp>
          <p:graphicFrame>
            <p:nvGraphicFramePr>
              <p:cNvPr id="22534" name="Object 6"/>
              <p:cNvGraphicFramePr>
                <a:graphicFrameLocks noChangeAspect="1"/>
              </p:cNvGraphicFramePr>
              <p:nvPr/>
            </p:nvGraphicFramePr>
            <p:xfrm>
              <a:off x="3574" y="3648"/>
              <a:ext cx="772" cy="304"/>
            </p:xfrm>
            <a:graphic>
              <a:graphicData uri="http://schemas.openxmlformats.org/presentationml/2006/ole">
                <p:oleObj spid="_x0000_s91142" name="Equation" r:id="rId5" imgW="1180800" imgH="469800" progId="">
                  <p:embed/>
                </p:oleObj>
              </a:graphicData>
            </a:graphic>
          </p:graphicFrame>
          <p:graphicFrame>
            <p:nvGraphicFramePr>
              <p:cNvPr id="22535" name="Object 7"/>
              <p:cNvGraphicFramePr>
                <a:graphicFrameLocks noChangeAspect="1"/>
              </p:cNvGraphicFramePr>
              <p:nvPr/>
            </p:nvGraphicFramePr>
            <p:xfrm>
              <a:off x="3177" y="3290"/>
              <a:ext cx="666" cy="262"/>
            </p:xfrm>
            <a:graphic>
              <a:graphicData uri="http://schemas.openxmlformats.org/presentationml/2006/ole">
                <p:oleObj spid="_x0000_s91143" name="Equation" r:id="rId6" imgW="1320480" imgH="520560" progId="">
                  <p:embed/>
                </p:oleObj>
              </a:graphicData>
            </a:graphic>
          </p:graphicFrame>
          <p:graphicFrame>
            <p:nvGraphicFramePr>
              <p:cNvPr id="22536" name="Object 8"/>
              <p:cNvGraphicFramePr>
                <a:graphicFrameLocks noChangeAspect="1"/>
              </p:cNvGraphicFramePr>
              <p:nvPr/>
            </p:nvGraphicFramePr>
            <p:xfrm>
              <a:off x="3873" y="3055"/>
              <a:ext cx="775" cy="281"/>
            </p:xfrm>
            <a:graphic>
              <a:graphicData uri="http://schemas.openxmlformats.org/presentationml/2006/ole">
                <p:oleObj spid="_x0000_s91144" name="Equation" r:id="rId7" imgW="1447560" imgH="520560" progId="">
                  <p:embed/>
                </p:oleObj>
              </a:graphicData>
            </a:graphic>
          </p:graphicFrame>
        </p:grpSp>
        <p:sp>
          <p:nvSpPr>
            <p:cNvPr id="22543" name="Rectangle 1066"/>
            <p:cNvSpPr>
              <a:spLocks noChangeAspect="1" noChangeArrowheads="1"/>
            </p:cNvSpPr>
            <p:nvPr/>
          </p:nvSpPr>
          <p:spPr bwMode="auto">
            <a:xfrm>
              <a:off x="3504" y="1776"/>
              <a:ext cx="674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97921" tIns="48102" rIns="97921" bIns="48102">
              <a:spAutoFit/>
            </a:bodyPr>
            <a:lstStyle/>
            <a:p>
              <a:pPr defTabSz="989013" eaLnBrk="0" hangingPunct="0"/>
              <a:r>
                <a:rPr lang="en-US" sz="1500" b="1">
                  <a:latin typeface="Times" pitchFamily="18" charset="0"/>
                </a:rPr>
                <a:t>Non-collinear</a:t>
              </a:r>
            </a:p>
          </p:txBody>
        </p:sp>
      </p:grpSp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1042988" y="3068638"/>
          <a:ext cx="1882775" cy="323850"/>
        </p:xfrm>
        <a:graphic>
          <a:graphicData uri="http://schemas.openxmlformats.org/presentationml/2006/ole">
            <p:oleObj spid="_x0000_s91139" name="Equation" r:id="rId8" imgW="1917360" imgH="330120" progId="">
              <p:embed/>
            </p:oleObj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1042988" y="3789363"/>
          <a:ext cx="2474912" cy="571500"/>
        </p:xfrm>
        <a:graphic>
          <a:graphicData uri="http://schemas.openxmlformats.org/presentationml/2006/ole">
            <p:oleObj spid="_x0000_s91140" name="Equation" r:id="rId9" imgW="2425680" imgH="558720" progId="">
              <p:embed/>
            </p:oleObj>
          </a:graphicData>
        </a:graphic>
      </p:graphicFrame>
      <p:graphicFrame>
        <p:nvGraphicFramePr>
          <p:cNvPr id="22533" name="Object 5"/>
          <p:cNvGraphicFramePr>
            <a:graphicFrameLocks noChangeAspect="1"/>
          </p:cNvGraphicFramePr>
          <p:nvPr/>
        </p:nvGraphicFramePr>
        <p:xfrm>
          <a:off x="996950" y="4868863"/>
          <a:ext cx="3810000" cy="430212"/>
        </p:xfrm>
        <a:graphic>
          <a:graphicData uri="http://schemas.openxmlformats.org/presentationml/2006/ole">
            <p:oleObj spid="_x0000_s91141" name="Equation" r:id="rId10" imgW="3809880" imgH="431640" progId="">
              <p:embed/>
            </p:oleObj>
          </a:graphicData>
        </a:graphic>
      </p:graphicFrame>
      <p:sp>
        <p:nvSpPr>
          <p:cNvPr id="22541" name="Rectangle 1070"/>
          <p:cNvSpPr>
            <a:spLocks noChangeArrowheads="1"/>
          </p:cNvSpPr>
          <p:nvPr/>
        </p:nvSpPr>
        <p:spPr bwMode="auto">
          <a:xfrm>
            <a:off x="5651500" y="620713"/>
            <a:ext cx="295275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300" b="1" i="1">
                <a:solidFill>
                  <a:schemeClr val="accent2"/>
                </a:solidFill>
              </a:rPr>
              <a:t>P.H. Dederichs et al., PRL 53, 2512 (1984)</a:t>
            </a:r>
          </a:p>
          <a:p>
            <a:r>
              <a:rPr lang="hu-HU" sz="1300" b="1" i="1">
                <a:solidFill>
                  <a:schemeClr val="accent2"/>
                </a:solidFill>
              </a:rPr>
              <a:t>G.M. Stocks et al., Phil. Mag. B 78, 665 (1998)</a:t>
            </a:r>
          </a:p>
          <a:p>
            <a:r>
              <a:rPr lang="hu-HU" sz="1300" b="1" i="1">
                <a:solidFill>
                  <a:schemeClr val="accent2"/>
                </a:solidFill>
              </a:rPr>
              <a:t>B. Újfalussy et al., JAP 85, 4824 (1999)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chemeClr val="tx1"/>
                </a:solidFill>
              </a:rPr>
              <a:t>Magnetic structure of finite nanoparticles</a:t>
            </a:r>
            <a:endParaRPr lang="en-US" sz="2000" smtClean="0">
              <a:solidFill>
                <a:srgbClr val="CC3300"/>
              </a:solidFill>
            </a:endParaRPr>
          </a:p>
        </p:txBody>
      </p:sp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8132" name="Line 5"/>
          <p:cNvSpPr>
            <a:spLocks noChangeShapeType="1"/>
          </p:cNvSpPr>
          <p:nvPr/>
        </p:nvSpPr>
        <p:spPr bwMode="auto">
          <a:xfrm>
            <a:off x="0" y="0"/>
            <a:ext cx="0" cy="91440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95590" name="Rectangle 6"/>
          <p:cNvSpPr>
            <a:spLocks noChangeArrowheads="1"/>
          </p:cNvSpPr>
          <p:nvPr/>
        </p:nvSpPr>
        <p:spPr bwMode="auto">
          <a:xfrm>
            <a:off x="585788" y="1492250"/>
            <a:ext cx="8018462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/>
              <a:t>Experiment:</a:t>
            </a:r>
            <a:r>
              <a:rPr lang="hu-HU"/>
              <a:t> </a:t>
            </a:r>
            <a:r>
              <a:rPr lang="en-US"/>
              <a:t>P. Gambardella </a:t>
            </a:r>
            <a:r>
              <a:rPr lang="en-US" i="1"/>
              <a:t>et al</a:t>
            </a:r>
            <a:r>
              <a:rPr lang="en-US"/>
              <a:t>.,</a:t>
            </a:r>
            <a:r>
              <a:rPr lang="hu-HU"/>
              <a:t> </a:t>
            </a:r>
            <a:r>
              <a:rPr lang="en-US" i="1"/>
              <a:t>Nature </a:t>
            </a:r>
            <a:r>
              <a:rPr lang="en-US"/>
              <a:t>416, 301–304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STM image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hu-HU"/>
              <a:t>XMCD </a:t>
            </a:r>
            <a:r>
              <a:rPr lang="hu-HU">
                <a:cs typeface="Arial" charset="0"/>
              </a:rPr>
              <a:t>→ </a:t>
            </a:r>
            <a:r>
              <a:rPr lang="hu-HU"/>
              <a:t>m</a:t>
            </a:r>
            <a:r>
              <a:rPr lang="en-US"/>
              <a:t>agnetic moment is canted</a:t>
            </a:r>
            <a:r>
              <a:rPr lang="en-US">
                <a:solidFill>
                  <a:schemeClr val="hlink"/>
                </a:solidFill>
              </a:rPr>
              <a:t> </a:t>
            </a:r>
            <a:r>
              <a:rPr lang="en-US">
                <a:solidFill>
                  <a:srgbClr val="CC3300"/>
                </a:solidFill>
              </a:rPr>
              <a:t>towards</a:t>
            </a:r>
            <a:r>
              <a:rPr lang="en-US"/>
              <a:t> the step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84213" y="2781300"/>
            <a:ext cx="2795587" cy="2074863"/>
            <a:chOff x="476" y="2296"/>
            <a:chExt cx="1761" cy="1307"/>
          </a:xfrm>
        </p:grpSpPr>
        <p:pic>
          <p:nvPicPr>
            <p:cNvPr id="48139" name="Picture 8" descr="co-axe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6" y="2349"/>
              <a:ext cx="1490" cy="1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40" name="Text Box 11"/>
            <p:cNvSpPr txBox="1">
              <a:spLocks noChangeArrowheads="1"/>
            </p:cNvSpPr>
            <p:nvPr/>
          </p:nvSpPr>
          <p:spPr bwMode="auto">
            <a:xfrm>
              <a:off x="1361" y="3339"/>
              <a:ext cx="748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solidFill>
                    <a:schemeClr val="accent2"/>
                  </a:solidFill>
                  <a:latin typeface="Symbol" pitchFamily="18" charset="2"/>
                </a:rPr>
                <a:t>q</a:t>
              </a:r>
              <a:r>
                <a:rPr lang="en-US" sz="2000" b="1" baseline="-25000">
                  <a:solidFill>
                    <a:schemeClr val="accent2"/>
                  </a:solidFill>
                </a:rPr>
                <a:t>Exp</a:t>
              </a:r>
              <a:r>
                <a:rPr lang="en-US" sz="2000" baseline="-25000">
                  <a:solidFill>
                    <a:schemeClr val="accent2"/>
                  </a:solidFill>
                </a:rPr>
                <a:t>t</a:t>
              </a:r>
              <a:r>
                <a:rPr lang="en-US" sz="2000">
                  <a:solidFill>
                    <a:schemeClr val="accent2"/>
                  </a:solidFill>
                </a:rPr>
                <a:t>=43</a:t>
              </a:r>
              <a:r>
                <a:rPr lang="en-US" sz="2000" baseline="30000">
                  <a:solidFill>
                    <a:schemeClr val="accent2"/>
                  </a:solidFill>
                </a:rPr>
                <a:t>o</a:t>
              </a:r>
            </a:p>
          </p:txBody>
        </p:sp>
        <p:sp>
          <p:nvSpPr>
            <p:cNvPr id="48141" name="Text Box 15"/>
            <p:cNvSpPr txBox="1">
              <a:spLocks noChangeArrowheads="1"/>
            </p:cNvSpPr>
            <p:nvPr/>
          </p:nvSpPr>
          <p:spPr bwMode="auto">
            <a:xfrm>
              <a:off x="1655" y="2296"/>
              <a:ext cx="58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 sz="1400"/>
                <a:t>easy axis</a:t>
              </a:r>
            </a:p>
          </p:txBody>
        </p:sp>
        <p:sp>
          <p:nvSpPr>
            <p:cNvPr id="48142" name="Text Box 16"/>
            <p:cNvSpPr txBox="1">
              <a:spLocks noChangeArrowheads="1"/>
            </p:cNvSpPr>
            <p:nvPr/>
          </p:nvSpPr>
          <p:spPr bwMode="auto">
            <a:xfrm>
              <a:off x="476" y="2387"/>
              <a:ext cx="5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hu-HU" sz="1400"/>
                <a:t>hard axis</a:t>
              </a:r>
            </a:p>
          </p:txBody>
        </p:sp>
        <p:sp>
          <p:nvSpPr>
            <p:cNvPr id="48143" name="Text Box 7"/>
            <p:cNvSpPr txBox="1">
              <a:spLocks noChangeArrowheads="1"/>
            </p:cNvSpPr>
            <p:nvPr/>
          </p:nvSpPr>
          <p:spPr bwMode="auto">
            <a:xfrm>
              <a:off x="1383" y="2387"/>
              <a:ext cx="216" cy="28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400" b="1">
                  <a:solidFill>
                    <a:schemeClr val="accent2"/>
                  </a:solidFill>
                  <a:latin typeface="Symbol" pitchFamily="18" charset="2"/>
                </a:rPr>
                <a:t>q</a:t>
              </a:r>
              <a:endParaRPr lang="en-US" sz="2400" baseline="30000">
                <a:solidFill>
                  <a:schemeClr val="accent2"/>
                </a:solidFill>
              </a:endParaRPr>
            </a:p>
          </p:txBody>
        </p:sp>
      </p:grpSp>
      <p:pic>
        <p:nvPicPr>
          <p:cNvPr id="195594" name="Picture 10" descr="gam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2636838"/>
            <a:ext cx="366712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6" name="Text Box 12"/>
          <p:cNvSpPr txBox="1">
            <a:spLocks noChangeArrowheads="1"/>
          </p:cNvSpPr>
          <p:nvPr/>
        </p:nvSpPr>
        <p:spPr bwMode="auto">
          <a:xfrm>
            <a:off x="379413" y="6045200"/>
            <a:ext cx="484187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b="1">
                <a:solidFill>
                  <a:schemeClr val="bg1"/>
                </a:solidFill>
              </a:rPr>
              <a:t>t=1</a:t>
            </a:r>
          </a:p>
        </p:txBody>
      </p:sp>
      <p:sp>
        <p:nvSpPr>
          <p:cNvPr id="195598" name="Text Box 14"/>
          <p:cNvSpPr txBox="1">
            <a:spLocks noChangeArrowheads="1"/>
          </p:cNvSpPr>
          <p:nvPr/>
        </p:nvSpPr>
        <p:spPr bwMode="auto">
          <a:xfrm>
            <a:off x="468313" y="908050"/>
            <a:ext cx="39068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Co-chains at a Pt(111) step edge</a:t>
            </a:r>
          </a:p>
        </p:txBody>
      </p:sp>
      <p:sp>
        <p:nvSpPr>
          <p:cNvPr id="195603" name="Text Box 19"/>
          <p:cNvSpPr txBox="1">
            <a:spLocks noChangeArrowheads="1"/>
          </p:cNvSpPr>
          <p:nvPr/>
        </p:nvSpPr>
        <p:spPr bwMode="auto">
          <a:xfrm>
            <a:off x="395288" y="5516563"/>
            <a:ext cx="8172450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hu-HU" sz="1800" i="1">
                <a:solidFill>
                  <a:srgbClr val="FF0000"/>
                </a:solidFill>
              </a:rPr>
              <a:t> </a:t>
            </a:r>
            <a:r>
              <a:rPr lang="en-US" sz="1800" i="1">
                <a:solidFill>
                  <a:srgbClr val="FF0000"/>
                </a:solidFill>
              </a:rPr>
              <a:t>Is canted magnetism (uniquely) related to the step-edge geometry? </a:t>
            </a:r>
            <a:endParaRPr lang="hu-HU" sz="1800" i="1">
              <a:solidFill>
                <a:srgbClr val="FF0000"/>
              </a:solidFill>
            </a:endParaRPr>
          </a:p>
          <a:p>
            <a:endParaRPr lang="hu-HU" sz="1800" i="1">
              <a:solidFill>
                <a:srgbClr val="FF0000"/>
              </a:solidFill>
            </a:endParaRPr>
          </a:p>
          <a:p>
            <a:pPr>
              <a:buFontTx/>
              <a:buChar char="•"/>
            </a:pPr>
            <a:r>
              <a:rPr lang="hu-HU" sz="1800" i="1">
                <a:solidFill>
                  <a:srgbClr val="FF0000"/>
                </a:solidFill>
              </a:rPr>
              <a:t> Can first principles spin dynamics (accurately) reproduce this magnetic state?</a:t>
            </a:r>
            <a:endParaRPr lang="en-US" sz="1800" i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98" grpId="0"/>
      <p:bldP spid="19560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8" name="Rectangle 4"/>
          <p:cNvSpPr>
            <a:spLocks noChangeArrowheads="1"/>
          </p:cNvSpPr>
          <p:nvPr/>
        </p:nvSpPr>
        <p:spPr bwMode="auto">
          <a:xfrm>
            <a:off x="611188" y="1341438"/>
            <a:ext cx="24479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hu-HU">
                <a:solidFill>
                  <a:schemeClr val="accent2"/>
                </a:solidFill>
              </a:rPr>
              <a:t>Model g</a:t>
            </a:r>
            <a:r>
              <a:rPr lang="en-US">
                <a:solidFill>
                  <a:schemeClr val="accent2"/>
                </a:solidFill>
              </a:rPr>
              <a:t>eometry</a:t>
            </a:r>
            <a:r>
              <a:rPr lang="en-US">
                <a:solidFill>
                  <a:schemeClr val="tx2"/>
                </a:solidFill>
              </a:rPr>
              <a:t>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  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fcc(111) surface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/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chain along the </a:t>
            </a:r>
            <a:r>
              <a:rPr lang="en-US" i="1">
                <a:solidFill>
                  <a:schemeClr val="tx2"/>
                </a:solidFill>
              </a:rPr>
              <a:t>x</a:t>
            </a:r>
            <a:r>
              <a:rPr lang="en-US">
                <a:solidFill>
                  <a:schemeClr val="tx2"/>
                </a:solidFill>
              </a:rPr>
              <a:t> axis</a:t>
            </a:r>
            <a:r>
              <a:rPr lang="hu-HU">
                <a:solidFill>
                  <a:schemeClr val="tx2"/>
                </a:solidFill>
              </a:rPr>
              <a:t> </a:t>
            </a:r>
            <a:br>
              <a:rPr lang="hu-HU">
                <a:solidFill>
                  <a:schemeClr val="tx2"/>
                </a:solidFill>
              </a:rPr>
            </a:br>
            <a:endParaRPr lang="en-US">
              <a:solidFill>
                <a:schemeClr val="tx2"/>
              </a:solidFill>
            </a:endParaRPr>
          </a:p>
        </p:txBody>
      </p:sp>
      <p:pic>
        <p:nvPicPr>
          <p:cNvPr id="318469" name="Picture 5" descr="fra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4652963"/>
            <a:ext cx="1274763" cy="1306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8470" name="Object 2"/>
          <p:cNvGraphicFramePr>
            <a:graphicFrameLocks noChangeAspect="1"/>
          </p:cNvGraphicFramePr>
          <p:nvPr/>
        </p:nvGraphicFramePr>
        <p:xfrm>
          <a:off x="5364163" y="4184650"/>
          <a:ext cx="3113087" cy="241300"/>
        </p:xfrm>
        <a:graphic>
          <a:graphicData uri="http://schemas.openxmlformats.org/presentationml/2006/ole">
            <p:oleObj spid="_x0000_s92162" name="Equation" r:id="rId5" imgW="4419360" imgH="342720" progId="">
              <p:embed/>
            </p:oleObj>
          </a:graphicData>
        </a:graphic>
      </p:graphicFrame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468313" y="549275"/>
            <a:ext cx="82296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None/>
            </a:pPr>
            <a:r>
              <a:rPr lang="en-US" sz="1800"/>
              <a:t>Canted magnetism of a linear atomic chain</a:t>
            </a:r>
          </a:p>
        </p:txBody>
      </p:sp>
      <p:pic>
        <p:nvPicPr>
          <p:cNvPr id="318472" name="Picture 8" descr="fe2-geometry-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638" y="1412875"/>
            <a:ext cx="4491037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8473" name="Text Box 9"/>
          <p:cNvSpPr txBox="1">
            <a:spLocks noChangeArrowheads="1"/>
          </p:cNvSpPr>
          <p:nvPr/>
        </p:nvSpPr>
        <p:spPr bwMode="auto">
          <a:xfrm>
            <a:off x="684213" y="4100513"/>
            <a:ext cx="47355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Consider ferromagnetic system with magnetization</a:t>
            </a:r>
            <a:endParaRPr lang="hu-HU" b="1" i="1"/>
          </a:p>
        </p:txBody>
      </p:sp>
      <p:sp>
        <p:nvSpPr>
          <p:cNvPr id="318474" name="Text Box 10"/>
          <p:cNvSpPr txBox="1">
            <a:spLocks noChangeArrowheads="1"/>
          </p:cNvSpPr>
          <p:nvPr/>
        </p:nvSpPr>
        <p:spPr bwMode="auto">
          <a:xfrm>
            <a:off x="4211638" y="4797425"/>
            <a:ext cx="37449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hu-HU" sz="1400"/>
              <a:t>Note:</a:t>
            </a:r>
          </a:p>
          <a:p>
            <a:pPr>
              <a:buFont typeface="Symbol" pitchFamily="18" charset="2"/>
              <a:buNone/>
            </a:pPr>
            <a:endParaRPr lang="hu-HU" sz="1400"/>
          </a:p>
          <a:p>
            <a:pPr>
              <a:buFont typeface="Symbol" pitchFamily="18" charset="2"/>
              <a:buNone/>
            </a:pPr>
            <a:r>
              <a:rPr lang="hu-HU" sz="1400" i="1">
                <a:latin typeface="Symbol" pitchFamily="18" charset="2"/>
              </a:rPr>
              <a:t>f</a:t>
            </a:r>
            <a:r>
              <a:rPr lang="hu-HU" sz="1400"/>
              <a:t> = 90</a:t>
            </a:r>
            <a:r>
              <a:rPr lang="hu-HU" sz="1400" baseline="30000"/>
              <a:t>o     </a:t>
            </a:r>
            <a:r>
              <a:rPr lang="hu-HU" sz="1400" i="1"/>
              <a:t>(yz)</a:t>
            </a:r>
            <a:r>
              <a:rPr lang="hu-HU" sz="1400"/>
              <a:t> plane  </a:t>
            </a:r>
          </a:p>
          <a:p>
            <a:pPr>
              <a:buFont typeface="Symbol" pitchFamily="18" charset="2"/>
              <a:buNone/>
            </a:pPr>
            <a:endParaRPr lang="hu-HU" sz="1400" baseline="30000"/>
          </a:p>
          <a:p>
            <a:pPr>
              <a:buFont typeface="Symbol" pitchFamily="18" charset="2"/>
              <a:buNone/>
            </a:pPr>
            <a:r>
              <a:rPr lang="hu-HU" sz="1400" i="1">
                <a:latin typeface="Symbol" pitchFamily="18" charset="2"/>
              </a:rPr>
              <a:t>f</a:t>
            </a:r>
            <a:r>
              <a:rPr lang="hu-HU" sz="1400"/>
              <a:t> = 0</a:t>
            </a:r>
            <a:r>
              <a:rPr lang="hu-HU" sz="1400" baseline="30000"/>
              <a:t>o</a:t>
            </a:r>
            <a:r>
              <a:rPr lang="hu-HU" sz="1400"/>
              <a:t>     </a:t>
            </a:r>
            <a:r>
              <a:rPr lang="hu-HU" sz="1400" i="1"/>
              <a:t>(xz)</a:t>
            </a:r>
            <a:r>
              <a:rPr lang="hu-HU" sz="1400"/>
              <a:t> plane </a:t>
            </a:r>
            <a:r>
              <a:rPr lang="hu-HU" sz="1800"/>
              <a:t> </a:t>
            </a:r>
          </a:p>
          <a:p>
            <a:pPr>
              <a:buFont typeface="Symbol" pitchFamily="18" charset="2"/>
              <a:buNone/>
            </a:pPr>
            <a:endParaRPr lang="hu-HU" sz="1800" baseline="30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73" grpId="0"/>
      <p:bldP spid="31847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3" name="Text Box 6"/>
          <p:cNvSpPr txBox="1">
            <a:spLocks noChangeArrowheads="1"/>
          </p:cNvSpPr>
          <p:nvPr/>
        </p:nvSpPr>
        <p:spPr bwMode="auto">
          <a:xfrm>
            <a:off x="592138" y="2008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800"/>
          </a:p>
        </p:txBody>
      </p:sp>
      <p:graphicFrame>
        <p:nvGraphicFramePr>
          <p:cNvPr id="319496" name="Object 2"/>
          <p:cNvGraphicFramePr>
            <a:graphicFrameLocks noChangeAspect="1"/>
          </p:cNvGraphicFramePr>
          <p:nvPr/>
        </p:nvGraphicFramePr>
        <p:xfrm>
          <a:off x="1677988" y="5084763"/>
          <a:ext cx="6057900" cy="309562"/>
        </p:xfrm>
        <a:graphic>
          <a:graphicData uri="http://schemas.openxmlformats.org/presentationml/2006/ole">
            <p:oleObj spid="_x0000_s93186" name="Equation" r:id="rId4" imgW="8483400" imgH="431640" progId="">
              <p:embed/>
            </p:oleObj>
          </a:graphicData>
        </a:graphic>
      </p:graphicFrame>
      <p:sp>
        <p:nvSpPr>
          <p:cNvPr id="319499" name="Text Box 11"/>
          <p:cNvSpPr txBox="1">
            <a:spLocks noChangeArrowheads="1"/>
          </p:cNvSpPr>
          <p:nvPr/>
        </p:nvSpPr>
        <p:spPr bwMode="auto">
          <a:xfrm>
            <a:off x="2484438" y="2133600"/>
            <a:ext cx="32813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(</a:t>
            </a:r>
            <a:r>
              <a:rPr lang="en-US" i="1">
                <a:solidFill>
                  <a:srgbClr val="0000FF"/>
                </a:solidFill>
              </a:rPr>
              <a:t>K</a:t>
            </a:r>
            <a:r>
              <a:rPr lang="en-US" i="1" baseline="-25000">
                <a:solidFill>
                  <a:srgbClr val="0000FF"/>
                </a:solidFill>
              </a:rPr>
              <a:t>2</a:t>
            </a:r>
            <a:r>
              <a:rPr lang="en-US" sz="1400"/>
              <a:t>:  second order anisotropy constant)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95288" y="620713"/>
            <a:ext cx="8135937" cy="288925"/>
            <a:chOff x="249" y="527"/>
            <a:chExt cx="5125" cy="182"/>
          </a:xfrm>
        </p:grpSpPr>
        <p:sp>
          <p:nvSpPr>
            <p:cNvPr id="24597" name="Rectangle 4"/>
            <p:cNvSpPr>
              <a:spLocks noChangeArrowheads="1"/>
            </p:cNvSpPr>
            <p:nvPr/>
          </p:nvSpPr>
          <p:spPr bwMode="auto">
            <a:xfrm>
              <a:off x="249" y="527"/>
              <a:ext cx="5125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</a:pPr>
              <a:r>
                <a:rPr lang="en-US" b="1" i="1">
                  <a:solidFill>
                    <a:srgbClr val="0000FF"/>
                  </a:solidFill>
                </a:rPr>
                <a:t>Symmetry principle</a:t>
              </a:r>
              <a:r>
                <a:rPr lang="en-US"/>
                <a:t>: </a:t>
              </a:r>
              <a:r>
                <a:rPr lang="en-US" i="1"/>
                <a:t>R </a:t>
              </a:r>
              <a:r>
                <a:rPr lang="en-US"/>
                <a:t> symmetry operation of the lattice </a:t>
              </a:r>
            </a:p>
          </p:txBody>
        </p:sp>
        <p:graphicFrame>
          <p:nvGraphicFramePr>
            <p:cNvPr id="24582" name="Object 6"/>
            <p:cNvGraphicFramePr>
              <a:graphicFrameLocks noChangeAspect="1"/>
            </p:cNvGraphicFramePr>
            <p:nvPr/>
          </p:nvGraphicFramePr>
          <p:xfrm>
            <a:off x="4014" y="548"/>
            <a:ext cx="954" cy="161"/>
          </p:xfrm>
          <a:graphic>
            <a:graphicData uri="http://schemas.openxmlformats.org/presentationml/2006/ole">
              <p:oleObj spid="_x0000_s93190" name="Equation" r:id="rId5" imgW="2031840" imgH="342720" progId="">
                <p:embed/>
              </p:oleObj>
            </a:graphicData>
          </a:graphic>
        </p:graphicFrame>
        <p:sp>
          <p:nvSpPr>
            <p:cNvPr id="24598" name="AutoShape 13"/>
            <p:cNvSpPr>
              <a:spLocks noChangeAspect="1" noChangeArrowheads="1"/>
            </p:cNvSpPr>
            <p:nvPr/>
          </p:nvSpPr>
          <p:spPr bwMode="auto">
            <a:xfrm>
              <a:off x="3651" y="548"/>
              <a:ext cx="247" cy="123"/>
            </a:xfrm>
            <a:prstGeom prst="rightArrow">
              <a:avLst>
                <a:gd name="adj1" fmla="val 50000"/>
                <a:gd name="adj2" fmla="val 5020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900113" y="4076700"/>
            <a:ext cx="7286625" cy="684213"/>
            <a:chOff x="567" y="2704"/>
            <a:chExt cx="4590" cy="431"/>
          </a:xfrm>
        </p:grpSpPr>
        <p:graphicFrame>
          <p:nvGraphicFramePr>
            <p:cNvPr id="24580" name="Object 4"/>
            <p:cNvGraphicFramePr>
              <a:graphicFrameLocks noChangeAspect="1"/>
            </p:cNvGraphicFramePr>
            <p:nvPr/>
          </p:nvGraphicFramePr>
          <p:xfrm>
            <a:off x="567" y="2704"/>
            <a:ext cx="1313" cy="218"/>
          </p:xfrm>
          <a:graphic>
            <a:graphicData uri="http://schemas.openxmlformats.org/presentationml/2006/ole">
              <p:oleObj spid="_x0000_s93188" name="Equation" r:id="rId6" imgW="2603160" imgH="431640" progId="">
                <p:embed/>
              </p:oleObj>
            </a:graphicData>
          </a:graphic>
        </p:graphicFrame>
        <p:sp>
          <p:nvSpPr>
            <p:cNvPr id="24595" name="Text Box 9"/>
            <p:cNvSpPr txBox="1">
              <a:spLocks noChangeArrowheads="1"/>
            </p:cNvSpPr>
            <p:nvPr/>
          </p:nvSpPr>
          <p:spPr bwMode="auto">
            <a:xfrm>
              <a:off x="2290" y="2704"/>
              <a:ext cx="286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independent second order invariant polynomials:</a:t>
              </a:r>
            </a:p>
            <a:p>
              <a:endParaRPr lang="en-US"/>
            </a:p>
          </p:txBody>
        </p:sp>
        <p:graphicFrame>
          <p:nvGraphicFramePr>
            <p:cNvPr id="24581" name="Object 5"/>
            <p:cNvGraphicFramePr>
              <a:graphicFrameLocks noChangeAspect="1"/>
            </p:cNvGraphicFramePr>
            <p:nvPr/>
          </p:nvGraphicFramePr>
          <p:xfrm>
            <a:off x="2343" y="2931"/>
            <a:ext cx="843" cy="204"/>
          </p:xfrm>
          <a:graphic>
            <a:graphicData uri="http://schemas.openxmlformats.org/presentationml/2006/ole">
              <p:oleObj spid="_x0000_s93189" name="Equation" r:id="rId7" imgW="1676160" imgH="406080" progId="">
                <p:embed/>
              </p:oleObj>
            </a:graphicData>
          </a:graphic>
        </p:graphicFrame>
        <p:sp>
          <p:nvSpPr>
            <p:cNvPr id="24596" name="AutoShape 15"/>
            <p:cNvSpPr>
              <a:spLocks noChangeAspect="1" noChangeArrowheads="1"/>
            </p:cNvSpPr>
            <p:nvPr/>
          </p:nvSpPr>
          <p:spPr bwMode="auto">
            <a:xfrm>
              <a:off x="2018" y="2750"/>
              <a:ext cx="247" cy="123"/>
            </a:xfrm>
            <a:prstGeom prst="rightArrow">
              <a:avLst>
                <a:gd name="adj1" fmla="val 50000"/>
                <a:gd name="adj2" fmla="val 5020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aphicFrame>
        <p:nvGraphicFramePr>
          <p:cNvPr id="319504" name="Object 3"/>
          <p:cNvGraphicFramePr>
            <a:graphicFrameLocks noChangeAspect="1"/>
          </p:cNvGraphicFramePr>
          <p:nvPr/>
        </p:nvGraphicFramePr>
        <p:xfrm>
          <a:off x="2987675" y="1773238"/>
          <a:ext cx="2293938" cy="309562"/>
        </p:xfrm>
        <a:graphic>
          <a:graphicData uri="http://schemas.openxmlformats.org/presentationml/2006/ole">
            <p:oleObj spid="_x0000_s93187" name="Equation" r:id="rId8" imgW="3213000" imgH="431640" progId="">
              <p:embed/>
            </p:oleObj>
          </a:graphicData>
        </a:graphic>
      </p:graphicFrame>
      <p:sp>
        <p:nvSpPr>
          <p:cNvPr id="319505" name="Text Box 17"/>
          <p:cNvSpPr txBox="1">
            <a:spLocks noChangeArrowheads="1"/>
          </p:cNvSpPr>
          <p:nvPr/>
        </p:nvSpPr>
        <p:spPr bwMode="auto">
          <a:xfrm>
            <a:off x="735013" y="5776913"/>
            <a:ext cx="5595937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u="sng"/>
              <a:t>The easy axis is either parallel or normal to the mirror plane.</a:t>
            </a:r>
          </a:p>
          <a:p>
            <a:endParaRPr lang="en-US" sz="180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395288" y="1125538"/>
            <a:ext cx="8135937" cy="431800"/>
            <a:chOff x="249" y="845"/>
            <a:chExt cx="5125" cy="272"/>
          </a:xfrm>
        </p:grpSpPr>
        <p:sp>
          <p:nvSpPr>
            <p:cNvPr id="24593" name="AutoShape 12"/>
            <p:cNvSpPr>
              <a:spLocks noChangeAspect="1" noChangeArrowheads="1"/>
            </p:cNvSpPr>
            <p:nvPr/>
          </p:nvSpPr>
          <p:spPr bwMode="auto">
            <a:xfrm>
              <a:off x="1565" y="854"/>
              <a:ext cx="247" cy="123"/>
            </a:xfrm>
            <a:prstGeom prst="rightArrow">
              <a:avLst>
                <a:gd name="adj1" fmla="val 50000"/>
                <a:gd name="adj2" fmla="val 5020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594" name="Rectangle 18"/>
            <p:cNvSpPr>
              <a:spLocks noChangeArrowheads="1"/>
            </p:cNvSpPr>
            <p:nvPr/>
          </p:nvSpPr>
          <p:spPr bwMode="auto">
            <a:xfrm>
              <a:off x="249" y="845"/>
              <a:ext cx="5125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FontTx/>
                <a:buAutoNum type="arabicParenR"/>
              </a:pPr>
              <a:r>
                <a:rPr lang="en-US"/>
                <a:t>fcc(111) surface             only one independent second order invariant polynomial: </a:t>
              </a:r>
              <a:r>
                <a:rPr lang="en-US" i="1"/>
                <a:t>z</a:t>
              </a:r>
              <a:r>
                <a:rPr lang="en-US" i="1" baseline="30000"/>
                <a:t>2</a:t>
              </a:r>
              <a:r>
                <a:rPr lang="en-US"/>
                <a:t>  </a:t>
              </a:r>
            </a:p>
            <a:p>
              <a:pPr marL="342900" indent="-342900">
                <a:lnSpc>
                  <a:spcPct val="80000"/>
                </a:lnSpc>
                <a:spcBef>
                  <a:spcPct val="20000"/>
                </a:spcBef>
              </a:pPr>
              <a:r>
                <a:rPr lang="en-US"/>
                <a:t>             ( </a:t>
              </a:r>
              <a:r>
                <a:rPr lang="en-US" i="1"/>
                <a:t>C</a:t>
              </a:r>
              <a:r>
                <a:rPr lang="en-US" i="1" baseline="-20000"/>
                <a:t>3v</a:t>
              </a:r>
              <a:r>
                <a:rPr lang="en-US"/>
                <a:t> )                      </a:t>
              </a:r>
            </a:p>
          </p:txBody>
        </p:sp>
      </p:grpSp>
      <p:sp>
        <p:nvSpPr>
          <p:cNvPr id="319507" name="Rectangle 19"/>
          <p:cNvSpPr>
            <a:spLocks noChangeArrowheads="1"/>
          </p:cNvSpPr>
          <p:nvPr/>
        </p:nvSpPr>
        <p:spPr bwMode="auto">
          <a:xfrm>
            <a:off x="684213" y="2636838"/>
            <a:ext cx="81359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i="1" u="sng"/>
              <a:t>The easy axis is either parallel or normal to the surface.</a:t>
            </a:r>
          </a:p>
        </p:txBody>
      </p: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395288" y="3500438"/>
            <a:ext cx="8135937" cy="358775"/>
            <a:chOff x="249" y="2341"/>
            <a:chExt cx="5125" cy="226"/>
          </a:xfrm>
        </p:grpSpPr>
        <p:sp>
          <p:nvSpPr>
            <p:cNvPr id="24591" name="AutoShape 14"/>
            <p:cNvSpPr>
              <a:spLocks noChangeAspect="1" noChangeArrowheads="1"/>
            </p:cNvSpPr>
            <p:nvPr/>
          </p:nvSpPr>
          <p:spPr bwMode="auto">
            <a:xfrm>
              <a:off x="3923" y="2364"/>
              <a:ext cx="247" cy="123"/>
            </a:xfrm>
            <a:prstGeom prst="rightArrow">
              <a:avLst>
                <a:gd name="adj1" fmla="val 50000"/>
                <a:gd name="adj2" fmla="val 50203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4592" name="Rectangle 20"/>
            <p:cNvSpPr>
              <a:spLocks noChangeArrowheads="1"/>
            </p:cNvSpPr>
            <p:nvPr/>
          </p:nvSpPr>
          <p:spPr bwMode="auto">
            <a:xfrm>
              <a:off x="249" y="2341"/>
              <a:ext cx="5125" cy="2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lnSpc>
                  <a:spcPct val="80000"/>
                </a:lnSpc>
                <a:spcBef>
                  <a:spcPct val="20000"/>
                </a:spcBef>
                <a:buFontTx/>
                <a:buAutoNum type="arabicParenR" startAt="2"/>
              </a:pPr>
              <a:r>
                <a:rPr lang="en-US"/>
                <a:t>fcc(111) surface with a linear atomic chain along the </a:t>
              </a:r>
              <a:r>
                <a:rPr lang="en-US" i="1"/>
                <a:t>x</a:t>
              </a:r>
              <a:r>
                <a:rPr lang="en-US"/>
                <a:t> axis           </a:t>
              </a:r>
              <a:r>
                <a:rPr lang="en-US" i="1"/>
                <a:t>(yz)</a:t>
              </a:r>
              <a:r>
                <a:rPr lang="en-US"/>
                <a:t> mirror plane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9" grpId="0"/>
      <p:bldP spid="319505" grpId="0"/>
      <p:bldP spid="31950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4"/>
          <p:cNvSpPr>
            <a:spLocks noChangeArrowheads="1"/>
          </p:cNvSpPr>
          <p:nvPr/>
        </p:nvSpPr>
        <p:spPr bwMode="auto">
          <a:xfrm>
            <a:off x="395288" y="765175"/>
            <a:ext cx="8229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800"/>
              <a:t>Ground state</a:t>
            </a:r>
          </a:p>
        </p:txBody>
      </p:sp>
      <p:graphicFrame>
        <p:nvGraphicFramePr>
          <p:cNvPr id="320517" name="Object 2"/>
          <p:cNvGraphicFramePr>
            <a:graphicFrameLocks noChangeAspect="1"/>
          </p:cNvGraphicFramePr>
          <p:nvPr/>
        </p:nvGraphicFramePr>
        <p:xfrm>
          <a:off x="2627313" y="1628775"/>
          <a:ext cx="3573462" cy="301625"/>
        </p:xfrm>
        <a:graphic>
          <a:graphicData uri="http://schemas.openxmlformats.org/presentationml/2006/ole">
            <p:oleObj spid="_x0000_s94210" name="Equation" r:id="rId4" imgW="4825800" imgH="406080" progId="">
              <p:embed/>
            </p:oleObj>
          </a:graphicData>
        </a:graphic>
      </p:graphicFrame>
      <p:graphicFrame>
        <p:nvGraphicFramePr>
          <p:cNvPr id="320518" name="Object 3"/>
          <p:cNvGraphicFramePr>
            <a:graphicFrameLocks noChangeAspect="1"/>
          </p:cNvGraphicFramePr>
          <p:nvPr/>
        </p:nvGraphicFramePr>
        <p:xfrm>
          <a:off x="1692275" y="2133600"/>
          <a:ext cx="5722938" cy="582613"/>
        </p:xfrm>
        <a:graphic>
          <a:graphicData uri="http://schemas.openxmlformats.org/presentationml/2006/ole">
            <p:oleObj spid="_x0000_s94211" name="Equation" r:id="rId5" imgW="7099200" imgH="723600" progId="">
              <p:embed/>
            </p:oleObj>
          </a:graphicData>
        </a:graphic>
      </p:graphicFrame>
      <p:graphicFrame>
        <p:nvGraphicFramePr>
          <p:cNvPr id="320519" name="Object 4"/>
          <p:cNvGraphicFramePr>
            <a:graphicFrameLocks noChangeAspect="1"/>
          </p:cNvGraphicFramePr>
          <p:nvPr/>
        </p:nvGraphicFramePr>
        <p:xfrm>
          <a:off x="2411413" y="3789363"/>
          <a:ext cx="3703637" cy="301625"/>
        </p:xfrm>
        <a:graphic>
          <a:graphicData uri="http://schemas.openxmlformats.org/presentationml/2006/ole">
            <p:oleObj spid="_x0000_s94212" name="Equation" r:id="rId6" imgW="4991040" imgH="406080" progId="">
              <p:embed/>
            </p:oleObj>
          </a:graphicData>
        </a:graphic>
      </p:graphicFrame>
      <p:sp>
        <p:nvSpPr>
          <p:cNvPr id="320520" name="Text Box 8"/>
          <p:cNvSpPr txBox="1">
            <a:spLocks noChangeArrowheads="1"/>
          </p:cNvSpPr>
          <p:nvPr/>
        </p:nvSpPr>
        <p:spPr bwMode="auto">
          <a:xfrm>
            <a:off x="3132138" y="2924175"/>
            <a:ext cx="2736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perpendicular to the wire</a:t>
            </a:r>
          </a:p>
        </p:txBody>
      </p:sp>
      <p:graphicFrame>
        <p:nvGraphicFramePr>
          <p:cNvPr id="320521" name="Object 5"/>
          <p:cNvGraphicFramePr>
            <a:graphicFrameLocks noChangeAspect="1"/>
          </p:cNvGraphicFramePr>
          <p:nvPr/>
        </p:nvGraphicFramePr>
        <p:xfrm>
          <a:off x="3563938" y="4292600"/>
          <a:ext cx="1397000" cy="485775"/>
        </p:xfrm>
        <a:graphic>
          <a:graphicData uri="http://schemas.openxmlformats.org/presentationml/2006/ole">
            <p:oleObj spid="_x0000_s94213" name="Equation" r:id="rId7" imgW="1752480" imgH="609480" progId="">
              <p:embed/>
            </p:oleObj>
          </a:graphicData>
        </a:graphic>
      </p:graphicFrame>
      <p:sp>
        <p:nvSpPr>
          <p:cNvPr id="320522" name="Text Box 10"/>
          <p:cNvSpPr txBox="1">
            <a:spLocks noChangeArrowheads="1"/>
          </p:cNvSpPr>
          <p:nvPr/>
        </p:nvSpPr>
        <p:spPr bwMode="auto">
          <a:xfrm>
            <a:off x="3348038" y="5013325"/>
            <a:ext cx="1973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0000"/>
                </a:solidFill>
              </a:rPr>
              <a:t>parallel to the wire</a:t>
            </a:r>
          </a:p>
        </p:txBody>
      </p:sp>
      <p:sp>
        <p:nvSpPr>
          <p:cNvPr id="320523" name="Text Box 11"/>
          <p:cNvSpPr txBox="1">
            <a:spLocks noChangeArrowheads="1"/>
          </p:cNvSpPr>
          <p:nvPr/>
        </p:nvSpPr>
        <p:spPr bwMode="auto">
          <a:xfrm>
            <a:off x="900113" y="155733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>
                <a:solidFill>
                  <a:srgbClr val="FF0000"/>
                </a:solidFill>
              </a:rPr>
              <a:t>a)</a:t>
            </a:r>
          </a:p>
        </p:txBody>
      </p:sp>
      <p:sp>
        <p:nvSpPr>
          <p:cNvPr id="320524" name="Text Box 12"/>
          <p:cNvSpPr txBox="1">
            <a:spLocks noChangeArrowheads="1"/>
          </p:cNvSpPr>
          <p:nvPr/>
        </p:nvSpPr>
        <p:spPr bwMode="auto">
          <a:xfrm>
            <a:off x="900113" y="3716338"/>
            <a:ext cx="38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800">
                <a:solidFill>
                  <a:srgbClr val="FF0000"/>
                </a:solidFill>
              </a:rPr>
              <a:t>b)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520" grpId="0"/>
      <p:bldP spid="320522" grpId="0"/>
      <p:bldP spid="320523" grpId="0"/>
      <p:bldP spid="3205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5"/>
          <p:cNvGrpSpPr>
            <a:grpSpLocks/>
          </p:cNvGrpSpPr>
          <p:nvPr/>
        </p:nvGrpSpPr>
        <p:grpSpPr bwMode="auto">
          <a:xfrm>
            <a:off x="395288" y="620713"/>
            <a:ext cx="4138612" cy="2698750"/>
            <a:chOff x="249" y="391"/>
            <a:chExt cx="2607" cy="1700"/>
          </a:xfrm>
        </p:grpSpPr>
        <p:pic>
          <p:nvPicPr>
            <p:cNvPr id="26656" name="Picture 4" descr="dir-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701" y="845"/>
              <a:ext cx="104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57" name="Picture 5" descr="index_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5" y="845"/>
              <a:ext cx="1260" cy="10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6630" name="Object 6"/>
            <p:cNvGraphicFramePr>
              <a:graphicFrameLocks noChangeAspect="1"/>
            </p:cNvGraphicFramePr>
            <p:nvPr/>
          </p:nvGraphicFramePr>
          <p:xfrm>
            <a:off x="521" y="527"/>
            <a:ext cx="1365" cy="188"/>
          </p:xfrm>
          <a:graphic>
            <a:graphicData uri="http://schemas.openxmlformats.org/presentationml/2006/ole">
              <p:oleObj spid="_x0000_s95238" name="Equation" r:id="rId6" imgW="2946240" imgH="406080" progId="">
                <p:embed/>
              </p:oleObj>
            </a:graphicData>
          </a:graphic>
        </p:graphicFrame>
        <p:sp>
          <p:nvSpPr>
            <p:cNvPr id="26658" name="Text Box 20"/>
            <p:cNvSpPr txBox="1">
              <a:spLocks noChangeArrowheads="1"/>
            </p:cNvSpPr>
            <p:nvPr/>
          </p:nvSpPr>
          <p:spPr bwMode="auto">
            <a:xfrm>
              <a:off x="295" y="1253"/>
              <a:ext cx="165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E</a:t>
              </a:r>
            </a:p>
          </p:txBody>
        </p:sp>
        <p:sp>
          <p:nvSpPr>
            <p:cNvPr id="26659" name="Text Box 23"/>
            <p:cNvSpPr txBox="1">
              <a:spLocks noChangeArrowheads="1"/>
            </p:cNvSpPr>
            <p:nvPr/>
          </p:nvSpPr>
          <p:spPr bwMode="auto">
            <a:xfrm>
              <a:off x="1474" y="1480"/>
              <a:ext cx="181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q</a:t>
              </a:r>
            </a:p>
          </p:txBody>
        </p:sp>
        <p:sp>
          <p:nvSpPr>
            <p:cNvPr id="26660" name="Rectangle 28"/>
            <p:cNvSpPr>
              <a:spLocks noChangeArrowheads="1"/>
            </p:cNvSpPr>
            <p:nvPr/>
          </p:nvSpPr>
          <p:spPr bwMode="auto">
            <a:xfrm>
              <a:off x="657" y="1661"/>
              <a:ext cx="158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f</a:t>
              </a:r>
            </a:p>
          </p:txBody>
        </p:sp>
        <p:sp>
          <p:nvSpPr>
            <p:cNvPr id="26661" name="Rectangle 31"/>
            <p:cNvSpPr>
              <a:spLocks noChangeArrowheads="1"/>
            </p:cNvSpPr>
            <p:nvPr/>
          </p:nvSpPr>
          <p:spPr bwMode="auto">
            <a:xfrm>
              <a:off x="249" y="391"/>
              <a:ext cx="2607" cy="1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3" name="Group 36"/>
          <p:cNvGrpSpPr>
            <a:grpSpLocks/>
          </p:cNvGrpSpPr>
          <p:nvPr/>
        </p:nvGrpSpPr>
        <p:grpSpPr bwMode="auto">
          <a:xfrm>
            <a:off x="4716463" y="620713"/>
            <a:ext cx="4138612" cy="2698750"/>
            <a:chOff x="2971" y="391"/>
            <a:chExt cx="2607" cy="1700"/>
          </a:xfrm>
        </p:grpSpPr>
        <p:pic>
          <p:nvPicPr>
            <p:cNvPr id="26650" name="Picture 9" descr="index_1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107" y="799"/>
              <a:ext cx="1392" cy="11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6651" name="Picture 10" descr="dir-canted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13" y="845"/>
              <a:ext cx="104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6629" name="Object 5"/>
            <p:cNvGraphicFramePr>
              <a:graphicFrameLocks noChangeAspect="1"/>
            </p:cNvGraphicFramePr>
            <p:nvPr/>
          </p:nvGraphicFramePr>
          <p:xfrm>
            <a:off x="3515" y="436"/>
            <a:ext cx="1442" cy="186"/>
          </p:xfrm>
          <a:graphic>
            <a:graphicData uri="http://schemas.openxmlformats.org/presentationml/2006/ole">
              <p:oleObj spid="_x0000_s95237" name="Equation" r:id="rId9" imgW="3136680" imgH="406080" progId="">
                <p:embed/>
              </p:oleObj>
            </a:graphicData>
          </a:graphic>
        </p:graphicFrame>
        <p:sp>
          <p:nvSpPr>
            <p:cNvPr id="26652" name="Text Box 21"/>
            <p:cNvSpPr txBox="1">
              <a:spLocks noChangeArrowheads="1"/>
            </p:cNvSpPr>
            <p:nvPr/>
          </p:nvSpPr>
          <p:spPr bwMode="auto">
            <a:xfrm>
              <a:off x="2971" y="1298"/>
              <a:ext cx="165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E</a:t>
              </a:r>
            </a:p>
          </p:txBody>
        </p:sp>
        <p:sp>
          <p:nvSpPr>
            <p:cNvPr id="26653" name="Text Box 24"/>
            <p:cNvSpPr txBox="1">
              <a:spLocks noChangeArrowheads="1"/>
            </p:cNvSpPr>
            <p:nvPr/>
          </p:nvSpPr>
          <p:spPr bwMode="auto">
            <a:xfrm>
              <a:off x="4332" y="1525"/>
              <a:ext cx="181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q</a:t>
              </a:r>
            </a:p>
          </p:txBody>
        </p:sp>
        <p:sp>
          <p:nvSpPr>
            <p:cNvPr id="26654" name="Rectangle 27"/>
            <p:cNvSpPr>
              <a:spLocks noChangeArrowheads="1"/>
            </p:cNvSpPr>
            <p:nvPr/>
          </p:nvSpPr>
          <p:spPr bwMode="auto">
            <a:xfrm>
              <a:off x="3470" y="1706"/>
              <a:ext cx="158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f</a:t>
              </a:r>
            </a:p>
          </p:txBody>
        </p:sp>
        <p:sp>
          <p:nvSpPr>
            <p:cNvPr id="26655" name="Rectangle 32"/>
            <p:cNvSpPr>
              <a:spLocks noChangeArrowheads="1"/>
            </p:cNvSpPr>
            <p:nvPr/>
          </p:nvSpPr>
          <p:spPr bwMode="auto">
            <a:xfrm>
              <a:off x="2971" y="391"/>
              <a:ext cx="2607" cy="1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4" name="Group 37"/>
          <p:cNvGrpSpPr>
            <a:grpSpLocks/>
          </p:cNvGrpSpPr>
          <p:nvPr/>
        </p:nvGrpSpPr>
        <p:grpSpPr bwMode="auto">
          <a:xfrm>
            <a:off x="395288" y="3357563"/>
            <a:ext cx="4219575" cy="2698750"/>
            <a:chOff x="249" y="2115"/>
            <a:chExt cx="2658" cy="1700"/>
          </a:xfrm>
        </p:grpSpPr>
        <p:pic>
          <p:nvPicPr>
            <p:cNvPr id="26644" name="Picture 12" descr="index_3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5" y="2478"/>
              <a:ext cx="1392" cy="1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45" name="Text Box 13"/>
            <p:cNvSpPr txBox="1">
              <a:spLocks noChangeArrowheads="1"/>
            </p:cNvSpPr>
            <p:nvPr/>
          </p:nvSpPr>
          <p:spPr bwMode="auto">
            <a:xfrm>
              <a:off x="1701" y="2795"/>
              <a:ext cx="120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Contin</a:t>
              </a:r>
              <a:r>
                <a:rPr lang="hu-HU" sz="1200"/>
                <a:t>uou</a:t>
              </a:r>
              <a:r>
                <a:rPr lang="en-US" sz="1200"/>
                <a:t>s degeneration</a:t>
              </a:r>
            </a:p>
          </p:txBody>
        </p:sp>
        <p:graphicFrame>
          <p:nvGraphicFramePr>
            <p:cNvPr id="26627" name="Object 3"/>
            <p:cNvGraphicFramePr>
              <a:graphicFrameLocks noChangeAspect="1"/>
            </p:cNvGraphicFramePr>
            <p:nvPr/>
          </p:nvGraphicFramePr>
          <p:xfrm>
            <a:off x="1882" y="2976"/>
            <a:ext cx="852" cy="141"/>
          </p:xfrm>
          <a:graphic>
            <a:graphicData uri="http://schemas.openxmlformats.org/presentationml/2006/ole">
              <p:oleObj spid="_x0000_s95235" name="Equation" r:id="rId11" imgW="2463480" imgH="406080" progId="">
                <p:embed/>
              </p:oleObj>
            </a:graphicData>
          </a:graphic>
        </p:graphicFrame>
        <p:graphicFrame>
          <p:nvGraphicFramePr>
            <p:cNvPr id="26628" name="Object 4"/>
            <p:cNvGraphicFramePr>
              <a:graphicFrameLocks noChangeAspect="1"/>
            </p:cNvGraphicFramePr>
            <p:nvPr/>
          </p:nvGraphicFramePr>
          <p:xfrm>
            <a:off x="567" y="2205"/>
            <a:ext cx="1727" cy="186"/>
          </p:xfrm>
          <a:graphic>
            <a:graphicData uri="http://schemas.openxmlformats.org/presentationml/2006/ole">
              <p:oleObj spid="_x0000_s95236" name="Equation" r:id="rId12" imgW="3771720" imgH="406080" progId="">
                <p:embed/>
              </p:oleObj>
            </a:graphicData>
          </a:graphic>
        </p:graphicFrame>
        <p:sp>
          <p:nvSpPr>
            <p:cNvPr id="26646" name="Text Box 19"/>
            <p:cNvSpPr txBox="1">
              <a:spLocks noChangeArrowheads="1"/>
            </p:cNvSpPr>
            <p:nvPr/>
          </p:nvSpPr>
          <p:spPr bwMode="auto">
            <a:xfrm>
              <a:off x="295" y="2931"/>
              <a:ext cx="165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E</a:t>
              </a:r>
            </a:p>
          </p:txBody>
        </p:sp>
        <p:sp>
          <p:nvSpPr>
            <p:cNvPr id="26647" name="Text Box 25"/>
            <p:cNvSpPr txBox="1">
              <a:spLocks noChangeArrowheads="1"/>
            </p:cNvSpPr>
            <p:nvPr/>
          </p:nvSpPr>
          <p:spPr bwMode="auto">
            <a:xfrm>
              <a:off x="1610" y="3203"/>
              <a:ext cx="181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q</a:t>
              </a:r>
            </a:p>
          </p:txBody>
        </p:sp>
        <p:sp>
          <p:nvSpPr>
            <p:cNvPr id="26648" name="Rectangle 29"/>
            <p:cNvSpPr>
              <a:spLocks noChangeArrowheads="1"/>
            </p:cNvSpPr>
            <p:nvPr/>
          </p:nvSpPr>
          <p:spPr bwMode="auto">
            <a:xfrm>
              <a:off x="703" y="3385"/>
              <a:ext cx="158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f</a:t>
              </a:r>
            </a:p>
          </p:txBody>
        </p:sp>
        <p:sp>
          <p:nvSpPr>
            <p:cNvPr id="26649" name="Rectangle 33"/>
            <p:cNvSpPr>
              <a:spLocks noChangeArrowheads="1"/>
            </p:cNvSpPr>
            <p:nvPr/>
          </p:nvSpPr>
          <p:spPr bwMode="auto">
            <a:xfrm>
              <a:off x="249" y="2115"/>
              <a:ext cx="2607" cy="1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5" name="Group 38"/>
          <p:cNvGrpSpPr>
            <a:grpSpLocks/>
          </p:cNvGrpSpPr>
          <p:nvPr/>
        </p:nvGrpSpPr>
        <p:grpSpPr bwMode="auto">
          <a:xfrm>
            <a:off x="4716463" y="3357563"/>
            <a:ext cx="4138612" cy="2698750"/>
            <a:chOff x="2971" y="2115"/>
            <a:chExt cx="2607" cy="1700"/>
          </a:xfrm>
        </p:grpSpPr>
        <p:sp>
          <p:nvSpPr>
            <p:cNvPr id="26636" name="Text Box 7"/>
            <p:cNvSpPr txBox="1">
              <a:spLocks noChangeArrowheads="1"/>
            </p:cNvSpPr>
            <p:nvPr/>
          </p:nvSpPr>
          <p:spPr bwMode="auto">
            <a:xfrm>
              <a:off x="4332" y="3203"/>
              <a:ext cx="181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q</a:t>
              </a:r>
            </a:p>
          </p:txBody>
        </p:sp>
        <p:sp>
          <p:nvSpPr>
            <p:cNvPr id="26637" name="Rectangle 8"/>
            <p:cNvSpPr>
              <a:spLocks noChangeArrowheads="1"/>
            </p:cNvSpPr>
            <p:nvPr/>
          </p:nvSpPr>
          <p:spPr bwMode="auto">
            <a:xfrm>
              <a:off x="3424" y="3385"/>
              <a:ext cx="158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f</a:t>
              </a:r>
            </a:p>
          </p:txBody>
        </p:sp>
        <p:pic>
          <p:nvPicPr>
            <p:cNvPr id="26638" name="Picture 15" descr="index_2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107" y="2478"/>
              <a:ext cx="1396" cy="1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9" name="Picture 16" descr="dir-x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513" y="2568"/>
              <a:ext cx="1041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6626" name="Object 2"/>
            <p:cNvGraphicFramePr>
              <a:graphicFrameLocks noChangeAspect="1"/>
            </p:cNvGraphicFramePr>
            <p:nvPr/>
          </p:nvGraphicFramePr>
          <p:xfrm>
            <a:off x="3470" y="2205"/>
            <a:ext cx="1623" cy="184"/>
          </p:xfrm>
          <a:graphic>
            <a:graphicData uri="http://schemas.openxmlformats.org/presentationml/2006/ole">
              <p:oleObj spid="_x0000_s95234" name="Equation" r:id="rId15" imgW="3593880" imgH="406080" progId="">
                <p:embed/>
              </p:oleObj>
            </a:graphicData>
          </a:graphic>
        </p:graphicFrame>
        <p:sp>
          <p:nvSpPr>
            <p:cNvPr id="26640" name="Text Box 22"/>
            <p:cNvSpPr txBox="1">
              <a:spLocks noChangeArrowheads="1"/>
            </p:cNvSpPr>
            <p:nvPr/>
          </p:nvSpPr>
          <p:spPr bwMode="auto">
            <a:xfrm>
              <a:off x="3016" y="2976"/>
              <a:ext cx="165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E</a:t>
              </a:r>
            </a:p>
          </p:txBody>
        </p:sp>
        <p:sp>
          <p:nvSpPr>
            <p:cNvPr id="26641" name="Text Box 26"/>
            <p:cNvSpPr txBox="1">
              <a:spLocks noChangeArrowheads="1"/>
            </p:cNvSpPr>
            <p:nvPr/>
          </p:nvSpPr>
          <p:spPr bwMode="auto">
            <a:xfrm>
              <a:off x="4332" y="3203"/>
              <a:ext cx="181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q</a:t>
              </a:r>
            </a:p>
          </p:txBody>
        </p:sp>
        <p:sp>
          <p:nvSpPr>
            <p:cNvPr id="26642" name="Rectangle 30"/>
            <p:cNvSpPr>
              <a:spLocks noChangeArrowheads="1"/>
            </p:cNvSpPr>
            <p:nvPr/>
          </p:nvSpPr>
          <p:spPr bwMode="auto">
            <a:xfrm>
              <a:off x="3424" y="3385"/>
              <a:ext cx="158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1000" i="1">
                  <a:latin typeface="Symbol" pitchFamily="18" charset="2"/>
                </a:rPr>
                <a:t>f</a:t>
              </a:r>
            </a:p>
          </p:txBody>
        </p:sp>
        <p:sp>
          <p:nvSpPr>
            <p:cNvPr id="26643" name="Rectangle 34"/>
            <p:cNvSpPr>
              <a:spLocks noChangeArrowheads="1"/>
            </p:cNvSpPr>
            <p:nvPr/>
          </p:nvSpPr>
          <p:spPr bwMode="auto">
            <a:xfrm>
              <a:off x="2971" y="2115"/>
              <a:ext cx="2607" cy="17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pic>
        <p:nvPicPr>
          <p:cNvPr id="26635" name="Picture 39" descr="frame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924300" y="188913"/>
            <a:ext cx="1274763" cy="1306512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4" name="Rectangle 4"/>
          <p:cNvSpPr>
            <a:spLocks noChangeArrowheads="1"/>
          </p:cNvSpPr>
          <p:nvPr/>
        </p:nvSpPr>
        <p:spPr bwMode="auto">
          <a:xfrm>
            <a:off x="395288" y="549275"/>
            <a:ext cx="8229600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buFont typeface="Wingdings" pitchFamily="2" charset="2"/>
              <a:buNone/>
              <a:defRPr/>
            </a:pPr>
            <a:r>
              <a:rPr lang="en-US" sz="1800">
                <a:effectLst>
                  <a:outerShdw blurRad="38100" dist="38100" dir="2700000" algn="tl">
                    <a:srgbClr val="FFFFFF"/>
                  </a:outerShdw>
                </a:effectLst>
              </a:rPr>
              <a:t>Toy model:  Fe dimer on Cu(111)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468313" y="1052513"/>
            <a:ext cx="80645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800">
                <a:solidFill>
                  <a:srgbClr val="CC3300"/>
                </a:solidFill>
              </a:rPr>
              <a:t>SD calculations</a:t>
            </a:r>
            <a:r>
              <a:rPr lang="en-US" sz="2400" b="1">
                <a:solidFill>
                  <a:schemeClr val="accent2"/>
                </a:solidFill>
              </a:rPr>
              <a:t> </a:t>
            </a:r>
            <a:r>
              <a:rPr lang="en-US" sz="1800" b="1">
                <a:solidFill>
                  <a:schemeClr val="accent2"/>
                </a:solidFill>
              </a:rPr>
              <a:t>      </a:t>
            </a:r>
            <a:r>
              <a:rPr lang="en-US"/>
              <a:t>damping only            time step    </a:t>
            </a:r>
            <a:r>
              <a:rPr lang="en-US">
                <a:latin typeface="Symbol" pitchFamily="18" charset="2"/>
              </a:rPr>
              <a:t>t </a:t>
            </a:r>
            <a:r>
              <a:rPr lang="en-US"/>
              <a:t>= 1/</a:t>
            </a:r>
            <a:r>
              <a:rPr lang="en-US">
                <a:latin typeface="Symbol" pitchFamily="18" charset="2"/>
              </a:rPr>
              <a:t>l</a:t>
            </a:r>
            <a:r>
              <a:rPr lang="en-US" sz="3200"/>
              <a:t>     </a:t>
            </a:r>
          </a:p>
        </p:txBody>
      </p:sp>
      <p:pic>
        <p:nvPicPr>
          <p:cNvPr id="49156" name="Picture 6" descr="FE2-SD-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3238"/>
            <a:ext cx="9177338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Rectangle 7"/>
          <p:cNvSpPr>
            <a:spLocks noChangeAspect="1" noChangeArrowheads="1"/>
          </p:cNvSpPr>
          <p:nvPr/>
        </p:nvSpPr>
        <p:spPr bwMode="auto">
          <a:xfrm>
            <a:off x="2484438" y="5084763"/>
            <a:ext cx="79375" cy="8572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9158" name="Text Box 8"/>
          <p:cNvSpPr txBox="1">
            <a:spLocks noChangeArrowheads="1"/>
          </p:cNvSpPr>
          <p:nvPr/>
        </p:nvSpPr>
        <p:spPr bwMode="auto">
          <a:xfrm>
            <a:off x="2627313" y="4941888"/>
            <a:ext cx="45370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50000"/>
              </a:spcAft>
            </a:pPr>
            <a:r>
              <a:rPr lang="en-US"/>
              <a:t>on the surface (first vacuum layer, S+1)</a:t>
            </a:r>
          </a:p>
          <a:p>
            <a:pPr>
              <a:spcAft>
                <a:spcPct val="50000"/>
              </a:spcAft>
            </a:pPr>
            <a:r>
              <a:rPr lang="en-US"/>
              <a:t>in the surface (surface layer, S)</a:t>
            </a:r>
          </a:p>
          <a:p>
            <a:pPr>
              <a:spcAft>
                <a:spcPct val="50000"/>
              </a:spcAft>
            </a:pPr>
            <a:r>
              <a:rPr lang="en-US"/>
              <a:t>under the surface (subsurface layer, S-1)</a:t>
            </a:r>
          </a:p>
        </p:txBody>
      </p:sp>
      <p:sp>
        <p:nvSpPr>
          <p:cNvPr id="49159" name="Rectangle 9"/>
          <p:cNvSpPr>
            <a:spLocks noChangeAspect="1" noChangeArrowheads="1"/>
          </p:cNvSpPr>
          <p:nvPr/>
        </p:nvSpPr>
        <p:spPr bwMode="auto">
          <a:xfrm>
            <a:off x="2484438" y="5445125"/>
            <a:ext cx="79375" cy="793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9160" name="Rectangle 10"/>
          <p:cNvSpPr>
            <a:spLocks noChangeAspect="1" noChangeArrowheads="1"/>
          </p:cNvSpPr>
          <p:nvPr/>
        </p:nvSpPr>
        <p:spPr bwMode="auto">
          <a:xfrm>
            <a:off x="2484438" y="5805488"/>
            <a:ext cx="79375" cy="79375"/>
          </a:xfrm>
          <a:prstGeom prst="rect">
            <a:avLst/>
          </a:prstGeom>
          <a:solidFill>
            <a:srgbClr val="008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9161" name="Text Box 11"/>
          <p:cNvSpPr txBox="1">
            <a:spLocks noChangeArrowheads="1"/>
          </p:cNvSpPr>
          <p:nvPr/>
        </p:nvSpPr>
        <p:spPr bwMode="auto">
          <a:xfrm>
            <a:off x="1258888" y="1844675"/>
            <a:ext cx="15414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Symbol" pitchFamily="18" charset="2"/>
              </a:rPr>
              <a:t>q(</a:t>
            </a:r>
            <a:r>
              <a:rPr lang="en-US" sz="1800"/>
              <a:t>Fe</a:t>
            </a:r>
            <a:r>
              <a:rPr lang="en-US" sz="1800" baseline="-25000"/>
              <a:t>1</a:t>
            </a:r>
            <a:r>
              <a:rPr lang="en-US" sz="1800"/>
              <a:t>)= </a:t>
            </a:r>
            <a:r>
              <a:rPr lang="en-US" sz="1800">
                <a:latin typeface="Symbol" pitchFamily="18" charset="2"/>
              </a:rPr>
              <a:t>q</a:t>
            </a:r>
            <a:r>
              <a:rPr lang="en-US" sz="1800"/>
              <a:t>(Fe</a:t>
            </a:r>
            <a:r>
              <a:rPr lang="en-US" sz="1800" baseline="-25000"/>
              <a:t>2</a:t>
            </a:r>
            <a:r>
              <a:rPr lang="en-US" sz="1800"/>
              <a:t>)</a:t>
            </a:r>
          </a:p>
        </p:txBody>
      </p:sp>
      <p:sp>
        <p:nvSpPr>
          <p:cNvPr id="49162" name="Text Box 12"/>
          <p:cNvSpPr txBox="1">
            <a:spLocks noChangeArrowheads="1"/>
          </p:cNvSpPr>
          <p:nvPr/>
        </p:nvSpPr>
        <p:spPr bwMode="auto">
          <a:xfrm>
            <a:off x="4067175" y="1844675"/>
            <a:ext cx="18018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latin typeface="Symbol" pitchFamily="18" charset="2"/>
              </a:rPr>
              <a:t>f(</a:t>
            </a:r>
            <a:r>
              <a:rPr lang="en-US" sz="1800"/>
              <a:t>Fe</a:t>
            </a:r>
            <a:r>
              <a:rPr lang="en-US" sz="1800" baseline="-25000"/>
              <a:t>1</a:t>
            </a:r>
            <a:r>
              <a:rPr lang="en-US" sz="1800"/>
              <a:t>)+ </a:t>
            </a:r>
            <a:r>
              <a:rPr lang="en-US" sz="1800">
                <a:latin typeface="Symbol" pitchFamily="18" charset="2"/>
              </a:rPr>
              <a:t>f</a:t>
            </a:r>
            <a:r>
              <a:rPr lang="en-US" sz="1800"/>
              <a:t>(Fe</a:t>
            </a:r>
            <a:r>
              <a:rPr lang="en-US" sz="1800" baseline="-25000"/>
              <a:t>2</a:t>
            </a:r>
            <a:r>
              <a:rPr lang="en-US" sz="1800"/>
              <a:t>)=</a:t>
            </a:r>
            <a:r>
              <a:rPr lang="en-US" sz="1800">
                <a:latin typeface="Symbol" pitchFamily="18" charset="2"/>
              </a:rPr>
              <a:t>p</a:t>
            </a:r>
          </a:p>
        </p:txBody>
      </p:sp>
      <p:sp>
        <p:nvSpPr>
          <p:cNvPr id="49163" name="AutoShape 13"/>
          <p:cNvSpPr>
            <a:spLocks noChangeAspect="1" noChangeArrowheads="1"/>
          </p:cNvSpPr>
          <p:nvPr/>
        </p:nvSpPr>
        <p:spPr bwMode="auto">
          <a:xfrm>
            <a:off x="4356100" y="1268413"/>
            <a:ext cx="292100" cy="144462"/>
          </a:xfrm>
          <a:prstGeom prst="rightArrow">
            <a:avLst>
              <a:gd name="adj1" fmla="val 50000"/>
              <a:gd name="adj2" fmla="val 5055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9164" name="Text Box 14"/>
          <p:cNvSpPr txBox="1">
            <a:spLocks noChangeArrowheads="1"/>
          </p:cNvSpPr>
          <p:nvPr/>
        </p:nvSpPr>
        <p:spPr bwMode="auto">
          <a:xfrm>
            <a:off x="2411413" y="2492375"/>
            <a:ext cx="598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0000"/>
                </a:solidFill>
              </a:rPr>
              <a:t>66.8</a:t>
            </a:r>
            <a:r>
              <a:rPr lang="en-US" sz="1400" b="1" baseline="30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5" name="Text Box 15"/>
          <p:cNvSpPr txBox="1">
            <a:spLocks noChangeArrowheads="1"/>
          </p:cNvSpPr>
          <p:nvPr/>
        </p:nvSpPr>
        <p:spPr bwMode="auto">
          <a:xfrm>
            <a:off x="2411413" y="3357563"/>
            <a:ext cx="598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hlink"/>
                </a:solidFill>
              </a:rPr>
              <a:t>13.1</a:t>
            </a:r>
            <a:r>
              <a:rPr lang="en-US" sz="1400" b="1" baseline="30000">
                <a:solidFill>
                  <a:schemeClr val="hlink"/>
                </a:solidFill>
              </a:rPr>
              <a:t>o</a:t>
            </a:r>
          </a:p>
        </p:txBody>
      </p:sp>
      <p:sp>
        <p:nvSpPr>
          <p:cNvPr id="49166" name="Text Box 16"/>
          <p:cNvSpPr txBox="1">
            <a:spLocks noChangeArrowheads="1"/>
          </p:cNvSpPr>
          <p:nvPr/>
        </p:nvSpPr>
        <p:spPr bwMode="auto">
          <a:xfrm>
            <a:off x="1979613" y="3860800"/>
            <a:ext cx="598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accent2"/>
                </a:solidFill>
              </a:rPr>
              <a:t>0.73</a:t>
            </a:r>
            <a:r>
              <a:rPr lang="en-US" sz="1400" b="1" baseline="30000">
                <a:solidFill>
                  <a:schemeClr val="accent2"/>
                </a:solidFill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ChangeArrowheads="1"/>
          </p:cNvSpPr>
          <p:nvPr/>
        </p:nvSpPr>
        <p:spPr bwMode="auto">
          <a:xfrm>
            <a:off x="395288" y="333375"/>
            <a:ext cx="8497887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/>
              <a:t>M</a:t>
            </a:r>
            <a:r>
              <a:rPr lang="hu-HU" sz="1800"/>
              <a:t>agnetic </a:t>
            </a:r>
            <a:r>
              <a:rPr lang="en-US" sz="1800"/>
              <a:t>F</a:t>
            </a:r>
            <a:r>
              <a:rPr lang="hu-HU" sz="1800"/>
              <a:t>orce </a:t>
            </a:r>
            <a:r>
              <a:rPr lang="en-US" sz="1800"/>
              <a:t>T</a:t>
            </a:r>
            <a:r>
              <a:rPr lang="hu-HU" sz="1800"/>
              <a:t>heorem</a:t>
            </a:r>
            <a:r>
              <a:rPr lang="en-US" sz="1800"/>
              <a:t> calculations</a:t>
            </a:r>
            <a:r>
              <a:rPr lang="en-US" sz="2800" b="1"/>
              <a:t>      </a:t>
            </a:r>
            <a:r>
              <a:rPr lang="hu-HU" b="1"/>
              <a:t>(</a:t>
            </a:r>
            <a:r>
              <a:rPr lang="en-US"/>
              <a:t>from SD ground state</a:t>
            </a:r>
            <a:r>
              <a:rPr lang="hu-HU"/>
              <a:t>)</a:t>
            </a:r>
            <a:endParaRPr lang="en-US"/>
          </a:p>
        </p:txBody>
      </p:sp>
      <p:pic>
        <p:nvPicPr>
          <p:cNvPr id="323589" name="Picture 5" descr="FE2-FP-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125538"/>
            <a:ext cx="6223000" cy="306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23590" name="Group 6"/>
          <p:cNvGraphicFramePr>
            <a:graphicFrameLocks noGrp="1"/>
          </p:cNvGraphicFramePr>
          <p:nvPr/>
        </p:nvGraphicFramePr>
        <p:xfrm>
          <a:off x="2339975" y="4365625"/>
          <a:ext cx="4846638" cy="1512889"/>
        </p:xfrm>
        <a:graphic>
          <a:graphicData uri="http://schemas.openxmlformats.org/drawingml/2006/table">
            <a:tbl>
              <a:tblPr/>
              <a:tblGrid>
                <a:gridCol w="808038"/>
                <a:gridCol w="808037"/>
                <a:gridCol w="806450"/>
                <a:gridCol w="808038"/>
                <a:gridCol w="808037"/>
                <a:gridCol w="808038"/>
              </a:tblGrid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layer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</a:t>
                      </a:r>
                      <a:r>
                        <a:rPr kumimoji="0" lang="hu-HU" sz="1600" b="1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2,1</a:t>
                      </a:r>
                      <a:endParaRPr kumimoji="0" lang="en-US" sz="1600" b="1" i="1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</a:t>
                      </a:r>
                      <a:r>
                        <a:rPr kumimoji="0" lang="hu-HU" sz="1600" b="1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2,2</a:t>
                      </a:r>
                      <a:endParaRPr kumimoji="0" 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K</a:t>
                      </a:r>
                      <a:r>
                        <a:rPr kumimoji="0" lang="hu-HU" sz="1600" b="1" i="1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2,3</a:t>
                      </a:r>
                      <a:endParaRPr kumimoji="0" 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q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q</a:t>
                      </a:r>
                      <a:r>
                        <a:rPr kumimoji="0" lang="hu-HU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SD</a:t>
                      </a:r>
                      <a:endParaRPr kumimoji="0" 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S+1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  -0.51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  -0.39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 -0.003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 0.083</a:t>
                      </a:r>
                      <a:r>
                        <a:rPr kumimoji="0" lang="hu-H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endParaRPr kumimoji="0" lang="en-US" sz="16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  0.73</a:t>
                      </a:r>
                      <a:r>
                        <a:rPr kumimoji="0" lang="hu-H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endParaRPr kumimoji="0" lang="en-US" sz="16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6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 -0.18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  0.23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-0.079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62.0</a:t>
                      </a:r>
                      <a:r>
                        <a:rPr kumimoji="0" lang="hu-H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endParaRPr kumimoji="0" lang="en-US" sz="16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66.8</a:t>
                      </a:r>
                      <a:r>
                        <a:rPr kumimoji="0" lang="hu-H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endParaRPr kumimoji="0" lang="en-US" sz="16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3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Times New Roman" pitchFamily="18" charset="0"/>
                        </a:rPr>
                        <a:t>S-1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Times New Roman" pitchFamily="18" charset="0"/>
                        </a:rPr>
                        <a:t>  -0.21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Times New Roman" pitchFamily="18" charset="0"/>
                        </a:rPr>
                        <a:t>   0.10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Times New Roman" pitchFamily="18" charset="0"/>
                        </a:rPr>
                        <a:t> -0.065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Times New Roman" pitchFamily="18" charset="0"/>
                        </a:rPr>
                        <a:t>15.7</a:t>
                      </a:r>
                      <a:r>
                        <a:rPr kumimoji="0" lang="hu-H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endParaRPr kumimoji="0" lang="en-US" sz="16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Times New Roman" pitchFamily="18" charset="0"/>
                        </a:rPr>
                        <a:t>13.1</a:t>
                      </a:r>
                      <a:r>
                        <a:rPr kumimoji="0" lang="hu-HU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8080"/>
                          </a:solidFill>
                          <a:effectLst/>
                          <a:latin typeface="Times New Roman" pitchFamily="18" charset="0"/>
                        </a:rPr>
                        <a:t>o</a:t>
                      </a:r>
                      <a:endParaRPr kumimoji="0" lang="en-US" sz="16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808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23627" name="Text Box 43"/>
          <p:cNvSpPr txBox="1">
            <a:spLocks noChangeArrowheads="1"/>
          </p:cNvSpPr>
          <p:nvPr/>
        </p:nvSpPr>
        <p:spPr bwMode="auto">
          <a:xfrm>
            <a:off x="3779838" y="1700213"/>
            <a:ext cx="523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200" b="1">
                <a:solidFill>
                  <a:schemeClr val="accent2"/>
                </a:solidFill>
              </a:rPr>
              <a:t>S+1</a:t>
            </a:r>
          </a:p>
        </p:txBody>
      </p:sp>
      <p:sp>
        <p:nvSpPr>
          <p:cNvPr id="323628" name="Text Box 44"/>
          <p:cNvSpPr txBox="1">
            <a:spLocks noChangeArrowheads="1"/>
          </p:cNvSpPr>
          <p:nvPr/>
        </p:nvSpPr>
        <p:spPr bwMode="auto">
          <a:xfrm>
            <a:off x="3851275" y="3068638"/>
            <a:ext cx="2857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23629" name="Text Box 45"/>
          <p:cNvSpPr txBox="1">
            <a:spLocks noChangeArrowheads="1"/>
          </p:cNvSpPr>
          <p:nvPr/>
        </p:nvSpPr>
        <p:spPr bwMode="auto">
          <a:xfrm>
            <a:off x="3203575" y="2708275"/>
            <a:ext cx="4206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>
                <a:solidFill>
                  <a:srgbClr val="008080"/>
                </a:solidFill>
              </a:rPr>
              <a:t>S-1</a:t>
            </a:r>
          </a:p>
        </p:txBody>
      </p:sp>
      <p:sp>
        <p:nvSpPr>
          <p:cNvPr id="323630" name="Text Box 46"/>
          <p:cNvSpPr txBox="1">
            <a:spLocks noChangeArrowheads="1"/>
          </p:cNvSpPr>
          <p:nvPr/>
        </p:nvSpPr>
        <p:spPr bwMode="auto">
          <a:xfrm>
            <a:off x="3059113" y="3933825"/>
            <a:ext cx="26812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Anisotropy constants (meV)</a:t>
            </a:r>
          </a:p>
        </p:txBody>
      </p:sp>
      <p:sp>
        <p:nvSpPr>
          <p:cNvPr id="323631" name="Text Box 47"/>
          <p:cNvSpPr txBox="1">
            <a:spLocks noChangeArrowheads="1"/>
          </p:cNvSpPr>
          <p:nvPr/>
        </p:nvSpPr>
        <p:spPr bwMode="auto">
          <a:xfrm>
            <a:off x="2916238" y="1004888"/>
            <a:ext cx="3644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Energy map of the ferromagnetic state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627" grpId="0"/>
      <p:bldP spid="323628" grpId="0"/>
      <p:bldP spid="323629" grpId="0"/>
      <p:bldP spid="323630" grpId="0"/>
      <p:bldP spid="32363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052513"/>
            <a:ext cx="8264525" cy="7191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sz="1800" smtClean="0">
                <a:solidFill>
                  <a:srgbClr val="CC3300"/>
                </a:solidFill>
              </a:rPr>
              <a:t>Model geometry</a:t>
            </a:r>
            <a:r>
              <a:rPr lang="en-US" sz="1800" smtClean="0"/>
              <a:t>    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7 Co atoms embedded into a ‘cavity’ of the Pt(111) surface layer</a:t>
            </a:r>
          </a:p>
        </p:txBody>
      </p:sp>
      <p:pic>
        <p:nvPicPr>
          <p:cNvPr id="196615" name="Picture 7" descr="co7-geometry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2852738"/>
            <a:ext cx="7800975" cy="2601912"/>
          </a:xfrm>
        </p:spPr>
      </p:pic>
      <p:sp>
        <p:nvSpPr>
          <p:cNvPr id="196616" name="Text Box 8"/>
          <p:cNvSpPr txBox="1">
            <a:spLocks noChangeArrowheads="1"/>
          </p:cNvSpPr>
          <p:nvPr/>
        </p:nvSpPr>
        <p:spPr bwMode="auto">
          <a:xfrm>
            <a:off x="1619250" y="2159000"/>
            <a:ext cx="117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Side-view</a:t>
            </a:r>
          </a:p>
        </p:txBody>
      </p:sp>
      <p:sp>
        <p:nvSpPr>
          <p:cNvPr id="196617" name="Text Box 9"/>
          <p:cNvSpPr txBox="1">
            <a:spLocks noChangeArrowheads="1"/>
          </p:cNvSpPr>
          <p:nvPr/>
        </p:nvSpPr>
        <p:spPr bwMode="auto">
          <a:xfrm>
            <a:off x="6156325" y="2205038"/>
            <a:ext cx="1463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Top-view</a:t>
            </a:r>
          </a:p>
        </p:txBody>
      </p:sp>
      <p:sp>
        <p:nvSpPr>
          <p:cNvPr id="196618" name="Line 10"/>
          <p:cNvSpPr>
            <a:spLocks noChangeShapeType="1"/>
          </p:cNvSpPr>
          <p:nvPr/>
        </p:nvSpPr>
        <p:spPr bwMode="auto">
          <a:xfrm flipH="1">
            <a:off x="3203575" y="2636838"/>
            <a:ext cx="596900" cy="2159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6619" name="Text Box 11"/>
          <p:cNvSpPr txBox="1">
            <a:spLocks noChangeArrowheads="1"/>
          </p:cNvSpPr>
          <p:nvPr/>
        </p:nvSpPr>
        <p:spPr bwMode="auto">
          <a:xfrm>
            <a:off x="3563938" y="2276475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accent2"/>
                </a:solidFill>
              </a:rPr>
              <a:t>Empty site</a:t>
            </a:r>
          </a:p>
        </p:txBody>
      </p:sp>
      <p:sp>
        <p:nvSpPr>
          <p:cNvPr id="196620" name="Text Box 12"/>
          <p:cNvSpPr txBox="1">
            <a:spLocks noChangeArrowheads="1"/>
          </p:cNvSpPr>
          <p:nvPr/>
        </p:nvSpPr>
        <p:spPr bwMode="auto">
          <a:xfrm>
            <a:off x="3924300" y="4652963"/>
            <a:ext cx="423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chemeClr val="accent2"/>
                </a:solidFill>
              </a:rPr>
              <a:t>Pt</a:t>
            </a:r>
          </a:p>
        </p:txBody>
      </p:sp>
      <p:sp>
        <p:nvSpPr>
          <p:cNvPr id="196621" name="Text Box 13"/>
          <p:cNvSpPr txBox="1">
            <a:spLocks noChangeArrowheads="1"/>
          </p:cNvSpPr>
          <p:nvPr/>
        </p:nvSpPr>
        <p:spPr bwMode="auto">
          <a:xfrm>
            <a:off x="4787900" y="4941888"/>
            <a:ext cx="509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000">
                <a:solidFill>
                  <a:schemeClr val="accent2"/>
                </a:solidFill>
              </a:rPr>
              <a:t>Co</a:t>
            </a:r>
          </a:p>
        </p:txBody>
      </p:sp>
      <p:sp>
        <p:nvSpPr>
          <p:cNvPr id="196622" name="Line 14"/>
          <p:cNvSpPr>
            <a:spLocks noChangeShapeType="1"/>
          </p:cNvSpPr>
          <p:nvPr/>
        </p:nvSpPr>
        <p:spPr bwMode="auto">
          <a:xfrm flipV="1">
            <a:off x="5148263" y="3789363"/>
            <a:ext cx="703262" cy="1220787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96623" name="Line 15"/>
          <p:cNvSpPr>
            <a:spLocks noChangeShapeType="1"/>
          </p:cNvSpPr>
          <p:nvPr/>
        </p:nvSpPr>
        <p:spPr bwMode="auto">
          <a:xfrm flipH="1" flipV="1">
            <a:off x="3563938" y="3789363"/>
            <a:ext cx="563562" cy="90011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51212" name="Text Box 18"/>
          <p:cNvSpPr txBox="1">
            <a:spLocks noChangeArrowheads="1"/>
          </p:cNvSpPr>
          <p:nvPr/>
        </p:nvSpPr>
        <p:spPr bwMode="auto">
          <a:xfrm>
            <a:off x="709613" y="501650"/>
            <a:ext cx="342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800"/>
              <a:t>Co-chain at a Pt(111) step edge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616" grpId="0"/>
      <p:bldP spid="196617" grpId="0"/>
      <p:bldP spid="196618" grpId="0" animBg="1"/>
      <p:bldP spid="196619" grpId="0"/>
      <p:bldP spid="196620" grpId="0"/>
      <p:bldP spid="196621" grpId="0"/>
      <p:bldP spid="196622" grpId="0" animBg="1"/>
      <p:bldP spid="19662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8229600" cy="504825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1800" smtClean="0">
                <a:solidFill>
                  <a:schemeClr val="tx1"/>
                </a:solidFill>
              </a:rPr>
              <a:t>First principles spin-dynamics</a:t>
            </a:r>
            <a:r>
              <a:rPr lang="hu-HU" sz="2800" b="1" smtClean="0">
                <a:solidFill>
                  <a:srgbClr val="CC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sz="2800" b="1" smtClean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692275" y="3573463"/>
            <a:ext cx="1252538" cy="1123950"/>
            <a:chOff x="861" y="3151"/>
            <a:chExt cx="789" cy="708"/>
          </a:xfrm>
        </p:grpSpPr>
        <p:pic>
          <p:nvPicPr>
            <p:cNvPr id="52242" name="Picture 4" descr="spinimag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1" y="3151"/>
              <a:ext cx="789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3" name="Text Box 11"/>
            <p:cNvSpPr txBox="1">
              <a:spLocks noChangeArrowheads="1"/>
            </p:cNvSpPr>
            <p:nvPr/>
          </p:nvSpPr>
          <p:spPr bwMode="auto">
            <a:xfrm>
              <a:off x="884" y="3158"/>
              <a:ext cx="376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</a:rPr>
                <a:t>t=10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755650" y="4005263"/>
            <a:ext cx="1114425" cy="1000125"/>
            <a:chOff x="227" y="3202"/>
            <a:chExt cx="702" cy="630"/>
          </a:xfrm>
        </p:grpSpPr>
        <p:pic>
          <p:nvPicPr>
            <p:cNvPr id="52240" name="Picture 3" descr="spinimag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7" y="3202"/>
              <a:ext cx="702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41" name="Text Box 12"/>
            <p:cNvSpPr txBox="1">
              <a:spLocks noChangeArrowheads="1"/>
            </p:cNvSpPr>
            <p:nvPr/>
          </p:nvSpPr>
          <p:spPr bwMode="auto">
            <a:xfrm>
              <a:off x="239" y="3208"/>
              <a:ext cx="305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</a:rPr>
                <a:t>t=1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2700338" y="3213100"/>
            <a:ext cx="1398587" cy="1262063"/>
            <a:chOff x="1583" y="3112"/>
            <a:chExt cx="881" cy="795"/>
          </a:xfrm>
        </p:grpSpPr>
        <p:pic>
          <p:nvPicPr>
            <p:cNvPr id="52238" name="Picture 5" descr="spinimag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3" y="3116"/>
              <a:ext cx="881" cy="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9" name="Text Box 13"/>
            <p:cNvSpPr txBox="1">
              <a:spLocks noChangeArrowheads="1"/>
            </p:cNvSpPr>
            <p:nvPr/>
          </p:nvSpPr>
          <p:spPr bwMode="auto">
            <a:xfrm>
              <a:off x="1616" y="3112"/>
              <a:ext cx="376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</a:rPr>
                <a:t>t=25</a:t>
              </a: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3851275" y="2276475"/>
            <a:ext cx="2233613" cy="1993900"/>
            <a:chOff x="2381" y="2798"/>
            <a:chExt cx="1407" cy="1256"/>
          </a:xfrm>
        </p:grpSpPr>
        <p:pic>
          <p:nvPicPr>
            <p:cNvPr id="52236" name="Picture 14" descr="spinimag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89" y="2798"/>
              <a:ext cx="1399" cy="1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7" name="Text Box 15"/>
            <p:cNvSpPr txBox="1">
              <a:spLocks noChangeArrowheads="1"/>
            </p:cNvSpPr>
            <p:nvPr/>
          </p:nvSpPr>
          <p:spPr bwMode="auto">
            <a:xfrm>
              <a:off x="2381" y="2820"/>
              <a:ext cx="544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</a:rPr>
                <a:t>t=100</a:t>
              </a: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5580063" y="765175"/>
            <a:ext cx="3382962" cy="3035300"/>
            <a:chOff x="3522" y="1962"/>
            <a:chExt cx="2131" cy="1912"/>
          </a:xfrm>
        </p:grpSpPr>
        <p:pic>
          <p:nvPicPr>
            <p:cNvPr id="52233" name="Picture 16" descr="spinimag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522" y="1962"/>
              <a:ext cx="2131" cy="1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4" name="Text Box 17"/>
            <p:cNvSpPr txBox="1">
              <a:spLocks noChangeArrowheads="1"/>
            </p:cNvSpPr>
            <p:nvPr/>
          </p:nvSpPr>
          <p:spPr bwMode="auto">
            <a:xfrm>
              <a:off x="3546" y="1973"/>
              <a:ext cx="447" cy="2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b="1">
                  <a:solidFill>
                    <a:schemeClr val="bg1"/>
                  </a:solidFill>
                </a:rPr>
                <a:t>t=800</a:t>
              </a:r>
            </a:p>
          </p:txBody>
        </p:sp>
        <p:sp>
          <p:nvSpPr>
            <p:cNvPr id="52235" name="Text Box 18"/>
            <p:cNvSpPr txBox="1">
              <a:spLocks noChangeArrowheads="1"/>
            </p:cNvSpPr>
            <p:nvPr/>
          </p:nvSpPr>
          <p:spPr bwMode="auto">
            <a:xfrm>
              <a:off x="4649" y="2432"/>
              <a:ext cx="748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1">
                  <a:solidFill>
                    <a:srgbClr val="FFFFFF"/>
                  </a:solidFill>
                  <a:latin typeface="Symbol" pitchFamily="18" charset="2"/>
                </a:rPr>
                <a:t>q</a:t>
              </a:r>
              <a:r>
                <a:rPr lang="en-US" sz="2000" b="1" baseline="-25000">
                  <a:solidFill>
                    <a:srgbClr val="FFFFFF"/>
                  </a:solidFill>
                </a:rPr>
                <a:t>Calc</a:t>
              </a:r>
              <a:r>
                <a:rPr lang="en-US" sz="2000">
                  <a:solidFill>
                    <a:srgbClr val="FFFFFF"/>
                  </a:solidFill>
                </a:rPr>
                <a:t>=42</a:t>
              </a:r>
              <a:r>
                <a:rPr lang="en-US" sz="2000" baseline="30000">
                  <a:solidFill>
                    <a:srgbClr val="FFFFFF"/>
                  </a:solidFill>
                </a:rPr>
                <a:t>o</a:t>
              </a:r>
            </a:p>
          </p:txBody>
        </p:sp>
      </p:grpSp>
      <p:sp>
        <p:nvSpPr>
          <p:cNvPr id="198676" name="Rectangle 20"/>
          <p:cNvSpPr>
            <a:spLocks noChangeArrowheads="1"/>
          </p:cNvSpPr>
          <p:nvPr/>
        </p:nvSpPr>
        <p:spPr bwMode="auto">
          <a:xfrm>
            <a:off x="611188" y="5516563"/>
            <a:ext cx="7772400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/>
              <a:t>Full convergence in about 800 time</a:t>
            </a:r>
            <a:r>
              <a:rPr lang="hu-HU"/>
              <a:t> </a:t>
            </a:r>
            <a:r>
              <a:rPr lang="en-US"/>
              <a:t>steps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b="1">
                <a:solidFill>
                  <a:srgbClr val="008080"/>
                </a:solidFill>
              </a:rPr>
              <a:t>Nearly ferromagnetic state with </a:t>
            </a:r>
            <a:r>
              <a:rPr lang="en-US" b="1" i="1">
                <a:solidFill>
                  <a:srgbClr val="008080"/>
                </a:solidFill>
                <a:latin typeface="Symbol" pitchFamily="18" charset="2"/>
              </a:rPr>
              <a:t>q</a:t>
            </a:r>
            <a:r>
              <a:rPr lang="en-US" b="1" i="1">
                <a:solidFill>
                  <a:srgbClr val="008080"/>
                </a:solidFill>
              </a:rPr>
              <a:t> </a:t>
            </a:r>
            <a:r>
              <a:rPr lang="en-US" b="1">
                <a:solidFill>
                  <a:srgbClr val="008080"/>
                </a:solidFill>
              </a:rPr>
              <a:t>= 42</a:t>
            </a:r>
            <a:r>
              <a:rPr lang="en-US" b="1" baseline="30000">
                <a:solidFill>
                  <a:srgbClr val="008080"/>
                </a:solidFill>
              </a:rPr>
              <a:t>o</a:t>
            </a:r>
            <a:r>
              <a:rPr lang="en-US" b="1">
                <a:solidFill>
                  <a:srgbClr val="008080"/>
                </a:solidFill>
              </a:rPr>
              <a:t> and </a:t>
            </a:r>
            <a:r>
              <a:rPr lang="en-US" b="1" i="1">
                <a:solidFill>
                  <a:srgbClr val="008080"/>
                </a:solidFill>
                <a:latin typeface="Symbol" pitchFamily="18" charset="2"/>
              </a:rPr>
              <a:t>f </a:t>
            </a:r>
            <a:r>
              <a:rPr lang="en-US" b="1">
                <a:solidFill>
                  <a:srgbClr val="008080"/>
                </a:solidFill>
              </a:rPr>
              <a:t>= 90</a:t>
            </a:r>
            <a:r>
              <a:rPr lang="en-US" b="1" baseline="30000">
                <a:solidFill>
                  <a:srgbClr val="008080"/>
                </a:solidFill>
              </a:rPr>
              <a:t>o</a:t>
            </a:r>
            <a:endParaRPr lang="en-US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52278" y="914400"/>
            <a:ext cx="704122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dirty="0" err="1" smtClean="0"/>
              <a:t>Treatment</a:t>
            </a:r>
            <a:r>
              <a:rPr lang="hu-HU" sz="2000" dirty="0" smtClean="0"/>
              <a:t> of </a:t>
            </a:r>
            <a:r>
              <a:rPr lang="hu-HU" sz="2000" dirty="0" err="1" smtClean="0"/>
              <a:t>impurity</a:t>
            </a:r>
            <a:r>
              <a:rPr lang="hu-HU" sz="2000" dirty="0" smtClean="0"/>
              <a:t> </a:t>
            </a:r>
            <a:r>
              <a:rPr lang="hu-HU" sz="2000" dirty="0" err="1" smtClean="0"/>
              <a:t>potentials</a:t>
            </a:r>
            <a:r>
              <a:rPr lang="hu-HU" sz="2000" dirty="0" smtClean="0"/>
              <a:t>: </a:t>
            </a:r>
            <a:r>
              <a:rPr lang="hu-HU" sz="2000" dirty="0" err="1" smtClean="0"/>
              <a:t>one</a:t>
            </a:r>
            <a:r>
              <a:rPr lang="hu-HU" sz="2000" dirty="0" smtClean="0"/>
              <a:t> vs. </a:t>
            </a:r>
            <a:r>
              <a:rPr lang="hu-HU" sz="2000" dirty="0" err="1" smtClean="0"/>
              <a:t>Two</a:t>
            </a:r>
            <a:r>
              <a:rPr lang="hu-HU" sz="2000" dirty="0" smtClean="0"/>
              <a:t> </a:t>
            </a:r>
            <a:r>
              <a:rPr lang="hu-HU" sz="2000" dirty="0" err="1" smtClean="0"/>
              <a:t>potential</a:t>
            </a:r>
            <a:r>
              <a:rPr lang="hu-HU" sz="2000" dirty="0" smtClean="0"/>
              <a:t> </a:t>
            </a:r>
            <a:r>
              <a:rPr lang="hu-HU" sz="2000" dirty="0" err="1" smtClean="0"/>
              <a:t>embedding</a:t>
            </a:r>
            <a:endParaRPr lang="hu-HU" sz="2000" dirty="0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2438400"/>
            <a:ext cx="382905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zövegdoboz 3"/>
          <p:cNvSpPr txBox="1"/>
          <p:nvPr/>
        </p:nvSpPr>
        <p:spPr>
          <a:xfrm>
            <a:off x="914400" y="5181600"/>
            <a:ext cx="4988866" cy="326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Error</a:t>
            </a:r>
            <a:r>
              <a:rPr lang="hu-HU" dirty="0" smtClean="0"/>
              <a:t> </a:t>
            </a:r>
            <a:r>
              <a:rPr lang="hu-HU" dirty="0" err="1" smtClean="0"/>
              <a:t>becomes</a:t>
            </a:r>
            <a:r>
              <a:rPr lang="hu-HU" dirty="0" smtClean="0"/>
              <a:t> </a:t>
            </a:r>
            <a:r>
              <a:rPr lang="hu-HU" dirty="0" err="1" smtClean="0"/>
              <a:t>very</a:t>
            </a:r>
            <a:r>
              <a:rPr lang="hu-HU" dirty="0" smtClean="0"/>
              <a:t> </a:t>
            </a:r>
            <a:r>
              <a:rPr lang="hu-HU" dirty="0" err="1" smtClean="0"/>
              <a:t>small</a:t>
            </a:r>
            <a:r>
              <a:rPr lang="hu-HU" dirty="0" smtClean="0"/>
              <a:t> </a:t>
            </a:r>
            <a:r>
              <a:rPr lang="hu-HU" dirty="0" err="1" smtClean="0"/>
              <a:t>well</a:t>
            </a:r>
            <a:r>
              <a:rPr lang="hu-HU" dirty="0" smtClean="0"/>
              <a:t> </a:t>
            </a:r>
            <a:r>
              <a:rPr lang="hu-HU" dirty="0" err="1" smtClean="0"/>
              <a:t>before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asymptotic</a:t>
            </a:r>
            <a:r>
              <a:rPr lang="hu-HU" dirty="0" smtClean="0"/>
              <a:t> limit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395288" y="692150"/>
            <a:ext cx="4038600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1800">
                <a:solidFill>
                  <a:srgbClr val="CC3300"/>
                </a:solidFill>
              </a:rPr>
              <a:t>SD simulation</a:t>
            </a:r>
            <a:r>
              <a:rPr lang="hu-HU" sz="1200">
                <a:solidFill>
                  <a:srgbClr val="CC3300"/>
                </a:solidFill>
              </a:rPr>
              <a:t>  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hu-HU" sz="900"/>
          </a:p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hu-HU" sz="1400"/>
              <a:t>(s</a:t>
            </a:r>
            <a:r>
              <a:rPr lang="en-US" sz="1400"/>
              <a:t>tart with random configuration</a:t>
            </a:r>
            <a:r>
              <a:rPr lang="hu-HU" sz="1400"/>
              <a:t>)</a:t>
            </a:r>
            <a:r>
              <a:rPr lang="en-US" sz="1000"/>
              <a:t/>
            </a:r>
            <a:br>
              <a:rPr lang="en-US" sz="1000"/>
            </a:br>
            <a:endParaRPr lang="en-US" sz="1000"/>
          </a:p>
        </p:txBody>
      </p:sp>
      <p:pic>
        <p:nvPicPr>
          <p:cNvPr id="53251" name="Picture 5" descr="animation3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1844675"/>
            <a:ext cx="4822825" cy="361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4"/>
          <p:cNvSpPr>
            <a:spLocks noChangeArrowheads="1"/>
          </p:cNvSpPr>
          <p:nvPr/>
        </p:nvSpPr>
        <p:spPr bwMode="auto">
          <a:xfrm>
            <a:off x="457200" y="765175"/>
            <a:ext cx="82296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800"/>
              <a:t>SCF spin- and orbital moments</a:t>
            </a:r>
          </a:p>
        </p:txBody>
      </p:sp>
      <p:graphicFrame>
        <p:nvGraphicFramePr>
          <p:cNvPr id="325637" name="Group 5"/>
          <p:cNvGraphicFramePr>
            <a:graphicFrameLocks noGrp="1"/>
          </p:cNvGraphicFramePr>
          <p:nvPr/>
        </p:nvGraphicFramePr>
        <p:xfrm>
          <a:off x="1187450" y="1557338"/>
          <a:ext cx="6553200" cy="3673478"/>
        </p:xfrm>
        <a:graphic>
          <a:graphicData uri="http://schemas.openxmlformats.org/drawingml/2006/table">
            <a:tbl>
              <a:tblPr/>
              <a:tblGrid>
                <a:gridCol w="1004888"/>
                <a:gridCol w="1520825"/>
                <a:gridCol w="1433512"/>
                <a:gridCol w="1365250"/>
                <a:gridCol w="1228725"/>
              </a:tblGrid>
              <a:tr h="384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atom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Spin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moment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Orbital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moment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q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(deg)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q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(deg)</a:t>
                      </a:r>
                    </a:p>
                  </a:txBody>
                  <a:tcPr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2.23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41.1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0.25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39.1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27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2.18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42.5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41.5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2.18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42.3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0.19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40.1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2.18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42.4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41.3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2.18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42.3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0.19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40.2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2.18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42.5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0.20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41.5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2.23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41.1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0.25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</a:rPr>
                        <a:t>39.1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4336" name="Text Box 69"/>
          <p:cNvSpPr txBox="1">
            <a:spLocks noChangeArrowheads="1"/>
          </p:cNvSpPr>
          <p:nvPr/>
        </p:nvSpPr>
        <p:spPr bwMode="auto">
          <a:xfrm>
            <a:off x="1116013" y="5589588"/>
            <a:ext cx="6913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solidFill>
                  <a:srgbClr val="0000FF"/>
                </a:solidFill>
              </a:rPr>
              <a:t>Pronounced devation from collinear arrangement at the edges of the wire!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431800"/>
          </a:xfrm>
        </p:spPr>
        <p:txBody>
          <a:bodyPr/>
          <a:lstStyle/>
          <a:p>
            <a:pPr algn="l" eaLnBrk="1" hangingPunct="1"/>
            <a:r>
              <a:rPr lang="en-US" sz="1800" smtClean="0">
                <a:solidFill>
                  <a:schemeClr val="tx1"/>
                </a:solidFill>
              </a:rPr>
              <a:t>Magnetic Force Theorem calculations: all moments parallel</a:t>
            </a:r>
          </a:p>
        </p:txBody>
      </p:sp>
      <p:pic>
        <p:nvPicPr>
          <p:cNvPr id="111630" name="Picture 2062" descr="CO7-MFT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388" y="765175"/>
            <a:ext cx="4340225" cy="3643313"/>
          </a:xfrm>
        </p:spPr>
      </p:pic>
      <p:sp>
        <p:nvSpPr>
          <p:cNvPr id="111620" name="Text Box 2052"/>
          <p:cNvSpPr txBox="1">
            <a:spLocks noChangeArrowheads="1"/>
          </p:cNvSpPr>
          <p:nvPr/>
        </p:nvSpPr>
        <p:spPr bwMode="auto">
          <a:xfrm>
            <a:off x="755650" y="4221163"/>
            <a:ext cx="7724775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/>
              <a:t>Easy axis :  </a:t>
            </a:r>
            <a:r>
              <a:rPr lang="en-US" sz="1400">
                <a:latin typeface="Symbol" pitchFamily="18" charset="2"/>
              </a:rPr>
              <a:t>q</a:t>
            </a:r>
            <a:r>
              <a:rPr lang="en-US" sz="1400"/>
              <a:t> = 38</a:t>
            </a:r>
            <a:r>
              <a:rPr lang="en-US" sz="1400" baseline="30000"/>
              <a:t>o</a:t>
            </a:r>
            <a:r>
              <a:rPr lang="en-US" sz="1400"/>
              <a:t>  </a:t>
            </a:r>
            <a:r>
              <a:rPr lang="en-US" sz="1400">
                <a:latin typeface="Symbol" pitchFamily="18" charset="2"/>
              </a:rPr>
              <a:t>f</a:t>
            </a:r>
            <a:r>
              <a:rPr lang="en-US" sz="1400"/>
              <a:t> = 90</a:t>
            </a:r>
            <a:r>
              <a:rPr lang="en-US" sz="1400" baseline="30000"/>
              <a:t>o </a:t>
            </a:r>
            <a:r>
              <a:rPr lang="en-US" sz="1400"/>
              <a:t>,  hard axis : </a:t>
            </a:r>
            <a:r>
              <a:rPr lang="en-US" sz="1400">
                <a:latin typeface="Symbol" pitchFamily="18" charset="2"/>
              </a:rPr>
              <a:t>q</a:t>
            </a:r>
            <a:r>
              <a:rPr lang="en-US" sz="1400"/>
              <a:t> = -52</a:t>
            </a:r>
            <a:r>
              <a:rPr lang="en-US" sz="1400" baseline="30000"/>
              <a:t>o</a:t>
            </a:r>
            <a:r>
              <a:rPr lang="en-US" sz="1400"/>
              <a:t>  </a:t>
            </a:r>
            <a:r>
              <a:rPr lang="en-US" sz="1400">
                <a:latin typeface="Symbol" pitchFamily="18" charset="2"/>
              </a:rPr>
              <a:t>f</a:t>
            </a:r>
            <a:r>
              <a:rPr lang="en-US" sz="1400"/>
              <a:t> = 90</a:t>
            </a:r>
            <a:r>
              <a:rPr lang="en-US" sz="1400" baseline="30000"/>
              <a:t>o</a:t>
            </a:r>
          </a:p>
          <a:p>
            <a:pPr>
              <a:lnSpc>
                <a:spcPct val="150000"/>
              </a:lnSpc>
            </a:pPr>
            <a:r>
              <a:rPr lang="en-US" sz="1400"/>
              <a:t>Anisotropy energy:        </a:t>
            </a:r>
            <a:r>
              <a:rPr lang="en-US" sz="1400" i="1">
                <a:solidFill>
                  <a:srgbClr val="FF0000"/>
                </a:solidFill>
              </a:rPr>
              <a:t>E</a:t>
            </a:r>
            <a:r>
              <a:rPr lang="en-US" sz="1400" baseline="-25000">
                <a:solidFill>
                  <a:srgbClr val="FF0000"/>
                </a:solidFill>
              </a:rPr>
              <a:t>a</a:t>
            </a:r>
            <a:r>
              <a:rPr lang="en-US" sz="1400">
                <a:solidFill>
                  <a:srgbClr val="FF0000"/>
                </a:solidFill>
              </a:rPr>
              <a:t> = 1.42 meV / Co atom ~ 16.5</a:t>
            </a:r>
            <a:r>
              <a:rPr lang="hu-HU" sz="1400">
                <a:solidFill>
                  <a:srgbClr val="FF0000"/>
                </a:solidFill>
              </a:rPr>
              <a:t> </a:t>
            </a:r>
            <a:r>
              <a:rPr lang="en-US" sz="1400">
                <a:solidFill>
                  <a:srgbClr val="FF0000"/>
                </a:solidFill>
              </a:rPr>
              <a:t>K</a:t>
            </a:r>
          </a:p>
          <a:p>
            <a:pPr>
              <a:lnSpc>
                <a:spcPct val="150000"/>
              </a:lnSpc>
            </a:pPr>
            <a:r>
              <a:rPr lang="en-US" sz="1400"/>
              <a:t>(experiment :  </a:t>
            </a:r>
            <a:r>
              <a:rPr lang="hu-HU" sz="1400"/>
              <a:t>~15 </a:t>
            </a:r>
            <a:r>
              <a:rPr lang="en-US" sz="1400"/>
              <a:t>Co atoms, 2 meV / Co atom, </a:t>
            </a:r>
            <a:r>
              <a:rPr lang="en-US" sz="1400" i="1"/>
              <a:t>T</a:t>
            </a:r>
            <a:r>
              <a:rPr lang="en-US" sz="1400" i="1" baseline="-20000"/>
              <a:t>B</a:t>
            </a:r>
            <a:r>
              <a:rPr lang="en-US" sz="1400"/>
              <a:t>=15 K)</a:t>
            </a:r>
            <a:endParaRPr lang="en-US" sz="1400">
              <a:solidFill>
                <a:srgbClr val="0000FF"/>
              </a:solidFill>
            </a:endParaRPr>
          </a:p>
        </p:txBody>
      </p:sp>
      <p:grpSp>
        <p:nvGrpSpPr>
          <p:cNvPr id="2" name="Group 2068"/>
          <p:cNvGrpSpPr>
            <a:grpSpLocks/>
          </p:cNvGrpSpPr>
          <p:nvPr/>
        </p:nvGrpSpPr>
        <p:grpSpPr bwMode="auto">
          <a:xfrm>
            <a:off x="4570413" y="1196975"/>
            <a:ext cx="4314825" cy="2465388"/>
            <a:chOff x="2925" y="754"/>
            <a:chExt cx="2718" cy="1553"/>
          </a:xfrm>
        </p:grpSpPr>
        <p:pic>
          <p:nvPicPr>
            <p:cNvPr id="27661" name="Picture 2061" descr="cop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25" y="754"/>
              <a:ext cx="2718" cy="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27650" name="Object 2"/>
            <p:cNvGraphicFramePr>
              <a:graphicFrameLocks noChangeAspect="1"/>
            </p:cNvGraphicFramePr>
            <p:nvPr/>
          </p:nvGraphicFramePr>
          <p:xfrm>
            <a:off x="2925" y="1367"/>
            <a:ext cx="137" cy="192"/>
          </p:xfrm>
          <a:graphic>
            <a:graphicData uri="http://schemas.openxmlformats.org/presentationml/2006/ole">
              <p:oleObj spid="_x0000_s96258" name="Equation" r:id="rId6" imgW="126720" imgH="177480" progId="">
                <p:embed/>
              </p:oleObj>
            </a:graphicData>
          </a:graphic>
        </p:graphicFrame>
        <p:graphicFrame>
          <p:nvGraphicFramePr>
            <p:cNvPr id="27651" name="Object 3"/>
            <p:cNvGraphicFramePr>
              <a:graphicFrameLocks noChangeAspect="1"/>
            </p:cNvGraphicFramePr>
            <p:nvPr/>
          </p:nvGraphicFramePr>
          <p:xfrm>
            <a:off x="4286" y="2115"/>
            <a:ext cx="165" cy="192"/>
          </p:xfrm>
          <a:graphic>
            <a:graphicData uri="http://schemas.openxmlformats.org/presentationml/2006/ole">
              <p:oleObj spid="_x0000_s96259" name="Equation" r:id="rId7" imgW="139680" imgH="164880" progId="">
                <p:embed/>
              </p:oleObj>
            </a:graphicData>
          </a:graphic>
        </p:graphicFrame>
      </p:grpSp>
      <p:sp>
        <p:nvSpPr>
          <p:cNvPr id="111634" name="Text Box 2066"/>
          <p:cNvSpPr txBox="1">
            <a:spLocks noChangeArrowheads="1"/>
          </p:cNvSpPr>
          <p:nvPr/>
        </p:nvSpPr>
        <p:spPr bwMode="auto">
          <a:xfrm>
            <a:off x="755650" y="5616575"/>
            <a:ext cx="56086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Metastable state :   </a:t>
            </a:r>
            <a:r>
              <a:rPr lang="en-US" sz="1400">
                <a:latin typeface="Symbol" pitchFamily="18" charset="2"/>
              </a:rPr>
              <a:t>q</a:t>
            </a:r>
            <a:r>
              <a:rPr lang="en-US" sz="1400"/>
              <a:t> = 90</a:t>
            </a:r>
            <a:r>
              <a:rPr lang="en-US" sz="1400" baseline="30000"/>
              <a:t>o</a:t>
            </a:r>
            <a:r>
              <a:rPr lang="en-US" sz="1400"/>
              <a:t>  </a:t>
            </a:r>
            <a:r>
              <a:rPr lang="en-US" sz="1400">
                <a:latin typeface="Symbol" pitchFamily="18" charset="2"/>
              </a:rPr>
              <a:t>f</a:t>
            </a:r>
            <a:r>
              <a:rPr lang="en-US" sz="1400"/>
              <a:t> = 0</a:t>
            </a:r>
            <a:r>
              <a:rPr lang="en-US" sz="1400" baseline="30000"/>
              <a:t>o</a:t>
            </a:r>
            <a:r>
              <a:rPr lang="en-US" sz="1400"/>
              <a:t> ,  </a:t>
            </a:r>
            <a:r>
              <a:rPr lang="en-US" sz="140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1400" i="1">
                <a:solidFill>
                  <a:srgbClr val="0000FF"/>
                </a:solidFill>
              </a:rPr>
              <a:t>E</a:t>
            </a:r>
            <a:r>
              <a:rPr lang="en-US" sz="1400">
                <a:solidFill>
                  <a:srgbClr val="0000FF"/>
                </a:solidFill>
              </a:rPr>
              <a:t> = 0.33 meV / Co atom ~ 3.8K</a:t>
            </a:r>
          </a:p>
          <a:p>
            <a:endParaRPr lang="en-US" sz="1400">
              <a:solidFill>
                <a:srgbClr val="0000FF"/>
              </a:solidFill>
            </a:endParaRPr>
          </a:p>
        </p:txBody>
      </p:sp>
      <p:sp>
        <p:nvSpPr>
          <p:cNvPr id="111639" name="Line 2071"/>
          <p:cNvSpPr>
            <a:spLocks noChangeShapeType="1"/>
          </p:cNvSpPr>
          <p:nvPr/>
        </p:nvSpPr>
        <p:spPr bwMode="auto">
          <a:xfrm flipV="1">
            <a:off x="5937250" y="1230313"/>
            <a:ext cx="0" cy="15843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1646" name="Freeform 2078"/>
          <p:cNvSpPr>
            <a:spLocks/>
          </p:cNvSpPr>
          <p:nvPr/>
        </p:nvSpPr>
        <p:spPr bwMode="auto">
          <a:xfrm>
            <a:off x="5940425" y="1665288"/>
            <a:ext cx="1854200" cy="1174750"/>
          </a:xfrm>
          <a:custGeom>
            <a:avLst/>
            <a:gdLst>
              <a:gd name="T0" fmla="*/ 0 w 1134"/>
              <a:gd name="T1" fmla="*/ 771 h 779"/>
              <a:gd name="T2" fmla="*/ 91 w 1134"/>
              <a:gd name="T3" fmla="*/ 771 h 779"/>
              <a:gd name="T4" fmla="*/ 227 w 1134"/>
              <a:gd name="T5" fmla="*/ 725 h 779"/>
              <a:gd name="T6" fmla="*/ 454 w 1134"/>
              <a:gd name="T7" fmla="*/ 544 h 779"/>
              <a:gd name="T8" fmla="*/ 681 w 1134"/>
              <a:gd name="T9" fmla="*/ 272 h 779"/>
              <a:gd name="T10" fmla="*/ 817 w 1134"/>
              <a:gd name="T11" fmla="*/ 136 h 779"/>
              <a:gd name="T12" fmla="*/ 953 w 1134"/>
              <a:gd name="T13" fmla="*/ 45 h 779"/>
              <a:gd name="T14" fmla="*/ 1134 w 1134"/>
              <a:gd name="T15" fmla="*/ 0 h 77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134"/>
              <a:gd name="T25" fmla="*/ 0 h 779"/>
              <a:gd name="T26" fmla="*/ 1134 w 1134"/>
              <a:gd name="T27" fmla="*/ 779 h 77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134" h="779">
                <a:moveTo>
                  <a:pt x="0" y="771"/>
                </a:moveTo>
                <a:cubicBezTo>
                  <a:pt x="26" y="775"/>
                  <a:pt x="53" y="779"/>
                  <a:pt x="91" y="771"/>
                </a:cubicBezTo>
                <a:cubicBezTo>
                  <a:pt x="129" y="763"/>
                  <a:pt x="167" y="763"/>
                  <a:pt x="227" y="725"/>
                </a:cubicBezTo>
                <a:cubicBezTo>
                  <a:pt x="287" y="687"/>
                  <a:pt x="378" y="619"/>
                  <a:pt x="454" y="544"/>
                </a:cubicBezTo>
                <a:cubicBezTo>
                  <a:pt x="530" y="469"/>
                  <a:pt x="621" y="340"/>
                  <a:pt x="681" y="272"/>
                </a:cubicBezTo>
                <a:cubicBezTo>
                  <a:pt x="741" y="204"/>
                  <a:pt x="772" y="174"/>
                  <a:pt x="817" y="136"/>
                </a:cubicBezTo>
                <a:cubicBezTo>
                  <a:pt x="862" y="98"/>
                  <a:pt x="900" y="68"/>
                  <a:pt x="953" y="45"/>
                </a:cubicBezTo>
                <a:cubicBezTo>
                  <a:pt x="1006" y="22"/>
                  <a:pt x="1104" y="7"/>
                  <a:pt x="1134" y="0"/>
                </a:cubicBezTo>
              </a:path>
            </a:pathLst>
          </a:custGeom>
          <a:noFill/>
          <a:ln w="25400" cap="flat" cmpd="sng">
            <a:solidFill>
              <a:srgbClr val="0000FF"/>
            </a:solidFill>
            <a:prstDash val="solid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1647" name="Line 2079"/>
          <p:cNvSpPr>
            <a:spLocks noChangeShapeType="1"/>
          </p:cNvSpPr>
          <p:nvPr/>
        </p:nvSpPr>
        <p:spPr bwMode="auto">
          <a:xfrm flipV="1">
            <a:off x="3276600" y="1196975"/>
            <a:ext cx="0" cy="20875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1648" name="Line 2080"/>
          <p:cNvSpPr>
            <a:spLocks noChangeShapeType="1"/>
          </p:cNvSpPr>
          <p:nvPr/>
        </p:nvSpPr>
        <p:spPr bwMode="auto">
          <a:xfrm flipV="1">
            <a:off x="3348038" y="2852738"/>
            <a:ext cx="0" cy="4318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0" grpId="0"/>
      <p:bldP spid="111634" grpId="0" build="allAtOnce"/>
      <p:bldP spid="111639" grpId="0" animBg="1"/>
      <p:bldP spid="111646" grpId="0" animBg="1"/>
      <p:bldP spid="111647" grpId="0" animBg="1"/>
      <p:bldP spid="11164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8" name="Picture 8" descr="FePt_obliqu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3141663"/>
            <a:ext cx="2514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6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8229600" cy="588963"/>
          </a:xfrm>
        </p:spPr>
        <p:txBody>
          <a:bodyPr/>
          <a:lstStyle/>
          <a:p>
            <a:pPr algn="l" eaLnBrk="1" hangingPunct="1"/>
            <a:r>
              <a:rPr lang="en-US" sz="1800" smtClean="0">
                <a:solidFill>
                  <a:srgbClr val="CC3300"/>
                </a:solidFill>
              </a:rPr>
              <a:t>Fe-chain at a Pt(111) step edge</a:t>
            </a:r>
          </a:p>
        </p:txBody>
      </p:sp>
      <p:pic>
        <p:nvPicPr>
          <p:cNvPr id="199687" name="Picture 7" descr="FePt_edgeOn_Cropp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213" y="1268413"/>
            <a:ext cx="251460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067175" y="1196975"/>
            <a:ext cx="2905125" cy="2263775"/>
            <a:chOff x="3786" y="1486"/>
            <a:chExt cx="1830" cy="1426"/>
          </a:xfrm>
        </p:grpSpPr>
        <p:sp>
          <p:nvSpPr>
            <p:cNvPr id="28689" name="Rectangle 15"/>
            <p:cNvSpPr>
              <a:spLocks noChangeArrowheads="1"/>
            </p:cNvSpPr>
            <p:nvPr/>
          </p:nvSpPr>
          <p:spPr bwMode="auto">
            <a:xfrm>
              <a:off x="3896" y="1643"/>
              <a:ext cx="1720" cy="1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hu-HU" sz="1800"/>
                <a:t>1   </a:t>
              </a:r>
              <a:r>
                <a:rPr lang="en-US" sz="1800"/>
                <a:t>   </a:t>
              </a:r>
              <a:r>
                <a:rPr lang="hu-HU" sz="1800"/>
                <a:t>31.0879   </a:t>
              </a:r>
              <a:r>
                <a:rPr lang="hu-HU" sz="1800">
                  <a:solidFill>
                    <a:srgbClr val="FF0000"/>
                  </a:solidFill>
                </a:rPr>
                <a:t>80</a:t>
              </a:r>
              <a:r>
                <a:rPr lang="hu-HU" sz="1800"/>
                <a:t>.8598   </a:t>
              </a:r>
            </a:p>
            <a:p>
              <a:r>
                <a:rPr lang="hu-HU" sz="1800"/>
                <a:t>2   </a:t>
              </a:r>
              <a:r>
                <a:rPr lang="en-US" sz="1800"/>
                <a:t>   </a:t>
              </a:r>
              <a:r>
                <a:rPr lang="hu-HU" sz="1800"/>
                <a:t>32.6039   </a:t>
              </a:r>
              <a:r>
                <a:rPr lang="hu-HU" sz="1800">
                  <a:solidFill>
                    <a:srgbClr val="FF0000"/>
                  </a:solidFill>
                </a:rPr>
                <a:t>84</a:t>
              </a:r>
              <a:r>
                <a:rPr lang="hu-HU" sz="1800"/>
                <a:t>.3801   </a:t>
              </a:r>
            </a:p>
            <a:p>
              <a:r>
                <a:rPr lang="hu-HU" sz="1800"/>
                <a:t>3   </a:t>
              </a:r>
              <a:r>
                <a:rPr lang="en-US" sz="1800"/>
                <a:t>   </a:t>
              </a:r>
              <a:r>
                <a:rPr lang="hu-HU" sz="1800"/>
                <a:t>33.2840   </a:t>
              </a:r>
              <a:r>
                <a:rPr lang="hu-HU" sz="1800">
                  <a:solidFill>
                    <a:srgbClr val="FF0000"/>
                  </a:solidFill>
                </a:rPr>
                <a:t>86</a:t>
              </a:r>
              <a:r>
                <a:rPr lang="hu-HU" sz="1800"/>
                <a:t>.6254</a:t>
              </a:r>
            </a:p>
            <a:p>
              <a:r>
                <a:rPr lang="hu-HU" sz="1800"/>
                <a:t>4   </a:t>
              </a:r>
              <a:r>
                <a:rPr lang="en-US" sz="1800"/>
                <a:t>   </a:t>
              </a:r>
              <a:r>
                <a:rPr lang="hu-HU" sz="1800"/>
                <a:t>34.0533   </a:t>
              </a:r>
              <a:r>
                <a:rPr lang="hu-HU" sz="1800">
                  <a:solidFill>
                    <a:srgbClr val="FF0000"/>
                  </a:solidFill>
                </a:rPr>
                <a:t>89</a:t>
              </a:r>
              <a:r>
                <a:rPr lang="hu-HU" sz="1800"/>
                <a:t>.9915</a:t>
              </a:r>
            </a:p>
            <a:p>
              <a:r>
                <a:rPr lang="hu-HU" sz="1800"/>
                <a:t>5   </a:t>
              </a:r>
              <a:r>
                <a:rPr lang="en-US" sz="1800"/>
                <a:t>   </a:t>
              </a:r>
              <a:r>
                <a:rPr lang="hu-HU" sz="1800"/>
                <a:t>33.2865   </a:t>
              </a:r>
              <a:r>
                <a:rPr lang="hu-HU" sz="1800">
                  <a:solidFill>
                    <a:srgbClr val="FF0000"/>
                  </a:solidFill>
                </a:rPr>
                <a:t>93</a:t>
              </a:r>
              <a:r>
                <a:rPr lang="hu-HU" sz="1800"/>
                <a:t>.3563</a:t>
              </a:r>
            </a:p>
            <a:p>
              <a:r>
                <a:rPr lang="hu-HU" sz="1800"/>
                <a:t>6   </a:t>
              </a:r>
              <a:r>
                <a:rPr lang="en-US" sz="1800"/>
                <a:t>   </a:t>
              </a:r>
              <a:r>
                <a:rPr lang="hu-HU" sz="1800"/>
                <a:t>32.6105   </a:t>
              </a:r>
              <a:r>
                <a:rPr lang="hu-HU" sz="1800">
                  <a:solidFill>
                    <a:srgbClr val="FF0000"/>
                  </a:solidFill>
                </a:rPr>
                <a:t>95</a:t>
              </a:r>
              <a:r>
                <a:rPr lang="hu-HU" sz="1800"/>
                <a:t>.5974</a:t>
              </a:r>
            </a:p>
            <a:p>
              <a:r>
                <a:rPr lang="hu-HU" sz="1800"/>
                <a:t>7   </a:t>
              </a:r>
              <a:r>
                <a:rPr lang="en-US" sz="1800"/>
                <a:t>   </a:t>
              </a:r>
              <a:r>
                <a:rPr lang="hu-HU" sz="1800"/>
                <a:t>31.0936   </a:t>
              </a:r>
              <a:r>
                <a:rPr lang="hu-HU" sz="1800">
                  <a:solidFill>
                    <a:srgbClr val="FF0000"/>
                  </a:solidFill>
                </a:rPr>
                <a:t>99</a:t>
              </a:r>
              <a:r>
                <a:rPr lang="hu-HU" sz="1800"/>
                <a:t>.1148</a:t>
              </a:r>
            </a:p>
          </p:txBody>
        </p:sp>
        <p:graphicFrame>
          <p:nvGraphicFramePr>
            <p:cNvPr id="28674" name="Object 2"/>
            <p:cNvGraphicFramePr>
              <a:graphicFrameLocks noChangeAspect="1"/>
            </p:cNvGraphicFramePr>
            <p:nvPr/>
          </p:nvGraphicFramePr>
          <p:xfrm>
            <a:off x="3786" y="1486"/>
            <a:ext cx="1470" cy="242"/>
          </p:xfrm>
          <a:graphic>
            <a:graphicData uri="http://schemas.openxmlformats.org/presentationml/2006/ole">
              <p:oleObj spid="_x0000_s97282" name="Equation" r:id="rId6" imgW="1054080" imgH="177480" progId="">
                <p:embed/>
              </p:oleObj>
            </a:graphicData>
          </a:graphic>
        </p:graphicFrame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5076825" y="4149725"/>
            <a:ext cx="2124075" cy="671513"/>
            <a:chOff x="3538" y="3216"/>
            <a:chExt cx="2064" cy="864"/>
          </a:xfrm>
        </p:grpSpPr>
        <p:sp>
          <p:nvSpPr>
            <p:cNvPr id="28682" name="Rectangle 32"/>
            <p:cNvSpPr>
              <a:spLocks noChangeArrowheads="1"/>
            </p:cNvSpPr>
            <p:nvPr/>
          </p:nvSpPr>
          <p:spPr bwMode="auto">
            <a:xfrm>
              <a:off x="3538" y="3216"/>
              <a:ext cx="2064" cy="864"/>
            </a:xfrm>
            <a:prstGeom prst="rect">
              <a:avLst/>
            </a:prstGeom>
            <a:solidFill>
              <a:srgbClr val="FF00FF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4" name="Group 33"/>
            <p:cNvGrpSpPr>
              <a:grpSpLocks/>
            </p:cNvGrpSpPr>
            <p:nvPr/>
          </p:nvGrpSpPr>
          <p:grpSpPr bwMode="auto">
            <a:xfrm>
              <a:off x="3824" y="3360"/>
              <a:ext cx="1538" cy="577"/>
              <a:chOff x="3695" y="3360"/>
              <a:chExt cx="1538" cy="577"/>
            </a:xfrm>
          </p:grpSpPr>
          <p:sp>
            <p:nvSpPr>
              <p:cNvPr id="28684" name="Line 34"/>
              <p:cNvSpPr>
                <a:spLocks noChangeShapeType="1"/>
              </p:cNvSpPr>
              <p:nvPr/>
            </p:nvSpPr>
            <p:spPr bwMode="auto">
              <a:xfrm rot="-7083129">
                <a:off x="4945" y="3647"/>
                <a:ext cx="576" cy="1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8685" name="Line 35"/>
              <p:cNvSpPr>
                <a:spLocks noChangeShapeType="1"/>
              </p:cNvSpPr>
              <p:nvPr/>
            </p:nvSpPr>
            <p:spPr bwMode="auto">
              <a:xfrm rot="-5400000">
                <a:off x="4176" y="3648"/>
                <a:ext cx="576" cy="0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8686" name="Line 36"/>
              <p:cNvSpPr>
                <a:spLocks noChangeShapeType="1"/>
              </p:cNvSpPr>
              <p:nvPr/>
            </p:nvSpPr>
            <p:spPr bwMode="auto">
              <a:xfrm rot="-3816773">
                <a:off x="3408" y="3647"/>
                <a:ext cx="576" cy="1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8687" name="Line 37"/>
              <p:cNvSpPr>
                <a:spLocks noChangeShapeType="1"/>
              </p:cNvSpPr>
              <p:nvPr/>
            </p:nvSpPr>
            <p:spPr bwMode="auto">
              <a:xfrm rot="-4647383">
                <a:off x="3792" y="3648"/>
                <a:ext cx="576" cy="1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28688" name="Line 38"/>
              <p:cNvSpPr>
                <a:spLocks noChangeShapeType="1"/>
              </p:cNvSpPr>
              <p:nvPr/>
            </p:nvSpPr>
            <p:spPr bwMode="auto">
              <a:xfrm rot="-6314786">
                <a:off x="4560" y="3648"/>
                <a:ext cx="576" cy="1"/>
              </a:xfrm>
              <a:prstGeom prst="lin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 type="triangle" w="lg" len="lg"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199720" name="Text Box 40"/>
          <p:cNvSpPr txBox="1">
            <a:spLocks noChangeArrowheads="1"/>
          </p:cNvSpPr>
          <p:nvPr/>
        </p:nvSpPr>
        <p:spPr bwMode="auto">
          <a:xfrm>
            <a:off x="3851275" y="5300663"/>
            <a:ext cx="482441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solidFill>
                  <a:srgbClr val="CC3300"/>
                </a:solidFill>
              </a:rPr>
              <a:t>Origin of departure from ferromagnetic alignment?</a:t>
            </a:r>
          </a:p>
          <a:p>
            <a:pPr lvl="1">
              <a:buFontTx/>
              <a:buChar char="•"/>
            </a:pPr>
            <a:r>
              <a:rPr lang="hu-HU" sz="1400">
                <a:solidFill>
                  <a:srgbClr val="CC3300"/>
                </a:solidFill>
              </a:rPr>
              <a:t>  </a:t>
            </a:r>
            <a:r>
              <a:rPr lang="en-US" sz="1400">
                <a:solidFill>
                  <a:srgbClr val="CC3300"/>
                </a:solidFill>
              </a:rPr>
              <a:t>Site</a:t>
            </a:r>
            <a:r>
              <a:rPr lang="hu-HU" sz="1400">
                <a:solidFill>
                  <a:srgbClr val="CC3300"/>
                </a:solidFill>
              </a:rPr>
              <a:t>-</a:t>
            </a:r>
            <a:r>
              <a:rPr lang="en-US" sz="1400">
                <a:solidFill>
                  <a:srgbClr val="CC3300"/>
                </a:solidFill>
              </a:rPr>
              <a:t>dependent anisotropy</a:t>
            </a:r>
          </a:p>
          <a:p>
            <a:pPr lvl="1">
              <a:buFontTx/>
              <a:buChar char="•"/>
            </a:pPr>
            <a:r>
              <a:rPr lang="hu-HU" sz="1400">
                <a:solidFill>
                  <a:srgbClr val="CC3300"/>
                </a:solidFill>
              </a:rPr>
              <a:t>  </a:t>
            </a:r>
            <a:r>
              <a:rPr lang="en-US" sz="1400">
                <a:solidFill>
                  <a:srgbClr val="CC3300"/>
                </a:solidFill>
              </a:rPr>
              <a:t>Tensor exchange</a:t>
            </a:r>
          </a:p>
        </p:txBody>
      </p:sp>
      <p:sp>
        <p:nvSpPr>
          <p:cNvPr id="199723" name="Line 43"/>
          <p:cNvSpPr>
            <a:spLocks noChangeShapeType="1"/>
          </p:cNvSpPr>
          <p:nvPr/>
        </p:nvSpPr>
        <p:spPr bwMode="auto">
          <a:xfrm>
            <a:off x="6011863" y="3500438"/>
            <a:ext cx="0" cy="43338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720" grpId="0"/>
      <p:bldP spid="19972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147050" cy="796925"/>
          </a:xfrm>
        </p:spPr>
        <p:txBody>
          <a:bodyPr/>
          <a:lstStyle/>
          <a:p>
            <a:pPr algn="l" eaLnBrk="1" hangingPunct="1"/>
            <a:r>
              <a:rPr lang="en-US" sz="1800" smtClean="0"/>
              <a:t>The Embedded Cluster Method</a:t>
            </a:r>
          </a:p>
        </p:txBody>
      </p:sp>
      <p:pic>
        <p:nvPicPr>
          <p:cNvPr id="819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24075" y="2727325"/>
            <a:ext cx="4781550" cy="2181225"/>
          </a:xfrm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395288" y="1125538"/>
            <a:ext cx="65532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800">
                <a:solidFill>
                  <a:srgbClr val="000000"/>
                </a:solidFill>
              </a:rPr>
              <a:t>SKKR for surfaces</a:t>
            </a:r>
            <a:r>
              <a:rPr lang="hu-HU" sz="1800">
                <a:solidFill>
                  <a:srgbClr val="000000"/>
                </a:solidFill>
              </a:rPr>
              <a:t>/interfaces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n-US" sz="1800">
              <a:solidFill>
                <a:srgbClr val="000000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Times New Roman" pitchFamily="18" charset="0"/>
              <a:buChar char="•"/>
            </a:pPr>
            <a:r>
              <a:rPr lang="en-US" sz="1800">
                <a:solidFill>
                  <a:srgbClr val="000000"/>
                </a:solidFill>
              </a:rPr>
              <a:t>Green’s function embedding for finite clusters</a:t>
            </a:r>
          </a:p>
        </p:txBody>
      </p:sp>
      <p:pic>
        <p:nvPicPr>
          <p:cNvPr id="81925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124075" y="2727325"/>
            <a:ext cx="5626100" cy="2206625"/>
          </a:xfrm>
        </p:spPr>
      </p:pic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3563938" y="3030538"/>
            <a:ext cx="1008062" cy="1008062"/>
          </a:xfrm>
          <a:prstGeom prst="rect">
            <a:avLst/>
          </a:prstGeom>
          <a:solidFill>
            <a:schemeClr val="bg1">
              <a:alpha val="0"/>
            </a:schemeClr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4" grpId="0"/>
      <p:bldP spid="819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ChangeArrowheads="1"/>
          </p:cNvSpPr>
          <p:nvPr/>
        </p:nvSpPr>
        <p:spPr bwMode="auto">
          <a:xfrm>
            <a:off x="228600" y="228600"/>
            <a:ext cx="6421438" cy="46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b="1">
                <a:solidFill>
                  <a:srgbClr val="000000"/>
                </a:solidFill>
              </a:rPr>
              <a:t>RKKY interaction in</a:t>
            </a:r>
            <a:r>
              <a:rPr lang="hu-HU" sz="2400" b="1">
                <a:solidFill>
                  <a:srgbClr val="000000"/>
                </a:solidFill>
              </a:rPr>
              <a:t> Cu and Au</a:t>
            </a:r>
            <a:r>
              <a:rPr lang="en-GB" sz="2400" b="1">
                <a:solidFill>
                  <a:srgbClr val="000000"/>
                </a:solidFill>
              </a:rPr>
              <a:t> bulk</a:t>
            </a:r>
            <a:r>
              <a:rPr lang="hu-HU" sz="2400" b="1">
                <a:solidFill>
                  <a:srgbClr val="000000"/>
                </a:solidFill>
              </a:rPr>
              <a:t> materials</a:t>
            </a:r>
            <a:endParaRPr lang="en-GB" sz="2400" b="1">
              <a:solidFill>
                <a:srgbClr val="000000"/>
              </a:solidFill>
            </a:endParaRPr>
          </a:p>
        </p:txBody>
      </p:sp>
      <p:grpSp>
        <p:nvGrpSpPr>
          <p:cNvPr id="2055" name="Group 3"/>
          <p:cNvGrpSpPr>
            <a:grpSpLocks/>
          </p:cNvGrpSpPr>
          <p:nvPr/>
        </p:nvGrpSpPr>
        <p:grpSpPr bwMode="auto">
          <a:xfrm>
            <a:off x="685800" y="838200"/>
            <a:ext cx="2133600" cy="841375"/>
            <a:chOff x="768" y="719"/>
            <a:chExt cx="1344" cy="530"/>
          </a:xfrm>
        </p:grpSpPr>
        <p:sp>
          <p:nvSpPr>
            <p:cNvPr id="2071" name="Oval 4"/>
            <p:cNvSpPr>
              <a:spLocks noChangeArrowheads="1"/>
            </p:cNvSpPr>
            <p:nvPr/>
          </p:nvSpPr>
          <p:spPr bwMode="auto">
            <a:xfrm>
              <a:off x="768" y="864"/>
              <a:ext cx="288" cy="288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72" name="Line 5"/>
            <p:cNvSpPr>
              <a:spLocks noChangeShapeType="1"/>
            </p:cNvSpPr>
            <p:nvPr/>
          </p:nvSpPr>
          <p:spPr bwMode="auto">
            <a:xfrm flipV="1">
              <a:off x="912" y="719"/>
              <a:ext cx="1" cy="53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73" name="Oval 6"/>
            <p:cNvSpPr>
              <a:spLocks noChangeArrowheads="1"/>
            </p:cNvSpPr>
            <p:nvPr/>
          </p:nvSpPr>
          <p:spPr bwMode="auto">
            <a:xfrm>
              <a:off x="1824" y="864"/>
              <a:ext cx="288" cy="288"/>
            </a:xfrm>
            <a:prstGeom prst="ellipse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74" name="Line 7"/>
            <p:cNvSpPr>
              <a:spLocks noChangeShapeType="1"/>
            </p:cNvSpPr>
            <p:nvPr/>
          </p:nvSpPr>
          <p:spPr bwMode="auto">
            <a:xfrm flipV="1">
              <a:off x="1920" y="719"/>
              <a:ext cx="1" cy="53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75" name="Line 8"/>
            <p:cNvSpPr>
              <a:spLocks noChangeShapeType="1"/>
            </p:cNvSpPr>
            <p:nvPr/>
          </p:nvSpPr>
          <p:spPr bwMode="auto">
            <a:xfrm flipH="1">
              <a:off x="2015" y="720"/>
              <a:ext cx="3" cy="52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76" name="Line 9"/>
            <p:cNvSpPr>
              <a:spLocks noChangeShapeType="1"/>
            </p:cNvSpPr>
            <p:nvPr/>
          </p:nvSpPr>
          <p:spPr bwMode="auto">
            <a:xfrm>
              <a:off x="912" y="1008"/>
              <a:ext cx="1056" cy="1"/>
            </a:xfrm>
            <a:prstGeom prst="line">
              <a:avLst/>
            </a:prstGeom>
            <a:noFill/>
            <a:ln w="9360" cap="rnd">
              <a:solidFill>
                <a:srgbClr val="000000"/>
              </a:solidFill>
              <a:prstDash val="sysDot"/>
              <a:miter lim="800000"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077" name="Text Box 10"/>
            <p:cNvSpPr txBox="1">
              <a:spLocks noChangeArrowheads="1"/>
            </p:cNvSpPr>
            <p:nvPr/>
          </p:nvSpPr>
          <p:spPr bwMode="auto">
            <a:xfrm>
              <a:off x="1056" y="1008"/>
              <a:ext cx="768" cy="21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000"/>
                </a:spcBef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>
                  <a:solidFill>
                    <a:srgbClr val="000000"/>
                  </a:solidFill>
                </a:rPr>
                <a:t>d</a:t>
              </a:r>
              <a:r>
                <a:rPr lang="en-GB" baseline="-25000">
                  <a:solidFill>
                    <a:srgbClr val="000000"/>
                  </a:solidFill>
                </a:rPr>
                <a:t>ij</a:t>
              </a:r>
            </a:p>
          </p:txBody>
        </p:sp>
      </p:grpSp>
      <p:sp>
        <p:nvSpPr>
          <p:cNvPr id="2056" name="Text Box 11"/>
          <p:cNvSpPr txBox="1">
            <a:spLocks noChangeArrowheads="1"/>
          </p:cNvSpPr>
          <p:nvPr/>
        </p:nvSpPr>
        <p:spPr bwMode="auto">
          <a:xfrm>
            <a:off x="2895600" y="1143000"/>
            <a:ext cx="1905000" cy="3381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>
                <a:solidFill>
                  <a:srgbClr val="000000"/>
                </a:solidFill>
              </a:rPr>
              <a:t>Asymptotic </a:t>
            </a:r>
            <a:r>
              <a:rPr lang="hu-HU">
                <a:solidFill>
                  <a:srgbClr val="000000"/>
                </a:solidFill>
              </a:rPr>
              <a:t>limit</a:t>
            </a:r>
            <a:r>
              <a:rPr lang="en-GB">
                <a:solidFill>
                  <a:srgbClr val="000000"/>
                </a:solidFill>
              </a:rPr>
              <a:t>: </a:t>
            </a:r>
          </a:p>
        </p:txBody>
      </p:sp>
      <p:graphicFrame>
        <p:nvGraphicFramePr>
          <p:cNvPr id="2050" name="Object 12"/>
          <p:cNvGraphicFramePr>
            <a:graphicFrameLocks noChangeAspect="1"/>
          </p:cNvGraphicFramePr>
          <p:nvPr/>
        </p:nvGraphicFramePr>
        <p:xfrm>
          <a:off x="4572000" y="1066800"/>
          <a:ext cx="1716088" cy="566738"/>
        </p:xfrm>
        <a:graphic>
          <a:graphicData uri="http://schemas.openxmlformats.org/presentationml/2006/ole">
            <p:oleObj spid="_x0000_s2050" name="Egyenlet" r:id="rId4" imgW="1155600" imgH="393480" progId="Equation.3">
              <p:embed/>
            </p:oleObj>
          </a:graphicData>
        </a:graphic>
      </p:graphicFrame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1143000" y="1828800"/>
            <a:ext cx="73914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87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400" i="1">
                <a:solidFill>
                  <a:srgbClr val="000000"/>
                </a:solidFill>
              </a:rPr>
              <a:t>M. A. Ruderman and C. Kittel, 1954, T. Kasuya, 1956, K. Yosida, 1957.</a:t>
            </a:r>
          </a:p>
        </p:txBody>
      </p:sp>
      <p:sp>
        <p:nvSpPr>
          <p:cNvPr id="2058" name="Text Box 14"/>
          <p:cNvSpPr txBox="1">
            <a:spLocks noChangeArrowheads="1"/>
          </p:cNvSpPr>
          <p:nvPr/>
        </p:nvSpPr>
        <p:spPr bwMode="auto">
          <a:xfrm>
            <a:off x="304800" y="2209800"/>
            <a:ext cx="3276600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2k</a:t>
            </a:r>
            <a:r>
              <a:rPr lang="en-GB" sz="2000" baseline="-25000" dirty="0">
                <a:solidFill>
                  <a:srgbClr val="000000"/>
                </a:solidFill>
              </a:rPr>
              <a:t>F</a:t>
            </a:r>
            <a:r>
              <a:rPr lang="en-GB" sz="2000" dirty="0">
                <a:solidFill>
                  <a:srgbClr val="000000"/>
                </a:solidFill>
              </a:rPr>
              <a:t> depends on the direction</a:t>
            </a:r>
          </a:p>
        </p:txBody>
      </p:sp>
      <p:sp>
        <p:nvSpPr>
          <p:cNvPr id="2059" name="Text Box 15"/>
          <p:cNvSpPr txBox="1">
            <a:spLocks noChangeArrowheads="1"/>
          </p:cNvSpPr>
          <p:nvPr/>
        </p:nvSpPr>
        <p:spPr bwMode="auto">
          <a:xfrm>
            <a:off x="4267200" y="2209800"/>
            <a:ext cx="4724400" cy="401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>
                <a:solidFill>
                  <a:srgbClr val="000000"/>
                </a:solidFill>
              </a:rPr>
              <a:t>extremal vectors from the Fermi surface cut</a:t>
            </a:r>
          </a:p>
        </p:txBody>
      </p:sp>
      <p:sp>
        <p:nvSpPr>
          <p:cNvPr id="2060" name="Line 16"/>
          <p:cNvSpPr>
            <a:spLocks noChangeShapeType="1"/>
          </p:cNvSpPr>
          <p:nvPr/>
        </p:nvSpPr>
        <p:spPr bwMode="auto">
          <a:xfrm>
            <a:off x="3581400" y="2403475"/>
            <a:ext cx="609600" cy="1588"/>
          </a:xfrm>
          <a:prstGeom prst="line">
            <a:avLst/>
          </a:prstGeom>
          <a:noFill/>
          <a:ln w="9398">
            <a:solidFill>
              <a:srgbClr val="000000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grpSp>
        <p:nvGrpSpPr>
          <p:cNvPr id="2061" name="Group 17"/>
          <p:cNvGrpSpPr>
            <a:grpSpLocks/>
          </p:cNvGrpSpPr>
          <p:nvPr/>
        </p:nvGrpSpPr>
        <p:grpSpPr bwMode="auto">
          <a:xfrm>
            <a:off x="533400" y="3124200"/>
            <a:ext cx="3124200" cy="2801938"/>
            <a:chOff x="0" y="1744"/>
            <a:chExt cx="1968" cy="1765"/>
          </a:xfrm>
        </p:grpSpPr>
        <p:sp>
          <p:nvSpPr>
            <p:cNvPr id="2069" name="Rectangle 18"/>
            <p:cNvSpPr>
              <a:spLocks noChangeArrowheads="1"/>
            </p:cNvSpPr>
            <p:nvPr/>
          </p:nvSpPr>
          <p:spPr bwMode="auto">
            <a:xfrm>
              <a:off x="96" y="1968"/>
              <a:ext cx="1824" cy="1440"/>
            </a:xfrm>
            <a:prstGeom prst="rect">
              <a:avLst/>
            </a:prstGeom>
            <a:solidFill>
              <a:srgbClr val="F8F8F8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aphicFrame>
          <p:nvGraphicFramePr>
            <p:cNvPr id="2053" name="Object 19"/>
            <p:cNvGraphicFramePr>
              <a:graphicFrameLocks noChangeAspect="1"/>
            </p:cNvGraphicFramePr>
            <p:nvPr/>
          </p:nvGraphicFramePr>
          <p:xfrm>
            <a:off x="0" y="1920"/>
            <a:ext cx="1968" cy="1589"/>
          </p:xfrm>
          <a:graphic>
            <a:graphicData uri="http://schemas.openxmlformats.org/presentationml/2006/ole">
              <p:oleObj spid="_x0000_s2053" name="Graph" r:id="rId5" imgW="3669120" imgH="2962080" progId="">
                <p:embed/>
              </p:oleObj>
            </a:graphicData>
          </a:graphic>
        </p:graphicFrame>
        <p:sp>
          <p:nvSpPr>
            <p:cNvPr id="2070" name="Rectangle 20"/>
            <p:cNvSpPr>
              <a:spLocks noChangeArrowheads="1"/>
            </p:cNvSpPr>
            <p:nvPr/>
          </p:nvSpPr>
          <p:spPr bwMode="auto">
            <a:xfrm>
              <a:off x="360" y="1744"/>
              <a:ext cx="13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1125"/>
                </a:spcBef>
              </a:pPr>
              <a:r>
                <a:rPr lang="en-GB" sz="1400" i="1">
                  <a:solidFill>
                    <a:srgbClr val="000000"/>
                  </a:solidFill>
                </a:rPr>
                <a:t>perpendicular to the [110]</a:t>
              </a:r>
            </a:p>
          </p:txBody>
        </p:sp>
      </p:grpSp>
      <p:pic>
        <p:nvPicPr>
          <p:cNvPr id="2062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152400"/>
            <a:ext cx="1905000" cy="176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63" name="Rectangle 22"/>
          <p:cNvSpPr>
            <a:spLocks noChangeArrowheads="1"/>
          </p:cNvSpPr>
          <p:nvPr/>
        </p:nvSpPr>
        <p:spPr bwMode="auto">
          <a:xfrm>
            <a:off x="4800600" y="2646363"/>
            <a:ext cx="2843213" cy="1792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2051" name="Object 23"/>
          <p:cNvGraphicFramePr>
            <a:graphicFrameLocks noChangeAspect="1"/>
          </p:cNvGraphicFramePr>
          <p:nvPr/>
        </p:nvGraphicFramePr>
        <p:xfrm>
          <a:off x="4929188" y="2590800"/>
          <a:ext cx="2767012" cy="1865313"/>
        </p:xfrm>
        <a:graphic>
          <a:graphicData uri="http://schemas.openxmlformats.org/presentationml/2006/ole">
            <p:oleObj spid="_x0000_s2051" name="Graph" r:id="rId7" imgW="3556800" imgH="2767680" progId="">
              <p:embed/>
            </p:oleObj>
          </a:graphicData>
        </a:graphic>
      </p:graphicFrame>
      <p:sp>
        <p:nvSpPr>
          <p:cNvPr id="2064" name="Rectangle 24"/>
          <p:cNvSpPr>
            <a:spLocks noChangeArrowheads="1"/>
          </p:cNvSpPr>
          <p:nvPr/>
        </p:nvSpPr>
        <p:spPr bwMode="auto">
          <a:xfrm>
            <a:off x="6172200" y="4191000"/>
            <a:ext cx="7096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GB" sz="1200">
                <a:solidFill>
                  <a:srgbClr val="000000"/>
                </a:solidFill>
              </a:rPr>
              <a:t>d (a</a:t>
            </a:r>
            <a:r>
              <a:rPr lang="en-GB" sz="1200" baseline="-25000">
                <a:solidFill>
                  <a:srgbClr val="000000"/>
                </a:solidFill>
              </a:rPr>
              <a:t>0</a:t>
            </a:r>
            <a:r>
              <a:rPr lang="en-GB" sz="12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065" name="Text Box 25"/>
          <p:cNvSpPr txBox="1">
            <a:spLocks noChangeArrowheads="1"/>
          </p:cNvSpPr>
          <p:nvPr/>
        </p:nvSpPr>
        <p:spPr bwMode="auto">
          <a:xfrm rot="-5400000">
            <a:off x="4334669" y="3132932"/>
            <a:ext cx="1209675" cy="2746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GB" sz="1200">
                <a:solidFill>
                  <a:srgbClr val="000000"/>
                </a:solidFill>
              </a:rPr>
              <a:t>E</a:t>
            </a:r>
            <a:r>
              <a:rPr lang="en-GB" sz="1200" baseline="-25000">
                <a:solidFill>
                  <a:srgbClr val="000000"/>
                </a:solidFill>
              </a:rPr>
              <a:t>x </a:t>
            </a:r>
            <a:r>
              <a:rPr lang="en-GB" sz="1200">
                <a:solidFill>
                  <a:srgbClr val="000000"/>
                </a:solidFill>
              </a:rPr>
              <a:t>(</a:t>
            </a:r>
            <a:r>
              <a:rPr lang="en-GB" sz="120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GB" sz="1200">
                <a:solidFill>
                  <a:srgbClr val="000000"/>
                </a:solidFill>
              </a:rPr>
              <a:t>eV)</a:t>
            </a:r>
          </a:p>
        </p:txBody>
      </p:sp>
      <p:sp>
        <p:nvSpPr>
          <p:cNvPr id="2066" name="Rectangle 26"/>
          <p:cNvSpPr>
            <a:spLocks noChangeArrowheads="1"/>
          </p:cNvSpPr>
          <p:nvPr/>
        </p:nvSpPr>
        <p:spPr bwMode="auto">
          <a:xfrm>
            <a:off x="4800600" y="4740275"/>
            <a:ext cx="2871788" cy="1890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067" name="Rectangle 27"/>
          <p:cNvSpPr>
            <a:spLocks noChangeArrowheads="1"/>
          </p:cNvSpPr>
          <p:nvPr/>
        </p:nvSpPr>
        <p:spPr bwMode="auto">
          <a:xfrm>
            <a:off x="6324600" y="6410325"/>
            <a:ext cx="7191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GB" sz="1200">
                <a:solidFill>
                  <a:srgbClr val="000000"/>
                </a:solidFill>
              </a:rPr>
              <a:t>d (a</a:t>
            </a:r>
            <a:r>
              <a:rPr lang="en-GB" sz="1200" baseline="-25000">
                <a:solidFill>
                  <a:srgbClr val="000000"/>
                </a:solidFill>
              </a:rPr>
              <a:t>0</a:t>
            </a:r>
            <a:r>
              <a:rPr lang="en-GB" sz="12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2068" name="Text Box 28"/>
          <p:cNvSpPr txBox="1">
            <a:spLocks noChangeArrowheads="1"/>
          </p:cNvSpPr>
          <p:nvPr/>
        </p:nvSpPr>
        <p:spPr bwMode="auto">
          <a:xfrm rot="-5400000">
            <a:off x="4584700" y="5397500"/>
            <a:ext cx="858838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GB" sz="1200">
                <a:solidFill>
                  <a:srgbClr val="000000"/>
                </a:solidFill>
              </a:rPr>
              <a:t>E</a:t>
            </a:r>
            <a:r>
              <a:rPr lang="en-GB" sz="1200" baseline="-25000">
                <a:solidFill>
                  <a:srgbClr val="000000"/>
                </a:solidFill>
              </a:rPr>
              <a:t>x </a:t>
            </a:r>
            <a:r>
              <a:rPr lang="en-GB" sz="1200">
                <a:solidFill>
                  <a:srgbClr val="000000"/>
                </a:solidFill>
              </a:rPr>
              <a:t>(</a:t>
            </a:r>
            <a:r>
              <a:rPr lang="en-GB" sz="120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GB" sz="1200">
                <a:solidFill>
                  <a:srgbClr val="000000"/>
                </a:solidFill>
              </a:rPr>
              <a:t>eV)</a:t>
            </a:r>
          </a:p>
        </p:txBody>
      </p:sp>
      <p:graphicFrame>
        <p:nvGraphicFramePr>
          <p:cNvPr id="2052" name="Object 29"/>
          <p:cNvGraphicFramePr>
            <a:graphicFrameLocks noChangeAspect="1"/>
          </p:cNvGraphicFramePr>
          <p:nvPr/>
        </p:nvGraphicFramePr>
        <p:xfrm>
          <a:off x="4953000" y="4724400"/>
          <a:ext cx="2806700" cy="1981200"/>
        </p:xfrm>
        <a:graphic>
          <a:graphicData uri="http://schemas.openxmlformats.org/presentationml/2006/ole">
            <p:oleObj spid="_x0000_s2052" name="Graph" r:id="rId8" imgW="3654720" imgH="2746080" progId="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Rectangle 2"/>
          <p:cNvSpPr>
            <a:spLocks noChangeArrowheads="1"/>
          </p:cNvSpPr>
          <p:nvPr/>
        </p:nvSpPr>
        <p:spPr bwMode="auto">
          <a:xfrm>
            <a:off x="6261100" y="2057400"/>
            <a:ext cx="2805113" cy="2362200"/>
          </a:xfrm>
          <a:prstGeom prst="rect">
            <a:avLst/>
          </a:prstGeom>
          <a:solidFill>
            <a:srgbClr val="F8F8F8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79" name="Rectangle 3"/>
          <p:cNvSpPr>
            <a:spLocks noChangeArrowheads="1"/>
          </p:cNvSpPr>
          <p:nvPr/>
        </p:nvSpPr>
        <p:spPr bwMode="auto">
          <a:xfrm>
            <a:off x="3124200" y="2070100"/>
            <a:ext cx="2971800" cy="2362200"/>
          </a:xfrm>
          <a:prstGeom prst="rect">
            <a:avLst/>
          </a:prstGeom>
          <a:solidFill>
            <a:srgbClr val="F8F8F8"/>
          </a:solidFill>
          <a:ln w="9398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080" name="Rectangle 4"/>
          <p:cNvSpPr>
            <a:spLocks noChangeArrowheads="1"/>
          </p:cNvSpPr>
          <p:nvPr/>
        </p:nvSpPr>
        <p:spPr bwMode="auto">
          <a:xfrm>
            <a:off x="152400" y="2057400"/>
            <a:ext cx="2895600" cy="2286000"/>
          </a:xfrm>
          <a:prstGeom prst="rect">
            <a:avLst/>
          </a:prstGeom>
          <a:solidFill>
            <a:srgbClr val="F8F8F8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aphicFrame>
        <p:nvGraphicFramePr>
          <p:cNvPr id="3075" name="Object 20"/>
          <p:cNvGraphicFramePr>
            <a:graphicFrameLocks noChangeAspect="1"/>
          </p:cNvGraphicFramePr>
          <p:nvPr/>
        </p:nvGraphicFramePr>
        <p:xfrm>
          <a:off x="6092825" y="1981200"/>
          <a:ext cx="3051175" cy="2540000"/>
        </p:xfrm>
        <a:graphic>
          <a:graphicData uri="http://schemas.openxmlformats.org/presentationml/2006/ole">
            <p:oleObj spid="_x0000_s49155" name="Graph" r:id="rId4" imgW="3651840" imgH="3041280" progId="">
              <p:embed/>
            </p:oleObj>
          </a:graphicData>
        </a:graphic>
      </p:graphicFrame>
      <p:graphicFrame>
        <p:nvGraphicFramePr>
          <p:cNvPr id="3076" name="Object 21"/>
          <p:cNvGraphicFramePr>
            <a:graphicFrameLocks noChangeAspect="1"/>
          </p:cNvGraphicFramePr>
          <p:nvPr/>
        </p:nvGraphicFramePr>
        <p:xfrm>
          <a:off x="0" y="1981200"/>
          <a:ext cx="3124200" cy="2522538"/>
        </p:xfrm>
        <a:graphic>
          <a:graphicData uri="http://schemas.openxmlformats.org/presentationml/2006/ole">
            <p:oleObj spid="_x0000_s49156" name="Graph" r:id="rId5" imgW="3669120" imgH="2962080" progId="">
              <p:embed/>
            </p:oleObj>
          </a:graphicData>
        </a:graphic>
      </p:graphicFrame>
      <p:graphicFrame>
        <p:nvGraphicFramePr>
          <p:cNvPr id="3077" name="Object 22"/>
          <p:cNvGraphicFramePr>
            <a:graphicFrameLocks noChangeAspect="1"/>
          </p:cNvGraphicFramePr>
          <p:nvPr/>
        </p:nvGraphicFramePr>
        <p:xfrm>
          <a:off x="3048000" y="2070100"/>
          <a:ext cx="3044825" cy="2501900"/>
        </p:xfrm>
        <a:graphic>
          <a:graphicData uri="http://schemas.openxmlformats.org/presentationml/2006/ole">
            <p:oleObj spid="_x0000_s49157" name="Graph" r:id="rId6" imgW="3604320" imgH="2962080" progId="">
              <p:embed/>
            </p:oleObj>
          </a:graphicData>
        </a:graphic>
      </p:graphicFrame>
      <p:sp>
        <p:nvSpPr>
          <p:cNvPr id="3088" name="Rectangle 23"/>
          <p:cNvSpPr>
            <a:spLocks noChangeArrowheads="1"/>
          </p:cNvSpPr>
          <p:nvPr/>
        </p:nvSpPr>
        <p:spPr bwMode="auto">
          <a:xfrm>
            <a:off x="1320800" y="1701800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lang="en-GB" sz="1400" i="1">
                <a:solidFill>
                  <a:srgbClr val="000000"/>
                </a:solidFill>
              </a:rPr>
              <a:t>[110]</a:t>
            </a:r>
          </a:p>
        </p:txBody>
      </p:sp>
      <p:sp>
        <p:nvSpPr>
          <p:cNvPr id="3089" name="Text Box 24"/>
          <p:cNvSpPr txBox="1">
            <a:spLocks noChangeArrowheads="1"/>
          </p:cNvSpPr>
          <p:nvPr/>
        </p:nvSpPr>
        <p:spPr bwMode="auto">
          <a:xfrm>
            <a:off x="3276600" y="1687512"/>
            <a:ext cx="3124200" cy="29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i="1" dirty="0"/>
              <a:t> [111]</a:t>
            </a:r>
          </a:p>
        </p:txBody>
      </p:sp>
      <p:sp>
        <p:nvSpPr>
          <p:cNvPr id="3090" name="Rectangle 25"/>
          <p:cNvSpPr>
            <a:spLocks noChangeArrowheads="1"/>
          </p:cNvSpPr>
          <p:nvPr/>
        </p:nvSpPr>
        <p:spPr bwMode="auto">
          <a:xfrm>
            <a:off x="7332663" y="1701800"/>
            <a:ext cx="590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lang="en-GB" sz="1400" i="1">
                <a:solidFill>
                  <a:srgbClr val="000000"/>
                </a:solidFill>
              </a:rPr>
              <a:t>[100]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8" name="Rectangle 2"/>
          <p:cNvSpPr>
            <a:spLocks noChangeArrowheads="1"/>
          </p:cNvSpPr>
          <p:nvPr/>
        </p:nvSpPr>
        <p:spPr bwMode="auto">
          <a:xfrm>
            <a:off x="5154613" y="4414838"/>
            <a:ext cx="3352800" cy="2349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09" name="Rectangle 3"/>
          <p:cNvSpPr>
            <a:spLocks noChangeArrowheads="1"/>
          </p:cNvSpPr>
          <p:nvPr/>
        </p:nvSpPr>
        <p:spPr bwMode="auto">
          <a:xfrm>
            <a:off x="152400" y="4419600"/>
            <a:ext cx="3352800" cy="23495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10" name="Rectangle 4"/>
          <p:cNvSpPr>
            <a:spLocks noChangeArrowheads="1"/>
          </p:cNvSpPr>
          <p:nvPr/>
        </p:nvSpPr>
        <p:spPr bwMode="auto">
          <a:xfrm>
            <a:off x="2667000" y="1905000"/>
            <a:ext cx="3352800" cy="2438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12" name="Text Box 6"/>
          <p:cNvSpPr txBox="1">
            <a:spLocks noChangeArrowheads="1"/>
          </p:cNvSpPr>
          <p:nvPr/>
        </p:nvSpPr>
        <p:spPr bwMode="auto">
          <a:xfrm>
            <a:off x="609600" y="1066800"/>
            <a:ext cx="51054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 baseline="-2500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581400" y="609600"/>
            <a:ext cx="381000" cy="1254125"/>
            <a:chOff x="2016" y="569"/>
            <a:chExt cx="240" cy="790"/>
          </a:xfrm>
        </p:grpSpPr>
        <p:graphicFrame>
          <p:nvGraphicFramePr>
            <p:cNvPr id="4104" name="Object 8"/>
            <p:cNvGraphicFramePr>
              <a:graphicFrameLocks noChangeAspect="1"/>
            </p:cNvGraphicFramePr>
            <p:nvPr/>
          </p:nvGraphicFramePr>
          <p:xfrm>
            <a:off x="2016" y="569"/>
            <a:ext cx="240" cy="207"/>
          </p:xfrm>
          <a:graphic>
            <a:graphicData uri="http://schemas.openxmlformats.org/presentationml/2006/ole">
              <p:oleObj spid="_x0000_s50184" name="Egyenlet" r:id="rId3" imgW="279360" imgH="241200" progId="Equation.3">
                <p:embed/>
              </p:oleObj>
            </a:graphicData>
          </a:graphic>
        </p:graphicFrame>
        <p:graphicFrame>
          <p:nvGraphicFramePr>
            <p:cNvPr id="4105" name="Object 9"/>
            <p:cNvGraphicFramePr>
              <a:graphicFrameLocks noChangeAspect="1"/>
            </p:cNvGraphicFramePr>
            <p:nvPr/>
          </p:nvGraphicFramePr>
          <p:xfrm>
            <a:off x="2016" y="768"/>
            <a:ext cx="240" cy="207"/>
          </p:xfrm>
          <a:graphic>
            <a:graphicData uri="http://schemas.openxmlformats.org/presentationml/2006/ole">
              <p:oleObj spid="_x0000_s50185" name="Egyenlet" r:id="rId4" imgW="279360" imgH="241200" progId="Equation.3">
                <p:embed/>
              </p:oleObj>
            </a:graphicData>
          </a:graphic>
        </p:graphicFrame>
        <p:graphicFrame>
          <p:nvGraphicFramePr>
            <p:cNvPr id="4106" name="Object 10"/>
            <p:cNvGraphicFramePr>
              <a:graphicFrameLocks noChangeAspect="1"/>
            </p:cNvGraphicFramePr>
            <p:nvPr/>
          </p:nvGraphicFramePr>
          <p:xfrm>
            <a:off x="2016" y="960"/>
            <a:ext cx="240" cy="207"/>
          </p:xfrm>
          <a:graphic>
            <a:graphicData uri="http://schemas.openxmlformats.org/presentationml/2006/ole">
              <p:oleObj spid="_x0000_s50186" name="Egyenlet" r:id="rId5" imgW="279360" imgH="241200" progId="Equation.3">
                <p:embed/>
              </p:oleObj>
            </a:graphicData>
          </a:graphic>
        </p:graphicFrame>
        <p:graphicFrame>
          <p:nvGraphicFramePr>
            <p:cNvPr id="4107" name="Object 11"/>
            <p:cNvGraphicFramePr>
              <a:graphicFrameLocks noChangeAspect="1"/>
            </p:cNvGraphicFramePr>
            <p:nvPr/>
          </p:nvGraphicFramePr>
          <p:xfrm>
            <a:off x="2016" y="1152"/>
            <a:ext cx="240" cy="207"/>
          </p:xfrm>
          <a:graphic>
            <a:graphicData uri="http://schemas.openxmlformats.org/presentationml/2006/ole">
              <p:oleObj spid="_x0000_s50187" name="Egyenlet" r:id="rId6" imgW="279360" imgH="241200" progId="Equation.3">
                <p:embed/>
              </p:oleObj>
            </a:graphicData>
          </a:graphic>
        </p:graphicFrame>
      </p:grpSp>
      <p:sp>
        <p:nvSpPr>
          <p:cNvPr id="4114" name="Text Box 12"/>
          <p:cNvSpPr txBox="1">
            <a:spLocks noChangeArrowheads="1"/>
          </p:cNvSpPr>
          <p:nvPr/>
        </p:nvSpPr>
        <p:spPr bwMode="auto">
          <a:xfrm>
            <a:off x="1812925" y="3941763"/>
            <a:ext cx="330200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}</a:t>
            </a:r>
          </a:p>
        </p:txBody>
      </p:sp>
      <p:sp>
        <p:nvSpPr>
          <p:cNvPr id="4115" name="Text Box 13"/>
          <p:cNvSpPr txBox="1">
            <a:spLocks noChangeArrowheads="1"/>
          </p:cNvSpPr>
          <p:nvPr/>
        </p:nvSpPr>
        <p:spPr bwMode="auto">
          <a:xfrm>
            <a:off x="3962400" y="685800"/>
            <a:ext cx="381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/>
              <a:t>}</a:t>
            </a:r>
            <a:endParaRPr lang="en-US" sz="5400">
              <a:solidFill>
                <a:schemeClr val="bg1"/>
              </a:solidFill>
            </a:endParaRP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143000" y="914400"/>
            <a:ext cx="2362200" cy="633413"/>
            <a:chOff x="720" y="720"/>
            <a:chExt cx="1488" cy="399"/>
          </a:xfrm>
        </p:grpSpPr>
        <p:graphicFrame>
          <p:nvGraphicFramePr>
            <p:cNvPr id="4102" name="Object 15"/>
            <p:cNvGraphicFramePr>
              <a:graphicFrameLocks noChangeAspect="1"/>
            </p:cNvGraphicFramePr>
            <p:nvPr/>
          </p:nvGraphicFramePr>
          <p:xfrm>
            <a:off x="720" y="720"/>
            <a:ext cx="240" cy="206"/>
          </p:xfrm>
          <a:graphic>
            <a:graphicData uri="http://schemas.openxmlformats.org/presentationml/2006/ole">
              <p:oleObj spid="_x0000_s50182" name="Egyenlet" r:id="rId7" imgW="279360" imgH="241200" progId="Equation.3">
                <p:embed/>
              </p:oleObj>
            </a:graphicData>
          </a:graphic>
        </p:graphicFrame>
        <p:graphicFrame>
          <p:nvGraphicFramePr>
            <p:cNvPr id="4103" name="Object 16"/>
            <p:cNvGraphicFramePr>
              <a:graphicFrameLocks noChangeAspect="1"/>
            </p:cNvGraphicFramePr>
            <p:nvPr/>
          </p:nvGraphicFramePr>
          <p:xfrm>
            <a:off x="720" y="912"/>
            <a:ext cx="240" cy="207"/>
          </p:xfrm>
          <a:graphic>
            <a:graphicData uri="http://schemas.openxmlformats.org/presentationml/2006/ole">
              <p:oleObj spid="_x0000_s50183" name="Egyenlet" r:id="rId8" imgW="279360" imgH="241200" progId="Equation.3">
                <p:embed/>
              </p:oleObj>
            </a:graphicData>
          </a:graphic>
        </p:graphicFrame>
        <p:sp>
          <p:nvSpPr>
            <p:cNvPr id="4125" name="Text Box 17"/>
            <p:cNvSpPr txBox="1">
              <a:spLocks noChangeArrowheads="1"/>
            </p:cNvSpPr>
            <p:nvPr/>
          </p:nvSpPr>
          <p:spPr bwMode="auto">
            <a:xfrm>
              <a:off x="912" y="720"/>
              <a:ext cx="240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/>
                <a:t>}</a:t>
              </a:r>
            </a:p>
          </p:txBody>
        </p:sp>
        <p:sp>
          <p:nvSpPr>
            <p:cNvPr id="4126" name="Text Box 18"/>
            <p:cNvSpPr txBox="1">
              <a:spLocks noChangeArrowheads="1"/>
            </p:cNvSpPr>
            <p:nvPr/>
          </p:nvSpPr>
          <p:spPr bwMode="auto">
            <a:xfrm>
              <a:off x="1056" y="816"/>
              <a:ext cx="1152" cy="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hu-HU" sz="1400" dirty="0"/>
                <a:t>(</a:t>
              </a:r>
              <a:r>
                <a:rPr lang="en-US" sz="1400" dirty="0"/>
                <a:t>100</a:t>
              </a:r>
              <a:r>
                <a:rPr lang="hu-HU" sz="1400" dirty="0"/>
                <a:t>)</a:t>
              </a:r>
              <a:r>
                <a:rPr lang="en-US" sz="1400" dirty="0"/>
                <a:t> </a:t>
              </a:r>
              <a:r>
                <a:rPr lang="hu-HU" sz="1400" dirty="0"/>
                <a:t> </a:t>
              </a:r>
              <a:r>
                <a:rPr lang="hu-HU" sz="1400" dirty="0" err="1" smtClean="0"/>
                <a:t>Direction</a:t>
              </a:r>
              <a:r>
                <a:rPr lang="hu-HU" sz="1400" dirty="0" smtClean="0"/>
                <a:t>	</a:t>
              </a:r>
              <a:endParaRPr lang="en-US" sz="1400" dirty="0"/>
            </a:p>
          </p:txBody>
        </p:sp>
      </p:grpSp>
      <p:sp>
        <p:nvSpPr>
          <p:cNvPr id="4117" name="Text Box 19"/>
          <p:cNvSpPr txBox="1">
            <a:spLocks noChangeArrowheads="1"/>
          </p:cNvSpPr>
          <p:nvPr/>
        </p:nvSpPr>
        <p:spPr bwMode="auto">
          <a:xfrm>
            <a:off x="4419600" y="1066800"/>
            <a:ext cx="1447800" cy="29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 </a:t>
            </a:r>
            <a:r>
              <a:rPr lang="hu-HU" sz="1400" dirty="0"/>
              <a:t>(</a:t>
            </a:r>
            <a:r>
              <a:rPr lang="en-US" sz="1400" dirty="0"/>
              <a:t>110</a:t>
            </a:r>
            <a:r>
              <a:rPr lang="hu-HU" sz="1400" dirty="0"/>
              <a:t>)</a:t>
            </a:r>
            <a:r>
              <a:rPr lang="en-US" sz="1400" dirty="0"/>
              <a:t>  </a:t>
            </a:r>
            <a:r>
              <a:rPr lang="hu-HU" sz="1400" dirty="0" err="1" smtClean="0"/>
              <a:t>direction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4098" name="Object 20"/>
          <p:cNvGraphicFramePr>
            <a:graphicFrameLocks noChangeAspect="1"/>
          </p:cNvGraphicFramePr>
          <p:nvPr/>
        </p:nvGraphicFramePr>
        <p:xfrm>
          <a:off x="6248400" y="1066800"/>
          <a:ext cx="363538" cy="311150"/>
        </p:xfrm>
        <a:graphic>
          <a:graphicData uri="http://schemas.openxmlformats.org/presentationml/2006/ole">
            <p:oleObj spid="_x0000_s50178" name="Egyenlet" r:id="rId9" imgW="266400" imgH="228600" progId="Equation.3">
              <p:embed/>
            </p:oleObj>
          </a:graphicData>
        </a:graphic>
      </p:graphicFrame>
      <p:sp>
        <p:nvSpPr>
          <p:cNvPr id="4118" name="Text Box 21"/>
          <p:cNvSpPr txBox="1">
            <a:spLocks noChangeArrowheads="1"/>
          </p:cNvSpPr>
          <p:nvPr/>
        </p:nvSpPr>
        <p:spPr bwMode="auto">
          <a:xfrm>
            <a:off x="6858000" y="1066800"/>
            <a:ext cx="1447800" cy="29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1400" dirty="0"/>
              <a:t>(</a:t>
            </a:r>
            <a:r>
              <a:rPr lang="en-US" sz="1400" dirty="0"/>
              <a:t>111</a:t>
            </a:r>
            <a:r>
              <a:rPr lang="hu-HU" sz="1400" dirty="0"/>
              <a:t>) </a:t>
            </a:r>
            <a:r>
              <a:rPr lang="hu-HU" sz="1400" dirty="0" err="1" smtClean="0"/>
              <a:t>direction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4099" name="Object 22"/>
          <p:cNvGraphicFramePr>
            <a:graphicFrameLocks noChangeAspect="1"/>
          </p:cNvGraphicFramePr>
          <p:nvPr/>
        </p:nvGraphicFramePr>
        <p:xfrm>
          <a:off x="2819400" y="1828800"/>
          <a:ext cx="3262313" cy="2536825"/>
        </p:xfrm>
        <a:graphic>
          <a:graphicData uri="http://schemas.openxmlformats.org/presentationml/2006/ole">
            <p:oleObj spid="_x0000_s50179" name="Graph" r:id="rId10" imgW="3556800" imgH="2767680" progId="">
              <p:embed/>
            </p:oleObj>
          </a:graphicData>
        </a:graphic>
      </p:graphicFrame>
      <p:graphicFrame>
        <p:nvGraphicFramePr>
          <p:cNvPr id="4100" name="Object 23"/>
          <p:cNvGraphicFramePr>
            <a:graphicFrameLocks noChangeAspect="1"/>
          </p:cNvGraphicFramePr>
          <p:nvPr/>
        </p:nvGraphicFramePr>
        <p:xfrm>
          <a:off x="304800" y="4286250"/>
          <a:ext cx="3363913" cy="2571750"/>
        </p:xfrm>
        <a:graphic>
          <a:graphicData uri="http://schemas.openxmlformats.org/presentationml/2006/ole">
            <p:oleObj spid="_x0000_s50180" name="Graph" r:id="rId11" imgW="3729600" imgH="2851200" progId="">
              <p:embed/>
            </p:oleObj>
          </a:graphicData>
        </a:graphic>
      </p:graphicFrame>
      <p:sp>
        <p:nvSpPr>
          <p:cNvPr id="4119" name="Rectangle 24"/>
          <p:cNvSpPr>
            <a:spLocks noChangeArrowheads="1"/>
          </p:cNvSpPr>
          <p:nvPr/>
        </p:nvSpPr>
        <p:spPr bwMode="auto">
          <a:xfrm>
            <a:off x="4267200" y="4114800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GB" sz="1200">
                <a:solidFill>
                  <a:srgbClr val="000000"/>
                </a:solidFill>
              </a:rPr>
              <a:t>d (a</a:t>
            </a:r>
            <a:r>
              <a:rPr lang="en-GB" sz="1200" baseline="-25000">
                <a:solidFill>
                  <a:srgbClr val="000000"/>
                </a:solidFill>
              </a:rPr>
              <a:t>0</a:t>
            </a:r>
            <a:r>
              <a:rPr lang="en-GB" sz="12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120" name="Text Box 25"/>
          <p:cNvSpPr txBox="1">
            <a:spLocks noChangeArrowheads="1"/>
          </p:cNvSpPr>
          <p:nvPr/>
        </p:nvSpPr>
        <p:spPr bwMode="auto">
          <a:xfrm rot="-5400000">
            <a:off x="2270919" y="2910681"/>
            <a:ext cx="10668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GB" sz="1200">
                <a:solidFill>
                  <a:srgbClr val="000000"/>
                </a:solidFill>
              </a:rPr>
              <a:t>E</a:t>
            </a:r>
            <a:r>
              <a:rPr lang="en-GB" sz="1200" baseline="-25000">
                <a:solidFill>
                  <a:srgbClr val="000000"/>
                </a:solidFill>
              </a:rPr>
              <a:t>x </a:t>
            </a:r>
            <a:r>
              <a:rPr lang="en-GB" sz="1200">
                <a:solidFill>
                  <a:srgbClr val="000000"/>
                </a:solidFill>
              </a:rPr>
              <a:t>(</a:t>
            </a:r>
            <a:r>
              <a:rPr lang="en-GB" sz="120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GB" sz="1200">
                <a:solidFill>
                  <a:srgbClr val="000000"/>
                </a:solidFill>
              </a:rPr>
              <a:t>eV)</a:t>
            </a:r>
          </a:p>
        </p:txBody>
      </p:sp>
      <p:sp>
        <p:nvSpPr>
          <p:cNvPr id="4121" name="Text Box 26"/>
          <p:cNvSpPr txBox="1">
            <a:spLocks noChangeArrowheads="1"/>
          </p:cNvSpPr>
          <p:nvPr/>
        </p:nvSpPr>
        <p:spPr bwMode="auto">
          <a:xfrm rot="-5400000">
            <a:off x="-167481" y="5425281"/>
            <a:ext cx="10668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GB" sz="1200">
                <a:solidFill>
                  <a:srgbClr val="000000"/>
                </a:solidFill>
              </a:rPr>
              <a:t>E</a:t>
            </a:r>
            <a:r>
              <a:rPr lang="en-GB" sz="1200" baseline="-25000">
                <a:solidFill>
                  <a:srgbClr val="000000"/>
                </a:solidFill>
              </a:rPr>
              <a:t>x </a:t>
            </a:r>
            <a:r>
              <a:rPr lang="en-GB" sz="1200">
                <a:solidFill>
                  <a:srgbClr val="000000"/>
                </a:solidFill>
              </a:rPr>
              <a:t>(meV)</a:t>
            </a:r>
          </a:p>
        </p:txBody>
      </p:sp>
      <p:sp>
        <p:nvSpPr>
          <p:cNvPr id="4122" name="Rectangle 27"/>
          <p:cNvSpPr>
            <a:spLocks noChangeArrowheads="1"/>
          </p:cNvSpPr>
          <p:nvPr/>
        </p:nvSpPr>
        <p:spPr bwMode="auto">
          <a:xfrm>
            <a:off x="1524000" y="6489700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GB" sz="1200">
                <a:solidFill>
                  <a:srgbClr val="000000"/>
                </a:solidFill>
              </a:rPr>
              <a:t>d (a</a:t>
            </a:r>
            <a:r>
              <a:rPr lang="en-GB" sz="1200" baseline="-25000">
                <a:solidFill>
                  <a:srgbClr val="000000"/>
                </a:solidFill>
              </a:rPr>
              <a:t>0</a:t>
            </a:r>
            <a:r>
              <a:rPr lang="en-GB" sz="12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123" name="Rectangle 28"/>
          <p:cNvSpPr>
            <a:spLocks noChangeArrowheads="1"/>
          </p:cNvSpPr>
          <p:nvPr/>
        </p:nvSpPr>
        <p:spPr bwMode="auto">
          <a:xfrm>
            <a:off x="6934200" y="6489700"/>
            <a:ext cx="838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00000"/>
              </a:lnSpc>
              <a:spcBef>
                <a:spcPts val="1125"/>
              </a:spcBef>
            </a:pPr>
            <a:r>
              <a:rPr lang="en-GB" sz="1200">
                <a:solidFill>
                  <a:srgbClr val="000000"/>
                </a:solidFill>
              </a:rPr>
              <a:t>d (a</a:t>
            </a:r>
            <a:r>
              <a:rPr lang="en-GB" sz="1200" baseline="-25000">
                <a:solidFill>
                  <a:srgbClr val="000000"/>
                </a:solidFill>
              </a:rPr>
              <a:t>0</a:t>
            </a:r>
            <a:r>
              <a:rPr lang="en-GB" sz="12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124" name="Text Box 29"/>
          <p:cNvSpPr txBox="1">
            <a:spLocks noChangeArrowheads="1"/>
          </p:cNvSpPr>
          <p:nvPr/>
        </p:nvSpPr>
        <p:spPr bwMode="auto">
          <a:xfrm rot="-5400000">
            <a:off x="4861719" y="5272881"/>
            <a:ext cx="1066800" cy="2746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  <a:spcBef>
                <a:spcPts val="1125"/>
              </a:spcBef>
              <a:buFont typeface="Symbol" pitchFamily="18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1200">
                <a:solidFill>
                  <a:srgbClr val="000000"/>
                </a:solidFill>
                <a:latin typeface="Symbol" pitchFamily="18" charset="2"/>
              </a:rPr>
              <a:t></a:t>
            </a:r>
            <a:r>
              <a:rPr lang="en-GB" sz="1200">
                <a:solidFill>
                  <a:srgbClr val="000000"/>
                </a:solidFill>
              </a:rPr>
              <a:t>E</a:t>
            </a:r>
            <a:r>
              <a:rPr lang="en-GB" sz="1200" baseline="-25000">
                <a:solidFill>
                  <a:srgbClr val="000000"/>
                </a:solidFill>
              </a:rPr>
              <a:t>x </a:t>
            </a:r>
            <a:r>
              <a:rPr lang="en-GB" sz="1200">
                <a:solidFill>
                  <a:srgbClr val="000000"/>
                </a:solidFill>
              </a:rPr>
              <a:t>(</a:t>
            </a:r>
            <a:r>
              <a:rPr lang="en-GB" sz="1200">
                <a:solidFill>
                  <a:srgbClr val="000000"/>
                </a:solidFill>
                <a:latin typeface="Symbol" pitchFamily="18" charset="2"/>
              </a:rPr>
              <a:t></a:t>
            </a:r>
            <a:r>
              <a:rPr lang="en-GB" sz="1200">
                <a:solidFill>
                  <a:srgbClr val="000000"/>
                </a:solidFill>
              </a:rPr>
              <a:t>eV)</a:t>
            </a:r>
          </a:p>
        </p:txBody>
      </p:sp>
      <p:graphicFrame>
        <p:nvGraphicFramePr>
          <p:cNvPr id="4101" name="Object 30"/>
          <p:cNvGraphicFramePr>
            <a:graphicFrameLocks noChangeAspect="1"/>
          </p:cNvGraphicFramePr>
          <p:nvPr/>
        </p:nvGraphicFramePr>
        <p:xfrm>
          <a:off x="5257800" y="4395788"/>
          <a:ext cx="3276600" cy="2462212"/>
        </p:xfrm>
        <a:graphic>
          <a:graphicData uri="http://schemas.openxmlformats.org/presentationml/2006/ole">
            <p:oleObj spid="_x0000_s50181" name="Graph" r:id="rId12" imgW="3654720" imgH="274608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28600" y="406400"/>
            <a:ext cx="7318520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b="1" dirty="0" err="1" smtClean="0">
                <a:solidFill>
                  <a:srgbClr val="000000"/>
                </a:solidFill>
              </a:rPr>
              <a:t>Extrem</a:t>
            </a:r>
            <a:r>
              <a:rPr lang="hu-HU" sz="2000" b="1" dirty="0" smtClean="0">
                <a:solidFill>
                  <a:srgbClr val="000000"/>
                </a:solidFill>
              </a:rPr>
              <a:t>a</a:t>
            </a:r>
            <a:r>
              <a:rPr lang="en-GB" sz="2000" b="1" dirty="0" smtClean="0">
                <a:solidFill>
                  <a:srgbClr val="000000"/>
                </a:solidFill>
              </a:rPr>
              <a:t>l vector</a:t>
            </a:r>
            <a:r>
              <a:rPr lang="hu-HU" sz="2000" b="1" dirty="0" smtClean="0">
                <a:solidFill>
                  <a:srgbClr val="000000"/>
                </a:solidFill>
              </a:rPr>
              <a:t>s and </a:t>
            </a:r>
            <a:r>
              <a:rPr lang="hu-HU" sz="2000" b="1" dirty="0" err="1" smtClean="0">
                <a:solidFill>
                  <a:srgbClr val="000000"/>
                </a:solidFill>
              </a:rPr>
              <a:t>calculated</a:t>
            </a:r>
            <a:r>
              <a:rPr lang="hu-HU" sz="2000" b="1" dirty="0" smtClean="0">
                <a:solidFill>
                  <a:srgbClr val="000000"/>
                </a:solidFill>
              </a:rPr>
              <a:t>  </a:t>
            </a:r>
            <a:r>
              <a:rPr lang="hu-HU" sz="2000" b="1" dirty="0" err="1" smtClean="0">
                <a:solidFill>
                  <a:srgbClr val="000000"/>
                </a:solidFill>
              </a:rPr>
              <a:t>periods</a:t>
            </a:r>
            <a:r>
              <a:rPr lang="en-GB" sz="2000" dirty="0" smtClean="0"/>
              <a:t> </a:t>
            </a:r>
            <a:r>
              <a:rPr lang="hu-HU" sz="2000" dirty="0"/>
              <a:t>: </a:t>
            </a:r>
            <a:r>
              <a:rPr lang="en-GB" sz="2000" b="1" dirty="0">
                <a:solidFill>
                  <a:srgbClr val="000000"/>
                </a:solidFill>
              </a:rPr>
              <a:t>Co </a:t>
            </a:r>
            <a:r>
              <a:rPr lang="hu-HU" sz="2000" b="1" dirty="0" err="1" smtClean="0">
                <a:solidFill>
                  <a:srgbClr val="000000"/>
                </a:solidFill>
              </a:rPr>
              <a:t>impurity</a:t>
            </a:r>
            <a:r>
              <a:rPr lang="hu-HU" sz="2000" b="1" dirty="0" smtClean="0">
                <a:solidFill>
                  <a:srgbClr val="000000"/>
                </a:solidFill>
              </a:rPr>
              <a:t> </a:t>
            </a:r>
            <a:r>
              <a:rPr lang="hu-HU" sz="2000" b="1" dirty="0" err="1" smtClean="0">
                <a:solidFill>
                  <a:srgbClr val="000000"/>
                </a:solidFill>
              </a:rPr>
              <a:t>in</a:t>
            </a:r>
            <a:r>
              <a:rPr lang="hu-HU" sz="2000" b="1" dirty="0" smtClean="0">
                <a:solidFill>
                  <a:srgbClr val="000000"/>
                </a:solidFill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</a:rPr>
              <a:t>bulk</a:t>
            </a:r>
            <a:r>
              <a:rPr lang="hu-HU" sz="2400" b="1" dirty="0" smtClean="0">
                <a:solidFill>
                  <a:srgbClr val="000000"/>
                </a:solidFill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</a:rPr>
              <a:t> </a:t>
            </a:r>
            <a:endParaRPr lang="en-GB" sz="2400" b="1" dirty="0">
              <a:solidFill>
                <a:srgbClr val="000000"/>
              </a:solidFill>
            </a:endParaRP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1905000" cy="176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066800"/>
            <a:ext cx="1905000" cy="176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1066800"/>
            <a:ext cx="1905000" cy="1762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3467100"/>
            <a:ext cx="2366963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5029200"/>
            <a:ext cx="2366963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1200" y="5105400"/>
            <a:ext cx="220980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lapértelmezett terv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4893</TotalTime>
  <Words>2706</Words>
  <Application>Microsoft Office PowerPoint</Application>
  <PresentationFormat>Diavetítés a képernyőre (4:3 oldalarány)</PresentationFormat>
  <Paragraphs>676</Paragraphs>
  <Slides>54</Slides>
  <Notes>28</Notes>
  <HiddenSlides>0</HiddenSlides>
  <MMClips>1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5</vt:i4>
      </vt:variant>
      <vt:variant>
        <vt:lpstr>Diacímek</vt:lpstr>
      </vt:variant>
      <vt:variant>
        <vt:i4>54</vt:i4>
      </vt:variant>
    </vt:vector>
  </HeadingPairs>
  <TitlesOfParts>
    <vt:vector size="60" baseType="lpstr">
      <vt:lpstr>Alapértelmezett terv</vt:lpstr>
      <vt:lpstr>Microsoft Equation 3.0</vt:lpstr>
      <vt:lpstr>Egyenlet</vt:lpstr>
      <vt:lpstr>Graph</vt:lpstr>
      <vt:lpstr>Bitkép</vt:lpstr>
      <vt:lpstr>Equation</vt:lpstr>
      <vt:lpstr>Interaction between magnetic impurities on surfaces of noble metals and alloys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Energy eigenvalues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Exchange interaction surfaces of random substitutional alloys</vt:lpstr>
      <vt:lpstr>29. dia</vt:lpstr>
      <vt:lpstr>Exchange interaction on CuxAu(1-x)</vt:lpstr>
      <vt:lpstr>31. dia</vt:lpstr>
      <vt:lpstr>32. dia</vt:lpstr>
      <vt:lpstr>33. dia</vt:lpstr>
      <vt:lpstr>Do you think you understood something?</vt:lpstr>
      <vt:lpstr>Origin of the interaction? </vt:lpstr>
      <vt:lpstr>Computer experiment: Let’s try to separate them!</vt:lpstr>
      <vt:lpstr>37. dia</vt:lpstr>
      <vt:lpstr>Magnetic structure of finite nanoparticles</vt:lpstr>
      <vt:lpstr>First principles spin dynamics</vt:lpstr>
      <vt:lpstr>Constrained DFT</vt:lpstr>
      <vt:lpstr>Magnetic structure of finite nanoparticles</vt:lpstr>
      <vt:lpstr>42. dia</vt:lpstr>
      <vt:lpstr>43. dia</vt:lpstr>
      <vt:lpstr>44. dia</vt:lpstr>
      <vt:lpstr>45. dia</vt:lpstr>
      <vt:lpstr>46. dia</vt:lpstr>
      <vt:lpstr>47. dia</vt:lpstr>
      <vt:lpstr>48. dia</vt:lpstr>
      <vt:lpstr>First principles spin-dynamics </vt:lpstr>
      <vt:lpstr>50. dia</vt:lpstr>
      <vt:lpstr>51. dia</vt:lpstr>
      <vt:lpstr>Magnetic Force Theorem calculations: all moments parallel</vt:lpstr>
      <vt:lpstr>Fe-chain at a Pt(111) step edge</vt:lpstr>
      <vt:lpstr>The Embedded Cluster Method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investigations of interactions between magnetic impurities</dc:title>
  <dc:creator>MTA SZFKI</dc:creator>
  <cp:lastModifiedBy>Windows User</cp:lastModifiedBy>
  <cp:revision>136</cp:revision>
  <dcterms:modified xsi:type="dcterms:W3CDTF">2011-02-22T08:43:59Z</dcterms:modified>
</cp:coreProperties>
</file>