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5"/>
  </p:handoutMasterIdLst>
  <p:sldIdLst>
    <p:sldId id="256" r:id="rId2"/>
    <p:sldId id="259" r:id="rId3"/>
    <p:sldId id="276" r:id="rId4"/>
    <p:sldId id="257" r:id="rId5"/>
    <p:sldId id="274" r:id="rId6"/>
    <p:sldId id="270" r:id="rId7"/>
    <p:sldId id="277" r:id="rId8"/>
    <p:sldId id="262" r:id="rId9"/>
    <p:sldId id="263" r:id="rId10"/>
    <p:sldId id="261" r:id="rId11"/>
    <p:sldId id="265" r:id="rId12"/>
    <p:sldId id="278" r:id="rId13"/>
    <p:sldId id="266" r:id="rId14"/>
  </p:sldIdLst>
  <p:sldSz cx="9144000" cy="6858000" type="screen4x3"/>
  <p:notesSz cx="6669088" cy="98726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4" autoAdjust="0"/>
    <p:restoredTop sz="91429" autoAdjust="0"/>
  </p:normalViewPr>
  <p:slideViewPr>
    <p:cSldViewPr>
      <p:cViewPr>
        <p:scale>
          <a:sx n="100" d="100"/>
          <a:sy n="100" d="100"/>
        </p:scale>
        <p:origin x="-19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70B58-6C6B-4D83-9ECF-38ADD508180D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377316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59C8D-8BF6-40CE-85A2-49062E96E7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274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EFBDF-4446-46C1-8B0E-60412681BEDE}" type="datetimeFigureOut">
              <a:rPr lang="cs-CZ" smtClean="0"/>
              <a:t>27.2.2017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43CA6E2-5A48-46B6-A77D-0CCE643FEA3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10.3.2017, </a:t>
            </a:r>
            <a:r>
              <a:rPr lang="cs-CZ" dirty="0" smtClean="0"/>
              <a:t>Rada ÚŽFG AV ČR, </a:t>
            </a:r>
            <a:r>
              <a:rPr lang="cs-CZ" dirty="0" err="1" smtClean="0"/>
              <a:t>v.v.i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7776864" cy="2880320"/>
          </a:xfrm>
        </p:spPr>
        <p:txBody>
          <a:bodyPr/>
          <a:lstStyle/>
          <a:p>
            <a:pPr marL="182880" indent="0" algn="ctr">
              <a:buNone/>
            </a:pPr>
            <a:r>
              <a:rPr lang="cs-CZ" dirty="0" smtClean="0"/>
              <a:t>HOSPODAŘENÍ</a:t>
            </a:r>
            <a:br>
              <a:rPr lang="cs-CZ" dirty="0" smtClean="0"/>
            </a:br>
            <a:r>
              <a:rPr lang="cs-CZ" dirty="0" smtClean="0"/>
              <a:t>2016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268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</a:t>
            </a:r>
            <a:r>
              <a:rPr lang="cs-CZ" dirty="0" smtClean="0"/>
              <a:t>2017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0" y="980728"/>
            <a:ext cx="8964488" cy="72008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148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(+ 14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</a:t>
            </a:r>
            <a:r>
              <a:rPr lang="cs-CZ" sz="36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cs-CZ" sz="36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Kč)</a:t>
            </a:r>
            <a:endParaRPr lang="cs-CZ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23528" y="170080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>
            <a:off x="539552" y="6309320"/>
            <a:ext cx="77048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611560" y="634125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*Odpisy k </a:t>
            </a:r>
            <a:r>
              <a:rPr lang="cs-CZ" sz="2000" dirty="0" smtClean="0"/>
              <a:t>zúčtování </a:t>
            </a:r>
            <a:r>
              <a:rPr lang="cs-CZ" sz="2000" dirty="0" smtClean="0"/>
              <a:t>21 mil. Kč</a:t>
            </a:r>
            <a:r>
              <a:rPr lang="cs-CZ" sz="2000" dirty="0" smtClean="0"/>
              <a:t>. Aktivace - 4,9mil. Kč.</a:t>
            </a:r>
            <a:endParaRPr lang="cs-CZ" sz="20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179593"/>
              </p:ext>
            </p:extLst>
          </p:nvPr>
        </p:nvGraphicFramePr>
        <p:xfrm>
          <a:off x="179512" y="1615265"/>
          <a:ext cx="8640960" cy="47036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664296"/>
                <a:gridCol w="2916324"/>
              </a:tblGrid>
              <a:tr h="484481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Materiál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26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(+ 6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Energie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4,1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Opravy a údržba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(- 0,7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Cestovné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3,6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1,6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48113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Nákup služeb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14,9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</a:t>
                      </a:r>
                      <a:r>
                        <a:rPr lang="cs-CZ" sz="28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1,5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883465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Osobní náklady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78,6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(+11,2 mil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Kč)</a:t>
                      </a: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79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01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PLÁN INVESTIC </a:t>
            </a:r>
            <a:r>
              <a:rPr lang="cs-CZ" dirty="0" smtClean="0"/>
              <a:t>2017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83568" y="897895"/>
            <a:ext cx="8460432" cy="5699457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 ČR - DRM 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4,4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 </a:t>
            </a:r>
            <a:r>
              <a:rPr lang="cs-CZ" sz="4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(-3,5 </a:t>
            </a:r>
            <a:r>
              <a:rPr lang="cs-CZ" sz="4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Kč)</a:t>
            </a:r>
          </a:p>
          <a:p>
            <a:pPr marL="45720" indent="0">
              <a:buNone/>
            </a:pPr>
            <a:r>
              <a:rPr lang="cs-CZ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Zůstává k využití	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0,9</a:t>
            </a:r>
            <a:r>
              <a:rPr lang="cs-CZ" sz="45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4500" u="sng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4500" u="sng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45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cs-CZ" sz="45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žádosti o investice</a:t>
            </a: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3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Čerpání FI vlastní – stavební odpisy 1mil. Kč na </a:t>
            </a:r>
            <a:r>
              <a:rPr lang="cs-CZ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a využití zisku ze zakázek.</a:t>
            </a:r>
            <a:endParaRPr lang="cs-CZ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endParaRPr lang="cs-CZ" sz="4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Plán investic celkem 	</a:t>
            </a: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21,1 </a:t>
            </a:r>
            <a:r>
              <a:rPr lang="cs-CZ" sz="5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338068"/>
              </p:ext>
            </p:extLst>
          </p:nvPr>
        </p:nvGraphicFramePr>
        <p:xfrm>
          <a:off x="287524" y="2412027"/>
          <a:ext cx="8136904" cy="207264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700300"/>
                <a:gridCol w="2485070"/>
                <a:gridCol w="2951534"/>
              </a:tblGrid>
              <a:tr h="358228">
                <a:tc>
                  <a:txBody>
                    <a:bodyPr/>
                    <a:lstStyle/>
                    <a:p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Přístroje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Stavby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38291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 ČR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4,1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</a:t>
                      </a:r>
                      <a:endParaRPr lang="cs-CZ" sz="28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 VVV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14,6 mil. Kč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8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98259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 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vlastní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 </a:t>
                      </a:r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mil.</a:t>
                      </a:r>
                      <a:r>
                        <a:rPr lang="cs-CZ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 smtClean="0">
                        <a:solidFill>
                          <a:schemeClr val="bg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Přímá spojnice se šipkou 3"/>
          <p:cNvCxnSpPr/>
          <p:nvPr/>
        </p:nvCxnSpPr>
        <p:spPr>
          <a:xfrm flipH="1">
            <a:off x="4427984" y="1268760"/>
            <a:ext cx="3672408" cy="18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4860032" y="1268760"/>
            <a:ext cx="3240360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4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275855" y="364014"/>
            <a:ext cx="1496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Rozpočet SF 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14974"/>
            <a:ext cx="7560840" cy="5134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678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712879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Děkuji </a:t>
            </a:r>
            <a:r>
              <a:rPr lang="cs-CZ" dirty="0" smtClean="0"/>
              <a:t>za </a:t>
            </a:r>
            <a:r>
              <a:rPr lang="cs-CZ" b="0" dirty="0" smtClean="0"/>
              <a:t>pozornost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5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55576" y="1052736"/>
            <a:ext cx="7344816" cy="3600400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		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135,5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Dotace AV ČR		 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46,9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GAČR		 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25,5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ČR ostatní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18,7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Dotace zahraničí	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3,4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</a:p>
          <a:p>
            <a:pPr marL="4572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Tržby			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14,7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827584" y="1628800"/>
            <a:ext cx="7128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827584" y="4941168"/>
            <a:ext cx="74168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200" dirty="0" smtClean="0"/>
              <a:t>HV-ZISK před zdaněním</a:t>
            </a:r>
            <a:r>
              <a:rPr lang="cs-CZ" sz="3200" dirty="0"/>
              <a:t>	</a:t>
            </a:r>
            <a:r>
              <a:rPr lang="cs-CZ" sz="3200" dirty="0" smtClean="0"/>
              <a:t>1 253 tis</a:t>
            </a:r>
            <a:r>
              <a:rPr lang="cs-CZ" sz="3200" dirty="0" smtClean="0"/>
              <a:t>. Kč</a:t>
            </a:r>
          </a:p>
          <a:p>
            <a:r>
              <a:rPr lang="cs-CZ" sz="3200" dirty="0" smtClean="0"/>
              <a:t>HČ – </a:t>
            </a:r>
            <a:r>
              <a:rPr lang="cs-CZ" sz="3200" dirty="0" smtClean="0"/>
              <a:t>346 tis</a:t>
            </a:r>
            <a:r>
              <a:rPr lang="cs-CZ" sz="3200" dirty="0" smtClean="0"/>
              <a:t>. Kč, JČ </a:t>
            </a:r>
            <a:r>
              <a:rPr lang="cs-CZ" sz="3200" dirty="0" smtClean="0"/>
              <a:t>– 907 tis</a:t>
            </a:r>
            <a:r>
              <a:rPr lang="cs-CZ" sz="3200" dirty="0" smtClean="0"/>
              <a:t>. Kč</a:t>
            </a:r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4797152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9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80920" cy="864096"/>
          </a:xfrm>
        </p:spPr>
        <p:txBody>
          <a:bodyPr/>
          <a:lstStyle/>
          <a:p>
            <a:pPr marL="0" indent="0" algn="ctr">
              <a:buNone/>
            </a:pPr>
            <a:r>
              <a:rPr lang="cs-CZ" sz="3200" dirty="0" smtClean="0"/>
              <a:t>Struktura výnosů </a:t>
            </a:r>
            <a:r>
              <a:rPr lang="cs-CZ" sz="3200" dirty="0" smtClean="0"/>
              <a:t>2016 </a:t>
            </a:r>
            <a:r>
              <a:rPr lang="cs-CZ" sz="3200" dirty="0" smtClean="0"/>
              <a:t>ÚŽFG</a:t>
            </a:r>
            <a:endParaRPr lang="cs-CZ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68425"/>
            <a:ext cx="7116193" cy="5280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3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5400600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SKUTEČNOST </a:t>
            </a:r>
            <a:r>
              <a:rPr lang="cs-CZ" dirty="0" smtClean="0"/>
              <a:t>2016</a:t>
            </a:r>
            <a:r>
              <a:rPr lang="cs-CZ" dirty="0" smtClean="0"/>
              <a:t>		</a:t>
            </a:r>
            <a:endParaRPr lang="cs-CZ" sz="28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11560" y="980728"/>
            <a:ext cx="8352928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NÁKLADY 	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134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    	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Materiál		           20,3 mil. Kč	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Energie		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4,2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</a:t>
            </a:r>
            <a:endParaRPr 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Opravy a údržba	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4,3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</a:t>
            </a:r>
            <a:endParaRPr lang="cs-CZ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Cestovné			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   </a:t>
            </a:r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Služby			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13,4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</a:t>
            </a:r>
          </a:p>
          <a:p>
            <a:pPr marL="45720" indent="0">
              <a:buNone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Osobní náklady		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67,4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	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Ostatní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2,7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Kč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Aktivace		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-4,9 mil. Kč</a:t>
            </a:r>
          </a:p>
          <a:p>
            <a:pPr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1520" y="148478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51520" y="5877272"/>
            <a:ext cx="8352928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délník 9"/>
          <p:cNvSpPr/>
          <p:nvPr/>
        </p:nvSpPr>
        <p:spPr>
          <a:xfrm>
            <a:off x="827584" y="5949280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*Zúčtované odpisy </a:t>
            </a:r>
            <a:r>
              <a:rPr lang="cs-CZ" sz="2000" dirty="0" smtClean="0"/>
              <a:t>20,8</a:t>
            </a:r>
            <a:r>
              <a:rPr lang="cs-CZ" sz="2000" dirty="0" smtClean="0"/>
              <a:t> </a:t>
            </a:r>
            <a:r>
              <a:rPr lang="cs-CZ" sz="2000" dirty="0" smtClean="0"/>
              <a:t>mil. Kč. Tvorba FÚUP </a:t>
            </a:r>
            <a:r>
              <a:rPr lang="cs-CZ" sz="2000" dirty="0" smtClean="0"/>
              <a:t>2,5 </a:t>
            </a:r>
            <a:r>
              <a:rPr lang="cs-CZ" sz="2000" dirty="0" smtClean="0"/>
              <a:t>mil. Kč                                					(v tom AV </a:t>
            </a:r>
            <a:r>
              <a:rPr lang="cs-CZ" sz="2000" dirty="0" smtClean="0"/>
              <a:t>1,2 </a:t>
            </a:r>
            <a:r>
              <a:rPr lang="cs-CZ" sz="2000" dirty="0" smtClean="0"/>
              <a:t>mil. Kč).</a:t>
            </a:r>
          </a:p>
        </p:txBody>
      </p:sp>
    </p:spTree>
    <p:extLst>
      <p:ext uri="{BB962C8B-B14F-4D97-AF65-F5344CB8AC3E}">
        <p14:creationId xmlns:p14="http://schemas.microsoft.com/office/powerpoint/2010/main" val="14879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Investice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-36512" y="4077072"/>
            <a:ext cx="4694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Investiční zdroje </a:t>
            </a:r>
            <a:r>
              <a:rPr lang="cs-CZ" dirty="0" smtClean="0"/>
              <a:t>2016 </a:t>
            </a:r>
            <a:r>
              <a:rPr lang="cs-CZ" dirty="0"/>
              <a:t>celkem </a:t>
            </a:r>
            <a:r>
              <a:rPr lang="cs-CZ" b="1" dirty="0" smtClean="0"/>
              <a:t>18,4</a:t>
            </a:r>
            <a:r>
              <a:rPr lang="cs-CZ" b="1" dirty="0" smtClean="0"/>
              <a:t> </a:t>
            </a:r>
            <a:r>
              <a:rPr lang="cs-CZ" b="1" dirty="0"/>
              <a:t>mil. Kč.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4665787" y="4071086"/>
            <a:ext cx="46587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 investice </a:t>
            </a:r>
            <a:r>
              <a:rPr lang="cs-CZ" dirty="0"/>
              <a:t>využito </a:t>
            </a:r>
            <a:r>
              <a:rPr lang="cs-CZ" dirty="0" smtClean="0"/>
              <a:t>celkem  </a:t>
            </a:r>
            <a:r>
              <a:rPr lang="cs-CZ" b="1" dirty="0"/>
              <a:t>8</a:t>
            </a:r>
            <a:r>
              <a:rPr lang="cs-CZ" b="1" dirty="0" smtClean="0"/>
              <a:t>,6 </a:t>
            </a:r>
            <a:r>
              <a:rPr lang="cs-CZ" b="1" dirty="0"/>
              <a:t>mil. Kč.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5496" y="4725144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Stavební: </a:t>
            </a:r>
            <a:r>
              <a:rPr lang="cs-CZ" dirty="0" smtClean="0"/>
              <a:t>3,5 </a:t>
            </a:r>
            <a:r>
              <a:rPr lang="cs-CZ" dirty="0" smtClean="0"/>
              <a:t>mil. </a:t>
            </a:r>
            <a:r>
              <a:rPr lang="cs-CZ" dirty="0" smtClean="0"/>
              <a:t>Kč	</a:t>
            </a:r>
            <a:r>
              <a:rPr lang="cs-CZ" dirty="0" smtClean="0"/>
              <a:t>	Přístroje: </a:t>
            </a:r>
            <a:r>
              <a:rPr lang="cs-CZ" dirty="0" smtClean="0"/>
              <a:t>4,7 </a:t>
            </a:r>
            <a:r>
              <a:rPr lang="cs-CZ" dirty="0" smtClean="0"/>
              <a:t>mil. Kč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107504" y="5157192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Zůstatek investičních zdrojů do roku </a:t>
            </a:r>
            <a:r>
              <a:rPr lang="cs-CZ" dirty="0" smtClean="0"/>
              <a:t>2017 </a:t>
            </a:r>
            <a:r>
              <a:rPr lang="cs-CZ" dirty="0" smtClean="0"/>
              <a:t>v tis. Kč: FI </a:t>
            </a:r>
            <a:r>
              <a:rPr lang="cs-CZ" dirty="0" smtClean="0"/>
              <a:t>9,8 </a:t>
            </a:r>
            <a:r>
              <a:rPr lang="cs-CZ" dirty="0" smtClean="0"/>
              <a:t>mil. </a:t>
            </a:r>
            <a:r>
              <a:rPr lang="cs-CZ" dirty="0" smtClean="0"/>
              <a:t>Kč v tom 2,5mil. Kč</a:t>
            </a:r>
          </a:p>
          <a:p>
            <a:r>
              <a:rPr lang="cs-CZ" dirty="0"/>
              <a:t>z</a:t>
            </a:r>
            <a:r>
              <a:rPr lang="cs-CZ" dirty="0" smtClean="0"/>
              <a:t>e stavebních odpisů, bude čerpáno na INV i NEINV akce v roce 2017.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" y="764704"/>
            <a:ext cx="4584700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96" y="764704"/>
            <a:ext cx="4584589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6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sz="3200" dirty="0" smtClean="0"/>
              <a:t>Rizikové závazky a </a:t>
            </a:r>
            <a:r>
              <a:rPr lang="cs-CZ" sz="3200" dirty="0" smtClean="0"/>
              <a:t>pohledávky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3002201"/>
              </p:ext>
            </p:extLst>
          </p:nvPr>
        </p:nvGraphicFramePr>
        <p:xfrm>
          <a:off x="755245" y="1052736"/>
          <a:ext cx="7559676" cy="49740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73922"/>
                <a:gridCol w="4085754"/>
              </a:tblGrid>
              <a:tr h="1094647">
                <a:tc>
                  <a:txBody>
                    <a:bodyPr/>
                    <a:lstStyle/>
                    <a:p>
                      <a:r>
                        <a:rPr lang="cs-CZ" dirty="0" smtClean="0"/>
                        <a:t>Stále trvá žaloba</a:t>
                      </a:r>
                      <a:r>
                        <a:rPr lang="cs-CZ" baseline="0" dirty="0" smtClean="0"/>
                        <a:t> na ÚŽFG – </a:t>
                      </a:r>
                      <a:r>
                        <a:rPr lang="cs-CZ" baseline="0" dirty="0" smtClean="0"/>
                        <a:t>REKOMONT a.s</a:t>
                      </a:r>
                      <a:r>
                        <a:rPr lang="cs-CZ" baseline="0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1,5 mil. Kč 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řízení odročeno, jednání o mimosoudním vyrovnání. Návrh </a:t>
                      </a:r>
                      <a:r>
                        <a:rPr lang="cs-CZ" dirty="0" err="1" smtClean="0">
                          <a:solidFill>
                            <a:srgbClr val="FF0000"/>
                          </a:solidFill>
                        </a:rPr>
                        <a:t>Rekomontu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 a.s.: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aktuálně požadují úhradu 1,3 mil. Kč.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42036">
                <a:tc>
                  <a:txBody>
                    <a:bodyPr/>
                    <a:lstStyle/>
                    <a:p>
                      <a:r>
                        <a:rPr lang="cs-CZ" dirty="0" smtClean="0"/>
                        <a:t>REKOMONT </a:t>
                      </a:r>
                      <a:r>
                        <a:rPr lang="cs-CZ" dirty="0" smtClean="0"/>
                        <a:t>a.s.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cca 84 tis. Kč pohledávka </a:t>
                      </a:r>
                      <a:r>
                        <a:rPr lang="cs-CZ" dirty="0" smtClean="0"/>
                        <a:t>ÚŽFG</a:t>
                      </a:r>
                    </a:p>
                    <a:p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- probíhá jednání o mimosoudním</a:t>
                      </a:r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 vyrovnání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07922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Očekávaná pohledávka ÚŽFG</a:t>
                      </a:r>
                      <a:r>
                        <a:rPr lang="cs-CZ" baseline="0" dirty="0" smtClean="0"/>
                        <a:t> za sdružením GORAHA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1,4 mil. Kč – škoda - sankce ÚOHS</a:t>
                      </a:r>
                      <a:r>
                        <a:rPr lang="cs-CZ" baseline="0" dirty="0" smtClean="0"/>
                        <a:t> + 5% sankce MŠMT chyba ve VŘ </a:t>
                      </a:r>
                      <a:r>
                        <a:rPr lang="cs-CZ" baseline="0" dirty="0" smtClean="0"/>
                        <a:t>– ECHO</a:t>
                      </a:r>
                    </a:p>
                    <a:p>
                      <a:r>
                        <a:rPr lang="cs-CZ" baseline="0" dirty="0" smtClean="0">
                          <a:solidFill>
                            <a:srgbClr val="FF0000"/>
                          </a:solidFill>
                        </a:rPr>
                        <a:t>- V roce 2017 by měla být podepsána dohoda o narovnání na částku 800tis. Kč.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407922">
                <a:tc>
                  <a:txBody>
                    <a:bodyPr/>
                    <a:lstStyle/>
                    <a:p>
                      <a:r>
                        <a:rPr lang="cs-CZ" dirty="0" smtClean="0"/>
                        <a:t>Pro-ser, s.r.o.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</a:rPr>
                        <a:t>Pochybení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</a:rPr>
                        <a:t> ve VŘ přístroje do ECHA – projektu EXAM. </a:t>
                      </a:r>
                      <a:r>
                        <a:rPr lang="cs-CZ" b="0" baseline="0" dirty="0" smtClean="0">
                          <a:solidFill>
                            <a:srgbClr val="FF0000"/>
                          </a:solidFill>
                        </a:rPr>
                        <a:t>Požadujeme úhradu sankce ve výši 875 tis. Kč</a:t>
                      </a:r>
                      <a:endParaRPr lang="cs-CZ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55245" y="2983885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3459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2852936"/>
            <a:ext cx="698477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 smtClean="0"/>
              <a:t>ROZPOČET </a:t>
            </a:r>
            <a:r>
              <a:rPr lang="cs-CZ" dirty="0" smtClean="0"/>
              <a:t>2017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60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ROZPOČET -  </a:t>
            </a:r>
            <a:r>
              <a:rPr lang="cs-CZ" dirty="0" smtClean="0"/>
              <a:t>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71500" y="1052736"/>
            <a:ext cx="9072500" cy="7200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CELKOVÉ VÝNOSY</a:t>
            </a:r>
            <a:r>
              <a:rPr lang="cs-C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148 </a:t>
            </a:r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mil. Kč</a:t>
            </a:r>
            <a:endParaRPr lang="cs-CZ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251520" y="1628800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251520" y="6021288"/>
            <a:ext cx="8424936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856436"/>
              </p:ext>
            </p:extLst>
          </p:nvPr>
        </p:nvGraphicFramePr>
        <p:xfrm>
          <a:off x="143508" y="1715314"/>
          <a:ext cx="8640960" cy="42983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60340"/>
                <a:gridCol w="2700300"/>
                <a:gridCol w="2880320"/>
              </a:tblGrid>
              <a:tr h="489550"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Oproti r. 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AV 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47,7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 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0,7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GAČR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23 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</a:t>
                      </a:r>
                      <a:r>
                        <a:rPr lang="cs-CZ" sz="28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- 2,5 </a:t>
                      </a: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ČR ostatní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1,4 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zahraničí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20,8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(+ 17,4 mil</a:t>
                      </a:r>
                      <a:r>
                        <a:rPr lang="cs-CZ" sz="28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Kč)</a:t>
                      </a:r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Tržby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 </a:t>
                      </a:r>
                      <a:r>
                        <a:rPr lang="cs-CZ" sz="28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mil. Kč</a:t>
                      </a:r>
                      <a:endParaRPr lang="cs-CZ" sz="2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(- 3,6 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mil</a:t>
                      </a:r>
                      <a:r>
                        <a:rPr lang="cs-CZ" sz="28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 Kč)</a:t>
                      </a:r>
                      <a:endParaRPr lang="cs-CZ" sz="280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cs-CZ" sz="280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ovéPole 3"/>
          <p:cNvSpPr txBox="1"/>
          <p:nvPr/>
        </p:nvSpPr>
        <p:spPr>
          <a:xfrm>
            <a:off x="251520" y="62373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Navíc institucionální FÚUP z roku </a:t>
            </a:r>
            <a:r>
              <a:rPr lang="cs-CZ" dirty="0" smtClean="0"/>
              <a:t>2016 1,2 </a:t>
            </a:r>
            <a:r>
              <a:rPr lang="cs-CZ" dirty="0" smtClean="0"/>
              <a:t>mil. Kč.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3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2970"/>
            <a:ext cx="8820472" cy="1143000"/>
          </a:xfrm>
        </p:spPr>
        <p:txBody>
          <a:bodyPr/>
          <a:lstStyle/>
          <a:p>
            <a:pPr marL="0" indent="0" algn="l">
              <a:buNone/>
            </a:pPr>
            <a:r>
              <a:rPr lang="cs-CZ" dirty="0" smtClean="0"/>
              <a:t>DOTACE AV ČR </a:t>
            </a:r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11560" y="4797152"/>
            <a:ext cx="8064896" cy="165618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l">
              <a:buFont typeface="Georgia" pitchFamily="18" charset="0"/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76919942"/>
              </p:ext>
            </p:extLst>
          </p:nvPr>
        </p:nvGraphicFramePr>
        <p:xfrm>
          <a:off x="395536" y="836712"/>
          <a:ext cx="7920880" cy="531546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096344"/>
                <a:gridCol w="144016"/>
                <a:gridCol w="1386689"/>
                <a:gridCol w="1725340"/>
                <a:gridCol w="1568491"/>
              </a:tblGrid>
              <a:tr h="432048">
                <a:tc>
                  <a:txBody>
                    <a:bodyPr/>
                    <a:lstStyle/>
                    <a:p>
                      <a:r>
                        <a:rPr lang="cs-CZ" sz="2400" baseline="0" dirty="0" smtClean="0"/>
                        <a:t>v </a:t>
                      </a:r>
                      <a:r>
                        <a:rPr lang="cs-CZ" sz="2400" dirty="0" smtClean="0"/>
                        <a:t>tis. Kč</a:t>
                      </a:r>
                      <a:endParaRPr lang="cs-CZ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2016</a:t>
                      </a:r>
                      <a:endParaRPr lang="cs-CZ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2017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Rozdíl</a:t>
                      </a:r>
                      <a:endParaRPr lang="cs-CZ" sz="2400" dirty="0"/>
                    </a:p>
                  </a:txBody>
                  <a:tcPr/>
                </a:tc>
              </a:tr>
              <a:tr h="4789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Instit.podpora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– 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PVO</a:t>
                      </a:r>
                      <a:endParaRPr lang="cs-CZ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42 027</a:t>
                      </a:r>
                      <a:endParaRPr lang="cs-CZ" sz="24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45 146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3 119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8179">
                <a:tc gridSpan="5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Dotace na činnost: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494888">
                <a:tc gridSpan="2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Běžná údržba, 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nájem, náklad. opravy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2 314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277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r>
                        <a:rPr lang="cs-CZ" sz="2400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037</a:t>
                      </a:r>
                      <a:endParaRPr lang="cs-CZ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2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Mzdy </a:t>
                      </a:r>
                      <a:r>
                        <a:rPr lang="cs-CZ" sz="24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postdok</a:t>
                      </a: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., O.W.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1 553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725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- 828</a:t>
                      </a:r>
                      <a:endParaRPr lang="cs-CZ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2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Provoz pavilonů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-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920</a:t>
                      </a:r>
                      <a:endParaRPr lang="cs-CZ" sz="24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2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FWJEP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1 050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+ 1 050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2">
                  <a:txBody>
                    <a:bodyPr/>
                    <a:lstStyle/>
                    <a:p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Strategie AV21, prelimináře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108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+ 394</a:t>
                      </a:r>
                      <a:endParaRPr lang="cs-CZ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6906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CELKEM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46 922</a:t>
                      </a:r>
                      <a:endParaRPr lang="cs-CZ" sz="2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47 700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+ 778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5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43994</TotalTime>
  <Words>529</Words>
  <Application>Microsoft Office PowerPoint</Application>
  <PresentationFormat>Předvádění na obrazovce (4:3)</PresentationFormat>
  <Paragraphs>142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Aerodynamika</vt:lpstr>
      <vt:lpstr>HOSPODAŘENÍ 2016   </vt:lpstr>
      <vt:lpstr>SKUTEČNOST 2016</vt:lpstr>
      <vt:lpstr>Struktura výnosů 2016 ÚŽFG</vt:lpstr>
      <vt:lpstr>SKUTEČNOST 2016  </vt:lpstr>
      <vt:lpstr>Investice 2016</vt:lpstr>
      <vt:lpstr>Rizikové závazky a pohledávky</vt:lpstr>
      <vt:lpstr>ROZPOČET 2017 </vt:lpstr>
      <vt:lpstr>ROZPOČET -  2017</vt:lpstr>
      <vt:lpstr>DOTACE AV ČR </vt:lpstr>
      <vt:lpstr>ROZPOČET -  2017</vt:lpstr>
      <vt:lpstr>PLÁN INVESTIC 2017</vt:lpstr>
      <vt:lpstr>Prezentace aplikace PowerPoint</vt:lpstr>
      <vt:lpstr> Děkuji za pozornost.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ÚŽFG PRO ROK 2014</dc:title>
  <dc:creator>Ing. Zdenka Kynychová</dc:creator>
  <cp:lastModifiedBy>Kynychova</cp:lastModifiedBy>
  <cp:revision>223</cp:revision>
  <cp:lastPrinted>2017-03-09T11:39:28Z</cp:lastPrinted>
  <dcterms:created xsi:type="dcterms:W3CDTF">2014-02-20T20:45:02Z</dcterms:created>
  <dcterms:modified xsi:type="dcterms:W3CDTF">2017-03-10T06:38:57Z</dcterms:modified>
</cp:coreProperties>
</file>