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99"/>
  </p:notesMasterIdLst>
  <p:handoutMasterIdLst>
    <p:handoutMasterId r:id="rId100"/>
  </p:handoutMasterIdLst>
  <p:sldIdLst>
    <p:sldId id="257" r:id="rId3"/>
    <p:sldId id="410" r:id="rId4"/>
    <p:sldId id="366" r:id="rId5"/>
    <p:sldId id="367" r:id="rId6"/>
    <p:sldId id="368" r:id="rId7"/>
    <p:sldId id="373" r:id="rId8"/>
    <p:sldId id="374" r:id="rId9"/>
    <p:sldId id="369" r:id="rId10"/>
    <p:sldId id="370" r:id="rId11"/>
    <p:sldId id="376" r:id="rId12"/>
    <p:sldId id="371" r:id="rId13"/>
    <p:sldId id="416" r:id="rId14"/>
    <p:sldId id="379" r:id="rId15"/>
    <p:sldId id="375" r:id="rId16"/>
    <p:sldId id="415" r:id="rId17"/>
    <p:sldId id="377" r:id="rId18"/>
    <p:sldId id="409" r:id="rId19"/>
    <p:sldId id="411" r:id="rId20"/>
    <p:sldId id="412" r:id="rId21"/>
    <p:sldId id="372" r:id="rId22"/>
    <p:sldId id="381" r:id="rId23"/>
    <p:sldId id="382" r:id="rId24"/>
    <p:sldId id="383" r:id="rId25"/>
    <p:sldId id="417" r:id="rId26"/>
    <p:sldId id="384" r:id="rId27"/>
    <p:sldId id="380" r:id="rId28"/>
    <p:sldId id="419" r:id="rId29"/>
    <p:sldId id="385" r:id="rId30"/>
    <p:sldId id="387" r:id="rId31"/>
    <p:sldId id="388" r:id="rId32"/>
    <p:sldId id="389" r:id="rId33"/>
    <p:sldId id="390" r:id="rId34"/>
    <p:sldId id="391" r:id="rId35"/>
    <p:sldId id="392" r:id="rId36"/>
    <p:sldId id="386" r:id="rId37"/>
    <p:sldId id="418" r:id="rId38"/>
    <p:sldId id="420" r:id="rId39"/>
    <p:sldId id="427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46" r:id="rId49"/>
    <p:sldId id="393" r:id="rId50"/>
    <p:sldId id="394" r:id="rId51"/>
    <p:sldId id="473" r:id="rId52"/>
    <p:sldId id="395" r:id="rId53"/>
    <p:sldId id="397" r:id="rId54"/>
    <p:sldId id="398" r:id="rId55"/>
    <p:sldId id="399" r:id="rId56"/>
    <p:sldId id="396" r:id="rId57"/>
    <p:sldId id="400" r:id="rId58"/>
    <p:sldId id="403" r:id="rId59"/>
    <p:sldId id="402" r:id="rId60"/>
    <p:sldId id="404" r:id="rId61"/>
    <p:sldId id="405" r:id="rId62"/>
    <p:sldId id="406" r:id="rId63"/>
    <p:sldId id="407" r:id="rId64"/>
    <p:sldId id="408" r:id="rId65"/>
    <p:sldId id="413" r:id="rId66"/>
    <p:sldId id="414" r:id="rId67"/>
    <p:sldId id="439" r:id="rId68"/>
    <p:sldId id="463" r:id="rId69"/>
    <p:sldId id="441" r:id="rId70"/>
    <p:sldId id="462" r:id="rId71"/>
    <p:sldId id="445" r:id="rId72"/>
    <p:sldId id="447" r:id="rId73"/>
    <p:sldId id="448" r:id="rId74"/>
    <p:sldId id="450" r:id="rId75"/>
    <p:sldId id="452" r:id="rId76"/>
    <p:sldId id="453" r:id="rId77"/>
    <p:sldId id="454" r:id="rId78"/>
    <p:sldId id="455" r:id="rId79"/>
    <p:sldId id="451" r:id="rId80"/>
    <p:sldId id="456" r:id="rId81"/>
    <p:sldId id="457" r:id="rId82"/>
    <p:sldId id="442" r:id="rId83"/>
    <p:sldId id="443" r:id="rId84"/>
    <p:sldId id="444" r:id="rId85"/>
    <p:sldId id="458" r:id="rId86"/>
    <p:sldId id="459" r:id="rId87"/>
    <p:sldId id="461" r:id="rId88"/>
    <p:sldId id="460" r:id="rId89"/>
    <p:sldId id="464" r:id="rId90"/>
    <p:sldId id="465" r:id="rId91"/>
    <p:sldId id="466" r:id="rId92"/>
    <p:sldId id="467" r:id="rId93"/>
    <p:sldId id="468" r:id="rId94"/>
    <p:sldId id="469" r:id="rId95"/>
    <p:sldId id="470" r:id="rId96"/>
    <p:sldId id="471" r:id="rId97"/>
    <p:sldId id="472" r:id="rId98"/>
  </p:sldIdLst>
  <p:sldSz cx="9144000" cy="5715000" type="screen16x10"/>
  <p:notesSz cx="6400800" cy="86868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6600"/>
    <a:srgbClr val="FF9999"/>
    <a:srgbClr val="FFCC99"/>
    <a:srgbClr val="A50021"/>
    <a:srgbClr val="CC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>
      <p:cViewPr varScale="1">
        <p:scale>
          <a:sx n="122" d="100"/>
          <a:sy n="122" d="100"/>
        </p:scale>
        <p:origin x="552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670" y="-108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10" Type="http://schemas.openxmlformats.org/officeDocument/2006/relationships/image" Target="../media/image118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1.wmf"/><Relationship Id="rId7" Type="http://schemas.openxmlformats.org/officeDocument/2006/relationships/image" Target="../media/image125.wmf"/><Relationship Id="rId12" Type="http://schemas.openxmlformats.org/officeDocument/2006/relationships/image" Target="../media/image130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11" Type="http://schemas.openxmlformats.org/officeDocument/2006/relationships/image" Target="../media/image129.wmf"/><Relationship Id="rId5" Type="http://schemas.openxmlformats.org/officeDocument/2006/relationships/image" Target="../media/image123.wmf"/><Relationship Id="rId10" Type="http://schemas.openxmlformats.org/officeDocument/2006/relationships/image" Target="../media/image128.wmf"/><Relationship Id="rId4" Type="http://schemas.openxmlformats.org/officeDocument/2006/relationships/image" Target="../media/image122.wmf"/><Relationship Id="rId9" Type="http://schemas.openxmlformats.org/officeDocument/2006/relationships/image" Target="../media/image12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12" Type="http://schemas.openxmlformats.org/officeDocument/2006/relationships/image" Target="../media/image147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6" Type="http://schemas.openxmlformats.org/officeDocument/2006/relationships/image" Target="../media/image141.wmf"/><Relationship Id="rId11" Type="http://schemas.openxmlformats.org/officeDocument/2006/relationships/image" Target="../media/image146.wmf"/><Relationship Id="rId5" Type="http://schemas.openxmlformats.org/officeDocument/2006/relationships/image" Target="../media/image140.wmf"/><Relationship Id="rId10" Type="http://schemas.openxmlformats.org/officeDocument/2006/relationships/image" Target="../media/image145.wmf"/><Relationship Id="rId4" Type="http://schemas.openxmlformats.org/officeDocument/2006/relationships/image" Target="../media/image139.wmf"/><Relationship Id="rId9" Type="http://schemas.openxmlformats.org/officeDocument/2006/relationships/image" Target="../media/image14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image" Target="../media/image150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image" Target="../media/image153.wmf"/><Relationship Id="rId7" Type="http://schemas.openxmlformats.org/officeDocument/2006/relationships/image" Target="../media/image157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10" Type="http://schemas.openxmlformats.org/officeDocument/2006/relationships/image" Target="../media/image160.wmf"/><Relationship Id="rId4" Type="http://schemas.openxmlformats.org/officeDocument/2006/relationships/image" Target="../media/image154.wmf"/><Relationship Id="rId9" Type="http://schemas.openxmlformats.org/officeDocument/2006/relationships/image" Target="../media/image159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13" Type="http://schemas.openxmlformats.org/officeDocument/2006/relationships/image" Target="../media/image173.wmf"/><Relationship Id="rId18" Type="http://schemas.openxmlformats.org/officeDocument/2006/relationships/image" Target="../media/image178.wmf"/><Relationship Id="rId26" Type="http://schemas.openxmlformats.org/officeDocument/2006/relationships/image" Target="../media/image186.wmf"/><Relationship Id="rId3" Type="http://schemas.openxmlformats.org/officeDocument/2006/relationships/image" Target="../media/image163.wmf"/><Relationship Id="rId21" Type="http://schemas.openxmlformats.org/officeDocument/2006/relationships/image" Target="../media/image181.wmf"/><Relationship Id="rId34" Type="http://schemas.openxmlformats.org/officeDocument/2006/relationships/image" Target="../media/image194.wmf"/><Relationship Id="rId7" Type="http://schemas.openxmlformats.org/officeDocument/2006/relationships/image" Target="../media/image167.wmf"/><Relationship Id="rId12" Type="http://schemas.openxmlformats.org/officeDocument/2006/relationships/image" Target="../media/image172.wmf"/><Relationship Id="rId17" Type="http://schemas.openxmlformats.org/officeDocument/2006/relationships/image" Target="../media/image177.wmf"/><Relationship Id="rId25" Type="http://schemas.openxmlformats.org/officeDocument/2006/relationships/image" Target="../media/image185.wmf"/><Relationship Id="rId33" Type="http://schemas.openxmlformats.org/officeDocument/2006/relationships/image" Target="../media/image193.wmf"/><Relationship Id="rId2" Type="http://schemas.openxmlformats.org/officeDocument/2006/relationships/image" Target="../media/image162.wmf"/><Relationship Id="rId16" Type="http://schemas.openxmlformats.org/officeDocument/2006/relationships/image" Target="../media/image176.wmf"/><Relationship Id="rId20" Type="http://schemas.openxmlformats.org/officeDocument/2006/relationships/image" Target="../media/image180.wmf"/><Relationship Id="rId29" Type="http://schemas.openxmlformats.org/officeDocument/2006/relationships/image" Target="../media/image189.wmf"/><Relationship Id="rId1" Type="http://schemas.openxmlformats.org/officeDocument/2006/relationships/image" Target="../media/image161.wmf"/><Relationship Id="rId6" Type="http://schemas.openxmlformats.org/officeDocument/2006/relationships/image" Target="../media/image166.wmf"/><Relationship Id="rId11" Type="http://schemas.openxmlformats.org/officeDocument/2006/relationships/image" Target="../media/image171.wmf"/><Relationship Id="rId24" Type="http://schemas.openxmlformats.org/officeDocument/2006/relationships/image" Target="../media/image184.wmf"/><Relationship Id="rId32" Type="http://schemas.openxmlformats.org/officeDocument/2006/relationships/image" Target="../media/image192.wmf"/><Relationship Id="rId5" Type="http://schemas.openxmlformats.org/officeDocument/2006/relationships/image" Target="../media/image165.wmf"/><Relationship Id="rId15" Type="http://schemas.openxmlformats.org/officeDocument/2006/relationships/image" Target="../media/image175.wmf"/><Relationship Id="rId23" Type="http://schemas.openxmlformats.org/officeDocument/2006/relationships/image" Target="../media/image183.wmf"/><Relationship Id="rId28" Type="http://schemas.openxmlformats.org/officeDocument/2006/relationships/image" Target="../media/image188.wmf"/><Relationship Id="rId10" Type="http://schemas.openxmlformats.org/officeDocument/2006/relationships/image" Target="../media/image170.wmf"/><Relationship Id="rId19" Type="http://schemas.openxmlformats.org/officeDocument/2006/relationships/image" Target="../media/image179.wmf"/><Relationship Id="rId31" Type="http://schemas.openxmlformats.org/officeDocument/2006/relationships/image" Target="../media/image191.wmf"/><Relationship Id="rId4" Type="http://schemas.openxmlformats.org/officeDocument/2006/relationships/image" Target="../media/image164.wmf"/><Relationship Id="rId9" Type="http://schemas.openxmlformats.org/officeDocument/2006/relationships/image" Target="../media/image169.wmf"/><Relationship Id="rId14" Type="http://schemas.openxmlformats.org/officeDocument/2006/relationships/image" Target="../media/image174.wmf"/><Relationship Id="rId22" Type="http://schemas.openxmlformats.org/officeDocument/2006/relationships/image" Target="../media/image182.wmf"/><Relationship Id="rId27" Type="http://schemas.openxmlformats.org/officeDocument/2006/relationships/image" Target="../media/image187.wmf"/><Relationship Id="rId30" Type="http://schemas.openxmlformats.org/officeDocument/2006/relationships/image" Target="../media/image190.wmf"/><Relationship Id="rId35" Type="http://schemas.openxmlformats.org/officeDocument/2006/relationships/image" Target="../media/image195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wmf"/><Relationship Id="rId13" Type="http://schemas.openxmlformats.org/officeDocument/2006/relationships/image" Target="../media/image208.wmf"/><Relationship Id="rId18" Type="http://schemas.openxmlformats.org/officeDocument/2006/relationships/image" Target="../media/image213.wmf"/><Relationship Id="rId3" Type="http://schemas.openxmlformats.org/officeDocument/2006/relationships/image" Target="../media/image198.wmf"/><Relationship Id="rId7" Type="http://schemas.openxmlformats.org/officeDocument/2006/relationships/image" Target="../media/image202.wmf"/><Relationship Id="rId12" Type="http://schemas.openxmlformats.org/officeDocument/2006/relationships/image" Target="../media/image207.wmf"/><Relationship Id="rId17" Type="http://schemas.openxmlformats.org/officeDocument/2006/relationships/image" Target="../media/image212.wmf"/><Relationship Id="rId2" Type="http://schemas.openxmlformats.org/officeDocument/2006/relationships/image" Target="../media/image197.wmf"/><Relationship Id="rId16" Type="http://schemas.openxmlformats.org/officeDocument/2006/relationships/image" Target="../media/image211.wmf"/><Relationship Id="rId20" Type="http://schemas.openxmlformats.org/officeDocument/2006/relationships/image" Target="../media/image215.wmf"/><Relationship Id="rId1" Type="http://schemas.openxmlformats.org/officeDocument/2006/relationships/image" Target="../media/image196.wmf"/><Relationship Id="rId6" Type="http://schemas.openxmlformats.org/officeDocument/2006/relationships/image" Target="../media/image201.wmf"/><Relationship Id="rId11" Type="http://schemas.openxmlformats.org/officeDocument/2006/relationships/image" Target="../media/image206.wmf"/><Relationship Id="rId5" Type="http://schemas.openxmlformats.org/officeDocument/2006/relationships/image" Target="../media/image200.wmf"/><Relationship Id="rId15" Type="http://schemas.openxmlformats.org/officeDocument/2006/relationships/image" Target="../media/image210.wmf"/><Relationship Id="rId10" Type="http://schemas.openxmlformats.org/officeDocument/2006/relationships/image" Target="../media/image205.wmf"/><Relationship Id="rId19" Type="http://schemas.openxmlformats.org/officeDocument/2006/relationships/image" Target="../media/image214.wmf"/><Relationship Id="rId4" Type="http://schemas.openxmlformats.org/officeDocument/2006/relationships/image" Target="../media/image199.wmf"/><Relationship Id="rId9" Type="http://schemas.openxmlformats.org/officeDocument/2006/relationships/image" Target="../media/image204.wmf"/><Relationship Id="rId14" Type="http://schemas.openxmlformats.org/officeDocument/2006/relationships/image" Target="../media/image209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wmf"/><Relationship Id="rId3" Type="http://schemas.openxmlformats.org/officeDocument/2006/relationships/image" Target="../media/image218.wmf"/><Relationship Id="rId7" Type="http://schemas.openxmlformats.org/officeDocument/2006/relationships/image" Target="../media/image222.wmf"/><Relationship Id="rId2" Type="http://schemas.openxmlformats.org/officeDocument/2006/relationships/image" Target="../media/image217.wmf"/><Relationship Id="rId1" Type="http://schemas.openxmlformats.org/officeDocument/2006/relationships/image" Target="../media/image216.wmf"/><Relationship Id="rId6" Type="http://schemas.openxmlformats.org/officeDocument/2006/relationships/image" Target="../media/image221.wmf"/><Relationship Id="rId5" Type="http://schemas.openxmlformats.org/officeDocument/2006/relationships/image" Target="../media/image220.wmf"/><Relationship Id="rId4" Type="http://schemas.openxmlformats.org/officeDocument/2006/relationships/image" Target="../media/image21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8.wmf"/><Relationship Id="rId18" Type="http://schemas.openxmlformats.org/officeDocument/2006/relationships/image" Target="../media/image33.wmf"/><Relationship Id="rId26" Type="http://schemas.openxmlformats.org/officeDocument/2006/relationships/image" Target="../media/image41.wmf"/><Relationship Id="rId3" Type="http://schemas.openxmlformats.org/officeDocument/2006/relationships/image" Target="../media/image18.wmf"/><Relationship Id="rId21" Type="http://schemas.openxmlformats.org/officeDocument/2006/relationships/image" Target="../media/image36.wmf"/><Relationship Id="rId7" Type="http://schemas.openxmlformats.org/officeDocument/2006/relationships/image" Target="../media/image22.wmf"/><Relationship Id="rId12" Type="http://schemas.openxmlformats.org/officeDocument/2006/relationships/image" Target="../media/image27.wmf"/><Relationship Id="rId17" Type="http://schemas.openxmlformats.org/officeDocument/2006/relationships/image" Target="../media/image32.wmf"/><Relationship Id="rId25" Type="http://schemas.openxmlformats.org/officeDocument/2006/relationships/image" Target="../media/image40.wmf"/><Relationship Id="rId2" Type="http://schemas.openxmlformats.org/officeDocument/2006/relationships/image" Target="../media/image17.wmf"/><Relationship Id="rId16" Type="http://schemas.openxmlformats.org/officeDocument/2006/relationships/image" Target="../media/image31.wmf"/><Relationship Id="rId20" Type="http://schemas.openxmlformats.org/officeDocument/2006/relationships/image" Target="../media/image35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24" Type="http://schemas.openxmlformats.org/officeDocument/2006/relationships/image" Target="../media/image39.wmf"/><Relationship Id="rId5" Type="http://schemas.openxmlformats.org/officeDocument/2006/relationships/image" Target="../media/image20.wmf"/><Relationship Id="rId15" Type="http://schemas.openxmlformats.org/officeDocument/2006/relationships/image" Target="../media/image30.wmf"/><Relationship Id="rId23" Type="http://schemas.openxmlformats.org/officeDocument/2006/relationships/image" Target="../media/image38.wmf"/><Relationship Id="rId10" Type="http://schemas.openxmlformats.org/officeDocument/2006/relationships/image" Target="../media/image25.wmf"/><Relationship Id="rId19" Type="http://schemas.openxmlformats.org/officeDocument/2006/relationships/image" Target="../media/image34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Relationship Id="rId14" Type="http://schemas.openxmlformats.org/officeDocument/2006/relationships/image" Target="../media/image29.wmf"/><Relationship Id="rId22" Type="http://schemas.openxmlformats.org/officeDocument/2006/relationships/image" Target="../media/image3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wmf"/><Relationship Id="rId3" Type="http://schemas.openxmlformats.org/officeDocument/2006/relationships/image" Target="../media/image231.wmf"/><Relationship Id="rId7" Type="http://schemas.openxmlformats.org/officeDocument/2006/relationships/image" Target="../media/image235.wmf"/><Relationship Id="rId12" Type="http://schemas.openxmlformats.org/officeDocument/2006/relationships/image" Target="../media/image240.wmf"/><Relationship Id="rId2" Type="http://schemas.openxmlformats.org/officeDocument/2006/relationships/image" Target="../media/image230.wmf"/><Relationship Id="rId1" Type="http://schemas.openxmlformats.org/officeDocument/2006/relationships/image" Target="../media/image229.wmf"/><Relationship Id="rId6" Type="http://schemas.openxmlformats.org/officeDocument/2006/relationships/image" Target="../media/image234.wmf"/><Relationship Id="rId11" Type="http://schemas.openxmlformats.org/officeDocument/2006/relationships/image" Target="../media/image239.wmf"/><Relationship Id="rId5" Type="http://schemas.openxmlformats.org/officeDocument/2006/relationships/image" Target="../media/image233.wmf"/><Relationship Id="rId10" Type="http://schemas.openxmlformats.org/officeDocument/2006/relationships/image" Target="../media/image238.wmf"/><Relationship Id="rId4" Type="http://schemas.openxmlformats.org/officeDocument/2006/relationships/image" Target="../media/image232.wmf"/><Relationship Id="rId9" Type="http://schemas.openxmlformats.org/officeDocument/2006/relationships/image" Target="../media/image237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wmf"/><Relationship Id="rId13" Type="http://schemas.openxmlformats.org/officeDocument/2006/relationships/image" Target="../media/image253.wmf"/><Relationship Id="rId18" Type="http://schemas.openxmlformats.org/officeDocument/2006/relationships/image" Target="../media/image258.wmf"/><Relationship Id="rId3" Type="http://schemas.openxmlformats.org/officeDocument/2006/relationships/image" Target="../media/image243.wmf"/><Relationship Id="rId21" Type="http://schemas.openxmlformats.org/officeDocument/2006/relationships/image" Target="../media/image261.wmf"/><Relationship Id="rId7" Type="http://schemas.openxmlformats.org/officeDocument/2006/relationships/image" Target="../media/image247.wmf"/><Relationship Id="rId12" Type="http://schemas.openxmlformats.org/officeDocument/2006/relationships/image" Target="../media/image252.wmf"/><Relationship Id="rId17" Type="http://schemas.openxmlformats.org/officeDocument/2006/relationships/image" Target="../media/image257.wmf"/><Relationship Id="rId2" Type="http://schemas.openxmlformats.org/officeDocument/2006/relationships/image" Target="../media/image242.wmf"/><Relationship Id="rId16" Type="http://schemas.openxmlformats.org/officeDocument/2006/relationships/image" Target="../media/image256.wmf"/><Relationship Id="rId20" Type="http://schemas.openxmlformats.org/officeDocument/2006/relationships/image" Target="../media/image260.wmf"/><Relationship Id="rId1" Type="http://schemas.openxmlformats.org/officeDocument/2006/relationships/image" Target="../media/image241.wmf"/><Relationship Id="rId6" Type="http://schemas.openxmlformats.org/officeDocument/2006/relationships/image" Target="../media/image246.wmf"/><Relationship Id="rId11" Type="http://schemas.openxmlformats.org/officeDocument/2006/relationships/image" Target="../media/image251.wmf"/><Relationship Id="rId5" Type="http://schemas.openxmlformats.org/officeDocument/2006/relationships/image" Target="../media/image245.wmf"/><Relationship Id="rId15" Type="http://schemas.openxmlformats.org/officeDocument/2006/relationships/image" Target="../media/image255.wmf"/><Relationship Id="rId10" Type="http://schemas.openxmlformats.org/officeDocument/2006/relationships/image" Target="../media/image250.wmf"/><Relationship Id="rId19" Type="http://schemas.openxmlformats.org/officeDocument/2006/relationships/image" Target="../media/image259.wmf"/><Relationship Id="rId4" Type="http://schemas.openxmlformats.org/officeDocument/2006/relationships/image" Target="../media/image244.wmf"/><Relationship Id="rId9" Type="http://schemas.openxmlformats.org/officeDocument/2006/relationships/image" Target="../media/image249.wmf"/><Relationship Id="rId14" Type="http://schemas.openxmlformats.org/officeDocument/2006/relationships/image" Target="../media/image254.wmf"/><Relationship Id="rId22" Type="http://schemas.openxmlformats.org/officeDocument/2006/relationships/image" Target="../media/image26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wmf"/><Relationship Id="rId13" Type="http://schemas.openxmlformats.org/officeDocument/2006/relationships/image" Target="../media/image275.wmf"/><Relationship Id="rId3" Type="http://schemas.openxmlformats.org/officeDocument/2006/relationships/image" Target="../media/image265.wmf"/><Relationship Id="rId7" Type="http://schemas.openxmlformats.org/officeDocument/2006/relationships/image" Target="../media/image269.wmf"/><Relationship Id="rId12" Type="http://schemas.openxmlformats.org/officeDocument/2006/relationships/image" Target="../media/image274.wmf"/><Relationship Id="rId2" Type="http://schemas.openxmlformats.org/officeDocument/2006/relationships/image" Target="../media/image264.wmf"/><Relationship Id="rId1" Type="http://schemas.openxmlformats.org/officeDocument/2006/relationships/image" Target="../media/image263.wmf"/><Relationship Id="rId6" Type="http://schemas.openxmlformats.org/officeDocument/2006/relationships/image" Target="../media/image268.wmf"/><Relationship Id="rId11" Type="http://schemas.openxmlformats.org/officeDocument/2006/relationships/image" Target="../media/image273.wmf"/><Relationship Id="rId5" Type="http://schemas.openxmlformats.org/officeDocument/2006/relationships/image" Target="../media/image267.wmf"/><Relationship Id="rId10" Type="http://schemas.openxmlformats.org/officeDocument/2006/relationships/image" Target="../media/image272.wmf"/><Relationship Id="rId4" Type="http://schemas.openxmlformats.org/officeDocument/2006/relationships/image" Target="../media/image266.wmf"/><Relationship Id="rId9" Type="http://schemas.openxmlformats.org/officeDocument/2006/relationships/image" Target="../media/image271.w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wmf"/><Relationship Id="rId13" Type="http://schemas.openxmlformats.org/officeDocument/2006/relationships/image" Target="../media/image288.wmf"/><Relationship Id="rId18" Type="http://schemas.openxmlformats.org/officeDocument/2006/relationships/image" Target="../media/image293.wmf"/><Relationship Id="rId3" Type="http://schemas.openxmlformats.org/officeDocument/2006/relationships/image" Target="../media/image278.wmf"/><Relationship Id="rId7" Type="http://schemas.openxmlformats.org/officeDocument/2006/relationships/image" Target="../media/image282.wmf"/><Relationship Id="rId12" Type="http://schemas.openxmlformats.org/officeDocument/2006/relationships/image" Target="../media/image287.wmf"/><Relationship Id="rId17" Type="http://schemas.openxmlformats.org/officeDocument/2006/relationships/image" Target="../media/image292.wmf"/><Relationship Id="rId2" Type="http://schemas.openxmlformats.org/officeDocument/2006/relationships/image" Target="../media/image277.wmf"/><Relationship Id="rId16" Type="http://schemas.openxmlformats.org/officeDocument/2006/relationships/image" Target="../media/image291.wmf"/><Relationship Id="rId1" Type="http://schemas.openxmlformats.org/officeDocument/2006/relationships/image" Target="../media/image276.wmf"/><Relationship Id="rId6" Type="http://schemas.openxmlformats.org/officeDocument/2006/relationships/image" Target="../media/image281.wmf"/><Relationship Id="rId11" Type="http://schemas.openxmlformats.org/officeDocument/2006/relationships/image" Target="../media/image286.wmf"/><Relationship Id="rId5" Type="http://schemas.openxmlformats.org/officeDocument/2006/relationships/image" Target="../media/image280.wmf"/><Relationship Id="rId15" Type="http://schemas.openxmlformats.org/officeDocument/2006/relationships/image" Target="../media/image290.wmf"/><Relationship Id="rId10" Type="http://schemas.openxmlformats.org/officeDocument/2006/relationships/image" Target="../media/image285.wmf"/><Relationship Id="rId19" Type="http://schemas.openxmlformats.org/officeDocument/2006/relationships/image" Target="../media/image294.wmf"/><Relationship Id="rId4" Type="http://schemas.openxmlformats.org/officeDocument/2006/relationships/image" Target="../media/image279.wmf"/><Relationship Id="rId9" Type="http://schemas.openxmlformats.org/officeDocument/2006/relationships/image" Target="../media/image284.wmf"/><Relationship Id="rId14" Type="http://schemas.openxmlformats.org/officeDocument/2006/relationships/image" Target="../media/image28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wmf"/><Relationship Id="rId7" Type="http://schemas.openxmlformats.org/officeDocument/2006/relationships/image" Target="../media/image301.wmf"/><Relationship Id="rId2" Type="http://schemas.openxmlformats.org/officeDocument/2006/relationships/image" Target="../media/image296.wmf"/><Relationship Id="rId1" Type="http://schemas.openxmlformats.org/officeDocument/2006/relationships/image" Target="../media/image295.wmf"/><Relationship Id="rId6" Type="http://schemas.openxmlformats.org/officeDocument/2006/relationships/image" Target="../media/image300.wmf"/><Relationship Id="rId5" Type="http://schemas.openxmlformats.org/officeDocument/2006/relationships/image" Target="../media/image299.wmf"/><Relationship Id="rId4" Type="http://schemas.openxmlformats.org/officeDocument/2006/relationships/image" Target="../media/image29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wmf"/><Relationship Id="rId2" Type="http://schemas.openxmlformats.org/officeDocument/2006/relationships/image" Target="../media/image303.wmf"/><Relationship Id="rId1" Type="http://schemas.openxmlformats.org/officeDocument/2006/relationships/image" Target="../media/image30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wmf"/><Relationship Id="rId1" Type="http://schemas.openxmlformats.org/officeDocument/2006/relationships/image" Target="../media/image305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wmf"/><Relationship Id="rId7" Type="http://schemas.openxmlformats.org/officeDocument/2006/relationships/image" Target="../media/image313.wmf"/><Relationship Id="rId2" Type="http://schemas.openxmlformats.org/officeDocument/2006/relationships/image" Target="../media/image308.wmf"/><Relationship Id="rId1" Type="http://schemas.openxmlformats.org/officeDocument/2006/relationships/image" Target="../media/image307.wmf"/><Relationship Id="rId6" Type="http://schemas.openxmlformats.org/officeDocument/2006/relationships/image" Target="../media/image312.wmf"/><Relationship Id="rId5" Type="http://schemas.openxmlformats.org/officeDocument/2006/relationships/image" Target="../media/image311.wmf"/><Relationship Id="rId4" Type="http://schemas.openxmlformats.org/officeDocument/2006/relationships/image" Target="../media/image310.wmf"/></Relationships>
</file>

<file path=ppt/drawings/_rels/vmlDrawing2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wmf"/><Relationship Id="rId3" Type="http://schemas.openxmlformats.org/officeDocument/2006/relationships/image" Target="../media/image316.wmf"/><Relationship Id="rId7" Type="http://schemas.openxmlformats.org/officeDocument/2006/relationships/image" Target="../media/image320.wmf"/><Relationship Id="rId12" Type="http://schemas.openxmlformats.org/officeDocument/2006/relationships/image" Target="../media/image325.wmf"/><Relationship Id="rId2" Type="http://schemas.openxmlformats.org/officeDocument/2006/relationships/image" Target="../media/image315.wmf"/><Relationship Id="rId1" Type="http://schemas.openxmlformats.org/officeDocument/2006/relationships/image" Target="../media/image314.wmf"/><Relationship Id="rId6" Type="http://schemas.openxmlformats.org/officeDocument/2006/relationships/image" Target="../media/image319.wmf"/><Relationship Id="rId11" Type="http://schemas.openxmlformats.org/officeDocument/2006/relationships/image" Target="../media/image324.wmf"/><Relationship Id="rId5" Type="http://schemas.openxmlformats.org/officeDocument/2006/relationships/image" Target="../media/image318.wmf"/><Relationship Id="rId10" Type="http://schemas.openxmlformats.org/officeDocument/2006/relationships/image" Target="../media/image323.wmf"/><Relationship Id="rId4" Type="http://schemas.openxmlformats.org/officeDocument/2006/relationships/image" Target="../media/image317.wmf"/><Relationship Id="rId9" Type="http://schemas.openxmlformats.org/officeDocument/2006/relationships/image" Target="../media/image3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wmf"/><Relationship Id="rId1" Type="http://schemas.openxmlformats.org/officeDocument/2006/relationships/image" Target="../media/image326.wmf"/></Relationships>
</file>

<file path=ppt/drawings/_rels/vmlDrawing3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wmf"/><Relationship Id="rId13" Type="http://schemas.openxmlformats.org/officeDocument/2006/relationships/image" Target="../media/image340.wmf"/><Relationship Id="rId3" Type="http://schemas.openxmlformats.org/officeDocument/2006/relationships/image" Target="../media/image330.wmf"/><Relationship Id="rId7" Type="http://schemas.openxmlformats.org/officeDocument/2006/relationships/image" Target="../media/image334.wmf"/><Relationship Id="rId12" Type="http://schemas.openxmlformats.org/officeDocument/2006/relationships/image" Target="../media/image339.wmf"/><Relationship Id="rId2" Type="http://schemas.openxmlformats.org/officeDocument/2006/relationships/image" Target="../media/image329.wmf"/><Relationship Id="rId1" Type="http://schemas.openxmlformats.org/officeDocument/2006/relationships/image" Target="../media/image328.wmf"/><Relationship Id="rId6" Type="http://schemas.openxmlformats.org/officeDocument/2006/relationships/image" Target="../media/image333.wmf"/><Relationship Id="rId11" Type="http://schemas.openxmlformats.org/officeDocument/2006/relationships/image" Target="../media/image338.wmf"/><Relationship Id="rId5" Type="http://schemas.openxmlformats.org/officeDocument/2006/relationships/image" Target="../media/image332.wmf"/><Relationship Id="rId10" Type="http://schemas.openxmlformats.org/officeDocument/2006/relationships/image" Target="../media/image337.wmf"/><Relationship Id="rId4" Type="http://schemas.openxmlformats.org/officeDocument/2006/relationships/image" Target="../media/image331.wmf"/><Relationship Id="rId9" Type="http://schemas.openxmlformats.org/officeDocument/2006/relationships/image" Target="../media/image336.w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wmf"/><Relationship Id="rId13" Type="http://schemas.openxmlformats.org/officeDocument/2006/relationships/image" Target="../media/image353.wmf"/><Relationship Id="rId18" Type="http://schemas.openxmlformats.org/officeDocument/2006/relationships/image" Target="../media/image358.wmf"/><Relationship Id="rId3" Type="http://schemas.openxmlformats.org/officeDocument/2006/relationships/image" Target="../media/image343.wmf"/><Relationship Id="rId7" Type="http://schemas.openxmlformats.org/officeDocument/2006/relationships/image" Target="../media/image347.wmf"/><Relationship Id="rId12" Type="http://schemas.openxmlformats.org/officeDocument/2006/relationships/image" Target="../media/image352.wmf"/><Relationship Id="rId17" Type="http://schemas.openxmlformats.org/officeDocument/2006/relationships/image" Target="../media/image357.wmf"/><Relationship Id="rId2" Type="http://schemas.openxmlformats.org/officeDocument/2006/relationships/image" Target="../media/image342.wmf"/><Relationship Id="rId16" Type="http://schemas.openxmlformats.org/officeDocument/2006/relationships/image" Target="../media/image356.wmf"/><Relationship Id="rId1" Type="http://schemas.openxmlformats.org/officeDocument/2006/relationships/image" Target="../media/image341.wmf"/><Relationship Id="rId6" Type="http://schemas.openxmlformats.org/officeDocument/2006/relationships/image" Target="../media/image346.wmf"/><Relationship Id="rId11" Type="http://schemas.openxmlformats.org/officeDocument/2006/relationships/image" Target="../media/image351.wmf"/><Relationship Id="rId5" Type="http://schemas.openxmlformats.org/officeDocument/2006/relationships/image" Target="../media/image345.wmf"/><Relationship Id="rId15" Type="http://schemas.openxmlformats.org/officeDocument/2006/relationships/image" Target="../media/image355.wmf"/><Relationship Id="rId10" Type="http://schemas.openxmlformats.org/officeDocument/2006/relationships/image" Target="../media/image350.wmf"/><Relationship Id="rId4" Type="http://schemas.openxmlformats.org/officeDocument/2006/relationships/image" Target="../media/image344.wmf"/><Relationship Id="rId9" Type="http://schemas.openxmlformats.org/officeDocument/2006/relationships/image" Target="../media/image349.wmf"/><Relationship Id="rId14" Type="http://schemas.openxmlformats.org/officeDocument/2006/relationships/image" Target="../media/image354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wmf"/><Relationship Id="rId7" Type="http://schemas.openxmlformats.org/officeDocument/2006/relationships/image" Target="../media/image365.wmf"/><Relationship Id="rId2" Type="http://schemas.openxmlformats.org/officeDocument/2006/relationships/image" Target="../media/image360.wmf"/><Relationship Id="rId1" Type="http://schemas.openxmlformats.org/officeDocument/2006/relationships/image" Target="../media/image359.wmf"/><Relationship Id="rId6" Type="http://schemas.openxmlformats.org/officeDocument/2006/relationships/image" Target="../media/image364.wmf"/><Relationship Id="rId5" Type="http://schemas.openxmlformats.org/officeDocument/2006/relationships/image" Target="../media/image363.wmf"/><Relationship Id="rId4" Type="http://schemas.openxmlformats.org/officeDocument/2006/relationships/image" Target="../media/image362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wmf"/><Relationship Id="rId3" Type="http://schemas.openxmlformats.org/officeDocument/2006/relationships/image" Target="../media/image374.wmf"/><Relationship Id="rId7" Type="http://schemas.openxmlformats.org/officeDocument/2006/relationships/image" Target="../media/image378.wmf"/><Relationship Id="rId2" Type="http://schemas.openxmlformats.org/officeDocument/2006/relationships/image" Target="../media/image373.wmf"/><Relationship Id="rId1" Type="http://schemas.openxmlformats.org/officeDocument/2006/relationships/image" Target="../media/image372.wmf"/><Relationship Id="rId6" Type="http://schemas.openxmlformats.org/officeDocument/2006/relationships/image" Target="../media/image377.wmf"/><Relationship Id="rId5" Type="http://schemas.openxmlformats.org/officeDocument/2006/relationships/image" Target="../media/image376.wmf"/><Relationship Id="rId10" Type="http://schemas.openxmlformats.org/officeDocument/2006/relationships/image" Target="../media/image381.wmf"/><Relationship Id="rId4" Type="http://schemas.openxmlformats.org/officeDocument/2006/relationships/image" Target="../media/image375.wmf"/><Relationship Id="rId9" Type="http://schemas.openxmlformats.org/officeDocument/2006/relationships/image" Target="../media/image38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wmf"/><Relationship Id="rId2" Type="http://schemas.openxmlformats.org/officeDocument/2006/relationships/image" Target="../media/image383.wmf"/><Relationship Id="rId1" Type="http://schemas.openxmlformats.org/officeDocument/2006/relationships/image" Target="../media/image382.wmf"/><Relationship Id="rId4" Type="http://schemas.openxmlformats.org/officeDocument/2006/relationships/image" Target="../media/image385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wmf"/><Relationship Id="rId13" Type="http://schemas.openxmlformats.org/officeDocument/2006/relationships/image" Target="../media/image408.wmf"/><Relationship Id="rId18" Type="http://schemas.openxmlformats.org/officeDocument/2006/relationships/image" Target="../media/image413.wmf"/><Relationship Id="rId3" Type="http://schemas.openxmlformats.org/officeDocument/2006/relationships/image" Target="../media/image398.wmf"/><Relationship Id="rId21" Type="http://schemas.openxmlformats.org/officeDocument/2006/relationships/image" Target="../media/image416.wmf"/><Relationship Id="rId7" Type="http://schemas.openxmlformats.org/officeDocument/2006/relationships/image" Target="../media/image402.wmf"/><Relationship Id="rId12" Type="http://schemas.openxmlformats.org/officeDocument/2006/relationships/image" Target="../media/image407.wmf"/><Relationship Id="rId17" Type="http://schemas.openxmlformats.org/officeDocument/2006/relationships/image" Target="../media/image412.wmf"/><Relationship Id="rId2" Type="http://schemas.openxmlformats.org/officeDocument/2006/relationships/image" Target="../media/image397.wmf"/><Relationship Id="rId16" Type="http://schemas.openxmlformats.org/officeDocument/2006/relationships/image" Target="../media/image411.wmf"/><Relationship Id="rId20" Type="http://schemas.openxmlformats.org/officeDocument/2006/relationships/image" Target="../media/image415.wmf"/><Relationship Id="rId1" Type="http://schemas.openxmlformats.org/officeDocument/2006/relationships/image" Target="../media/image396.wmf"/><Relationship Id="rId6" Type="http://schemas.openxmlformats.org/officeDocument/2006/relationships/image" Target="../media/image401.wmf"/><Relationship Id="rId11" Type="http://schemas.openxmlformats.org/officeDocument/2006/relationships/image" Target="../media/image406.wmf"/><Relationship Id="rId5" Type="http://schemas.openxmlformats.org/officeDocument/2006/relationships/image" Target="../media/image400.wmf"/><Relationship Id="rId15" Type="http://schemas.openxmlformats.org/officeDocument/2006/relationships/image" Target="../media/image410.wmf"/><Relationship Id="rId23" Type="http://schemas.openxmlformats.org/officeDocument/2006/relationships/image" Target="../media/image418.wmf"/><Relationship Id="rId10" Type="http://schemas.openxmlformats.org/officeDocument/2006/relationships/image" Target="../media/image405.wmf"/><Relationship Id="rId19" Type="http://schemas.openxmlformats.org/officeDocument/2006/relationships/image" Target="../media/image414.wmf"/><Relationship Id="rId4" Type="http://schemas.openxmlformats.org/officeDocument/2006/relationships/image" Target="../media/image399.wmf"/><Relationship Id="rId9" Type="http://schemas.openxmlformats.org/officeDocument/2006/relationships/image" Target="../media/image404.wmf"/><Relationship Id="rId14" Type="http://schemas.openxmlformats.org/officeDocument/2006/relationships/image" Target="../media/image409.wmf"/><Relationship Id="rId22" Type="http://schemas.openxmlformats.org/officeDocument/2006/relationships/image" Target="../media/image417.w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wmf"/><Relationship Id="rId3" Type="http://schemas.openxmlformats.org/officeDocument/2006/relationships/image" Target="../media/image421.wmf"/><Relationship Id="rId7" Type="http://schemas.openxmlformats.org/officeDocument/2006/relationships/image" Target="../media/image425.wmf"/><Relationship Id="rId2" Type="http://schemas.openxmlformats.org/officeDocument/2006/relationships/image" Target="../media/image420.wmf"/><Relationship Id="rId1" Type="http://schemas.openxmlformats.org/officeDocument/2006/relationships/image" Target="../media/image419.wmf"/><Relationship Id="rId6" Type="http://schemas.openxmlformats.org/officeDocument/2006/relationships/image" Target="../media/image424.wmf"/><Relationship Id="rId5" Type="http://schemas.openxmlformats.org/officeDocument/2006/relationships/image" Target="../media/image423.wmf"/><Relationship Id="rId4" Type="http://schemas.openxmlformats.org/officeDocument/2006/relationships/image" Target="../media/image422.wmf"/><Relationship Id="rId9" Type="http://schemas.openxmlformats.org/officeDocument/2006/relationships/image" Target="../media/image427.wmf"/></Relationships>
</file>

<file path=ppt/drawings/_rels/vmlDrawing3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wmf"/><Relationship Id="rId3" Type="http://schemas.openxmlformats.org/officeDocument/2006/relationships/image" Target="../media/image430.wmf"/><Relationship Id="rId7" Type="http://schemas.openxmlformats.org/officeDocument/2006/relationships/image" Target="../media/image434.wmf"/><Relationship Id="rId2" Type="http://schemas.openxmlformats.org/officeDocument/2006/relationships/image" Target="../media/image429.wmf"/><Relationship Id="rId1" Type="http://schemas.openxmlformats.org/officeDocument/2006/relationships/image" Target="../media/image428.wmf"/><Relationship Id="rId6" Type="http://schemas.openxmlformats.org/officeDocument/2006/relationships/image" Target="../media/image433.wmf"/><Relationship Id="rId11" Type="http://schemas.openxmlformats.org/officeDocument/2006/relationships/image" Target="../media/image438.wmf"/><Relationship Id="rId5" Type="http://schemas.openxmlformats.org/officeDocument/2006/relationships/image" Target="../media/image432.wmf"/><Relationship Id="rId10" Type="http://schemas.openxmlformats.org/officeDocument/2006/relationships/image" Target="../media/image437.wmf"/><Relationship Id="rId4" Type="http://schemas.openxmlformats.org/officeDocument/2006/relationships/image" Target="../media/image431.wmf"/><Relationship Id="rId9" Type="http://schemas.openxmlformats.org/officeDocument/2006/relationships/image" Target="../media/image436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wmf"/><Relationship Id="rId2" Type="http://schemas.openxmlformats.org/officeDocument/2006/relationships/image" Target="../media/image440.wmf"/><Relationship Id="rId1" Type="http://schemas.openxmlformats.org/officeDocument/2006/relationships/image" Target="../media/image439.wmf"/><Relationship Id="rId4" Type="http://schemas.openxmlformats.org/officeDocument/2006/relationships/image" Target="../media/image44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4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wmf"/><Relationship Id="rId3" Type="http://schemas.openxmlformats.org/officeDocument/2006/relationships/image" Target="../media/image449.wmf"/><Relationship Id="rId7" Type="http://schemas.openxmlformats.org/officeDocument/2006/relationships/image" Target="../media/image453.wmf"/><Relationship Id="rId12" Type="http://schemas.openxmlformats.org/officeDocument/2006/relationships/image" Target="../media/image458.wmf"/><Relationship Id="rId2" Type="http://schemas.openxmlformats.org/officeDocument/2006/relationships/image" Target="../media/image448.wmf"/><Relationship Id="rId1" Type="http://schemas.openxmlformats.org/officeDocument/2006/relationships/image" Target="../media/image447.wmf"/><Relationship Id="rId6" Type="http://schemas.openxmlformats.org/officeDocument/2006/relationships/image" Target="../media/image452.wmf"/><Relationship Id="rId11" Type="http://schemas.openxmlformats.org/officeDocument/2006/relationships/image" Target="../media/image457.wmf"/><Relationship Id="rId5" Type="http://schemas.openxmlformats.org/officeDocument/2006/relationships/image" Target="../media/image451.wmf"/><Relationship Id="rId10" Type="http://schemas.openxmlformats.org/officeDocument/2006/relationships/image" Target="../media/image456.wmf"/><Relationship Id="rId4" Type="http://schemas.openxmlformats.org/officeDocument/2006/relationships/image" Target="../media/image450.wmf"/><Relationship Id="rId9" Type="http://schemas.openxmlformats.org/officeDocument/2006/relationships/image" Target="../media/image455.wmf"/></Relationships>
</file>

<file path=ppt/drawings/_rels/vmlDrawing4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wmf"/><Relationship Id="rId3" Type="http://schemas.openxmlformats.org/officeDocument/2006/relationships/image" Target="../media/image465.wmf"/><Relationship Id="rId7" Type="http://schemas.openxmlformats.org/officeDocument/2006/relationships/image" Target="../media/image469.wmf"/><Relationship Id="rId2" Type="http://schemas.openxmlformats.org/officeDocument/2006/relationships/image" Target="../media/image464.wmf"/><Relationship Id="rId1" Type="http://schemas.openxmlformats.org/officeDocument/2006/relationships/image" Target="../media/image463.wmf"/><Relationship Id="rId6" Type="http://schemas.openxmlformats.org/officeDocument/2006/relationships/image" Target="../media/image468.wmf"/><Relationship Id="rId5" Type="http://schemas.openxmlformats.org/officeDocument/2006/relationships/image" Target="../media/image467.wmf"/><Relationship Id="rId4" Type="http://schemas.openxmlformats.org/officeDocument/2006/relationships/image" Target="../media/image466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wmf"/><Relationship Id="rId2" Type="http://schemas.openxmlformats.org/officeDocument/2006/relationships/image" Target="../media/image473.wmf"/><Relationship Id="rId1" Type="http://schemas.openxmlformats.org/officeDocument/2006/relationships/image" Target="../media/image472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wmf"/><Relationship Id="rId7" Type="http://schemas.openxmlformats.org/officeDocument/2006/relationships/image" Target="../media/image481.wmf"/><Relationship Id="rId2" Type="http://schemas.openxmlformats.org/officeDocument/2006/relationships/image" Target="../media/image476.wmf"/><Relationship Id="rId1" Type="http://schemas.openxmlformats.org/officeDocument/2006/relationships/image" Target="../media/image475.wmf"/><Relationship Id="rId6" Type="http://schemas.openxmlformats.org/officeDocument/2006/relationships/image" Target="../media/image480.wmf"/><Relationship Id="rId5" Type="http://schemas.openxmlformats.org/officeDocument/2006/relationships/image" Target="../media/image479.wmf"/><Relationship Id="rId4" Type="http://schemas.openxmlformats.org/officeDocument/2006/relationships/image" Target="../media/image478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wmf"/><Relationship Id="rId1" Type="http://schemas.openxmlformats.org/officeDocument/2006/relationships/image" Target="../media/image477.wmf"/></Relationships>
</file>

<file path=ppt/drawings/_rels/vmlDrawing4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wmf"/><Relationship Id="rId13" Type="http://schemas.openxmlformats.org/officeDocument/2006/relationships/image" Target="../media/image494.wmf"/><Relationship Id="rId3" Type="http://schemas.openxmlformats.org/officeDocument/2006/relationships/image" Target="../media/image484.wmf"/><Relationship Id="rId7" Type="http://schemas.openxmlformats.org/officeDocument/2006/relationships/image" Target="../media/image488.wmf"/><Relationship Id="rId12" Type="http://schemas.openxmlformats.org/officeDocument/2006/relationships/image" Target="../media/image493.wmf"/><Relationship Id="rId2" Type="http://schemas.openxmlformats.org/officeDocument/2006/relationships/image" Target="../media/image483.wmf"/><Relationship Id="rId1" Type="http://schemas.openxmlformats.org/officeDocument/2006/relationships/image" Target="../media/image482.wmf"/><Relationship Id="rId6" Type="http://schemas.openxmlformats.org/officeDocument/2006/relationships/image" Target="../media/image487.wmf"/><Relationship Id="rId11" Type="http://schemas.openxmlformats.org/officeDocument/2006/relationships/image" Target="../media/image492.wmf"/><Relationship Id="rId5" Type="http://schemas.openxmlformats.org/officeDocument/2006/relationships/image" Target="../media/image486.wmf"/><Relationship Id="rId10" Type="http://schemas.openxmlformats.org/officeDocument/2006/relationships/image" Target="../media/image491.wmf"/><Relationship Id="rId4" Type="http://schemas.openxmlformats.org/officeDocument/2006/relationships/image" Target="../media/image485.wmf"/><Relationship Id="rId9" Type="http://schemas.openxmlformats.org/officeDocument/2006/relationships/image" Target="../media/image490.wmf"/></Relationships>
</file>

<file path=ppt/drawings/_rels/vmlDrawing4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wmf"/><Relationship Id="rId3" Type="http://schemas.openxmlformats.org/officeDocument/2006/relationships/image" Target="../media/image497.wmf"/><Relationship Id="rId7" Type="http://schemas.openxmlformats.org/officeDocument/2006/relationships/image" Target="../media/image501.wmf"/><Relationship Id="rId2" Type="http://schemas.openxmlformats.org/officeDocument/2006/relationships/image" Target="../media/image496.wmf"/><Relationship Id="rId1" Type="http://schemas.openxmlformats.org/officeDocument/2006/relationships/image" Target="../media/image495.wmf"/><Relationship Id="rId6" Type="http://schemas.openxmlformats.org/officeDocument/2006/relationships/image" Target="../media/image500.wmf"/><Relationship Id="rId5" Type="http://schemas.openxmlformats.org/officeDocument/2006/relationships/image" Target="../media/image499.wmf"/><Relationship Id="rId4" Type="http://schemas.openxmlformats.org/officeDocument/2006/relationships/image" Target="../media/image498.wmf"/><Relationship Id="rId9" Type="http://schemas.openxmlformats.org/officeDocument/2006/relationships/image" Target="../media/image503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wmf"/><Relationship Id="rId2" Type="http://schemas.openxmlformats.org/officeDocument/2006/relationships/image" Target="../media/image505.wmf"/><Relationship Id="rId1" Type="http://schemas.openxmlformats.org/officeDocument/2006/relationships/image" Target="../media/image504.wmf"/><Relationship Id="rId4" Type="http://schemas.openxmlformats.org/officeDocument/2006/relationships/image" Target="../media/image507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wmf"/><Relationship Id="rId2" Type="http://schemas.openxmlformats.org/officeDocument/2006/relationships/image" Target="../media/image508.wmf"/><Relationship Id="rId1" Type="http://schemas.openxmlformats.org/officeDocument/2006/relationships/image" Target="../media/image504.wmf"/></Relationships>
</file>

<file path=ppt/drawings/_rels/vmlDrawing4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6.wmf"/><Relationship Id="rId3" Type="http://schemas.openxmlformats.org/officeDocument/2006/relationships/image" Target="../media/image511.wmf"/><Relationship Id="rId7" Type="http://schemas.openxmlformats.org/officeDocument/2006/relationships/image" Target="../media/image515.wmf"/><Relationship Id="rId2" Type="http://schemas.openxmlformats.org/officeDocument/2006/relationships/image" Target="../media/image510.wmf"/><Relationship Id="rId1" Type="http://schemas.openxmlformats.org/officeDocument/2006/relationships/image" Target="../media/image509.wmf"/><Relationship Id="rId6" Type="http://schemas.openxmlformats.org/officeDocument/2006/relationships/image" Target="../media/image514.wmf"/><Relationship Id="rId5" Type="http://schemas.openxmlformats.org/officeDocument/2006/relationships/image" Target="../media/image513.wmf"/><Relationship Id="rId10" Type="http://schemas.openxmlformats.org/officeDocument/2006/relationships/image" Target="../media/image518.wmf"/><Relationship Id="rId4" Type="http://schemas.openxmlformats.org/officeDocument/2006/relationships/image" Target="../media/image512.wmf"/><Relationship Id="rId9" Type="http://schemas.openxmlformats.org/officeDocument/2006/relationships/image" Target="../media/image5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4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73.wmf"/><Relationship Id="rId17" Type="http://schemas.openxmlformats.org/officeDocument/2006/relationships/image" Target="../media/image78.wmf"/><Relationship Id="rId2" Type="http://schemas.openxmlformats.org/officeDocument/2006/relationships/image" Target="../media/image63.wmf"/><Relationship Id="rId16" Type="http://schemas.openxmlformats.org/officeDocument/2006/relationships/image" Target="../media/image77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5" Type="http://schemas.openxmlformats.org/officeDocument/2006/relationships/image" Target="../media/image7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75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wmf"/><Relationship Id="rId1" Type="http://schemas.openxmlformats.org/officeDocument/2006/relationships/image" Target="../media/image519.wmf"/></Relationships>
</file>

<file path=ppt/drawings/_rels/vmlDrawing5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8.wmf"/><Relationship Id="rId3" Type="http://schemas.openxmlformats.org/officeDocument/2006/relationships/image" Target="../media/image517.wmf"/><Relationship Id="rId7" Type="http://schemas.openxmlformats.org/officeDocument/2006/relationships/image" Target="../media/image527.wmf"/><Relationship Id="rId12" Type="http://schemas.openxmlformats.org/officeDocument/2006/relationships/image" Target="../media/image532.wmf"/><Relationship Id="rId2" Type="http://schemas.openxmlformats.org/officeDocument/2006/relationships/image" Target="../media/image516.wmf"/><Relationship Id="rId1" Type="http://schemas.openxmlformats.org/officeDocument/2006/relationships/image" Target="../media/image515.wmf"/><Relationship Id="rId6" Type="http://schemas.openxmlformats.org/officeDocument/2006/relationships/image" Target="../media/image526.wmf"/><Relationship Id="rId11" Type="http://schemas.openxmlformats.org/officeDocument/2006/relationships/image" Target="../media/image531.wmf"/><Relationship Id="rId5" Type="http://schemas.openxmlformats.org/officeDocument/2006/relationships/image" Target="../media/image525.wmf"/><Relationship Id="rId10" Type="http://schemas.openxmlformats.org/officeDocument/2006/relationships/image" Target="../media/image530.wmf"/><Relationship Id="rId4" Type="http://schemas.openxmlformats.org/officeDocument/2006/relationships/image" Target="../media/image524.wmf"/><Relationship Id="rId9" Type="http://schemas.openxmlformats.org/officeDocument/2006/relationships/image" Target="../media/image529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wmf"/><Relationship Id="rId2" Type="http://schemas.openxmlformats.org/officeDocument/2006/relationships/image" Target="../media/image534.wmf"/><Relationship Id="rId1" Type="http://schemas.openxmlformats.org/officeDocument/2006/relationships/image" Target="../media/image533.wmf"/><Relationship Id="rId6" Type="http://schemas.openxmlformats.org/officeDocument/2006/relationships/image" Target="../media/image538.wmf"/><Relationship Id="rId5" Type="http://schemas.openxmlformats.org/officeDocument/2006/relationships/image" Target="../media/image537.wmf"/><Relationship Id="rId4" Type="http://schemas.openxmlformats.org/officeDocument/2006/relationships/image" Target="../media/image536.w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wmf"/><Relationship Id="rId7" Type="http://schemas.openxmlformats.org/officeDocument/2006/relationships/image" Target="../media/image545.wmf"/><Relationship Id="rId2" Type="http://schemas.openxmlformats.org/officeDocument/2006/relationships/image" Target="../media/image540.wmf"/><Relationship Id="rId1" Type="http://schemas.openxmlformats.org/officeDocument/2006/relationships/image" Target="../media/image539.wmf"/><Relationship Id="rId6" Type="http://schemas.openxmlformats.org/officeDocument/2006/relationships/image" Target="../media/image544.wmf"/><Relationship Id="rId5" Type="http://schemas.openxmlformats.org/officeDocument/2006/relationships/image" Target="../media/image543.wmf"/><Relationship Id="rId4" Type="http://schemas.openxmlformats.org/officeDocument/2006/relationships/image" Target="../media/image542.wmf"/></Relationships>
</file>

<file path=ppt/drawings/_rels/vmlDrawing5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wmf"/><Relationship Id="rId3" Type="http://schemas.openxmlformats.org/officeDocument/2006/relationships/image" Target="../media/image544.wmf"/><Relationship Id="rId7" Type="http://schemas.openxmlformats.org/officeDocument/2006/relationships/image" Target="../media/image551.wmf"/><Relationship Id="rId2" Type="http://schemas.openxmlformats.org/officeDocument/2006/relationships/image" Target="../media/image543.wmf"/><Relationship Id="rId1" Type="http://schemas.openxmlformats.org/officeDocument/2006/relationships/image" Target="../media/image542.wmf"/><Relationship Id="rId6" Type="http://schemas.openxmlformats.org/officeDocument/2006/relationships/image" Target="../media/image550.wmf"/><Relationship Id="rId5" Type="http://schemas.openxmlformats.org/officeDocument/2006/relationships/image" Target="../media/image549.wmf"/><Relationship Id="rId4" Type="http://schemas.openxmlformats.org/officeDocument/2006/relationships/image" Target="../media/image545.wmf"/><Relationship Id="rId9" Type="http://schemas.openxmlformats.org/officeDocument/2006/relationships/image" Target="../media/image553.wmf"/></Relationships>
</file>

<file path=ppt/drawings/_rels/vmlDrawing5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5.wmf"/><Relationship Id="rId13" Type="http://schemas.openxmlformats.org/officeDocument/2006/relationships/image" Target="../media/image570.wmf"/><Relationship Id="rId18" Type="http://schemas.openxmlformats.org/officeDocument/2006/relationships/image" Target="../media/image575.wmf"/><Relationship Id="rId3" Type="http://schemas.openxmlformats.org/officeDocument/2006/relationships/image" Target="../media/image560.wmf"/><Relationship Id="rId21" Type="http://schemas.openxmlformats.org/officeDocument/2006/relationships/image" Target="../media/image578.wmf"/><Relationship Id="rId7" Type="http://schemas.openxmlformats.org/officeDocument/2006/relationships/image" Target="../media/image564.wmf"/><Relationship Id="rId12" Type="http://schemas.openxmlformats.org/officeDocument/2006/relationships/image" Target="../media/image569.wmf"/><Relationship Id="rId17" Type="http://schemas.openxmlformats.org/officeDocument/2006/relationships/image" Target="../media/image574.wmf"/><Relationship Id="rId2" Type="http://schemas.openxmlformats.org/officeDocument/2006/relationships/image" Target="../media/image559.wmf"/><Relationship Id="rId16" Type="http://schemas.openxmlformats.org/officeDocument/2006/relationships/image" Target="../media/image573.wmf"/><Relationship Id="rId20" Type="http://schemas.openxmlformats.org/officeDocument/2006/relationships/image" Target="../media/image577.wmf"/><Relationship Id="rId1" Type="http://schemas.openxmlformats.org/officeDocument/2006/relationships/image" Target="../media/image558.wmf"/><Relationship Id="rId6" Type="http://schemas.openxmlformats.org/officeDocument/2006/relationships/image" Target="../media/image563.wmf"/><Relationship Id="rId11" Type="http://schemas.openxmlformats.org/officeDocument/2006/relationships/image" Target="../media/image568.wmf"/><Relationship Id="rId24" Type="http://schemas.openxmlformats.org/officeDocument/2006/relationships/image" Target="../media/image581.wmf"/><Relationship Id="rId5" Type="http://schemas.openxmlformats.org/officeDocument/2006/relationships/image" Target="../media/image562.wmf"/><Relationship Id="rId15" Type="http://schemas.openxmlformats.org/officeDocument/2006/relationships/image" Target="../media/image572.wmf"/><Relationship Id="rId23" Type="http://schemas.openxmlformats.org/officeDocument/2006/relationships/image" Target="../media/image580.wmf"/><Relationship Id="rId10" Type="http://schemas.openxmlformats.org/officeDocument/2006/relationships/image" Target="../media/image567.wmf"/><Relationship Id="rId19" Type="http://schemas.openxmlformats.org/officeDocument/2006/relationships/image" Target="../media/image576.wmf"/><Relationship Id="rId4" Type="http://schemas.openxmlformats.org/officeDocument/2006/relationships/image" Target="../media/image561.wmf"/><Relationship Id="rId9" Type="http://schemas.openxmlformats.org/officeDocument/2006/relationships/image" Target="../media/image566.wmf"/><Relationship Id="rId14" Type="http://schemas.openxmlformats.org/officeDocument/2006/relationships/image" Target="../media/image571.wmf"/><Relationship Id="rId22" Type="http://schemas.openxmlformats.org/officeDocument/2006/relationships/image" Target="../media/image579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wmf"/><Relationship Id="rId7" Type="http://schemas.openxmlformats.org/officeDocument/2006/relationships/image" Target="../media/image588.wmf"/><Relationship Id="rId2" Type="http://schemas.openxmlformats.org/officeDocument/2006/relationships/image" Target="../media/image583.wmf"/><Relationship Id="rId1" Type="http://schemas.openxmlformats.org/officeDocument/2006/relationships/image" Target="../media/image582.wmf"/><Relationship Id="rId6" Type="http://schemas.openxmlformats.org/officeDocument/2006/relationships/image" Target="../media/image587.wmf"/><Relationship Id="rId5" Type="http://schemas.openxmlformats.org/officeDocument/2006/relationships/image" Target="../media/image586.wmf"/><Relationship Id="rId4" Type="http://schemas.openxmlformats.org/officeDocument/2006/relationships/image" Target="../media/image585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wmf"/><Relationship Id="rId7" Type="http://schemas.openxmlformats.org/officeDocument/2006/relationships/image" Target="../media/image595.wmf"/><Relationship Id="rId2" Type="http://schemas.openxmlformats.org/officeDocument/2006/relationships/image" Target="../media/image590.wmf"/><Relationship Id="rId1" Type="http://schemas.openxmlformats.org/officeDocument/2006/relationships/image" Target="../media/image589.wmf"/><Relationship Id="rId6" Type="http://schemas.openxmlformats.org/officeDocument/2006/relationships/image" Target="../media/image594.wmf"/><Relationship Id="rId5" Type="http://schemas.openxmlformats.org/officeDocument/2006/relationships/image" Target="../media/image593.wmf"/><Relationship Id="rId4" Type="http://schemas.openxmlformats.org/officeDocument/2006/relationships/image" Target="../media/image592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wmf"/><Relationship Id="rId2" Type="http://schemas.openxmlformats.org/officeDocument/2006/relationships/image" Target="../media/image599.wmf"/><Relationship Id="rId1" Type="http://schemas.openxmlformats.org/officeDocument/2006/relationships/image" Target="../media/image598.wmf"/><Relationship Id="rId4" Type="http://schemas.openxmlformats.org/officeDocument/2006/relationships/image" Target="../media/image601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wmf"/><Relationship Id="rId2" Type="http://schemas.openxmlformats.org/officeDocument/2006/relationships/image" Target="../media/image603.wmf"/><Relationship Id="rId1" Type="http://schemas.openxmlformats.org/officeDocument/2006/relationships/image" Target="../media/image602.wmf"/><Relationship Id="rId4" Type="http://schemas.openxmlformats.org/officeDocument/2006/relationships/image" Target="../media/image60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91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12" Type="http://schemas.openxmlformats.org/officeDocument/2006/relationships/image" Target="../media/image90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11" Type="http://schemas.openxmlformats.org/officeDocument/2006/relationships/image" Target="../media/image89.wmf"/><Relationship Id="rId5" Type="http://schemas.openxmlformats.org/officeDocument/2006/relationships/image" Target="../media/image83.wmf"/><Relationship Id="rId15" Type="http://schemas.openxmlformats.org/officeDocument/2006/relationships/image" Target="../media/image93.wmf"/><Relationship Id="rId10" Type="http://schemas.openxmlformats.org/officeDocument/2006/relationships/image" Target="../media/image88.wmf"/><Relationship Id="rId4" Type="http://schemas.openxmlformats.org/officeDocument/2006/relationships/image" Target="../media/image82.wmf"/><Relationship Id="rId9" Type="http://schemas.openxmlformats.org/officeDocument/2006/relationships/image" Target="../media/image87.wmf"/><Relationship Id="rId14" Type="http://schemas.openxmlformats.org/officeDocument/2006/relationships/image" Target="../media/image92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wmf"/><Relationship Id="rId2" Type="http://schemas.openxmlformats.org/officeDocument/2006/relationships/image" Target="../media/image607.wmf"/><Relationship Id="rId1" Type="http://schemas.openxmlformats.org/officeDocument/2006/relationships/image" Target="../media/image606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9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2.w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wmf"/><Relationship Id="rId1" Type="http://schemas.openxmlformats.org/officeDocument/2006/relationships/image" Target="../media/image613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6.wmf"/></Relationships>
</file>

<file path=ppt/drawings/_rels/vmlDrawing6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wmf"/><Relationship Id="rId1" Type="http://schemas.openxmlformats.org/officeDocument/2006/relationships/image" Target="../media/image618.wmf"/></Relationships>
</file>

<file path=ppt/drawings/_rels/vmlDrawing6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wmf"/><Relationship Id="rId13" Type="http://schemas.openxmlformats.org/officeDocument/2006/relationships/image" Target="../media/image637.wmf"/><Relationship Id="rId18" Type="http://schemas.openxmlformats.org/officeDocument/2006/relationships/image" Target="../media/image642.wmf"/><Relationship Id="rId3" Type="http://schemas.openxmlformats.org/officeDocument/2006/relationships/image" Target="../media/image627.wmf"/><Relationship Id="rId7" Type="http://schemas.openxmlformats.org/officeDocument/2006/relationships/image" Target="../media/image631.wmf"/><Relationship Id="rId12" Type="http://schemas.openxmlformats.org/officeDocument/2006/relationships/image" Target="../media/image636.wmf"/><Relationship Id="rId17" Type="http://schemas.openxmlformats.org/officeDocument/2006/relationships/image" Target="../media/image641.wmf"/><Relationship Id="rId2" Type="http://schemas.openxmlformats.org/officeDocument/2006/relationships/image" Target="../media/image626.wmf"/><Relationship Id="rId16" Type="http://schemas.openxmlformats.org/officeDocument/2006/relationships/image" Target="../media/image640.wmf"/><Relationship Id="rId1" Type="http://schemas.openxmlformats.org/officeDocument/2006/relationships/image" Target="../media/image625.wmf"/><Relationship Id="rId6" Type="http://schemas.openxmlformats.org/officeDocument/2006/relationships/image" Target="../media/image630.wmf"/><Relationship Id="rId11" Type="http://schemas.openxmlformats.org/officeDocument/2006/relationships/image" Target="../media/image635.wmf"/><Relationship Id="rId5" Type="http://schemas.openxmlformats.org/officeDocument/2006/relationships/image" Target="../media/image629.wmf"/><Relationship Id="rId15" Type="http://schemas.openxmlformats.org/officeDocument/2006/relationships/image" Target="../media/image639.wmf"/><Relationship Id="rId10" Type="http://schemas.openxmlformats.org/officeDocument/2006/relationships/image" Target="../media/image634.wmf"/><Relationship Id="rId4" Type="http://schemas.openxmlformats.org/officeDocument/2006/relationships/image" Target="../media/image628.wmf"/><Relationship Id="rId9" Type="http://schemas.openxmlformats.org/officeDocument/2006/relationships/image" Target="../media/image633.wmf"/><Relationship Id="rId14" Type="http://schemas.openxmlformats.org/officeDocument/2006/relationships/image" Target="../media/image638.wmf"/></Relationships>
</file>

<file path=ppt/drawings/_rels/vmlDrawing6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8.wmf"/><Relationship Id="rId3" Type="http://schemas.openxmlformats.org/officeDocument/2006/relationships/image" Target="../media/image652.wmf"/><Relationship Id="rId7" Type="http://schemas.openxmlformats.org/officeDocument/2006/relationships/image" Target="../media/image654.wmf"/><Relationship Id="rId2" Type="http://schemas.openxmlformats.org/officeDocument/2006/relationships/image" Target="../media/image651.wmf"/><Relationship Id="rId1" Type="http://schemas.openxmlformats.org/officeDocument/2006/relationships/image" Target="../media/image650.wmf"/><Relationship Id="rId6" Type="http://schemas.openxmlformats.org/officeDocument/2006/relationships/image" Target="../media/image636.wmf"/><Relationship Id="rId11" Type="http://schemas.openxmlformats.org/officeDocument/2006/relationships/image" Target="../media/image655.wmf"/><Relationship Id="rId5" Type="http://schemas.openxmlformats.org/officeDocument/2006/relationships/image" Target="../media/image635.wmf"/><Relationship Id="rId10" Type="http://schemas.openxmlformats.org/officeDocument/2006/relationships/image" Target="../media/image640.wmf"/><Relationship Id="rId4" Type="http://schemas.openxmlformats.org/officeDocument/2006/relationships/image" Target="../media/image653.wmf"/><Relationship Id="rId9" Type="http://schemas.openxmlformats.org/officeDocument/2006/relationships/image" Target="../media/image639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wmf"/><Relationship Id="rId2" Type="http://schemas.openxmlformats.org/officeDocument/2006/relationships/image" Target="../media/image661.wmf"/><Relationship Id="rId1" Type="http://schemas.openxmlformats.org/officeDocument/2006/relationships/image" Target="../media/image660.wmf"/></Relationships>
</file>

<file path=ppt/drawings/_rels/vmlDrawing6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3.wmf"/><Relationship Id="rId3" Type="http://schemas.openxmlformats.org/officeDocument/2006/relationships/image" Target="../media/image635.wmf"/><Relationship Id="rId7" Type="http://schemas.openxmlformats.org/officeDocument/2006/relationships/image" Target="../media/image672.wmf"/><Relationship Id="rId2" Type="http://schemas.openxmlformats.org/officeDocument/2006/relationships/image" Target="../media/image668.wmf"/><Relationship Id="rId1" Type="http://schemas.openxmlformats.org/officeDocument/2006/relationships/image" Target="../media/image667.wmf"/><Relationship Id="rId6" Type="http://schemas.openxmlformats.org/officeDocument/2006/relationships/image" Target="../media/image671.wmf"/><Relationship Id="rId5" Type="http://schemas.openxmlformats.org/officeDocument/2006/relationships/image" Target="../media/image670.wmf"/><Relationship Id="rId10" Type="http://schemas.openxmlformats.org/officeDocument/2006/relationships/image" Target="../media/image675.wmf"/><Relationship Id="rId4" Type="http://schemas.openxmlformats.org/officeDocument/2006/relationships/image" Target="../media/image669.wmf"/><Relationship Id="rId9" Type="http://schemas.openxmlformats.org/officeDocument/2006/relationships/image" Target="../media/image67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drawings/_rels/vmlDrawing7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wmf"/><Relationship Id="rId13" Type="http://schemas.openxmlformats.org/officeDocument/2006/relationships/image" Target="../media/image691.wmf"/><Relationship Id="rId18" Type="http://schemas.openxmlformats.org/officeDocument/2006/relationships/image" Target="../media/image696.wmf"/><Relationship Id="rId26" Type="http://schemas.openxmlformats.org/officeDocument/2006/relationships/image" Target="../media/image704.wmf"/><Relationship Id="rId3" Type="http://schemas.openxmlformats.org/officeDocument/2006/relationships/image" Target="../media/image681.wmf"/><Relationship Id="rId21" Type="http://schemas.openxmlformats.org/officeDocument/2006/relationships/image" Target="../media/image699.wmf"/><Relationship Id="rId7" Type="http://schemas.openxmlformats.org/officeDocument/2006/relationships/image" Target="../media/image685.wmf"/><Relationship Id="rId12" Type="http://schemas.openxmlformats.org/officeDocument/2006/relationships/image" Target="../media/image690.wmf"/><Relationship Id="rId17" Type="http://schemas.openxmlformats.org/officeDocument/2006/relationships/image" Target="../media/image695.wmf"/><Relationship Id="rId25" Type="http://schemas.openxmlformats.org/officeDocument/2006/relationships/image" Target="../media/image703.wmf"/><Relationship Id="rId2" Type="http://schemas.openxmlformats.org/officeDocument/2006/relationships/image" Target="../media/image680.wmf"/><Relationship Id="rId16" Type="http://schemas.openxmlformats.org/officeDocument/2006/relationships/image" Target="../media/image694.wmf"/><Relationship Id="rId20" Type="http://schemas.openxmlformats.org/officeDocument/2006/relationships/image" Target="../media/image698.wmf"/><Relationship Id="rId29" Type="http://schemas.openxmlformats.org/officeDocument/2006/relationships/image" Target="../media/image707.wmf"/><Relationship Id="rId1" Type="http://schemas.openxmlformats.org/officeDocument/2006/relationships/image" Target="../media/image679.wmf"/><Relationship Id="rId6" Type="http://schemas.openxmlformats.org/officeDocument/2006/relationships/image" Target="../media/image684.wmf"/><Relationship Id="rId11" Type="http://schemas.openxmlformats.org/officeDocument/2006/relationships/image" Target="../media/image689.wmf"/><Relationship Id="rId24" Type="http://schemas.openxmlformats.org/officeDocument/2006/relationships/image" Target="../media/image702.wmf"/><Relationship Id="rId5" Type="http://schemas.openxmlformats.org/officeDocument/2006/relationships/image" Target="../media/image683.wmf"/><Relationship Id="rId15" Type="http://schemas.openxmlformats.org/officeDocument/2006/relationships/image" Target="../media/image693.wmf"/><Relationship Id="rId23" Type="http://schemas.openxmlformats.org/officeDocument/2006/relationships/image" Target="../media/image701.wmf"/><Relationship Id="rId28" Type="http://schemas.openxmlformats.org/officeDocument/2006/relationships/image" Target="../media/image706.wmf"/><Relationship Id="rId10" Type="http://schemas.openxmlformats.org/officeDocument/2006/relationships/image" Target="../media/image688.wmf"/><Relationship Id="rId19" Type="http://schemas.openxmlformats.org/officeDocument/2006/relationships/image" Target="../media/image697.wmf"/><Relationship Id="rId4" Type="http://schemas.openxmlformats.org/officeDocument/2006/relationships/image" Target="../media/image682.wmf"/><Relationship Id="rId9" Type="http://schemas.openxmlformats.org/officeDocument/2006/relationships/image" Target="../media/image687.wmf"/><Relationship Id="rId14" Type="http://schemas.openxmlformats.org/officeDocument/2006/relationships/image" Target="../media/image692.wmf"/><Relationship Id="rId22" Type="http://schemas.openxmlformats.org/officeDocument/2006/relationships/image" Target="../media/image700.wmf"/><Relationship Id="rId27" Type="http://schemas.openxmlformats.org/officeDocument/2006/relationships/image" Target="../media/image705.wmf"/><Relationship Id="rId30" Type="http://schemas.openxmlformats.org/officeDocument/2006/relationships/image" Target="../media/image708.wmf"/></Relationships>
</file>

<file path=ppt/drawings/_rels/vmlDrawing7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6.wmf"/><Relationship Id="rId13" Type="http://schemas.openxmlformats.org/officeDocument/2006/relationships/image" Target="../media/image721.wmf"/><Relationship Id="rId3" Type="http://schemas.openxmlformats.org/officeDocument/2006/relationships/image" Target="../media/image711.wmf"/><Relationship Id="rId7" Type="http://schemas.openxmlformats.org/officeDocument/2006/relationships/image" Target="../media/image715.wmf"/><Relationship Id="rId12" Type="http://schemas.openxmlformats.org/officeDocument/2006/relationships/image" Target="../media/image720.wmf"/><Relationship Id="rId2" Type="http://schemas.openxmlformats.org/officeDocument/2006/relationships/image" Target="../media/image710.wmf"/><Relationship Id="rId1" Type="http://schemas.openxmlformats.org/officeDocument/2006/relationships/image" Target="../media/image709.wmf"/><Relationship Id="rId6" Type="http://schemas.openxmlformats.org/officeDocument/2006/relationships/image" Target="../media/image714.wmf"/><Relationship Id="rId11" Type="http://schemas.openxmlformats.org/officeDocument/2006/relationships/image" Target="../media/image719.wmf"/><Relationship Id="rId5" Type="http://schemas.openxmlformats.org/officeDocument/2006/relationships/image" Target="../media/image713.wmf"/><Relationship Id="rId15" Type="http://schemas.openxmlformats.org/officeDocument/2006/relationships/image" Target="../media/image723.wmf"/><Relationship Id="rId10" Type="http://schemas.openxmlformats.org/officeDocument/2006/relationships/image" Target="../media/image718.wmf"/><Relationship Id="rId4" Type="http://schemas.openxmlformats.org/officeDocument/2006/relationships/image" Target="../media/image712.wmf"/><Relationship Id="rId9" Type="http://schemas.openxmlformats.org/officeDocument/2006/relationships/image" Target="../media/image717.wmf"/><Relationship Id="rId14" Type="http://schemas.openxmlformats.org/officeDocument/2006/relationships/image" Target="../media/image722.wmf"/></Relationships>
</file>

<file path=ppt/drawings/_rels/vmlDrawing7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wmf"/><Relationship Id="rId13" Type="http://schemas.openxmlformats.org/officeDocument/2006/relationships/image" Target="../media/image685.wmf"/><Relationship Id="rId3" Type="http://schemas.openxmlformats.org/officeDocument/2006/relationships/image" Target="../media/image726.wmf"/><Relationship Id="rId7" Type="http://schemas.openxmlformats.org/officeDocument/2006/relationships/image" Target="../media/image679.wmf"/><Relationship Id="rId12" Type="http://schemas.openxmlformats.org/officeDocument/2006/relationships/image" Target="../media/image684.wmf"/><Relationship Id="rId2" Type="http://schemas.openxmlformats.org/officeDocument/2006/relationships/image" Target="../media/image725.wmf"/><Relationship Id="rId1" Type="http://schemas.openxmlformats.org/officeDocument/2006/relationships/image" Target="../media/image724.wmf"/><Relationship Id="rId6" Type="http://schemas.openxmlformats.org/officeDocument/2006/relationships/image" Target="../media/image729.wmf"/><Relationship Id="rId11" Type="http://schemas.openxmlformats.org/officeDocument/2006/relationships/image" Target="../media/image683.wmf"/><Relationship Id="rId5" Type="http://schemas.openxmlformats.org/officeDocument/2006/relationships/image" Target="../media/image728.wmf"/><Relationship Id="rId15" Type="http://schemas.openxmlformats.org/officeDocument/2006/relationships/image" Target="../media/image687.wmf"/><Relationship Id="rId10" Type="http://schemas.openxmlformats.org/officeDocument/2006/relationships/image" Target="../media/image682.wmf"/><Relationship Id="rId4" Type="http://schemas.openxmlformats.org/officeDocument/2006/relationships/image" Target="../media/image727.wmf"/><Relationship Id="rId9" Type="http://schemas.openxmlformats.org/officeDocument/2006/relationships/image" Target="../media/image681.wmf"/><Relationship Id="rId14" Type="http://schemas.openxmlformats.org/officeDocument/2006/relationships/image" Target="../media/image686.wmf"/></Relationships>
</file>

<file path=ppt/drawings/_rels/vmlDrawing7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wmf"/><Relationship Id="rId3" Type="http://schemas.openxmlformats.org/officeDocument/2006/relationships/image" Target="../media/image681.wmf"/><Relationship Id="rId7" Type="http://schemas.openxmlformats.org/officeDocument/2006/relationships/image" Target="../media/image685.wmf"/><Relationship Id="rId2" Type="http://schemas.openxmlformats.org/officeDocument/2006/relationships/image" Target="../media/image680.wmf"/><Relationship Id="rId1" Type="http://schemas.openxmlformats.org/officeDocument/2006/relationships/image" Target="../media/image679.wmf"/><Relationship Id="rId6" Type="http://schemas.openxmlformats.org/officeDocument/2006/relationships/image" Target="../media/image684.wmf"/><Relationship Id="rId5" Type="http://schemas.openxmlformats.org/officeDocument/2006/relationships/image" Target="../media/image683.wmf"/><Relationship Id="rId4" Type="http://schemas.openxmlformats.org/officeDocument/2006/relationships/image" Target="../media/image682.wmf"/><Relationship Id="rId9" Type="http://schemas.openxmlformats.org/officeDocument/2006/relationships/image" Target="../media/image687.wmf"/></Relationships>
</file>

<file path=ppt/drawings/_rels/vmlDrawing7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wmf"/><Relationship Id="rId3" Type="http://schemas.openxmlformats.org/officeDocument/2006/relationships/image" Target="../media/image681.wmf"/><Relationship Id="rId7" Type="http://schemas.openxmlformats.org/officeDocument/2006/relationships/image" Target="../media/image685.wmf"/><Relationship Id="rId2" Type="http://schemas.openxmlformats.org/officeDocument/2006/relationships/image" Target="../media/image680.wmf"/><Relationship Id="rId1" Type="http://schemas.openxmlformats.org/officeDocument/2006/relationships/image" Target="../media/image679.wmf"/><Relationship Id="rId6" Type="http://schemas.openxmlformats.org/officeDocument/2006/relationships/image" Target="../media/image684.wmf"/><Relationship Id="rId11" Type="http://schemas.openxmlformats.org/officeDocument/2006/relationships/image" Target="../media/image735.wmf"/><Relationship Id="rId5" Type="http://schemas.openxmlformats.org/officeDocument/2006/relationships/image" Target="../media/image683.wmf"/><Relationship Id="rId10" Type="http://schemas.openxmlformats.org/officeDocument/2006/relationships/image" Target="../media/image734.wmf"/><Relationship Id="rId4" Type="http://schemas.openxmlformats.org/officeDocument/2006/relationships/image" Target="../media/image682.wmf"/><Relationship Id="rId9" Type="http://schemas.openxmlformats.org/officeDocument/2006/relationships/image" Target="../media/image687.wmf"/></Relationships>
</file>

<file path=ppt/drawings/_rels/vmlDrawing7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4.wmf"/><Relationship Id="rId3" Type="http://schemas.openxmlformats.org/officeDocument/2006/relationships/image" Target="../media/image739.wmf"/><Relationship Id="rId7" Type="http://schemas.openxmlformats.org/officeDocument/2006/relationships/image" Target="../media/image743.wmf"/><Relationship Id="rId2" Type="http://schemas.openxmlformats.org/officeDocument/2006/relationships/image" Target="../media/image738.wmf"/><Relationship Id="rId1" Type="http://schemas.openxmlformats.org/officeDocument/2006/relationships/image" Target="../media/image737.wmf"/><Relationship Id="rId6" Type="http://schemas.openxmlformats.org/officeDocument/2006/relationships/image" Target="../media/image742.wmf"/><Relationship Id="rId5" Type="http://schemas.openxmlformats.org/officeDocument/2006/relationships/image" Target="../media/image741.wmf"/><Relationship Id="rId10" Type="http://schemas.openxmlformats.org/officeDocument/2006/relationships/image" Target="../media/image746.wmf"/><Relationship Id="rId4" Type="http://schemas.openxmlformats.org/officeDocument/2006/relationships/image" Target="../media/image740.wmf"/><Relationship Id="rId9" Type="http://schemas.openxmlformats.org/officeDocument/2006/relationships/image" Target="../media/image745.wmf"/></Relationships>
</file>

<file path=ppt/drawings/_rels/vmlDrawing7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6.wmf"/><Relationship Id="rId3" Type="http://schemas.openxmlformats.org/officeDocument/2006/relationships/image" Target="../media/image751.wmf"/><Relationship Id="rId7" Type="http://schemas.openxmlformats.org/officeDocument/2006/relationships/image" Target="../media/image755.wmf"/><Relationship Id="rId12" Type="http://schemas.openxmlformats.org/officeDocument/2006/relationships/image" Target="../media/image760.wmf"/><Relationship Id="rId2" Type="http://schemas.openxmlformats.org/officeDocument/2006/relationships/image" Target="../media/image750.wmf"/><Relationship Id="rId1" Type="http://schemas.openxmlformats.org/officeDocument/2006/relationships/image" Target="../media/image749.wmf"/><Relationship Id="rId6" Type="http://schemas.openxmlformats.org/officeDocument/2006/relationships/image" Target="../media/image754.wmf"/><Relationship Id="rId11" Type="http://schemas.openxmlformats.org/officeDocument/2006/relationships/image" Target="../media/image759.wmf"/><Relationship Id="rId5" Type="http://schemas.openxmlformats.org/officeDocument/2006/relationships/image" Target="../media/image753.wmf"/><Relationship Id="rId10" Type="http://schemas.openxmlformats.org/officeDocument/2006/relationships/image" Target="../media/image758.wmf"/><Relationship Id="rId4" Type="http://schemas.openxmlformats.org/officeDocument/2006/relationships/image" Target="../media/image752.wmf"/><Relationship Id="rId9" Type="http://schemas.openxmlformats.org/officeDocument/2006/relationships/image" Target="../media/image757.wmf"/></Relationships>
</file>

<file path=ppt/drawings/_rels/vmlDrawing7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8.wmf"/><Relationship Id="rId3" Type="http://schemas.openxmlformats.org/officeDocument/2006/relationships/image" Target="../media/image763.wmf"/><Relationship Id="rId7" Type="http://schemas.openxmlformats.org/officeDocument/2006/relationships/image" Target="../media/image767.wmf"/><Relationship Id="rId12" Type="http://schemas.openxmlformats.org/officeDocument/2006/relationships/image" Target="../media/image772.wmf"/><Relationship Id="rId2" Type="http://schemas.openxmlformats.org/officeDocument/2006/relationships/image" Target="../media/image762.wmf"/><Relationship Id="rId1" Type="http://schemas.openxmlformats.org/officeDocument/2006/relationships/image" Target="../media/image761.wmf"/><Relationship Id="rId6" Type="http://schemas.openxmlformats.org/officeDocument/2006/relationships/image" Target="../media/image766.wmf"/><Relationship Id="rId11" Type="http://schemas.openxmlformats.org/officeDocument/2006/relationships/image" Target="../media/image771.wmf"/><Relationship Id="rId5" Type="http://schemas.openxmlformats.org/officeDocument/2006/relationships/image" Target="../media/image765.wmf"/><Relationship Id="rId10" Type="http://schemas.openxmlformats.org/officeDocument/2006/relationships/image" Target="../media/image770.wmf"/><Relationship Id="rId4" Type="http://schemas.openxmlformats.org/officeDocument/2006/relationships/image" Target="../media/image764.wmf"/><Relationship Id="rId9" Type="http://schemas.openxmlformats.org/officeDocument/2006/relationships/image" Target="../media/image769.wmf"/></Relationships>
</file>

<file path=ppt/drawings/_rels/vmlDrawing7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9.wmf"/><Relationship Id="rId3" Type="http://schemas.openxmlformats.org/officeDocument/2006/relationships/image" Target="../media/image764.wmf"/><Relationship Id="rId7" Type="http://schemas.openxmlformats.org/officeDocument/2006/relationships/image" Target="../media/image768.wmf"/><Relationship Id="rId12" Type="http://schemas.openxmlformats.org/officeDocument/2006/relationships/image" Target="../media/image780.wmf"/><Relationship Id="rId2" Type="http://schemas.openxmlformats.org/officeDocument/2006/relationships/image" Target="../media/image776.wmf"/><Relationship Id="rId1" Type="http://schemas.openxmlformats.org/officeDocument/2006/relationships/image" Target="../media/image775.wmf"/><Relationship Id="rId6" Type="http://schemas.openxmlformats.org/officeDocument/2006/relationships/image" Target="../media/image767.wmf"/><Relationship Id="rId11" Type="http://schemas.openxmlformats.org/officeDocument/2006/relationships/image" Target="../media/image779.wmf"/><Relationship Id="rId5" Type="http://schemas.openxmlformats.org/officeDocument/2006/relationships/image" Target="../media/image766.wmf"/><Relationship Id="rId10" Type="http://schemas.openxmlformats.org/officeDocument/2006/relationships/image" Target="../media/image778.wmf"/><Relationship Id="rId4" Type="http://schemas.openxmlformats.org/officeDocument/2006/relationships/image" Target="../media/image765.wmf"/><Relationship Id="rId9" Type="http://schemas.openxmlformats.org/officeDocument/2006/relationships/image" Target="../media/image777.wmf"/></Relationships>
</file>

<file path=ppt/drawings/_rels/vmlDrawing7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wmf"/><Relationship Id="rId3" Type="http://schemas.openxmlformats.org/officeDocument/2006/relationships/image" Target="../media/image785.wmf"/><Relationship Id="rId7" Type="http://schemas.openxmlformats.org/officeDocument/2006/relationships/image" Target="../media/image789.wmf"/><Relationship Id="rId12" Type="http://schemas.openxmlformats.org/officeDocument/2006/relationships/image" Target="../media/image794.wmf"/><Relationship Id="rId2" Type="http://schemas.openxmlformats.org/officeDocument/2006/relationships/image" Target="../media/image784.wmf"/><Relationship Id="rId1" Type="http://schemas.openxmlformats.org/officeDocument/2006/relationships/image" Target="../media/image783.wmf"/><Relationship Id="rId6" Type="http://schemas.openxmlformats.org/officeDocument/2006/relationships/image" Target="../media/image788.wmf"/><Relationship Id="rId11" Type="http://schemas.openxmlformats.org/officeDocument/2006/relationships/image" Target="../media/image793.wmf"/><Relationship Id="rId5" Type="http://schemas.openxmlformats.org/officeDocument/2006/relationships/image" Target="../media/image787.wmf"/><Relationship Id="rId10" Type="http://schemas.openxmlformats.org/officeDocument/2006/relationships/image" Target="../media/image792.wmf"/><Relationship Id="rId4" Type="http://schemas.openxmlformats.org/officeDocument/2006/relationships/image" Target="../media/image786.wmf"/><Relationship Id="rId9" Type="http://schemas.openxmlformats.org/officeDocument/2006/relationships/image" Target="../media/image79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8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6.wmf"/><Relationship Id="rId3" Type="http://schemas.openxmlformats.org/officeDocument/2006/relationships/image" Target="../media/image801.wmf"/><Relationship Id="rId7" Type="http://schemas.openxmlformats.org/officeDocument/2006/relationships/image" Target="../media/image805.wmf"/><Relationship Id="rId12" Type="http://schemas.openxmlformats.org/officeDocument/2006/relationships/image" Target="../media/image810.wmf"/><Relationship Id="rId2" Type="http://schemas.openxmlformats.org/officeDocument/2006/relationships/image" Target="../media/image800.wmf"/><Relationship Id="rId1" Type="http://schemas.openxmlformats.org/officeDocument/2006/relationships/image" Target="../media/image799.wmf"/><Relationship Id="rId6" Type="http://schemas.openxmlformats.org/officeDocument/2006/relationships/image" Target="../media/image804.wmf"/><Relationship Id="rId11" Type="http://schemas.openxmlformats.org/officeDocument/2006/relationships/image" Target="../media/image809.wmf"/><Relationship Id="rId5" Type="http://schemas.openxmlformats.org/officeDocument/2006/relationships/image" Target="../media/image803.wmf"/><Relationship Id="rId10" Type="http://schemas.openxmlformats.org/officeDocument/2006/relationships/image" Target="../media/image808.wmf"/><Relationship Id="rId4" Type="http://schemas.openxmlformats.org/officeDocument/2006/relationships/image" Target="../media/image802.wmf"/><Relationship Id="rId9" Type="http://schemas.openxmlformats.org/officeDocument/2006/relationships/image" Target="../media/image807.wmf"/></Relationships>
</file>

<file path=ppt/drawings/_rels/vmlDrawing8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6.wmf"/><Relationship Id="rId13" Type="http://schemas.openxmlformats.org/officeDocument/2006/relationships/image" Target="../media/image831.wmf"/><Relationship Id="rId3" Type="http://schemas.openxmlformats.org/officeDocument/2006/relationships/image" Target="../media/image821.wmf"/><Relationship Id="rId7" Type="http://schemas.openxmlformats.org/officeDocument/2006/relationships/image" Target="../media/image825.wmf"/><Relationship Id="rId12" Type="http://schemas.openxmlformats.org/officeDocument/2006/relationships/image" Target="../media/image830.wmf"/><Relationship Id="rId2" Type="http://schemas.openxmlformats.org/officeDocument/2006/relationships/image" Target="../media/image820.wmf"/><Relationship Id="rId16" Type="http://schemas.openxmlformats.org/officeDocument/2006/relationships/image" Target="../media/image834.wmf"/><Relationship Id="rId1" Type="http://schemas.openxmlformats.org/officeDocument/2006/relationships/image" Target="../media/image819.wmf"/><Relationship Id="rId6" Type="http://schemas.openxmlformats.org/officeDocument/2006/relationships/image" Target="../media/image824.wmf"/><Relationship Id="rId11" Type="http://schemas.openxmlformats.org/officeDocument/2006/relationships/image" Target="../media/image829.wmf"/><Relationship Id="rId5" Type="http://schemas.openxmlformats.org/officeDocument/2006/relationships/image" Target="../media/image823.wmf"/><Relationship Id="rId15" Type="http://schemas.openxmlformats.org/officeDocument/2006/relationships/image" Target="../media/image833.wmf"/><Relationship Id="rId10" Type="http://schemas.openxmlformats.org/officeDocument/2006/relationships/image" Target="../media/image828.wmf"/><Relationship Id="rId4" Type="http://schemas.openxmlformats.org/officeDocument/2006/relationships/image" Target="../media/image822.wmf"/><Relationship Id="rId9" Type="http://schemas.openxmlformats.org/officeDocument/2006/relationships/image" Target="../media/image827.wmf"/><Relationship Id="rId14" Type="http://schemas.openxmlformats.org/officeDocument/2006/relationships/image" Target="../media/image83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10" Type="http://schemas.openxmlformats.org/officeDocument/2006/relationships/image" Target="../media/image108.wmf"/><Relationship Id="rId4" Type="http://schemas.openxmlformats.org/officeDocument/2006/relationships/image" Target="../media/image102.wmf"/><Relationship Id="rId9" Type="http://schemas.openxmlformats.org/officeDocument/2006/relationships/image" Target="../media/image10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r">
              <a:defRPr sz="1100"/>
            </a:lvl1pPr>
          </a:lstStyle>
          <a:p>
            <a:fld id="{C18139EC-A507-4068-85E7-6CC792B4B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7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1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08597341-373A-44C4-8C84-5B148C387F80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6900" y="652463"/>
            <a:ext cx="5207000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11" tIns="43106" rIns="86211" bIns="43106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11" tIns="43106" rIns="86211" bIns="4310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211" tIns="43106" rIns="86211" bIns="4310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7FB575FD-A520-4154-AE97-06B299823D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575FD-A520-4154-AE97-06B299823DDC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45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575FD-A520-4154-AE97-06B299823DDC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17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5"/>
            <a:ext cx="8229600" cy="48762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60827-CA04-4A1D-B8AB-AEC6D268BB9A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94F6-4180-4784-8378-D56DF7FEA0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4DAD-E75F-4301-A56A-00C844C23F52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31C48-8215-467B-AF95-2BCB489E3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9FB3-8AE3-43EA-B9A6-FD6F71FB2F4A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2378-124C-44B0-A9F5-E2834FC615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1C08-643B-4CB7-8422-6A52545CDED5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5BB96-FB0B-41D1-9FA2-844E9B4ADC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436A-EDD8-4437-A0AE-740A5C240E93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3799-A884-4B2C-868B-999011D20F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65F0-8C1B-4F8C-8A10-573BF1BE10EC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0142-8FB3-4130-AA83-BD0A44B6E5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85676-E8D2-4508-B0AE-29882A35B643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52223-8B49-4B3F-9F60-238AF6E193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80C82-E406-4459-9CA4-58A2C445CB71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AD37F-85D0-4530-8698-1690150E6D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E8DBA-4FEF-4D69-94D7-84D0EBD1371A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5734-9D42-46D8-A470-DC5CD912F3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948A8-5CD2-4022-83B6-70C9FDA3BA5C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60DA9-6D88-408B-B584-0AA536D11C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9493E-A35E-4943-B893-637D892A8189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5A804-6AB9-41C4-873E-8A7EF88A0B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544" y="5491599"/>
            <a:ext cx="83529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u="none" strike="noStrike" kern="1200" baseline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WINTER COLLEGE on OPTICS: Fundamentals of Photonics - Theory,Devices and Applications, 10 - 21 February 2014, Trieste - Miramare, Italy</a:t>
            </a:r>
            <a:endParaRPr lang="en-US" sz="10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2595"/>
            <a:ext cx="9144000" cy="202406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n-lt"/>
              <a:cs typeface="+mn-cs"/>
            </a:endParaRPr>
          </a:p>
        </p:txBody>
      </p:sp>
      <p:pic>
        <p:nvPicPr>
          <p:cNvPr id="86019" name="Picture 4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75" y="5515240"/>
            <a:ext cx="279400" cy="2050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cs-CZ" smtClean="0"/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30203B-8502-47EA-8F36-FD90BBA1B44B}" type="datetimeFigureOut">
              <a:rPr lang="cs-CZ"/>
              <a:pPr>
                <a:defRPr/>
              </a:pPr>
              <a:t>19.8.2014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58E727-2FC8-44C5-A572-02268848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86.wmf"/><Relationship Id="rId26" Type="http://schemas.openxmlformats.org/officeDocument/2006/relationships/image" Target="../media/image90.wmf"/><Relationship Id="rId3" Type="http://schemas.openxmlformats.org/officeDocument/2006/relationships/oleObject" Target="../embeddings/oleObject77.bin"/><Relationship Id="rId21" Type="http://schemas.openxmlformats.org/officeDocument/2006/relationships/oleObject" Target="../embeddings/oleObject86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83.wmf"/><Relationship Id="rId17" Type="http://schemas.openxmlformats.org/officeDocument/2006/relationships/oleObject" Target="../embeddings/oleObject84.bin"/><Relationship Id="rId25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5.wmf"/><Relationship Id="rId20" Type="http://schemas.openxmlformats.org/officeDocument/2006/relationships/image" Target="../media/image87.wmf"/><Relationship Id="rId29" Type="http://schemas.openxmlformats.org/officeDocument/2006/relationships/oleObject" Target="../embeddings/oleObject90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81.bin"/><Relationship Id="rId24" Type="http://schemas.openxmlformats.org/officeDocument/2006/relationships/image" Target="../media/image89.wmf"/><Relationship Id="rId32" Type="http://schemas.openxmlformats.org/officeDocument/2006/relationships/image" Target="../media/image93.wmf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23" Type="http://schemas.openxmlformats.org/officeDocument/2006/relationships/oleObject" Target="../embeddings/oleObject87.bin"/><Relationship Id="rId28" Type="http://schemas.openxmlformats.org/officeDocument/2006/relationships/image" Target="../media/image91.wmf"/><Relationship Id="rId10" Type="http://schemas.openxmlformats.org/officeDocument/2006/relationships/image" Target="../media/image82.wmf"/><Relationship Id="rId19" Type="http://schemas.openxmlformats.org/officeDocument/2006/relationships/oleObject" Target="../embeddings/oleObject85.bin"/><Relationship Id="rId31" Type="http://schemas.openxmlformats.org/officeDocument/2006/relationships/oleObject" Target="../embeddings/oleObject91.bin"/><Relationship Id="rId4" Type="http://schemas.openxmlformats.org/officeDocument/2006/relationships/image" Target="../media/image79.wmf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84.wmf"/><Relationship Id="rId22" Type="http://schemas.openxmlformats.org/officeDocument/2006/relationships/image" Target="../media/image88.wmf"/><Relationship Id="rId27" Type="http://schemas.openxmlformats.org/officeDocument/2006/relationships/oleObject" Target="../embeddings/oleObject89.bin"/><Relationship Id="rId30" Type="http://schemas.openxmlformats.org/officeDocument/2006/relationships/image" Target="../media/image9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97.w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9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102.bin"/><Relationship Id="rId18" Type="http://schemas.openxmlformats.org/officeDocument/2006/relationships/image" Target="../media/image106.wmf"/><Relationship Id="rId3" Type="http://schemas.openxmlformats.org/officeDocument/2006/relationships/oleObject" Target="../embeddings/oleObject97.bin"/><Relationship Id="rId21" Type="http://schemas.openxmlformats.org/officeDocument/2006/relationships/oleObject" Target="../embeddings/oleObject106.bin"/><Relationship Id="rId7" Type="http://schemas.openxmlformats.org/officeDocument/2006/relationships/oleObject" Target="../embeddings/oleObject99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8.bin"/><Relationship Id="rId15" Type="http://schemas.openxmlformats.org/officeDocument/2006/relationships/oleObject" Target="../embeddings/oleObject103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105.bin"/><Relationship Id="rId4" Type="http://schemas.openxmlformats.org/officeDocument/2006/relationships/image" Target="../media/image99.wmf"/><Relationship Id="rId9" Type="http://schemas.openxmlformats.org/officeDocument/2006/relationships/oleObject" Target="../embeddings/oleObject100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oleObject" Target="../embeddings/oleObject112.bin"/><Relationship Id="rId18" Type="http://schemas.openxmlformats.org/officeDocument/2006/relationships/image" Target="../media/image116.wmf"/><Relationship Id="rId3" Type="http://schemas.openxmlformats.org/officeDocument/2006/relationships/oleObject" Target="../embeddings/oleObject107.bin"/><Relationship Id="rId21" Type="http://schemas.openxmlformats.org/officeDocument/2006/relationships/oleObject" Target="../embeddings/oleObject116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113.wmf"/><Relationship Id="rId17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5.wmf"/><Relationship Id="rId20" Type="http://schemas.openxmlformats.org/officeDocument/2006/relationships/image" Target="../media/image11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5" Type="http://schemas.openxmlformats.org/officeDocument/2006/relationships/oleObject" Target="../embeddings/oleObject113.bin"/><Relationship Id="rId10" Type="http://schemas.openxmlformats.org/officeDocument/2006/relationships/image" Target="../media/image112.wmf"/><Relationship Id="rId19" Type="http://schemas.openxmlformats.org/officeDocument/2006/relationships/oleObject" Target="../embeddings/oleObject115.bin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110.bin"/><Relationship Id="rId14" Type="http://schemas.openxmlformats.org/officeDocument/2006/relationships/image" Target="../media/image114.wmf"/><Relationship Id="rId22" Type="http://schemas.openxmlformats.org/officeDocument/2006/relationships/image" Target="../media/image11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oleObject" Target="../embeddings/oleObject122.bin"/><Relationship Id="rId18" Type="http://schemas.openxmlformats.org/officeDocument/2006/relationships/image" Target="../media/image126.wmf"/><Relationship Id="rId26" Type="http://schemas.openxmlformats.org/officeDocument/2006/relationships/image" Target="../media/image130.wmf"/><Relationship Id="rId3" Type="http://schemas.openxmlformats.org/officeDocument/2006/relationships/oleObject" Target="../embeddings/oleObject117.bin"/><Relationship Id="rId21" Type="http://schemas.openxmlformats.org/officeDocument/2006/relationships/oleObject" Target="../embeddings/oleObject126.bin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23.wmf"/><Relationship Id="rId17" Type="http://schemas.openxmlformats.org/officeDocument/2006/relationships/oleObject" Target="../embeddings/oleObject124.bin"/><Relationship Id="rId25" Type="http://schemas.openxmlformats.org/officeDocument/2006/relationships/oleObject" Target="../embeddings/oleObject12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5.wmf"/><Relationship Id="rId20" Type="http://schemas.openxmlformats.org/officeDocument/2006/relationships/image" Target="../media/image127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121.bin"/><Relationship Id="rId24" Type="http://schemas.openxmlformats.org/officeDocument/2006/relationships/image" Target="../media/image129.wmf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3.bin"/><Relationship Id="rId23" Type="http://schemas.openxmlformats.org/officeDocument/2006/relationships/oleObject" Target="../embeddings/oleObject127.bin"/><Relationship Id="rId10" Type="http://schemas.openxmlformats.org/officeDocument/2006/relationships/image" Target="../media/image122.wmf"/><Relationship Id="rId19" Type="http://schemas.openxmlformats.org/officeDocument/2006/relationships/oleObject" Target="../embeddings/oleObject125.bin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24.wmf"/><Relationship Id="rId22" Type="http://schemas.openxmlformats.org/officeDocument/2006/relationships/image" Target="../media/image12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129.bin"/><Relationship Id="rId7" Type="http://schemas.openxmlformats.org/officeDocument/2006/relationships/oleObject" Target="../embeddings/oleObject131.bin"/><Relationship Id="rId12" Type="http://schemas.openxmlformats.org/officeDocument/2006/relationships/image" Target="../media/image1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133.bin"/><Relationship Id="rId5" Type="http://schemas.openxmlformats.org/officeDocument/2006/relationships/oleObject" Target="../embeddings/oleObject130.bin"/><Relationship Id="rId10" Type="http://schemas.openxmlformats.org/officeDocument/2006/relationships/image" Target="../media/image134.w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13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oleObject" Target="../embeddings/oleObject139.bin"/><Relationship Id="rId18" Type="http://schemas.openxmlformats.org/officeDocument/2006/relationships/image" Target="../media/image143.wmf"/><Relationship Id="rId26" Type="http://schemas.openxmlformats.org/officeDocument/2006/relationships/image" Target="../media/image147.wmf"/><Relationship Id="rId3" Type="http://schemas.openxmlformats.org/officeDocument/2006/relationships/oleObject" Target="../embeddings/oleObject134.bin"/><Relationship Id="rId21" Type="http://schemas.openxmlformats.org/officeDocument/2006/relationships/oleObject" Target="../embeddings/oleObject143.bin"/><Relationship Id="rId7" Type="http://schemas.openxmlformats.org/officeDocument/2006/relationships/oleObject" Target="../embeddings/oleObject136.bin"/><Relationship Id="rId12" Type="http://schemas.openxmlformats.org/officeDocument/2006/relationships/image" Target="../media/image140.wmf"/><Relationship Id="rId17" Type="http://schemas.openxmlformats.org/officeDocument/2006/relationships/oleObject" Target="../embeddings/oleObject141.bin"/><Relationship Id="rId25" Type="http://schemas.openxmlformats.org/officeDocument/2006/relationships/oleObject" Target="../embeddings/oleObject1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2.wmf"/><Relationship Id="rId20" Type="http://schemas.openxmlformats.org/officeDocument/2006/relationships/image" Target="../media/image144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7.wmf"/><Relationship Id="rId11" Type="http://schemas.openxmlformats.org/officeDocument/2006/relationships/oleObject" Target="../embeddings/oleObject138.bin"/><Relationship Id="rId24" Type="http://schemas.openxmlformats.org/officeDocument/2006/relationships/image" Target="../media/image146.wmf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0.bin"/><Relationship Id="rId23" Type="http://schemas.openxmlformats.org/officeDocument/2006/relationships/oleObject" Target="../embeddings/oleObject144.bin"/><Relationship Id="rId10" Type="http://schemas.openxmlformats.org/officeDocument/2006/relationships/image" Target="../media/image139.wmf"/><Relationship Id="rId19" Type="http://schemas.openxmlformats.org/officeDocument/2006/relationships/oleObject" Target="../embeddings/oleObject142.bin"/><Relationship Id="rId4" Type="http://schemas.openxmlformats.org/officeDocument/2006/relationships/image" Target="../media/image136.wmf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141.wmf"/><Relationship Id="rId22" Type="http://schemas.openxmlformats.org/officeDocument/2006/relationships/image" Target="../media/image14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147.bin"/><Relationship Id="rId4" Type="http://schemas.openxmlformats.org/officeDocument/2006/relationships/image" Target="../media/image14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15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13" Type="http://schemas.openxmlformats.org/officeDocument/2006/relationships/oleObject" Target="../embeddings/oleObject155.bin"/><Relationship Id="rId18" Type="http://schemas.openxmlformats.org/officeDocument/2006/relationships/image" Target="../media/image158.wmf"/><Relationship Id="rId3" Type="http://schemas.openxmlformats.org/officeDocument/2006/relationships/oleObject" Target="../embeddings/oleObject150.bin"/><Relationship Id="rId21" Type="http://schemas.openxmlformats.org/officeDocument/2006/relationships/oleObject" Target="../embeddings/oleObject159.bin"/><Relationship Id="rId7" Type="http://schemas.openxmlformats.org/officeDocument/2006/relationships/oleObject" Target="../embeddings/oleObject152.bin"/><Relationship Id="rId12" Type="http://schemas.openxmlformats.org/officeDocument/2006/relationships/image" Target="../media/image155.wmf"/><Relationship Id="rId17" Type="http://schemas.openxmlformats.org/officeDocument/2006/relationships/oleObject" Target="../embeddings/oleObject15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7.wmf"/><Relationship Id="rId20" Type="http://schemas.openxmlformats.org/officeDocument/2006/relationships/image" Target="../media/image159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2.wmf"/><Relationship Id="rId11" Type="http://schemas.openxmlformats.org/officeDocument/2006/relationships/oleObject" Target="../embeddings/oleObject154.bin"/><Relationship Id="rId5" Type="http://schemas.openxmlformats.org/officeDocument/2006/relationships/oleObject" Target="../embeddings/oleObject151.bin"/><Relationship Id="rId15" Type="http://schemas.openxmlformats.org/officeDocument/2006/relationships/oleObject" Target="../embeddings/oleObject156.bin"/><Relationship Id="rId10" Type="http://schemas.openxmlformats.org/officeDocument/2006/relationships/image" Target="../media/image154.wmf"/><Relationship Id="rId19" Type="http://schemas.openxmlformats.org/officeDocument/2006/relationships/oleObject" Target="../embeddings/oleObject158.bin"/><Relationship Id="rId4" Type="http://schemas.openxmlformats.org/officeDocument/2006/relationships/image" Target="../media/image151.wmf"/><Relationship Id="rId9" Type="http://schemas.openxmlformats.org/officeDocument/2006/relationships/oleObject" Target="../embeddings/oleObject153.bin"/><Relationship Id="rId14" Type="http://schemas.openxmlformats.org/officeDocument/2006/relationships/image" Target="../media/image156.wmf"/><Relationship Id="rId22" Type="http://schemas.openxmlformats.org/officeDocument/2006/relationships/image" Target="../media/image160.wm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.wmf"/><Relationship Id="rId18" Type="http://schemas.openxmlformats.org/officeDocument/2006/relationships/oleObject" Target="../embeddings/oleObject167.bin"/><Relationship Id="rId26" Type="http://schemas.openxmlformats.org/officeDocument/2006/relationships/oleObject" Target="../embeddings/oleObject171.bin"/><Relationship Id="rId39" Type="http://schemas.openxmlformats.org/officeDocument/2006/relationships/oleObject" Target="../embeddings/oleObject178.bin"/><Relationship Id="rId21" Type="http://schemas.openxmlformats.org/officeDocument/2006/relationships/image" Target="../media/image169.wmf"/><Relationship Id="rId34" Type="http://schemas.openxmlformats.org/officeDocument/2006/relationships/image" Target="../media/image175.wmf"/><Relationship Id="rId42" Type="http://schemas.openxmlformats.org/officeDocument/2006/relationships/image" Target="../media/image179.wmf"/><Relationship Id="rId47" Type="http://schemas.openxmlformats.org/officeDocument/2006/relationships/oleObject" Target="../embeddings/oleObject182.bin"/><Relationship Id="rId50" Type="http://schemas.openxmlformats.org/officeDocument/2006/relationships/image" Target="../media/image183.wmf"/><Relationship Id="rId55" Type="http://schemas.openxmlformats.org/officeDocument/2006/relationships/oleObject" Target="../embeddings/oleObject186.bin"/><Relationship Id="rId63" Type="http://schemas.openxmlformats.org/officeDocument/2006/relationships/oleObject" Target="../embeddings/oleObject190.bin"/><Relationship Id="rId68" Type="http://schemas.openxmlformats.org/officeDocument/2006/relationships/image" Target="../media/image192.wmf"/><Relationship Id="rId7" Type="http://schemas.openxmlformats.org/officeDocument/2006/relationships/image" Target="../media/image162.wmf"/><Relationship Id="rId71" Type="http://schemas.openxmlformats.org/officeDocument/2006/relationships/oleObject" Target="../embeddings/oleObject194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66.bin"/><Relationship Id="rId29" Type="http://schemas.openxmlformats.org/officeDocument/2006/relationships/image" Target="../media/image173.wmf"/><Relationship Id="rId11" Type="http://schemas.openxmlformats.org/officeDocument/2006/relationships/image" Target="../media/image164.wmf"/><Relationship Id="rId24" Type="http://schemas.openxmlformats.org/officeDocument/2006/relationships/oleObject" Target="../embeddings/oleObject170.bin"/><Relationship Id="rId32" Type="http://schemas.openxmlformats.org/officeDocument/2006/relationships/oleObject" Target="../embeddings/oleObject174.bin"/><Relationship Id="rId37" Type="http://schemas.openxmlformats.org/officeDocument/2006/relationships/oleObject" Target="../embeddings/oleObject177.bin"/><Relationship Id="rId40" Type="http://schemas.openxmlformats.org/officeDocument/2006/relationships/image" Target="../media/image178.wmf"/><Relationship Id="rId45" Type="http://schemas.openxmlformats.org/officeDocument/2006/relationships/oleObject" Target="../embeddings/oleObject181.bin"/><Relationship Id="rId53" Type="http://schemas.openxmlformats.org/officeDocument/2006/relationships/oleObject" Target="../embeddings/oleObject185.bin"/><Relationship Id="rId58" Type="http://schemas.openxmlformats.org/officeDocument/2006/relationships/image" Target="../media/image187.wmf"/><Relationship Id="rId66" Type="http://schemas.openxmlformats.org/officeDocument/2006/relationships/image" Target="../media/image191.wmf"/><Relationship Id="rId74" Type="http://schemas.openxmlformats.org/officeDocument/2006/relationships/image" Target="../media/image195.wmf"/><Relationship Id="rId5" Type="http://schemas.openxmlformats.org/officeDocument/2006/relationships/image" Target="../media/image161.wmf"/><Relationship Id="rId15" Type="http://schemas.openxmlformats.org/officeDocument/2006/relationships/image" Target="../media/image166.wmf"/><Relationship Id="rId23" Type="http://schemas.openxmlformats.org/officeDocument/2006/relationships/image" Target="../media/image170.wmf"/><Relationship Id="rId28" Type="http://schemas.openxmlformats.org/officeDocument/2006/relationships/oleObject" Target="../embeddings/oleObject172.bin"/><Relationship Id="rId36" Type="http://schemas.openxmlformats.org/officeDocument/2006/relationships/image" Target="../media/image176.wmf"/><Relationship Id="rId49" Type="http://schemas.openxmlformats.org/officeDocument/2006/relationships/oleObject" Target="../embeddings/oleObject183.bin"/><Relationship Id="rId57" Type="http://schemas.openxmlformats.org/officeDocument/2006/relationships/oleObject" Target="../embeddings/oleObject187.bin"/><Relationship Id="rId61" Type="http://schemas.openxmlformats.org/officeDocument/2006/relationships/oleObject" Target="../embeddings/oleObject189.bin"/><Relationship Id="rId10" Type="http://schemas.openxmlformats.org/officeDocument/2006/relationships/oleObject" Target="../embeddings/oleObject163.bin"/><Relationship Id="rId19" Type="http://schemas.openxmlformats.org/officeDocument/2006/relationships/image" Target="../media/image168.wmf"/><Relationship Id="rId31" Type="http://schemas.openxmlformats.org/officeDocument/2006/relationships/image" Target="../media/image174.wmf"/><Relationship Id="rId44" Type="http://schemas.openxmlformats.org/officeDocument/2006/relationships/image" Target="../media/image180.wmf"/><Relationship Id="rId52" Type="http://schemas.openxmlformats.org/officeDocument/2006/relationships/image" Target="../media/image184.wmf"/><Relationship Id="rId60" Type="http://schemas.openxmlformats.org/officeDocument/2006/relationships/image" Target="../media/image188.wmf"/><Relationship Id="rId65" Type="http://schemas.openxmlformats.org/officeDocument/2006/relationships/oleObject" Target="../embeddings/oleObject191.bin"/><Relationship Id="rId73" Type="http://schemas.openxmlformats.org/officeDocument/2006/relationships/oleObject" Target="../embeddings/oleObject195.bin"/><Relationship Id="rId4" Type="http://schemas.openxmlformats.org/officeDocument/2006/relationships/oleObject" Target="../embeddings/oleObject160.bin"/><Relationship Id="rId9" Type="http://schemas.openxmlformats.org/officeDocument/2006/relationships/image" Target="../media/image163.wmf"/><Relationship Id="rId14" Type="http://schemas.openxmlformats.org/officeDocument/2006/relationships/oleObject" Target="../embeddings/oleObject165.bin"/><Relationship Id="rId22" Type="http://schemas.openxmlformats.org/officeDocument/2006/relationships/oleObject" Target="../embeddings/oleObject169.bin"/><Relationship Id="rId27" Type="http://schemas.openxmlformats.org/officeDocument/2006/relationships/image" Target="../media/image172.wmf"/><Relationship Id="rId30" Type="http://schemas.openxmlformats.org/officeDocument/2006/relationships/oleObject" Target="../embeddings/oleObject173.bin"/><Relationship Id="rId35" Type="http://schemas.openxmlformats.org/officeDocument/2006/relationships/oleObject" Target="../embeddings/oleObject176.bin"/><Relationship Id="rId43" Type="http://schemas.openxmlformats.org/officeDocument/2006/relationships/oleObject" Target="../embeddings/oleObject180.bin"/><Relationship Id="rId48" Type="http://schemas.openxmlformats.org/officeDocument/2006/relationships/image" Target="../media/image182.wmf"/><Relationship Id="rId56" Type="http://schemas.openxmlformats.org/officeDocument/2006/relationships/image" Target="../media/image186.wmf"/><Relationship Id="rId64" Type="http://schemas.openxmlformats.org/officeDocument/2006/relationships/image" Target="../media/image190.wmf"/><Relationship Id="rId69" Type="http://schemas.openxmlformats.org/officeDocument/2006/relationships/oleObject" Target="../embeddings/oleObject193.bin"/><Relationship Id="rId8" Type="http://schemas.openxmlformats.org/officeDocument/2006/relationships/oleObject" Target="../embeddings/oleObject162.bin"/><Relationship Id="rId51" Type="http://schemas.openxmlformats.org/officeDocument/2006/relationships/oleObject" Target="../embeddings/oleObject184.bin"/><Relationship Id="rId72" Type="http://schemas.openxmlformats.org/officeDocument/2006/relationships/image" Target="../media/image194.wmf"/><Relationship Id="rId3" Type="http://schemas.openxmlformats.org/officeDocument/2006/relationships/notesSlide" Target="../notesSlides/notesSlide2.xml"/><Relationship Id="rId12" Type="http://schemas.openxmlformats.org/officeDocument/2006/relationships/oleObject" Target="../embeddings/oleObject164.bin"/><Relationship Id="rId17" Type="http://schemas.openxmlformats.org/officeDocument/2006/relationships/image" Target="../media/image167.wmf"/><Relationship Id="rId25" Type="http://schemas.openxmlformats.org/officeDocument/2006/relationships/image" Target="../media/image171.wmf"/><Relationship Id="rId33" Type="http://schemas.openxmlformats.org/officeDocument/2006/relationships/oleObject" Target="../embeddings/oleObject175.bin"/><Relationship Id="rId38" Type="http://schemas.openxmlformats.org/officeDocument/2006/relationships/image" Target="../media/image177.wmf"/><Relationship Id="rId46" Type="http://schemas.openxmlformats.org/officeDocument/2006/relationships/image" Target="../media/image181.wmf"/><Relationship Id="rId59" Type="http://schemas.openxmlformats.org/officeDocument/2006/relationships/oleObject" Target="../embeddings/oleObject188.bin"/><Relationship Id="rId67" Type="http://schemas.openxmlformats.org/officeDocument/2006/relationships/oleObject" Target="../embeddings/oleObject192.bin"/><Relationship Id="rId20" Type="http://schemas.openxmlformats.org/officeDocument/2006/relationships/oleObject" Target="../embeddings/oleObject168.bin"/><Relationship Id="rId41" Type="http://schemas.openxmlformats.org/officeDocument/2006/relationships/oleObject" Target="../embeddings/oleObject179.bin"/><Relationship Id="rId54" Type="http://schemas.openxmlformats.org/officeDocument/2006/relationships/image" Target="../media/image185.wmf"/><Relationship Id="rId62" Type="http://schemas.openxmlformats.org/officeDocument/2006/relationships/image" Target="../media/image189.wmf"/><Relationship Id="rId70" Type="http://schemas.openxmlformats.org/officeDocument/2006/relationships/image" Target="../media/image193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6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wmf"/><Relationship Id="rId13" Type="http://schemas.openxmlformats.org/officeDocument/2006/relationships/oleObject" Target="../embeddings/oleObject201.bin"/><Relationship Id="rId18" Type="http://schemas.openxmlformats.org/officeDocument/2006/relationships/image" Target="../media/image203.wmf"/><Relationship Id="rId26" Type="http://schemas.openxmlformats.org/officeDocument/2006/relationships/image" Target="../media/image207.wmf"/><Relationship Id="rId39" Type="http://schemas.openxmlformats.org/officeDocument/2006/relationships/oleObject" Target="../embeddings/oleObject214.bin"/><Relationship Id="rId3" Type="http://schemas.openxmlformats.org/officeDocument/2006/relationships/oleObject" Target="../embeddings/oleObject196.bin"/><Relationship Id="rId21" Type="http://schemas.openxmlformats.org/officeDocument/2006/relationships/oleObject" Target="../embeddings/oleObject205.bin"/><Relationship Id="rId34" Type="http://schemas.openxmlformats.org/officeDocument/2006/relationships/image" Target="../media/image211.wmf"/><Relationship Id="rId42" Type="http://schemas.openxmlformats.org/officeDocument/2006/relationships/image" Target="../media/image215.wmf"/><Relationship Id="rId7" Type="http://schemas.openxmlformats.org/officeDocument/2006/relationships/oleObject" Target="../embeddings/oleObject198.bin"/><Relationship Id="rId12" Type="http://schemas.openxmlformats.org/officeDocument/2006/relationships/image" Target="../media/image200.wmf"/><Relationship Id="rId17" Type="http://schemas.openxmlformats.org/officeDocument/2006/relationships/oleObject" Target="../embeddings/oleObject203.bin"/><Relationship Id="rId25" Type="http://schemas.openxmlformats.org/officeDocument/2006/relationships/oleObject" Target="../embeddings/oleObject207.bin"/><Relationship Id="rId33" Type="http://schemas.openxmlformats.org/officeDocument/2006/relationships/oleObject" Target="../embeddings/oleObject211.bin"/><Relationship Id="rId38" Type="http://schemas.openxmlformats.org/officeDocument/2006/relationships/image" Target="../media/image21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2.wmf"/><Relationship Id="rId20" Type="http://schemas.openxmlformats.org/officeDocument/2006/relationships/image" Target="../media/image204.wmf"/><Relationship Id="rId29" Type="http://schemas.openxmlformats.org/officeDocument/2006/relationships/oleObject" Target="../embeddings/oleObject209.bin"/><Relationship Id="rId41" Type="http://schemas.openxmlformats.org/officeDocument/2006/relationships/oleObject" Target="../embeddings/oleObject21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7.wmf"/><Relationship Id="rId11" Type="http://schemas.openxmlformats.org/officeDocument/2006/relationships/oleObject" Target="../embeddings/oleObject200.bin"/><Relationship Id="rId24" Type="http://schemas.openxmlformats.org/officeDocument/2006/relationships/image" Target="../media/image206.wmf"/><Relationship Id="rId32" Type="http://schemas.openxmlformats.org/officeDocument/2006/relationships/image" Target="../media/image210.wmf"/><Relationship Id="rId37" Type="http://schemas.openxmlformats.org/officeDocument/2006/relationships/oleObject" Target="../embeddings/oleObject213.bin"/><Relationship Id="rId40" Type="http://schemas.openxmlformats.org/officeDocument/2006/relationships/image" Target="../media/image214.wmf"/><Relationship Id="rId5" Type="http://schemas.openxmlformats.org/officeDocument/2006/relationships/oleObject" Target="../embeddings/oleObject197.bin"/><Relationship Id="rId15" Type="http://schemas.openxmlformats.org/officeDocument/2006/relationships/oleObject" Target="../embeddings/oleObject202.bin"/><Relationship Id="rId23" Type="http://schemas.openxmlformats.org/officeDocument/2006/relationships/oleObject" Target="../embeddings/oleObject206.bin"/><Relationship Id="rId28" Type="http://schemas.openxmlformats.org/officeDocument/2006/relationships/image" Target="../media/image208.wmf"/><Relationship Id="rId36" Type="http://schemas.openxmlformats.org/officeDocument/2006/relationships/image" Target="../media/image212.wmf"/><Relationship Id="rId10" Type="http://schemas.openxmlformats.org/officeDocument/2006/relationships/image" Target="../media/image199.wmf"/><Relationship Id="rId19" Type="http://schemas.openxmlformats.org/officeDocument/2006/relationships/oleObject" Target="../embeddings/oleObject204.bin"/><Relationship Id="rId31" Type="http://schemas.openxmlformats.org/officeDocument/2006/relationships/oleObject" Target="../embeddings/oleObject210.bin"/><Relationship Id="rId4" Type="http://schemas.openxmlformats.org/officeDocument/2006/relationships/image" Target="../media/image196.wmf"/><Relationship Id="rId9" Type="http://schemas.openxmlformats.org/officeDocument/2006/relationships/oleObject" Target="../embeddings/oleObject199.bin"/><Relationship Id="rId14" Type="http://schemas.openxmlformats.org/officeDocument/2006/relationships/image" Target="../media/image201.wmf"/><Relationship Id="rId22" Type="http://schemas.openxmlformats.org/officeDocument/2006/relationships/image" Target="../media/image205.wmf"/><Relationship Id="rId27" Type="http://schemas.openxmlformats.org/officeDocument/2006/relationships/oleObject" Target="../embeddings/oleObject208.bin"/><Relationship Id="rId30" Type="http://schemas.openxmlformats.org/officeDocument/2006/relationships/image" Target="../media/image209.wmf"/><Relationship Id="rId35" Type="http://schemas.openxmlformats.org/officeDocument/2006/relationships/oleObject" Target="../embeddings/oleObject21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wmf"/><Relationship Id="rId13" Type="http://schemas.openxmlformats.org/officeDocument/2006/relationships/oleObject" Target="../embeddings/oleObject221.bin"/><Relationship Id="rId18" Type="http://schemas.openxmlformats.org/officeDocument/2006/relationships/image" Target="../media/image222.wmf"/><Relationship Id="rId3" Type="http://schemas.openxmlformats.org/officeDocument/2006/relationships/oleObject" Target="../embeddings/oleObject216.bin"/><Relationship Id="rId7" Type="http://schemas.openxmlformats.org/officeDocument/2006/relationships/oleObject" Target="../embeddings/oleObject218.bin"/><Relationship Id="rId12" Type="http://schemas.openxmlformats.org/officeDocument/2006/relationships/image" Target="../media/image220.wmf"/><Relationship Id="rId17" Type="http://schemas.openxmlformats.org/officeDocument/2006/relationships/oleObject" Target="../embeddings/oleObject22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5.png"/><Relationship Id="rId20" Type="http://schemas.openxmlformats.org/officeDocument/2006/relationships/image" Target="../media/image223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17.wmf"/><Relationship Id="rId11" Type="http://schemas.openxmlformats.org/officeDocument/2006/relationships/oleObject" Target="../embeddings/oleObject220.bin"/><Relationship Id="rId5" Type="http://schemas.openxmlformats.org/officeDocument/2006/relationships/oleObject" Target="../embeddings/oleObject217.bin"/><Relationship Id="rId15" Type="http://schemas.openxmlformats.org/officeDocument/2006/relationships/image" Target="../media/image224.png"/><Relationship Id="rId10" Type="http://schemas.openxmlformats.org/officeDocument/2006/relationships/image" Target="../media/image219.wmf"/><Relationship Id="rId19" Type="http://schemas.openxmlformats.org/officeDocument/2006/relationships/oleObject" Target="../embeddings/oleObject223.bin"/><Relationship Id="rId4" Type="http://schemas.openxmlformats.org/officeDocument/2006/relationships/image" Target="../media/image216.wmf"/><Relationship Id="rId9" Type="http://schemas.openxmlformats.org/officeDocument/2006/relationships/oleObject" Target="../embeddings/oleObject219.bin"/><Relationship Id="rId14" Type="http://schemas.openxmlformats.org/officeDocument/2006/relationships/image" Target="../media/image22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wmf"/><Relationship Id="rId3" Type="http://schemas.openxmlformats.org/officeDocument/2006/relationships/video" Target="file:///D:\My%20Documents\Word\Projects\NAIS\03\Erice\Presentation\R102db.avi" TargetMode="External"/><Relationship Id="rId7" Type="http://schemas.openxmlformats.org/officeDocument/2006/relationships/oleObject" Target="../embeddings/oleObject224.bin"/><Relationship Id="rId2" Type="http://schemas.openxmlformats.org/officeDocument/2006/relationships/video" Target="file:///D:\My%20Documents\Word\Projects\NAIS\03\Erice\Presentation\diskR10.avi" TargetMode="Externa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wmf"/><Relationship Id="rId13" Type="http://schemas.openxmlformats.org/officeDocument/2006/relationships/oleObject" Target="../embeddings/oleObject230.bin"/><Relationship Id="rId18" Type="http://schemas.openxmlformats.org/officeDocument/2006/relationships/image" Target="../media/image236.wmf"/><Relationship Id="rId26" Type="http://schemas.openxmlformats.org/officeDocument/2006/relationships/image" Target="../media/image240.wmf"/><Relationship Id="rId3" Type="http://schemas.openxmlformats.org/officeDocument/2006/relationships/oleObject" Target="../embeddings/oleObject225.bin"/><Relationship Id="rId21" Type="http://schemas.openxmlformats.org/officeDocument/2006/relationships/oleObject" Target="../embeddings/oleObject234.bin"/><Relationship Id="rId7" Type="http://schemas.openxmlformats.org/officeDocument/2006/relationships/oleObject" Target="../embeddings/oleObject227.bin"/><Relationship Id="rId12" Type="http://schemas.openxmlformats.org/officeDocument/2006/relationships/image" Target="../media/image233.wmf"/><Relationship Id="rId17" Type="http://schemas.openxmlformats.org/officeDocument/2006/relationships/oleObject" Target="../embeddings/oleObject232.bin"/><Relationship Id="rId25" Type="http://schemas.openxmlformats.org/officeDocument/2006/relationships/oleObject" Target="../embeddings/oleObject23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5.wmf"/><Relationship Id="rId20" Type="http://schemas.openxmlformats.org/officeDocument/2006/relationships/image" Target="../media/image237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30.wmf"/><Relationship Id="rId11" Type="http://schemas.openxmlformats.org/officeDocument/2006/relationships/oleObject" Target="../embeddings/oleObject229.bin"/><Relationship Id="rId24" Type="http://schemas.openxmlformats.org/officeDocument/2006/relationships/image" Target="../media/image239.wmf"/><Relationship Id="rId5" Type="http://schemas.openxmlformats.org/officeDocument/2006/relationships/oleObject" Target="../embeddings/oleObject226.bin"/><Relationship Id="rId15" Type="http://schemas.openxmlformats.org/officeDocument/2006/relationships/oleObject" Target="../embeddings/oleObject231.bin"/><Relationship Id="rId23" Type="http://schemas.openxmlformats.org/officeDocument/2006/relationships/oleObject" Target="../embeddings/oleObject235.bin"/><Relationship Id="rId10" Type="http://schemas.openxmlformats.org/officeDocument/2006/relationships/image" Target="../media/image232.wmf"/><Relationship Id="rId19" Type="http://schemas.openxmlformats.org/officeDocument/2006/relationships/oleObject" Target="../embeddings/oleObject233.bin"/><Relationship Id="rId4" Type="http://schemas.openxmlformats.org/officeDocument/2006/relationships/image" Target="../media/image229.wmf"/><Relationship Id="rId9" Type="http://schemas.openxmlformats.org/officeDocument/2006/relationships/oleObject" Target="../embeddings/oleObject228.bin"/><Relationship Id="rId14" Type="http://schemas.openxmlformats.org/officeDocument/2006/relationships/image" Target="../media/image234.wmf"/><Relationship Id="rId22" Type="http://schemas.openxmlformats.org/officeDocument/2006/relationships/image" Target="../media/image23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wmf"/><Relationship Id="rId13" Type="http://schemas.openxmlformats.org/officeDocument/2006/relationships/oleObject" Target="../embeddings/oleObject242.bin"/><Relationship Id="rId18" Type="http://schemas.openxmlformats.org/officeDocument/2006/relationships/image" Target="../media/image248.wmf"/><Relationship Id="rId26" Type="http://schemas.openxmlformats.org/officeDocument/2006/relationships/image" Target="../media/image252.wmf"/><Relationship Id="rId39" Type="http://schemas.openxmlformats.org/officeDocument/2006/relationships/oleObject" Target="../embeddings/oleObject255.bin"/><Relationship Id="rId3" Type="http://schemas.openxmlformats.org/officeDocument/2006/relationships/oleObject" Target="../embeddings/oleObject237.bin"/><Relationship Id="rId21" Type="http://schemas.openxmlformats.org/officeDocument/2006/relationships/oleObject" Target="../embeddings/oleObject246.bin"/><Relationship Id="rId34" Type="http://schemas.openxmlformats.org/officeDocument/2006/relationships/image" Target="../media/image256.wmf"/><Relationship Id="rId42" Type="http://schemas.openxmlformats.org/officeDocument/2006/relationships/image" Target="../media/image260.wmf"/><Relationship Id="rId7" Type="http://schemas.openxmlformats.org/officeDocument/2006/relationships/oleObject" Target="../embeddings/oleObject239.bin"/><Relationship Id="rId12" Type="http://schemas.openxmlformats.org/officeDocument/2006/relationships/image" Target="../media/image245.wmf"/><Relationship Id="rId17" Type="http://schemas.openxmlformats.org/officeDocument/2006/relationships/oleObject" Target="../embeddings/oleObject244.bin"/><Relationship Id="rId25" Type="http://schemas.openxmlformats.org/officeDocument/2006/relationships/oleObject" Target="../embeddings/oleObject248.bin"/><Relationship Id="rId33" Type="http://schemas.openxmlformats.org/officeDocument/2006/relationships/oleObject" Target="../embeddings/oleObject252.bin"/><Relationship Id="rId38" Type="http://schemas.openxmlformats.org/officeDocument/2006/relationships/image" Target="../media/image258.wmf"/><Relationship Id="rId46" Type="http://schemas.openxmlformats.org/officeDocument/2006/relationships/image" Target="../media/image26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7.wmf"/><Relationship Id="rId20" Type="http://schemas.openxmlformats.org/officeDocument/2006/relationships/image" Target="../media/image249.wmf"/><Relationship Id="rId29" Type="http://schemas.openxmlformats.org/officeDocument/2006/relationships/oleObject" Target="../embeddings/oleObject250.bin"/><Relationship Id="rId41" Type="http://schemas.openxmlformats.org/officeDocument/2006/relationships/oleObject" Target="../embeddings/oleObject256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42.wmf"/><Relationship Id="rId11" Type="http://schemas.openxmlformats.org/officeDocument/2006/relationships/oleObject" Target="../embeddings/oleObject241.bin"/><Relationship Id="rId24" Type="http://schemas.openxmlformats.org/officeDocument/2006/relationships/image" Target="../media/image251.wmf"/><Relationship Id="rId32" Type="http://schemas.openxmlformats.org/officeDocument/2006/relationships/image" Target="../media/image255.wmf"/><Relationship Id="rId37" Type="http://schemas.openxmlformats.org/officeDocument/2006/relationships/oleObject" Target="../embeddings/oleObject254.bin"/><Relationship Id="rId40" Type="http://schemas.openxmlformats.org/officeDocument/2006/relationships/image" Target="../media/image259.wmf"/><Relationship Id="rId45" Type="http://schemas.openxmlformats.org/officeDocument/2006/relationships/oleObject" Target="../embeddings/oleObject258.bin"/><Relationship Id="rId5" Type="http://schemas.openxmlformats.org/officeDocument/2006/relationships/oleObject" Target="../embeddings/oleObject238.bin"/><Relationship Id="rId15" Type="http://schemas.openxmlformats.org/officeDocument/2006/relationships/oleObject" Target="../embeddings/oleObject243.bin"/><Relationship Id="rId23" Type="http://schemas.openxmlformats.org/officeDocument/2006/relationships/oleObject" Target="../embeddings/oleObject247.bin"/><Relationship Id="rId28" Type="http://schemas.openxmlformats.org/officeDocument/2006/relationships/image" Target="../media/image253.wmf"/><Relationship Id="rId36" Type="http://schemas.openxmlformats.org/officeDocument/2006/relationships/image" Target="../media/image257.wmf"/><Relationship Id="rId10" Type="http://schemas.openxmlformats.org/officeDocument/2006/relationships/image" Target="../media/image244.wmf"/><Relationship Id="rId19" Type="http://schemas.openxmlformats.org/officeDocument/2006/relationships/oleObject" Target="../embeddings/oleObject245.bin"/><Relationship Id="rId31" Type="http://schemas.openxmlformats.org/officeDocument/2006/relationships/oleObject" Target="../embeddings/oleObject251.bin"/><Relationship Id="rId44" Type="http://schemas.openxmlformats.org/officeDocument/2006/relationships/image" Target="../media/image261.wmf"/><Relationship Id="rId4" Type="http://schemas.openxmlformats.org/officeDocument/2006/relationships/image" Target="../media/image241.wmf"/><Relationship Id="rId9" Type="http://schemas.openxmlformats.org/officeDocument/2006/relationships/oleObject" Target="../embeddings/oleObject240.bin"/><Relationship Id="rId14" Type="http://schemas.openxmlformats.org/officeDocument/2006/relationships/image" Target="../media/image246.wmf"/><Relationship Id="rId22" Type="http://schemas.openxmlformats.org/officeDocument/2006/relationships/image" Target="../media/image250.wmf"/><Relationship Id="rId27" Type="http://schemas.openxmlformats.org/officeDocument/2006/relationships/oleObject" Target="../embeddings/oleObject249.bin"/><Relationship Id="rId30" Type="http://schemas.openxmlformats.org/officeDocument/2006/relationships/image" Target="../media/image254.wmf"/><Relationship Id="rId35" Type="http://schemas.openxmlformats.org/officeDocument/2006/relationships/oleObject" Target="../embeddings/oleObject253.bin"/><Relationship Id="rId43" Type="http://schemas.openxmlformats.org/officeDocument/2006/relationships/oleObject" Target="../embeddings/oleObject25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wmf"/><Relationship Id="rId13" Type="http://schemas.openxmlformats.org/officeDocument/2006/relationships/oleObject" Target="../embeddings/oleObject264.bin"/><Relationship Id="rId18" Type="http://schemas.openxmlformats.org/officeDocument/2006/relationships/image" Target="../media/image270.wmf"/><Relationship Id="rId26" Type="http://schemas.openxmlformats.org/officeDocument/2006/relationships/image" Target="../media/image274.wmf"/><Relationship Id="rId3" Type="http://schemas.openxmlformats.org/officeDocument/2006/relationships/oleObject" Target="../embeddings/oleObject259.bin"/><Relationship Id="rId21" Type="http://schemas.openxmlformats.org/officeDocument/2006/relationships/oleObject" Target="../embeddings/oleObject268.bin"/><Relationship Id="rId7" Type="http://schemas.openxmlformats.org/officeDocument/2006/relationships/oleObject" Target="../embeddings/oleObject261.bin"/><Relationship Id="rId12" Type="http://schemas.openxmlformats.org/officeDocument/2006/relationships/image" Target="../media/image267.wmf"/><Relationship Id="rId17" Type="http://schemas.openxmlformats.org/officeDocument/2006/relationships/oleObject" Target="../embeddings/oleObject266.bin"/><Relationship Id="rId25" Type="http://schemas.openxmlformats.org/officeDocument/2006/relationships/oleObject" Target="../embeddings/oleObject27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9.wmf"/><Relationship Id="rId20" Type="http://schemas.openxmlformats.org/officeDocument/2006/relationships/image" Target="../media/image271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64.wmf"/><Relationship Id="rId11" Type="http://schemas.openxmlformats.org/officeDocument/2006/relationships/oleObject" Target="../embeddings/oleObject263.bin"/><Relationship Id="rId24" Type="http://schemas.openxmlformats.org/officeDocument/2006/relationships/image" Target="../media/image273.wmf"/><Relationship Id="rId5" Type="http://schemas.openxmlformats.org/officeDocument/2006/relationships/oleObject" Target="../embeddings/oleObject260.bin"/><Relationship Id="rId15" Type="http://schemas.openxmlformats.org/officeDocument/2006/relationships/oleObject" Target="../embeddings/oleObject265.bin"/><Relationship Id="rId23" Type="http://schemas.openxmlformats.org/officeDocument/2006/relationships/oleObject" Target="../embeddings/oleObject269.bin"/><Relationship Id="rId28" Type="http://schemas.openxmlformats.org/officeDocument/2006/relationships/image" Target="../media/image275.wmf"/><Relationship Id="rId10" Type="http://schemas.openxmlformats.org/officeDocument/2006/relationships/image" Target="../media/image266.wmf"/><Relationship Id="rId19" Type="http://schemas.openxmlformats.org/officeDocument/2006/relationships/oleObject" Target="../embeddings/oleObject267.bin"/><Relationship Id="rId4" Type="http://schemas.openxmlformats.org/officeDocument/2006/relationships/image" Target="../media/image263.wmf"/><Relationship Id="rId9" Type="http://schemas.openxmlformats.org/officeDocument/2006/relationships/oleObject" Target="../embeddings/oleObject262.bin"/><Relationship Id="rId14" Type="http://schemas.openxmlformats.org/officeDocument/2006/relationships/image" Target="../media/image268.wmf"/><Relationship Id="rId22" Type="http://schemas.openxmlformats.org/officeDocument/2006/relationships/image" Target="../media/image272.wmf"/><Relationship Id="rId27" Type="http://schemas.openxmlformats.org/officeDocument/2006/relationships/oleObject" Target="../embeddings/oleObject27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wmf"/><Relationship Id="rId13" Type="http://schemas.openxmlformats.org/officeDocument/2006/relationships/oleObject" Target="../embeddings/oleObject277.bin"/><Relationship Id="rId18" Type="http://schemas.openxmlformats.org/officeDocument/2006/relationships/image" Target="../media/image283.wmf"/><Relationship Id="rId26" Type="http://schemas.openxmlformats.org/officeDocument/2006/relationships/image" Target="../media/image287.wmf"/><Relationship Id="rId39" Type="http://schemas.openxmlformats.org/officeDocument/2006/relationships/image" Target="../media/image293.wmf"/><Relationship Id="rId3" Type="http://schemas.openxmlformats.org/officeDocument/2006/relationships/oleObject" Target="../embeddings/oleObject272.bin"/><Relationship Id="rId21" Type="http://schemas.openxmlformats.org/officeDocument/2006/relationships/oleObject" Target="../embeddings/oleObject281.bin"/><Relationship Id="rId34" Type="http://schemas.openxmlformats.org/officeDocument/2006/relationships/image" Target="../media/image291.wmf"/><Relationship Id="rId7" Type="http://schemas.openxmlformats.org/officeDocument/2006/relationships/oleObject" Target="../embeddings/oleObject274.bin"/><Relationship Id="rId12" Type="http://schemas.openxmlformats.org/officeDocument/2006/relationships/image" Target="../media/image280.wmf"/><Relationship Id="rId17" Type="http://schemas.openxmlformats.org/officeDocument/2006/relationships/oleObject" Target="../embeddings/oleObject279.bin"/><Relationship Id="rId25" Type="http://schemas.openxmlformats.org/officeDocument/2006/relationships/oleObject" Target="../embeddings/oleObject283.bin"/><Relationship Id="rId33" Type="http://schemas.openxmlformats.org/officeDocument/2006/relationships/oleObject" Target="../embeddings/oleObject287.bin"/><Relationship Id="rId38" Type="http://schemas.openxmlformats.org/officeDocument/2006/relationships/oleObject" Target="../embeddings/oleObject29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2.wmf"/><Relationship Id="rId20" Type="http://schemas.openxmlformats.org/officeDocument/2006/relationships/image" Target="../media/image284.wmf"/><Relationship Id="rId29" Type="http://schemas.openxmlformats.org/officeDocument/2006/relationships/oleObject" Target="../embeddings/oleObject285.bin"/><Relationship Id="rId41" Type="http://schemas.openxmlformats.org/officeDocument/2006/relationships/image" Target="../media/image294.w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77.wmf"/><Relationship Id="rId11" Type="http://schemas.openxmlformats.org/officeDocument/2006/relationships/oleObject" Target="../embeddings/oleObject276.bin"/><Relationship Id="rId24" Type="http://schemas.openxmlformats.org/officeDocument/2006/relationships/image" Target="../media/image286.wmf"/><Relationship Id="rId32" Type="http://schemas.openxmlformats.org/officeDocument/2006/relationships/image" Target="../media/image290.wmf"/><Relationship Id="rId37" Type="http://schemas.openxmlformats.org/officeDocument/2006/relationships/oleObject" Target="../embeddings/oleObject289.bin"/><Relationship Id="rId40" Type="http://schemas.openxmlformats.org/officeDocument/2006/relationships/oleObject" Target="../embeddings/oleObject291.bin"/><Relationship Id="rId5" Type="http://schemas.openxmlformats.org/officeDocument/2006/relationships/oleObject" Target="../embeddings/oleObject273.bin"/><Relationship Id="rId15" Type="http://schemas.openxmlformats.org/officeDocument/2006/relationships/oleObject" Target="../embeddings/oleObject278.bin"/><Relationship Id="rId23" Type="http://schemas.openxmlformats.org/officeDocument/2006/relationships/oleObject" Target="../embeddings/oleObject282.bin"/><Relationship Id="rId28" Type="http://schemas.openxmlformats.org/officeDocument/2006/relationships/image" Target="../media/image288.wmf"/><Relationship Id="rId36" Type="http://schemas.openxmlformats.org/officeDocument/2006/relationships/image" Target="../media/image292.wmf"/><Relationship Id="rId10" Type="http://schemas.openxmlformats.org/officeDocument/2006/relationships/image" Target="../media/image279.wmf"/><Relationship Id="rId19" Type="http://schemas.openxmlformats.org/officeDocument/2006/relationships/oleObject" Target="../embeddings/oleObject280.bin"/><Relationship Id="rId31" Type="http://schemas.openxmlformats.org/officeDocument/2006/relationships/oleObject" Target="../embeddings/oleObject286.bin"/><Relationship Id="rId4" Type="http://schemas.openxmlformats.org/officeDocument/2006/relationships/image" Target="../media/image276.wmf"/><Relationship Id="rId9" Type="http://schemas.openxmlformats.org/officeDocument/2006/relationships/oleObject" Target="../embeddings/oleObject275.bin"/><Relationship Id="rId14" Type="http://schemas.openxmlformats.org/officeDocument/2006/relationships/image" Target="../media/image281.wmf"/><Relationship Id="rId22" Type="http://schemas.openxmlformats.org/officeDocument/2006/relationships/image" Target="../media/image285.wmf"/><Relationship Id="rId27" Type="http://schemas.openxmlformats.org/officeDocument/2006/relationships/oleObject" Target="../embeddings/oleObject284.bin"/><Relationship Id="rId30" Type="http://schemas.openxmlformats.org/officeDocument/2006/relationships/image" Target="../media/image289.wmf"/><Relationship Id="rId35" Type="http://schemas.openxmlformats.org/officeDocument/2006/relationships/oleObject" Target="../embeddings/oleObject28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wmf"/><Relationship Id="rId13" Type="http://schemas.openxmlformats.org/officeDocument/2006/relationships/oleObject" Target="../embeddings/oleObject297.bin"/><Relationship Id="rId3" Type="http://schemas.openxmlformats.org/officeDocument/2006/relationships/oleObject" Target="../embeddings/oleObject292.bin"/><Relationship Id="rId7" Type="http://schemas.openxmlformats.org/officeDocument/2006/relationships/oleObject" Target="../embeddings/oleObject294.bin"/><Relationship Id="rId12" Type="http://schemas.openxmlformats.org/officeDocument/2006/relationships/image" Target="../media/image29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1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96.wmf"/><Relationship Id="rId11" Type="http://schemas.openxmlformats.org/officeDocument/2006/relationships/oleObject" Target="../embeddings/oleObject296.bin"/><Relationship Id="rId5" Type="http://schemas.openxmlformats.org/officeDocument/2006/relationships/oleObject" Target="../embeddings/oleObject293.bin"/><Relationship Id="rId15" Type="http://schemas.openxmlformats.org/officeDocument/2006/relationships/oleObject" Target="../embeddings/oleObject298.bin"/><Relationship Id="rId10" Type="http://schemas.openxmlformats.org/officeDocument/2006/relationships/image" Target="../media/image298.wmf"/><Relationship Id="rId4" Type="http://schemas.openxmlformats.org/officeDocument/2006/relationships/image" Target="../media/image295.wmf"/><Relationship Id="rId9" Type="http://schemas.openxmlformats.org/officeDocument/2006/relationships/oleObject" Target="../embeddings/oleObject295.bin"/><Relationship Id="rId14" Type="http://schemas.openxmlformats.org/officeDocument/2006/relationships/image" Target="../media/image30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wmf"/><Relationship Id="rId3" Type="http://schemas.openxmlformats.org/officeDocument/2006/relationships/oleObject" Target="../embeddings/oleObject299.bin"/><Relationship Id="rId7" Type="http://schemas.openxmlformats.org/officeDocument/2006/relationships/oleObject" Target="../embeddings/oleObject30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03.wmf"/><Relationship Id="rId5" Type="http://schemas.openxmlformats.org/officeDocument/2006/relationships/oleObject" Target="../embeddings/oleObject300.bin"/><Relationship Id="rId4" Type="http://schemas.openxmlformats.org/officeDocument/2006/relationships/image" Target="../media/image30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06.wmf"/><Relationship Id="rId5" Type="http://schemas.openxmlformats.org/officeDocument/2006/relationships/oleObject" Target="../embeddings/oleObject303.bin"/><Relationship Id="rId4" Type="http://schemas.openxmlformats.org/officeDocument/2006/relationships/image" Target="../media/image30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wmf"/><Relationship Id="rId13" Type="http://schemas.openxmlformats.org/officeDocument/2006/relationships/oleObject" Target="../embeddings/oleObject309.bin"/><Relationship Id="rId3" Type="http://schemas.openxmlformats.org/officeDocument/2006/relationships/oleObject" Target="../embeddings/oleObject304.bin"/><Relationship Id="rId7" Type="http://schemas.openxmlformats.org/officeDocument/2006/relationships/oleObject" Target="../embeddings/oleObject306.bin"/><Relationship Id="rId12" Type="http://schemas.openxmlformats.org/officeDocument/2006/relationships/image" Target="../media/image31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3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08.wmf"/><Relationship Id="rId11" Type="http://schemas.openxmlformats.org/officeDocument/2006/relationships/oleObject" Target="../embeddings/oleObject308.bin"/><Relationship Id="rId5" Type="http://schemas.openxmlformats.org/officeDocument/2006/relationships/oleObject" Target="../embeddings/oleObject305.bin"/><Relationship Id="rId15" Type="http://schemas.openxmlformats.org/officeDocument/2006/relationships/oleObject" Target="../embeddings/oleObject310.bin"/><Relationship Id="rId10" Type="http://schemas.openxmlformats.org/officeDocument/2006/relationships/image" Target="../media/image310.wmf"/><Relationship Id="rId4" Type="http://schemas.openxmlformats.org/officeDocument/2006/relationships/image" Target="../media/image307.wmf"/><Relationship Id="rId9" Type="http://schemas.openxmlformats.org/officeDocument/2006/relationships/oleObject" Target="../embeddings/oleObject307.bin"/><Relationship Id="rId14" Type="http://schemas.openxmlformats.org/officeDocument/2006/relationships/image" Target="../media/image31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wmf"/><Relationship Id="rId13" Type="http://schemas.openxmlformats.org/officeDocument/2006/relationships/oleObject" Target="../embeddings/oleObject316.bin"/><Relationship Id="rId18" Type="http://schemas.openxmlformats.org/officeDocument/2006/relationships/image" Target="../media/image321.wmf"/><Relationship Id="rId26" Type="http://schemas.openxmlformats.org/officeDocument/2006/relationships/image" Target="../media/image325.wmf"/><Relationship Id="rId3" Type="http://schemas.openxmlformats.org/officeDocument/2006/relationships/oleObject" Target="../embeddings/oleObject311.bin"/><Relationship Id="rId21" Type="http://schemas.openxmlformats.org/officeDocument/2006/relationships/oleObject" Target="../embeddings/oleObject320.bin"/><Relationship Id="rId7" Type="http://schemas.openxmlformats.org/officeDocument/2006/relationships/oleObject" Target="../embeddings/oleObject313.bin"/><Relationship Id="rId12" Type="http://schemas.openxmlformats.org/officeDocument/2006/relationships/image" Target="../media/image318.wmf"/><Relationship Id="rId17" Type="http://schemas.openxmlformats.org/officeDocument/2006/relationships/oleObject" Target="../embeddings/oleObject318.bin"/><Relationship Id="rId25" Type="http://schemas.openxmlformats.org/officeDocument/2006/relationships/oleObject" Target="../embeddings/oleObject32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0.wmf"/><Relationship Id="rId20" Type="http://schemas.openxmlformats.org/officeDocument/2006/relationships/image" Target="../media/image322.w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15.wmf"/><Relationship Id="rId11" Type="http://schemas.openxmlformats.org/officeDocument/2006/relationships/oleObject" Target="../embeddings/oleObject315.bin"/><Relationship Id="rId24" Type="http://schemas.openxmlformats.org/officeDocument/2006/relationships/image" Target="../media/image324.wmf"/><Relationship Id="rId5" Type="http://schemas.openxmlformats.org/officeDocument/2006/relationships/oleObject" Target="../embeddings/oleObject312.bin"/><Relationship Id="rId15" Type="http://schemas.openxmlformats.org/officeDocument/2006/relationships/oleObject" Target="../embeddings/oleObject317.bin"/><Relationship Id="rId23" Type="http://schemas.openxmlformats.org/officeDocument/2006/relationships/oleObject" Target="../embeddings/oleObject321.bin"/><Relationship Id="rId10" Type="http://schemas.openxmlformats.org/officeDocument/2006/relationships/image" Target="../media/image317.wmf"/><Relationship Id="rId19" Type="http://schemas.openxmlformats.org/officeDocument/2006/relationships/oleObject" Target="../embeddings/oleObject319.bin"/><Relationship Id="rId4" Type="http://schemas.openxmlformats.org/officeDocument/2006/relationships/image" Target="../media/image314.wmf"/><Relationship Id="rId9" Type="http://schemas.openxmlformats.org/officeDocument/2006/relationships/oleObject" Target="../embeddings/oleObject314.bin"/><Relationship Id="rId14" Type="http://schemas.openxmlformats.org/officeDocument/2006/relationships/image" Target="../media/image319.wmf"/><Relationship Id="rId22" Type="http://schemas.openxmlformats.org/officeDocument/2006/relationships/image" Target="../media/image32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27.wmf"/><Relationship Id="rId5" Type="http://schemas.openxmlformats.org/officeDocument/2006/relationships/oleObject" Target="../embeddings/oleObject324.bin"/><Relationship Id="rId4" Type="http://schemas.openxmlformats.org/officeDocument/2006/relationships/image" Target="../media/image32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wmf"/><Relationship Id="rId13" Type="http://schemas.openxmlformats.org/officeDocument/2006/relationships/oleObject" Target="../embeddings/oleObject330.bin"/><Relationship Id="rId18" Type="http://schemas.openxmlformats.org/officeDocument/2006/relationships/image" Target="../media/image335.wmf"/><Relationship Id="rId26" Type="http://schemas.openxmlformats.org/officeDocument/2006/relationships/image" Target="../media/image339.wmf"/><Relationship Id="rId3" Type="http://schemas.openxmlformats.org/officeDocument/2006/relationships/oleObject" Target="../embeddings/oleObject325.bin"/><Relationship Id="rId21" Type="http://schemas.openxmlformats.org/officeDocument/2006/relationships/oleObject" Target="../embeddings/oleObject334.bin"/><Relationship Id="rId7" Type="http://schemas.openxmlformats.org/officeDocument/2006/relationships/oleObject" Target="../embeddings/oleObject327.bin"/><Relationship Id="rId12" Type="http://schemas.openxmlformats.org/officeDocument/2006/relationships/image" Target="../media/image332.wmf"/><Relationship Id="rId17" Type="http://schemas.openxmlformats.org/officeDocument/2006/relationships/oleObject" Target="../embeddings/oleObject332.bin"/><Relationship Id="rId25" Type="http://schemas.openxmlformats.org/officeDocument/2006/relationships/oleObject" Target="../embeddings/oleObject33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4.wmf"/><Relationship Id="rId20" Type="http://schemas.openxmlformats.org/officeDocument/2006/relationships/image" Target="../media/image336.wmf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29.wmf"/><Relationship Id="rId11" Type="http://schemas.openxmlformats.org/officeDocument/2006/relationships/oleObject" Target="../embeddings/oleObject329.bin"/><Relationship Id="rId24" Type="http://schemas.openxmlformats.org/officeDocument/2006/relationships/image" Target="../media/image338.wmf"/><Relationship Id="rId5" Type="http://schemas.openxmlformats.org/officeDocument/2006/relationships/oleObject" Target="../embeddings/oleObject326.bin"/><Relationship Id="rId15" Type="http://schemas.openxmlformats.org/officeDocument/2006/relationships/oleObject" Target="../embeddings/oleObject331.bin"/><Relationship Id="rId23" Type="http://schemas.openxmlformats.org/officeDocument/2006/relationships/oleObject" Target="../embeddings/oleObject335.bin"/><Relationship Id="rId28" Type="http://schemas.openxmlformats.org/officeDocument/2006/relationships/image" Target="../media/image340.wmf"/><Relationship Id="rId10" Type="http://schemas.openxmlformats.org/officeDocument/2006/relationships/image" Target="../media/image331.wmf"/><Relationship Id="rId19" Type="http://schemas.openxmlformats.org/officeDocument/2006/relationships/oleObject" Target="../embeddings/oleObject333.bin"/><Relationship Id="rId4" Type="http://schemas.openxmlformats.org/officeDocument/2006/relationships/image" Target="../media/image328.wmf"/><Relationship Id="rId9" Type="http://schemas.openxmlformats.org/officeDocument/2006/relationships/oleObject" Target="../embeddings/oleObject328.bin"/><Relationship Id="rId14" Type="http://schemas.openxmlformats.org/officeDocument/2006/relationships/image" Target="../media/image333.wmf"/><Relationship Id="rId22" Type="http://schemas.openxmlformats.org/officeDocument/2006/relationships/image" Target="../media/image337.wmf"/><Relationship Id="rId27" Type="http://schemas.openxmlformats.org/officeDocument/2006/relationships/oleObject" Target="../embeddings/oleObject33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wmf"/><Relationship Id="rId13" Type="http://schemas.openxmlformats.org/officeDocument/2006/relationships/oleObject" Target="../embeddings/oleObject343.bin"/><Relationship Id="rId18" Type="http://schemas.openxmlformats.org/officeDocument/2006/relationships/image" Target="../media/image348.wmf"/><Relationship Id="rId26" Type="http://schemas.openxmlformats.org/officeDocument/2006/relationships/image" Target="../media/image352.wmf"/><Relationship Id="rId3" Type="http://schemas.openxmlformats.org/officeDocument/2006/relationships/oleObject" Target="../embeddings/oleObject338.bin"/><Relationship Id="rId21" Type="http://schemas.openxmlformats.org/officeDocument/2006/relationships/oleObject" Target="../embeddings/oleObject347.bin"/><Relationship Id="rId34" Type="http://schemas.openxmlformats.org/officeDocument/2006/relationships/image" Target="../media/image356.wmf"/><Relationship Id="rId7" Type="http://schemas.openxmlformats.org/officeDocument/2006/relationships/oleObject" Target="../embeddings/oleObject340.bin"/><Relationship Id="rId12" Type="http://schemas.openxmlformats.org/officeDocument/2006/relationships/image" Target="../media/image345.wmf"/><Relationship Id="rId17" Type="http://schemas.openxmlformats.org/officeDocument/2006/relationships/oleObject" Target="../embeddings/oleObject345.bin"/><Relationship Id="rId25" Type="http://schemas.openxmlformats.org/officeDocument/2006/relationships/oleObject" Target="../embeddings/oleObject349.bin"/><Relationship Id="rId33" Type="http://schemas.openxmlformats.org/officeDocument/2006/relationships/oleObject" Target="../embeddings/oleObject353.bin"/><Relationship Id="rId38" Type="http://schemas.openxmlformats.org/officeDocument/2006/relationships/image" Target="../media/image358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7.wmf"/><Relationship Id="rId20" Type="http://schemas.openxmlformats.org/officeDocument/2006/relationships/image" Target="../media/image349.wmf"/><Relationship Id="rId29" Type="http://schemas.openxmlformats.org/officeDocument/2006/relationships/oleObject" Target="../embeddings/oleObject351.bin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42.wmf"/><Relationship Id="rId11" Type="http://schemas.openxmlformats.org/officeDocument/2006/relationships/oleObject" Target="../embeddings/oleObject342.bin"/><Relationship Id="rId24" Type="http://schemas.openxmlformats.org/officeDocument/2006/relationships/image" Target="../media/image351.wmf"/><Relationship Id="rId32" Type="http://schemas.openxmlformats.org/officeDocument/2006/relationships/image" Target="../media/image355.wmf"/><Relationship Id="rId37" Type="http://schemas.openxmlformats.org/officeDocument/2006/relationships/oleObject" Target="../embeddings/oleObject355.bin"/><Relationship Id="rId5" Type="http://schemas.openxmlformats.org/officeDocument/2006/relationships/oleObject" Target="../embeddings/oleObject339.bin"/><Relationship Id="rId15" Type="http://schemas.openxmlformats.org/officeDocument/2006/relationships/oleObject" Target="../embeddings/oleObject344.bin"/><Relationship Id="rId23" Type="http://schemas.openxmlformats.org/officeDocument/2006/relationships/oleObject" Target="../embeddings/oleObject348.bin"/><Relationship Id="rId28" Type="http://schemas.openxmlformats.org/officeDocument/2006/relationships/image" Target="../media/image353.wmf"/><Relationship Id="rId36" Type="http://schemas.openxmlformats.org/officeDocument/2006/relationships/image" Target="../media/image357.wmf"/><Relationship Id="rId10" Type="http://schemas.openxmlformats.org/officeDocument/2006/relationships/image" Target="../media/image344.wmf"/><Relationship Id="rId19" Type="http://schemas.openxmlformats.org/officeDocument/2006/relationships/oleObject" Target="../embeddings/oleObject346.bin"/><Relationship Id="rId31" Type="http://schemas.openxmlformats.org/officeDocument/2006/relationships/oleObject" Target="../embeddings/oleObject352.bin"/><Relationship Id="rId4" Type="http://schemas.openxmlformats.org/officeDocument/2006/relationships/image" Target="../media/image341.wmf"/><Relationship Id="rId9" Type="http://schemas.openxmlformats.org/officeDocument/2006/relationships/oleObject" Target="../embeddings/oleObject341.bin"/><Relationship Id="rId14" Type="http://schemas.openxmlformats.org/officeDocument/2006/relationships/image" Target="../media/image346.wmf"/><Relationship Id="rId22" Type="http://schemas.openxmlformats.org/officeDocument/2006/relationships/image" Target="../media/image350.wmf"/><Relationship Id="rId27" Type="http://schemas.openxmlformats.org/officeDocument/2006/relationships/oleObject" Target="../embeddings/oleObject350.bin"/><Relationship Id="rId30" Type="http://schemas.openxmlformats.org/officeDocument/2006/relationships/image" Target="../media/image354.wmf"/><Relationship Id="rId35" Type="http://schemas.openxmlformats.org/officeDocument/2006/relationships/oleObject" Target="../embeddings/oleObject35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7.bin"/><Relationship Id="rId13" Type="http://schemas.openxmlformats.org/officeDocument/2006/relationships/image" Target="../media/image362.wmf"/><Relationship Id="rId18" Type="http://schemas.openxmlformats.org/officeDocument/2006/relationships/image" Target="../media/image363.wmf"/><Relationship Id="rId3" Type="http://schemas.openxmlformats.org/officeDocument/2006/relationships/oleObject" Target="../embeddings/oleObject356.bin"/><Relationship Id="rId21" Type="http://schemas.openxmlformats.org/officeDocument/2006/relationships/oleObject" Target="../embeddings/oleObject362.bin"/><Relationship Id="rId7" Type="http://schemas.openxmlformats.org/officeDocument/2006/relationships/image" Target="../media/image368.png"/><Relationship Id="rId12" Type="http://schemas.openxmlformats.org/officeDocument/2006/relationships/oleObject" Target="../embeddings/oleObject359.bin"/><Relationship Id="rId17" Type="http://schemas.openxmlformats.org/officeDocument/2006/relationships/oleObject" Target="../embeddings/oleObject36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1.png"/><Relationship Id="rId20" Type="http://schemas.openxmlformats.org/officeDocument/2006/relationships/image" Target="../media/image364.wmf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67.png"/><Relationship Id="rId11" Type="http://schemas.openxmlformats.org/officeDocument/2006/relationships/image" Target="../media/image361.wmf"/><Relationship Id="rId5" Type="http://schemas.openxmlformats.org/officeDocument/2006/relationships/image" Target="../media/image366.png"/><Relationship Id="rId15" Type="http://schemas.openxmlformats.org/officeDocument/2006/relationships/image" Target="../media/image370.png"/><Relationship Id="rId10" Type="http://schemas.openxmlformats.org/officeDocument/2006/relationships/oleObject" Target="../embeddings/oleObject358.bin"/><Relationship Id="rId19" Type="http://schemas.openxmlformats.org/officeDocument/2006/relationships/oleObject" Target="../embeddings/oleObject361.bin"/><Relationship Id="rId4" Type="http://schemas.openxmlformats.org/officeDocument/2006/relationships/image" Target="../media/image359.wmf"/><Relationship Id="rId9" Type="http://schemas.openxmlformats.org/officeDocument/2006/relationships/image" Target="../media/image360.wmf"/><Relationship Id="rId14" Type="http://schemas.openxmlformats.org/officeDocument/2006/relationships/image" Target="../media/image369.png"/><Relationship Id="rId22" Type="http://schemas.openxmlformats.org/officeDocument/2006/relationships/image" Target="../media/image36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wmf"/><Relationship Id="rId13" Type="http://schemas.openxmlformats.org/officeDocument/2006/relationships/oleObject" Target="../embeddings/oleObject368.bin"/><Relationship Id="rId18" Type="http://schemas.openxmlformats.org/officeDocument/2006/relationships/image" Target="../media/image379.wmf"/><Relationship Id="rId3" Type="http://schemas.openxmlformats.org/officeDocument/2006/relationships/oleObject" Target="../embeddings/oleObject363.bin"/><Relationship Id="rId21" Type="http://schemas.openxmlformats.org/officeDocument/2006/relationships/oleObject" Target="../embeddings/oleObject372.bin"/><Relationship Id="rId7" Type="http://schemas.openxmlformats.org/officeDocument/2006/relationships/oleObject" Target="../embeddings/oleObject365.bin"/><Relationship Id="rId12" Type="http://schemas.openxmlformats.org/officeDocument/2006/relationships/image" Target="../media/image376.wmf"/><Relationship Id="rId17" Type="http://schemas.openxmlformats.org/officeDocument/2006/relationships/oleObject" Target="../embeddings/oleObject37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8.wmf"/><Relationship Id="rId20" Type="http://schemas.openxmlformats.org/officeDocument/2006/relationships/image" Target="../media/image380.w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73.wmf"/><Relationship Id="rId11" Type="http://schemas.openxmlformats.org/officeDocument/2006/relationships/oleObject" Target="../embeddings/oleObject367.bin"/><Relationship Id="rId5" Type="http://schemas.openxmlformats.org/officeDocument/2006/relationships/oleObject" Target="../embeddings/oleObject364.bin"/><Relationship Id="rId15" Type="http://schemas.openxmlformats.org/officeDocument/2006/relationships/oleObject" Target="../embeddings/oleObject369.bin"/><Relationship Id="rId10" Type="http://schemas.openxmlformats.org/officeDocument/2006/relationships/image" Target="../media/image375.wmf"/><Relationship Id="rId19" Type="http://schemas.openxmlformats.org/officeDocument/2006/relationships/oleObject" Target="../embeddings/oleObject371.bin"/><Relationship Id="rId4" Type="http://schemas.openxmlformats.org/officeDocument/2006/relationships/image" Target="../media/image372.wmf"/><Relationship Id="rId9" Type="http://schemas.openxmlformats.org/officeDocument/2006/relationships/oleObject" Target="../embeddings/oleObject366.bin"/><Relationship Id="rId14" Type="http://schemas.openxmlformats.org/officeDocument/2006/relationships/image" Target="../media/image377.wmf"/><Relationship Id="rId22" Type="http://schemas.openxmlformats.org/officeDocument/2006/relationships/image" Target="../media/image38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jpeg"/><Relationship Id="rId13" Type="http://schemas.openxmlformats.org/officeDocument/2006/relationships/image" Target="../media/image394.jpeg"/><Relationship Id="rId18" Type="http://schemas.openxmlformats.org/officeDocument/2006/relationships/image" Target="../media/image384.wmf"/><Relationship Id="rId3" Type="http://schemas.openxmlformats.org/officeDocument/2006/relationships/image" Target="../media/image386.png"/><Relationship Id="rId7" Type="http://schemas.openxmlformats.org/officeDocument/2006/relationships/image" Target="../media/image388.jpeg"/><Relationship Id="rId12" Type="http://schemas.openxmlformats.org/officeDocument/2006/relationships/image" Target="../media/image393.jpeg"/><Relationship Id="rId17" Type="http://schemas.openxmlformats.org/officeDocument/2006/relationships/oleObject" Target="../embeddings/oleObject37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3.wmf"/><Relationship Id="rId20" Type="http://schemas.openxmlformats.org/officeDocument/2006/relationships/image" Target="../media/image385.wmf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87.jpeg"/><Relationship Id="rId11" Type="http://schemas.openxmlformats.org/officeDocument/2006/relationships/image" Target="../media/image392.jpeg"/><Relationship Id="rId5" Type="http://schemas.openxmlformats.org/officeDocument/2006/relationships/image" Target="../media/image382.wmf"/><Relationship Id="rId15" Type="http://schemas.openxmlformats.org/officeDocument/2006/relationships/oleObject" Target="../embeddings/oleObject374.bin"/><Relationship Id="rId10" Type="http://schemas.openxmlformats.org/officeDocument/2006/relationships/image" Target="../media/image391.jpeg"/><Relationship Id="rId19" Type="http://schemas.openxmlformats.org/officeDocument/2006/relationships/oleObject" Target="../embeddings/oleObject376.bin"/><Relationship Id="rId4" Type="http://schemas.openxmlformats.org/officeDocument/2006/relationships/oleObject" Target="../embeddings/oleObject373.bin"/><Relationship Id="rId9" Type="http://schemas.openxmlformats.org/officeDocument/2006/relationships/image" Target="../media/image390.jpeg"/><Relationship Id="rId14" Type="http://schemas.openxmlformats.org/officeDocument/2006/relationships/image" Target="../media/image3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wmf"/><Relationship Id="rId13" Type="http://schemas.openxmlformats.org/officeDocument/2006/relationships/oleObject" Target="../embeddings/oleObject382.bin"/><Relationship Id="rId18" Type="http://schemas.openxmlformats.org/officeDocument/2006/relationships/image" Target="../media/image403.wmf"/><Relationship Id="rId26" Type="http://schemas.openxmlformats.org/officeDocument/2006/relationships/image" Target="../media/image407.wmf"/><Relationship Id="rId39" Type="http://schemas.openxmlformats.org/officeDocument/2006/relationships/oleObject" Target="../embeddings/oleObject395.bin"/><Relationship Id="rId3" Type="http://schemas.openxmlformats.org/officeDocument/2006/relationships/oleObject" Target="../embeddings/oleObject377.bin"/><Relationship Id="rId21" Type="http://schemas.openxmlformats.org/officeDocument/2006/relationships/oleObject" Target="../embeddings/oleObject386.bin"/><Relationship Id="rId34" Type="http://schemas.openxmlformats.org/officeDocument/2006/relationships/image" Target="../media/image411.wmf"/><Relationship Id="rId42" Type="http://schemas.openxmlformats.org/officeDocument/2006/relationships/image" Target="../media/image415.wmf"/><Relationship Id="rId47" Type="http://schemas.openxmlformats.org/officeDocument/2006/relationships/oleObject" Target="../embeddings/oleObject399.bin"/><Relationship Id="rId7" Type="http://schemas.openxmlformats.org/officeDocument/2006/relationships/oleObject" Target="../embeddings/oleObject379.bin"/><Relationship Id="rId12" Type="http://schemas.openxmlformats.org/officeDocument/2006/relationships/image" Target="../media/image400.wmf"/><Relationship Id="rId17" Type="http://schemas.openxmlformats.org/officeDocument/2006/relationships/oleObject" Target="../embeddings/oleObject384.bin"/><Relationship Id="rId25" Type="http://schemas.openxmlformats.org/officeDocument/2006/relationships/oleObject" Target="../embeddings/oleObject388.bin"/><Relationship Id="rId33" Type="http://schemas.openxmlformats.org/officeDocument/2006/relationships/oleObject" Target="../embeddings/oleObject392.bin"/><Relationship Id="rId38" Type="http://schemas.openxmlformats.org/officeDocument/2006/relationships/image" Target="../media/image413.wmf"/><Relationship Id="rId46" Type="http://schemas.openxmlformats.org/officeDocument/2006/relationships/image" Target="../media/image41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2.wmf"/><Relationship Id="rId20" Type="http://schemas.openxmlformats.org/officeDocument/2006/relationships/image" Target="../media/image404.wmf"/><Relationship Id="rId29" Type="http://schemas.openxmlformats.org/officeDocument/2006/relationships/oleObject" Target="../embeddings/oleObject390.bin"/><Relationship Id="rId41" Type="http://schemas.openxmlformats.org/officeDocument/2006/relationships/oleObject" Target="../embeddings/oleObject396.bin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97.wmf"/><Relationship Id="rId11" Type="http://schemas.openxmlformats.org/officeDocument/2006/relationships/oleObject" Target="../embeddings/oleObject381.bin"/><Relationship Id="rId24" Type="http://schemas.openxmlformats.org/officeDocument/2006/relationships/image" Target="../media/image406.wmf"/><Relationship Id="rId32" Type="http://schemas.openxmlformats.org/officeDocument/2006/relationships/image" Target="../media/image410.wmf"/><Relationship Id="rId37" Type="http://schemas.openxmlformats.org/officeDocument/2006/relationships/oleObject" Target="../embeddings/oleObject394.bin"/><Relationship Id="rId40" Type="http://schemas.openxmlformats.org/officeDocument/2006/relationships/image" Target="../media/image414.wmf"/><Relationship Id="rId45" Type="http://schemas.openxmlformats.org/officeDocument/2006/relationships/oleObject" Target="../embeddings/oleObject398.bin"/><Relationship Id="rId5" Type="http://schemas.openxmlformats.org/officeDocument/2006/relationships/oleObject" Target="../embeddings/oleObject378.bin"/><Relationship Id="rId15" Type="http://schemas.openxmlformats.org/officeDocument/2006/relationships/oleObject" Target="../embeddings/oleObject383.bin"/><Relationship Id="rId23" Type="http://schemas.openxmlformats.org/officeDocument/2006/relationships/oleObject" Target="../embeddings/oleObject387.bin"/><Relationship Id="rId28" Type="http://schemas.openxmlformats.org/officeDocument/2006/relationships/image" Target="../media/image408.wmf"/><Relationship Id="rId36" Type="http://schemas.openxmlformats.org/officeDocument/2006/relationships/image" Target="../media/image412.wmf"/><Relationship Id="rId10" Type="http://schemas.openxmlformats.org/officeDocument/2006/relationships/image" Target="../media/image399.wmf"/><Relationship Id="rId19" Type="http://schemas.openxmlformats.org/officeDocument/2006/relationships/oleObject" Target="../embeddings/oleObject385.bin"/><Relationship Id="rId31" Type="http://schemas.openxmlformats.org/officeDocument/2006/relationships/oleObject" Target="../embeddings/oleObject391.bin"/><Relationship Id="rId44" Type="http://schemas.openxmlformats.org/officeDocument/2006/relationships/image" Target="../media/image416.wmf"/><Relationship Id="rId4" Type="http://schemas.openxmlformats.org/officeDocument/2006/relationships/image" Target="../media/image396.wmf"/><Relationship Id="rId9" Type="http://schemas.openxmlformats.org/officeDocument/2006/relationships/oleObject" Target="../embeddings/oleObject380.bin"/><Relationship Id="rId14" Type="http://schemas.openxmlformats.org/officeDocument/2006/relationships/image" Target="../media/image401.wmf"/><Relationship Id="rId22" Type="http://schemas.openxmlformats.org/officeDocument/2006/relationships/image" Target="../media/image405.wmf"/><Relationship Id="rId27" Type="http://schemas.openxmlformats.org/officeDocument/2006/relationships/oleObject" Target="../embeddings/oleObject389.bin"/><Relationship Id="rId30" Type="http://schemas.openxmlformats.org/officeDocument/2006/relationships/image" Target="../media/image409.wmf"/><Relationship Id="rId35" Type="http://schemas.openxmlformats.org/officeDocument/2006/relationships/oleObject" Target="../embeddings/oleObject393.bin"/><Relationship Id="rId43" Type="http://schemas.openxmlformats.org/officeDocument/2006/relationships/oleObject" Target="../embeddings/oleObject397.bin"/><Relationship Id="rId48" Type="http://schemas.openxmlformats.org/officeDocument/2006/relationships/image" Target="../media/image418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wmf"/><Relationship Id="rId13" Type="http://schemas.openxmlformats.org/officeDocument/2006/relationships/oleObject" Target="../embeddings/oleObject405.bin"/><Relationship Id="rId18" Type="http://schemas.openxmlformats.org/officeDocument/2006/relationships/image" Target="../media/image426.wmf"/><Relationship Id="rId3" Type="http://schemas.openxmlformats.org/officeDocument/2006/relationships/oleObject" Target="../embeddings/oleObject400.bin"/><Relationship Id="rId7" Type="http://schemas.openxmlformats.org/officeDocument/2006/relationships/oleObject" Target="../embeddings/oleObject402.bin"/><Relationship Id="rId12" Type="http://schemas.openxmlformats.org/officeDocument/2006/relationships/image" Target="../media/image423.wmf"/><Relationship Id="rId17" Type="http://schemas.openxmlformats.org/officeDocument/2006/relationships/oleObject" Target="../embeddings/oleObject40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5.wmf"/><Relationship Id="rId20" Type="http://schemas.openxmlformats.org/officeDocument/2006/relationships/image" Target="../media/image427.wmf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20.wmf"/><Relationship Id="rId11" Type="http://schemas.openxmlformats.org/officeDocument/2006/relationships/oleObject" Target="../embeddings/oleObject404.bin"/><Relationship Id="rId5" Type="http://schemas.openxmlformats.org/officeDocument/2006/relationships/oleObject" Target="../embeddings/oleObject401.bin"/><Relationship Id="rId15" Type="http://schemas.openxmlformats.org/officeDocument/2006/relationships/oleObject" Target="../embeddings/oleObject406.bin"/><Relationship Id="rId10" Type="http://schemas.openxmlformats.org/officeDocument/2006/relationships/image" Target="../media/image422.wmf"/><Relationship Id="rId19" Type="http://schemas.openxmlformats.org/officeDocument/2006/relationships/oleObject" Target="../embeddings/oleObject408.bin"/><Relationship Id="rId4" Type="http://schemas.openxmlformats.org/officeDocument/2006/relationships/image" Target="../media/image419.wmf"/><Relationship Id="rId9" Type="http://schemas.openxmlformats.org/officeDocument/2006/relationships/oleObject" Target="../embeddings/oleObject403.bin"/><Relationship Id="rId14" Type="http://schemas.openxmlformats.org/officeDocument/2006/relationships/image" Target="../media/image42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wmf"/><Relationship Id="rId13" Type="http://schemas.openxmlformats.org/officeDocument/2006/relationships/oleObject" Target="../embeddings/oleObject414.bin"/><Relationship Id="rId18" Type="http://schemas.openxmlformats.org/officeDocument/2006/relationships/image" Target="../media/image435.wmf"/><Relationship Id="rId3" Type="http://schemas.openxmlformats.org/officeDocument/2006/relationships/oleObject" Target="../embeddings/oleObject409.bin"/><Relationship Id="rId21" Type="http://schemas.openxmlformats.org/officeDocument/2006/relationships/oleObject" Target="../embeddings/oleObject418.bin"/><Relationship Id="rId7" Type="http://schemas.openxmlformats.org/officeDocument/2006/relationships/oleObject" Target="../embeddings/oleObject411.bin"/><Relationship Id="rId12" Type="http://schemas.openxmlformats.org/officeDocument/2006/relationships/image" Target="../media/image432.wmf"/><Relationship Id="rId17" Type="http://schemas.openxmlformats.org/officeDocument/2006/relationships/oleObject" Target="../embeddings/oleObject41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4.wmf"/><Relationship Id="rId20" Type="http://schemas.openxmlformats.org/officeDocument/2006/relationships/image" Target="../media/image436.wmf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29.wmf"/><Relationship Id="rId11" Type="http://schemas.openxmlformats.org/officeDocument/2006/relationships/oleObject" Target="../embeddings/oleObject413.bin"/><Relationship Id="rId24" Type="http://schemas.openxmlformats.org/officeDocument/2006/relationships/image" Target="../media/image438.wmf"/><Relationship Id="rId5" Type="http://schemas.openxmlformats.org/officeDocument/2006/relationships/oleObject" Target="../embeddings/oleObject410.bin"/><Relationship Id="rId15" Type="http://schemas.openxmlformats.org/officeDocument/2006/relationships/oleObject" Target="../embeddings/oleObject415.bin"/><Relationship Id="rId23" Type="http://schemas.openxmlformats.org/officeDocument/2006/relationships/oleObject" Target="../embeddings/oleObject419.bin"/><Relationship Id="rId10" Type="http://schemas.openxmlformats.org/officeDocument/2006/relationships/image" Target="../media/image431.wmf"/><Relationship Id="rId19" Type="http://schemas.openxmlformats.org/officeDocument/2006/relationships/oleObject" Target="../embeddings/oleObject417.bin"/><Relationship Id="rId4" Type="http://schemas.openxmlformats.org/officeDocument/2006/relationships/image" Target="../media/image428.wmf"/><Relationship Id="rId9" Type="http://schemas.openxmlformats.org/officeDocument/2006/relationships/oleObject" Target="../embeddings/oleObject412.bin"/><Relationship Id="rId14" Type="http://schemas.openxmlformats.org/officeDocument/2006/relationships/image" Target="../media/image433.wmf"/><Relationship Id="rId22" Type="http://schemas.openxmlformats.org/officeDocument/2006/relationships/image" Target="../media/image437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9.wmf"/><Relationship Id="rId13" Type="http://schemas.openxmlformats.org/officeDocument/2006/relationships/oleObject" Target="../embeddings/oleObject423.bin"/><Relationship Id="rId3" Type="http://schemas.openxmlformats.org/officeDocument/2006/relationships/image" Target="../media/image443.png"/><Relationship Id="rId7" Type="http://schemas.openxmlformats.org/officeDocument/2006/relationships/oleObject" Target="../embeddings/oleObject420.bin"/><Relationship Id="rId12" Type="http://schemas.openxmlformats.org/officeDocument/2006/relationships/image" Target="../media/image4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46.png"/><Relationship Id="rId11" Type="http://schemas.openxmlformats.org/officeDocument/2006/relationships/oleObject" Target="../embeddings/oleObject422.bin"/><Relationship Id="rId5" Type="http://schemas.openxmlformats.org/officeDocument/2006/relationships/image" Target="../media/image445.png"/><Relationship Id="rId10" Type="http://schemas.openxmlformats.org/officeDocument/2006/relationships/image" Target="../media/image440.wmf"/><Relationship Id="rId4" Type="http://schemas.openxmlformats.org/officeDocument/2006/relationships/image" Target="../media/image444.png"/><Relationship Id="rId9" Type="http://schemas.openxmlformats.org/officeDocument/2006/relationships/oleObject" Target="../embeddings/oleObject421.bin"/><Relationship Id="rId14" Type="http://schemas.openxmlformats.org/officeDocument/2006/relationships/image" Target="../media/image44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7.wmf"/><Relationship Id="rId13" Type="http://schemas.openxmlformats.org/officeDocument/2006/relationships/oleObject" Target="../embeddings/oleObject427.bin"/><Relationship Id="rId18" Type="http://schemas.openxmlformats.org/officeDocument/2006/relationships/image" Target="../media/image452.wmf"/><Relationship Id="rId26" Type="http://schemas.openxmlformats.org/officeDocument/2006/relationships/image" Target="../media/image456.wmf"/><Relationship Id="rId39" Type="http://schemas.openxmlformats.org/officeDocument/2006/relationships/oleObject" Target="../embeddings/oleObject446.bin"/><Relationship Id="rId3" Type="http://schemas.openxmlformats.org/officeDocument/2006/relationships/image" Target="../media/image459.png"/><Relationship Id="rId21" Type="http://schemas.openxmlformats.org/officeDocument/2006/relationships/oleObject" Target="../embeddings/oleObject431.bin"/><Relationship Id="rId34" Type="http://schemas.openxmlformats.org/officeDocument/2006/relationships/oleObject" Target="../embeddings/oleObject441.bin"/><Relationship Id="rId42" Type="http://schemas.openxmlformats.org/officeDocument/2006/relationships/image" Target="../media/image458.wmf"/><Relationship Id="rId7" Type="http://schemas.openxmlformats.org/officeDocument/2006/relationships/oleObject" Target="../embeddings/oleObject424.bin"/><Relationship Id="rId12" Type="http://schemas.openxmlformats.org/officeDocument/2006/relationships/image" Target="../media/image449.wmf"/><Relationship Id="rId17" Type="http://schemas.openxmlformats.org/officeDocument/2006/relationships/oleObject" Target="../embeddings/oleObject429.bin"/><Relationship Id="rId25" Type="http://schemas.openxmlformats.org/officeDocument/2006/relationships/oleObject" Target="../embeddings/oleObject433.bin"/><Relationship Id="rId33" Type="http://schemas.openxmlformats.org/officeDocument/2006/relationships/oleObject" Target="../embeddings/oleObject440.bin"/><Relationship Id="rId38" Type="http://schemas.openxmlformats.org/officeDocument/2006/relationships/oleObject" Target="../embeddings/oleObject4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1.wmf"/><Relationship Id="rId20" Type="http://schemas.openxmlformats.org/officeDocument/2006/relationships/image" Target="../media/image453.wmf"/><Relationship Id="rId29" Type="http://schemas.openxmlformats.org/officeDocument/2006/relationships/oleObject" Target="../embeddings/oleObject436.bin"/><Relationship Id="rId41" Type="http://schemas.openxmlformats.org/officeDocument/2006/relationships/oleObject" Target="../embeddings/oleObject447.bin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62.png"/><Relationship Id="rId11" Type="http://schemas.openxmlformats.org/officeDocument/2006/relationships/oleObject" Target="../embeddings/oleObject426.bin"/><Relationship Id="rId24" Type="http://schemas.openxmlformats.org/officeDocument/2006/relationships/image" Target="../media/image455.wmf"/><Relationship Id="rId32" Type="http://schemas.openxmlformats.org/officeDocument/2006/relationships/oleObject" Target="../embeddings/oleObject439.bin"/><Relationship Id="rId37" Type="http://schemas.openxmlformats.org/officeDocument/2006/relationships/oleObject" Target="../embeddings/oleObject444.bin"/><Relationship Id="rId40" Type="http://schemas.openxmlformats.org/officeDocument/2006/relationships/image" Target="../media/image457.wmf"/><Relationship Id="rId5" Type="http://schemas.openxmlformats.org/officeDocument/2006/relationships/image" Target="../media/image461.png"/><Relationship Id="rId15" Type="http://schemas.openxmlformats.org/officeDocument/2006/relationships/oleObject" Target="../embeddings/oleObject428.bin"/><Relationship Id="rId23" Type="http://schemas.openxmlformats.org/officeDocument/2006/relationships/oleObject" Target="../embeddings/oleObject432.bin"/><Relationship Id="rId28" Type="http://schemas.openxmlformats.org/officeDocument/2006/relationships/oleObject" Target="../embeddings/oleObject435.bin"/><Relationship Id="rId36" Type="http://schemas.openxmlformats.org/officeDocument/2006/relationships/oleObject" Target="../embeddings/oleObject443.bin"/><Relationship Id="rId10" Type="http://schemas.openxmlformats.org/officeDocument/2006/relationships/image" Target="../media/image448.wmf"/><Relationship Id="rId19" Type="http://schemas.openxmlformats.org/officeDocument/2006/relationships/oleObject" Target="../embeddings/oleObject430.bin"/><Relationship Id="rId31" Type="http://schemas.openxmlformats.org/officeDocument/2006/relationships/oleObject" Target="../embeddings/oleObject438.bin"/><Relationship Id="rId4" Type="http://schemas.openxmlformats.org/officeDocument/2006/relationships/image" Target="../media/image460.png"/><Relationship Id="rId9" Type="http://schemas.openxmlformats.org/officeDocument/2006/relationships/oleObject" Target="../embeddings/oleObject425.bin"/><Relationship Id="rId14" Type="http://schemas.openxmlformats.org/officeDocument/2006/relationships/image" Target="../media/image450.wmf"/><Relationship Id="rId22" Type="http://schemas.openxmlformats.org/officeDocument/2006/relationships/image" Target="../media/image454.wmf"/><Relationship Id="rId27" Type="http://schemas.openxmlformats.org/officeDocument/2006/relationships/oleObject" Target="../embeddings/oleObject434.bin"/><Relationship Id="rId30" Type="http://schemas.openxmlformats.org/officeDocument/2006/relationships/oleObject" Target="../embeddings/oleObject437.bin"/><Relationship Id="rId35" Type="http://schemas.openxmlformats.org/officeDocument/2006/relationships/oleObject" Target="../embeddings/oleObject44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0.bin"/><Relationship Id="rId13" Type="http://schemas.openxmlformats.org/officeDocument/2006/relationships/image" Target="../media/image467.wmf"/><Relationship Id="rId18" Type="http://schemas.openxmlformats.org/officeDocument/2006/relationships/oleObject" Target="../embeddings/oleObject455.bin"/><Relationship Id="rId3" Type="http://schemas.openxmlformats.org/officeDocument/2006/relationships/image" Target="../media/image471.png"/><Relationship Id="rId7" Type="http://schemas.openxmlformats.org/officeDocument/2006/relationships/image" Target="../media/image464.wmf"/><Relationship Id="rId12" Type="http://schemas.openxmlformats.org/officeDocument/2006/relationships/oleObject" Target="../embeddings/oleObject452.bin"/><Relationship Id="rId17" Type="http://schemas.openxmlformats.org/officeDocument/2006/relationships/image" Target="../media/image46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54.bin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449.bin"/><Relationship Id="rId11" Type="http://schemas.openxmlformats.org/officeDocument/2006/relationships/image" Target="../media/image466.wmf"/><Relationship Id="rId5" Type="http://schemas.openxmlformats.org/officeDocument/2006/relationships/image" Target="../media/image463.wmf"/><Relationship Id="rId15" Type="http://schemas.openxmlformats.org/officeDocument/2006/relationships/image" Target="../media/image468.wmf"/><Relationship Id="rId10" Type="http://schemas.openxmlformats.org/officeDocument/2006/relationships/oleObject" Target="../embeddings/oleObject451.bin"/><Relationship Id="rId19" Type="http://schemas.openxmlformats.org/officeDocument/2006/relationships/image" Target="../media/image470.wmf"/><Relationship Id="rId4" Type="http://schemas.openxmlformats.org/officeDocument/2006/relationships/oleObject" Target="../embeddings/oleObject448.bin"/><Relationship Id="rId9" Type="http://schemas.openxmlformats.org/officeDocument/2006/relationships/image" Target="../media/image465.wmf"/><Relationship Id="rId14" Type="http://schemas.openxmlformats.org/officeDocument/2006/relationships/oleObject" Target="../embeddings/oleObject453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wmf"/><Relationship Id="rId3" Type="http://schemas.openxmlformats.org/officeDocument/2006/relationships/oleObject" Target="../embeddings/oleObject456.bin"/><Relationship Id="rId7" Type="http://schemas.openxmlformats.org/officeDocument/2006/relationships/oleObject" Target="../embeddings/oleObject4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73.wmf"/><Relationship Id="rId5" Type="http://schemas.openxmlformats.org/officeDocument/2006/relationships/oleObject" Target="../embeddings/oleObject457.bin"/><Relationship Id="rId4" Type="http://schemas.openxmlformats.org/officeDocument/2006/relationships/image" Target="../media/image472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wmf"/><Relationship Id="rId13" Type="http://schemas.openxmlformats.org/officeDocument/2006/relationships/image" Target="../media/image479.wmf"/><Relationship Id="rId3" Type="http://schemas.openxmlformats.org/officeDocument/2006/relationships/oleObject" Target="../embeddings/oleObject459.bin"/><Relationship Id="rId7" Type="http://schemas.openxmlformats.org/officeDocument/2006/relationships/oleObject" Target="../embeddings/oleObject461.bin"/><Relationship Id="rId12" Type="http://schemas.openxmlformats.org/officeDocument/2006/relationships/oleObject" Target="../embeddings/oleObject464.bin"/><Relationship Id="rId17" Type="http://schemas.openxmlformats.org/officeDocument/2006/relationships/image" Target="../media/image48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66.bin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76.wmf"/><Relationship Id="rId11" Type="http://schemas.openxmlformats.org/officeDocument/2006/relationships/oleObject" Target="../embeddings/oleObject463.bin"/><Relationship Id="rId5" Type="http://schemas.openxmlformats.org/officeDocument/2006/relationships/oleObject" Target="../embeddings/oleObject460.bin"/><Relationship Id="rId15" Type="http://schemas.openxmlformats.org/officeDocument/2006/relationships/image" Target="../media/image480.wmf"/><Relationship Id="rId10" Type="http://schemas.openxmlformats.org/officeDocument/2006/relationships/image" Target="../media/image478.wmf"/><Relationship Id="rId4" Type="http://schemas.openxmlformats.org/officeDocument/2006/relationships/image" Target="../media/image475.wmf"/><Relationship Id="rId9" Type="http://schemas.openxmlformats.org/officeDocument/2006/relationships/oleObject" Target="../embeddings/oleObject462.bin"/><Relationship Id="rId14" Type="http://schemas.openxmlformats.org/officeDocument/2006/relationships/oleObject" Target="../embeddings/oleObject46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7.bin"/><Relationship Id="rId7" Type="http://schemas.openxmlformats.org/officeDocument/2006/relationships/image" Target="../media/image4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469.bin"/><Relationship Id="rId5" Type="http://schemas.openxmlformats.org/officeDocument/2006/relationships/oleObject" Target="../embeddings/oleObject468.bin"/><Relationship Id="rId4" Type="http://schemas.openxmlformats.org/officeDocument/2006/relationships/image" Target="../media/image477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wmf"/><Relationship Id="rId13" Type="http://schemas.openxmlformats.org/officeDocument/2006/relationships/oleObject" Target="../embeddings/oleObject475.bin"/><Relationship Id="rId18" Type="http://schemas.openxmlformats.org/officeDocument/2006/relationships/image" Target="../media/image489.wmf"/><Relationship Id="rId26" Type="http://schemas.openxmlformats.org/officeDocument/2006/relationships/image" Target="../media/image493.wmf"/><Relationship Id="rId3" Type="http://schemas.openxmlformats.org/officeDocument/2006/relationships/oleObject" Target="../embeddings/oleObject470.bin"/><Relationship Id="rId21" Type="http://schemas.openxmlformats.org/officeDocument/2006/relationships/oleObject" Target="../embeddings/oleObject479.bin"/><Relationship Id="rId7" Type="http://schemas.openxmlformats.org/officeDocument/2006/relationships/oleObject" Target="../embeddings/oleObject472.bin"/><Relationship Id="rId12" Type="http://schemas.openxmlformats.org/officeDocument/2006/relationships/image" Target="../media/image486.wmf"/><Relationship Id="rId17" Type="http://schemas.openxmlformats.org/officeDocument/2006/relationships/oleObject" Target="../embeddings/oleObject477.bin"/><Relationship Id="rId25" Type="http://schemas.openxmlformats.org/officeDocument/2006/relationships/oleObject" Target="../embeddings/oleObject48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8.wmf"/><Relationship Id="rId20" Type="http://schemas.openxmlformats.org/officeDocument/2006/relationships/image" Target="../media/image490.wmf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83.wmf"/><Relationship Id="rId11" Type="http://schemas.openxmlformats.org/officeDocument/2006/relationships/oleObject" Target="../embeddings/oleObject474.bin"/><Relationship Id="rId24" Type="http://schemas.openxmlformats.org/officeDocument/2006/relationships/image" Target="../media/image492.wmf"/><Relationship Id="rId5" Type="http://schemas.openxmlformats.org/officeDocument/2006/relationships/oleObject" Target="../embeddings/oleObject471.bin"/><Relationship Id="rId15" Type="http://schemas.openxmlformats.org/officeDocument/2006/relationships/oleObject" Target="../embeddings/oleObject476.bin"/><Relationship Id="rId23" Type="http://schemas.openxmlformats.org/officeDocument/2006/relationships/oleObject" Target="../embeddings/oleObject480.bin"/><Relationship Id="rId28" Type="http://schemas.openxmlformats.org/officeDocument/2006/relationships/image" Target="../media/image494.wmf"/><Relationship Id="rId10" Type="http://schemas.openxmlformats.org/officeDocument/2006/relationships/image" Target="../media/image485.wmf"/><Relationship Id="rId19" Type="http://schemas.openxmlformats.org/officeDocument/2006/relationships/oleObject" Target="../embeddings/oleObject478.bin"/><Relationship Id="rId4" Type="http://schemas.openxmlformats.org/officeDocument/2006/relationships/image" Target="../media/image482.wmf"/><Relationship Id="rId9" Type="http://schemas.openxmlformats.org/officeDocument/2006/relationships/oleObject" Target="../embeddings/oleObject473.bin"/><Relationship Id="rId14" Type="http://schemas.openxmlformats.org/officeDocument/2006/relationships/image" Target="../media/image487.wmf"/><Relationship Id="rId22" Type="http://schemas.openxmlformats.org/officeDocument/2006/relationships/image" Target="../media/image491.wmf"/><Relationship Id="rId27" Type="http://schemas.openxmlformats.org/officeDocument/2006/relationships/oleObject" Target="../embeddings/oleObject482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wmf"/><Relationship Id="rId13" Type="http://schemas.openxmlformats.org/officeDocument/2006/relationships/oleObject" Target="../embeddings/oleObject488.bin"/><Relationship Id="rId18" Type="http://schemas.openxmlformats.org/officeDocument/2006/relationships/image" Target="../media/image502.wmf"/><Relationship Id="rId3" Type="http://schemas.openxmlformats.org/officeDocument/2006/relationships/oleObject" Target="../embeddings/oleObject483.bin"/><Relationship Id="rId7" Type="http://schemas.openxmlformats.org/officeDocument/2006/relationships/oleObject" Target="../embeddings/oleObject485.bin"/><Relationship Id="rId12" Type="http://schemas.openxmlformats.org/officeDocument/2006/relationships/image" Target="../media/image499.wmf"/><Relationship Id="rId17" Type="http://schemas.openxmlformats.org/officeDocument/2006/relationships/oleObject" Target="../embeddings/oleObject49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1.wmf"/><Relationship Id="rId20" Type="http://schemas.openxmlformats.org/officeDocument/2006/relationships/image" Target="../media/image503.wmf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96.wmf"/><Relationship Id="rId11" Type="http://schemas.openxmlformats.org/officeDocument/2006/relationships/oleObject" Target="../embeddings/oleObject487.bin"/><Relationship Id="rId5" Type="http://schemas.openxmlformats.org/officeDocument/2006/relationships/oleObject" Target="../embeddings/oleObject484.bin"/><Relationship Id="rId15" Type="http://schemas.openxmlformats.org/officeDocument/2006/relationships/oleObject" Target="../embeddings/oleObject489.bin"/><Relationship Id="rId10" Type="http://schemas.openxmlformats.org/officeDocument/2006/relationships/image" Target="../media/image498.wmf"/><Relationship Id="rId19" Type="http://schemas.openxmlformats.org/officeDocument/2006/relationships/oleObject" Target="../embeddings/oleObject491.bin"/><Relationship Id="rId4" Type="http://schemas.openxmlformats.org/officeDocument/2006/relationships/image" Target="../media/image495.wmf"/><Relationship Id="rId9" Type="http://schemas.openxmlformats.org/officeDocument/2006/relationships/oleObject" Target="../embeddings/oleObject486.bin"/><Relationship Id="rId14" Type="http://schemas.openxmlformats.org/officeDocument/2006/relationships/image" Target="../media/image500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wmf"/><Relationship Id="rId3" Type="http://schemas.openxmlformats.org/officeDocument/2006/relationships/oleObject" Target="../embeddings/oleObject492.bin"/><Relationship Id="rId7" Type="http://schemas.openxmlformats.org/officeDocument/2006/relationships/oleObject" Target="../embeddings/oleObject4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505.wmf"/><Relationship Id="rId11" Type="http://schemas.openxmlformats.org/officeDocument/2006/relationships/oleObject" Target="../embeddings/oleObject496.bin"/><Relationship Id="rId5" Type="http://schemas.openxmlformats.org/officeDocument/2006/relationships/oleObject" Target="../embeddings/oleObject493.bin"/><Relationship Id="rId10" Type="http://schemas.openxmlformats.org/officeDocument/2006/relationships/image" Target="../media/image507.wmf"/><Relationship Id="rId4" Type="http://schemas.openxmlformats.org/officeDocument/2006/relationships/image" Target="../media/image504.wmf"/><Relationship Id="rId9" Type="http://schemas.openxmlformats.org/officeDocument/2006/relationships/oleObject" Target="../embeddings/oleObject495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wmf"/><Relationship Id="rId3" Type="http://schemas.openxmlformats.org/officeDocument/2006/relationships/oleObject" Target="../embeddings/oleObject497.bin"/><Relationship Id="rId7" Type="http://schemas.openxmlformats.org/officeDocument/2006/relationships/oleObject" Target="../embeddings/oleObject4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508.wmf"/><Relationship Id="rId5" Type="http://schemas.openxmlformats.org/officeDocument/2006/relationships/oleObject" Target="../embeddings/oleObject498.bin"/><Relationship Id="rId4" Type="http://schemas.openxmlformats.org/officeDocument/2006/relationships/image" Target="../media/image504.wmf"/><Relationship Id="rId9" Type="http://schemas.openxmlformats.org/officeDocument/2006/relationships/oleObject" Target="../embeddings/oleObject500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wmf"/><Relationship Id="rId13" Type="http://schemas.openxmlformats.org/officeDocument/2006/relationships/oleObject" Target="../embeddings/oleObject506.bin"/><Relationship Id="rId18" Type="http://schemas.openxmlformats.org/officeDocument/2006/relationships/image" Target="../media/image516.wmf"/><Relationship Id="rId3" Type="http://schemas.openxmlformats.org/officeDocument/2006/relationships/oleObject" Target="../embeddings/oleObject501.bin"/><Relationship Id="rId21" Type="http://schemas.openxmlformats.org/officeDocument/2006/relationships/oleObject" Target="../embeddings/oleObject510.bin"/><Relationship Id="rId7" Type="http://schemas.openxmlformats.org/officeDocument/2006/relationships/oleObject" Target="../embeddings/oleObject503.bin"/><Relationship Id="rId12" Type="http://schemas.openxmlformats.org/officeDocument/2006/relationships/image" Target="../media/image513.wmf"/><Relationship Id="rId17" Type="http://schemas.openxmlformats.org/officeDocument/2006/relationships/oleObject" Target="../embeddings/oleObject50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5.wmf"/><Relationship Id="rId20" Type="http://schemas.openxmlformats.org/officeDocument/2006/relationships/image" Target="../media/image517.wmf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10.wmf"/><Relationship Id="rId11" Type="http://schemas.openxmlformats.org/officeDocument/2006/relationships/oleObject" Target="../embeddings/oleObject505.bin"/><Relationship Id="rId5" Type="http://schemas.openxmlformats.org/officeDocument/2006/relationships/oleObject" Target="../embeddings/oleObject502.bin"/><Relationship Id="rId15" Type="http://schemas.openxmlformats.org/officeDocument/2006/relationships/oleObject" Target="../embeddings/oleObject507.bin"/><Relationship Id="rId10" Type="http://schemas.openxmlformats.org/officeDocument/2006/relationships/image" Target="../media/image512.wmf"/><Relationship Id="rId19" Type="http://schemas.openxmlformats.org/officeDocument/2006/relationships/oleObject" Target="../embeddings/oleObject509.bin"/><Relationship Id="rId4" Type="http://schemas.openxmlformats.org/officeDocument/2006/relationships/image" Target="../media/image509.wmf"/><Relationship Id="rId9" Type="http://schemas.openxmlformats.org/officeDocument/2006/relationships/oleObject" Target="../embeddings/oleObject504.bin"/><Relationship Id="rId14" Type="http://schemas.openxmlformats.org/officeDocument/2006/relationships/image" Target="../media/image514.wmf"/><Relationship Id="rId22" Type="http://schemas.openxmlformats.org/officeDocument/2006/relationships/image" Target="../media/image518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2.bin"/><Relationship Id="rId3" Type="http://schemas.openxmlformats.org/officeDocument/2006/relationships/image" Target="../media/image521.png"/><Relationship Id="rId7" Type="http://schemas.openxmlformats.org/officeDocument/2006/relationships/image" Target="../media/image5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519.wmf"/><Relationship Id="rId5" Type="http://schemas.openxmlformats.org/officeDocument/2006/relationships/oleObject" Target="../embeddings/oleObject511.bin"/><Relationship Id="rId4" Type="http://schemas.openxmlformats.org/officeDocument/2006/relationships/image" Target="../media/image522.png"/><Relationship Id="rId9" Type="http://schemas.openxmlformats.org/officeDocument/2006/relationships/image" Target="../media/image520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wmf"/><Relationship Id="rId13" Type="http://schemas.openxmlformats.org/officeDocument/2006/relationships/oleObject" Target="../embeddings/oleObject518.bin"/><Relationship Id="rId18" Type="http://schemas.openxmlformats.org/officeDocument/2006/relationships/image" Target="../media/image528.wmf"/><Relationship Id="rId26" Type="http://schemas.openxmlformats.org/officeDocument/2006/relationships/image" Target="../media/image532.wmf"/><Relationship Id="rId3" Type="http://schemas.openxmlformats.org/officeDocument/2006/relationships/oleObject" Target="../embeddings/oleObject513.bin"/><Relationship Id="rId21" Type="http://schemas.openxmlformats.org/officeDocument/2006/relationships/oleObject" Target="../embeddings/oleObject522.bin"/><Relationship Id="rId7" Type="http://schemas.openxmlformats.org/officeDocument/2006/relationships/oleObject" Target="../embeddings/oleObject515.bin"/><Relationship Id="rId12" Type="http://schemas.openxmlformats.org/officeDocument/2006/relationships/image" Target="../media/image525.wmf"/><Relationship Id="rId17" Type="http://schemas.openxmlformats.org/officeDocument/2006/relationships/oleObject" Target="../embeddings/oleObject520.bin"/><Relationship Id="rId25" Type="http://schemas.openxmlformats.org/officeDocument/2006/relationships/oleObject" Target="../embeddings/oleObject5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27.wmf"/><Relationship Id="rId20" Type="http://schemas.openxmlformats.org/officeDocument/2006/relationships/image" Target="../media/image529.wmf"/><Relationship Id="rId1" Type="http://schemas.openxmlformats.org/officeDocument/2006/relationships/vmlDrawing" Target="../drawings/vmlDrawing51.vml"/><Relationship Id="rId6" Type="http://schemas.openxmlformats.org/officeDocument/2006/relationships/image" Target="../media/image516.wmf"/><Relationship Id="rId11" Type="http://schemas.openxmlformats.org/officeDocument/2006/relationships/oleObject" Target="../embeddings/oleObject517.bin"/><Relationship Id="rId24" Type="http://schemas.openxmlformats.org/officeDocument/2006/relationships/image" Target="../media/image531.wmf"/><Relationship Id="rId5" Type="http://schemas.openxmlformats.org/officeDocument/2006/relationships/oleObject" Target="../embeddings/oleObject514.bin"/><Relationship Id="rId15" Type="http://schemas.openxmlformats.org/officeDocument/2006/relationships/oleObject" Target="../embeddings/oleObject519.bin"/><Relationship Id="rId23" Type="http://schemas.openxmlformats.org/officeDocument/2006/relationships/oleObject" Target="../embeddings/oleObject523.bin"/><Relationship Id="rId10" Type="http://schemas.openxmlformats.org/officeDocument/2006/relationships/image" Target="../media/image524.wmf"/><Relationship Id="rId19" Type="http://schemas.openxmlformats.org/officeDocument/2006/relationships/oleObject" Target="../embeddings/oleObject521.bin"/><Relationship Id="rId4" Type="http://schemas.openxmlformats.org/officeDocument/2006/relationships/image" Target="../media/image515.wmf"/><Relationship Id="rId9" Type="http://schemas.openxmlformats.org/officeDocument/2006/relationships/oleObject" Target="../embeddings/oleObject516.bin"/><Relationship Id="rId14" Type="http://schemas.openxmlformats.org/officeDocument/2006/relationships/image" Target="../media/image526.wmf"/><Relationship Id="rId22" Type="http://schemas.openxmlformats.org/officeDocument/2006/relationships/image" Target="../media/image530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wmf"/><Relationship Id="rId13" Type="http://schemas.openxmlformats.org/officeDocument/2006/relationships/oleObject" Target="../embeddings/oleObject530.bin"/><Relationship Id="rId3" Type="http://schemas.openxmlformats.org/officeDocument/2006/relationships/oleObject" Target="../embeddings/oleObject525.bin"/><Relationship Id="rId7" Type="http://schemas.openxmlformats.org/officeDocument/2006/relationships/oleObject" Target="../embeddings/oleObject527.bin"/><Relationship Id="rId12" Type="http://schemas.openxmlformats.org/officeDocument/2006/relationships/image" Target="../media/image5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534.wmf"/><Relationship Id="rId11" Type="http://schemas.openxmlformats.org/officeDocument/2006/relationships/oleObject" Target="../embeddings/oleObject529.bin"/><Relationship Id="rId5" Type="http://schemas.openxmlformats.org/officeDocument/2006/relationships/oleObject" Target="../embeddings/oleObject526.bin"/><Relationship Id="rId10" Type="http://schemas.openxmlformats.org/officeDocument/2006/relationships/image" Target="../media/image536.wmf"/><Relationship Id="rId4" Type="http://schemas.openxmlformats.org/officeDocument/2006/relationships/image" Target="../media/image533.wmf"/><Relationship Id="rId9" Type="http://schemas.openxmlformats.org/officeDocument/2006/relationships/oleObject" Target="../embeddings/oleObject528.bin"/><Relationship Id="rId14" Type="http://schemas.openxmlformats.org/officeDocument/2006/relationships/image" Target="../media/image538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3.bin"/><Relationship Id="rId13" Type="http://schemas.openxmlformats.org/officeDocument/2006/relationships/image" Target="../media/image542.wmf"/><Relationship Id="rId18" Type="http://schemas.openxmlformats.org/officeDocument/2006/relationships/oleObject" Target="../embeddings/oleObject537.bin"/><Relationship Id="rId3" Type="http://schemas.openxmlformats.org/officeDocument/2006/relationships/image" Target="../media/image546.png"/><Relationship Id="rId7" Type="http://schemas.openxmlformats.org/officeDocument/2006/relationships/image" Target="../media/image540.wmf"/><Relationship Id="rId12" Type="http://schemas.openxmlformats.org/officeDocument/2006/relationships/oleObject" Target="../embeddings/oleObject534.bin"/><Relationship Id="rId17" Type="http://schemas.openxmlformats.org/officeDocument/2006/relationships/image" Target="../media/image54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36.bin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532.bin"/><Relationship Id="rId11" Type="http://schemas.openxmlformats.org/officeDocument/2006/relationships/image" Target="../media/image548.png"/><Relationship Id="rId5" Type="http://schemas.openxmlformats.org/officeDocument/2006/relationships/image" Target="../media/image539.wmf"/><Relationship Id="rId15" Type="http://schemas.openxmlformats.org/officeDocument/2006/relationships/image" Target="../media/image543.wmf"/><Relationship Id="rId10" Type="http://schemas.openxmlformats.org/officeDocument/2006/relationships/image" Target="../media/image547.wmf"/><Relationship Id="rId19" Type="http://schemas.openxmlformats.org/officeDocument/2006/relationships/image" Target="../media/image545.wmf"/><Relationship Id="rId4" Type="http://schemas.openxmlformats.org/officeDocument/2006/relationships/oleObject" Target="../embeddings/oleObject531.bin"/><Relationship Id="rId9" Type="http://schemas.openxmlformats.org/officeDocument/2006/relationships/image" Target="../media/image541.wmf"/><Relationship Id="rId14" Type="http://schemas.openxmlformats.org/officeDocument/2006/relationships/oleObject" Target="../embeddings/oleObject535.bin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3.wmf"/><Relationship Id="rId26" Type="http://schemas.openxmlformats.org/officeDocument/2006/relationships/image" Target="../media/image27.wmf"/><Relationship Id="rId39" Type="http://schemas.openxmlformats.org/officeDocument/2006/relationships/oleObject" Target="../embeddings/oleObject27.bin"/><Relationship Id="rId21" Type="http://schemas.openxmlformats.org/officeDocument/2006/relationships/oleObject" Target="../embeddings/oleObject14.bin"/><Relationship Id="rId34" Type="http://schemas.openxmlformats.org/officeDocument/2006/relationships/oleObject" Target="../embeddings/oleObject22.bin"/><Relationship Id="rId42" Type="http://schemas.openxmlformats.org/officeDocument/2006/relationships/oleObject" Target="../embeddings/oleObject30.bin"/><Relationship Id="rId47" Type="http://schemas.openxmlformats.org/officeDocument/2006/relationships/image" Target="../media/image32.wmf"/><Relationship Id="rId50" Type="http://schemas.openxmlformats.org/officeDocument/2006/relationships/oleObject" Target="../embeddings/oleObject34.bin"/><Relationship Id="rId55" Type="http://schemas.openxmlformats.org/officeDocument/2006/relationships/image" Target="../media/image36.wmf"/><Relationship Id="rId63" Type="http://schemas.openxmlformats.org/officeDocument/2006/relationships/image" Target="../media/image40.wmf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29" Type="http://schemas.openxmlformats.org/officeDocument/2006/relationships/oleObject" Target="../embeddings/oleObject18.bin"/><Relationship Id="rId41" Type="http://schemas.openxmlformats.org/officeDocument/2006/relationships/oleObject" Target="../embeddings/oleObject29.bin"/><Relationship Id="rId54" Type="http://schemas.openxmlformats.org/officeDocument/2006/relationships/oleObject" Target="../embeddings/oleObject36.bin"/><Relationship Id="rId62" Type="http://schemas.openxmlformats.org/officeDocument/2006/relationships/oleObject" Target="../embeddings/oleObject4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26.wmf"/><Relationship Id="rId32" Type="http://schemas.openxmlformats.org/officeDocument/2006/relationships/oleObject" Target="../embeddings/oleObject20.bin"/><Relationship Id="rId37" Type="http://schemas.openxmlformats.org/officeDocument/2006/relationships/oleObject" Target="../embeddings/oleObject25.bin"/><Relationship Id="rId40" Type="http://schemas.openxmlformats.org/officeDocument/2006/relationships/oleObject" Target="../embeddings/oleObject28.bin"/><Relationship Id="rId45" Type="http://schemas.openxmlformats.org/officeDocument/2006/relationships/image" Target="../media/image31.wmf"/><Relationship Id="rId53" Type="http://schemas.openxmlformats.org/officeDocument/2006/relationships/image" Target="../media/image35.wmf"/><Relationship Id="rId58" Type="http://schemas.openxmlformats.org/officeDocument/2006/relationships/oleObject" Target="../embeddings/oleObject38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5.bin"/><Relationship Id="rId28" Type="http://schemas.openxmlformats.org/officeDocument/2006/relationships/image" Target="../media/image28.wmf"/><Relationship Id="rId36" Type="http://schemas.openxmlformats.org/officeDocument/2006/relationships/oleObject" Target="../embeddings/oleObject24.bin"/><Relationship Id="rId49" Type="http://schemas.openxmlformats.org/officeDocument/2006/relationships/image" Target="../media/image33.wmf"/><Relationship Id="rId57" Type="http://schemas.openxmlformats.org/officeDocument/2006/relationships/image" Target="../media/image37.wmf"/><Relationship Id="rId61" Type="http://schemas.openxmlformats.org/officeDocument/2006/relationships/image" Target="../media/image39.wmf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13.bin"/><Relationship Id="rId31" Type="http://schemas.openxmlformats.org/officeDocument/2006/relationships/image" Target="../media/image29.wmf"/><Relationship Id="rId44" Type="http://schemas.openxmlformats.org/officeDocument/2006/relationships/oleObject" Target="../embeddings/oleObject31.bin"/><Relationship Id="rId52" Type="http://schemas.openxmlformats.org/officeDocument/2006/relationships/oleObject" Target="../embeddings/oleObject35.bin"/><Relationship Id="rId60" Type="http://schemas.openxmlformats.org/officeDocument/2006/relationships/oleObject" Target="../embeddings/oleObject39.bin"/><Relationship Id="rId65" Type="http://schemas.openxmlformats.org/officeDocument/2006/relationships/image" Target="../media/image41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1.wmf"/><Relationship Id="rId22" Type="http://schemas.openxmlformats.org/officeDocument/2006/relationships/image" Target="../media/image25.wmf"/><Relationship Id="rId27" Type="http://schemas.openxmlformats.org/officeDocument/2006/relationships/oleObject" Target="../embeddings/oleObject17.bin"/><Relationship Id="rId30" Type="http://schemas.openxmlformats.org/officeDocument/2006/relationships/oleObject" Target="../embeddings/oleObject19.bin"/><Relationship Id="rId35" Type="http://schemas.openxmlformats.org/officeDocument/2006/relationships/oleObject" Target="../embeddings/oleObject23.bin"/><Relationship Id="rId43" Type="http://schemas.openxmlformats.org/officeDocument/2006/relationships/image" Target="../media/image30.wmf"/><Relationship Id="rId48" Type="http://schemas.openxmlformats.org/officeDocument/2006/relationships/oleObject" Target="../embeddings/oleObject33.bin"/><Relationship Id="rId56" Type="http://schemas.openxmlformats.org/officeDocument/2006/relationships/oleObject" Target="../embeddings/oleObject37.bin"/><Relationship Id="rId64" Type="http://schemas.openxmlformats.org/officeDocument/2006/relationships/oleObject" Target="../embeddings/oleObject41.bin"/><Relationship Id="rId8" Type="http://schemas.openxmlformats.org/officeDocument/2006/relationships/image" Target="../media/image18.wmf"/><Relationship Id="rId51" Type="http://schemas.openxmlformats.org/officeDocument/2006/relationships/image" Target="../media/image34.wmf"/><Relationship Id="rId3" Type="http://schemas.openxmlformats.org/officeDocument/2006/relationships/oleObject" Target="../embeddings/oleObject5.bin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12.bin"/><Relationship Id="rId25" Type="http://schemas.openxmlformats.org/officeDocument/2006/relationships/oleObject" Target="../embeddings/oleObject16.bin"/><Relationship Id="rId33" Type="http://schemas.openxmlformats.org/officeDocument/2006/relationships/oleObject" Target="../embeddings/oleObject21.bin"/><Relationship Id="rId38" Type="http://schemas.openxmlformats.org/officeDocument/2006/relationships/oleObject" Target="../embeddings/oleObject26.bin"/><Relationship Id="rId46" Type="http://schemas.openxmlformats.org/officeDocument/2006/relationships/oleObject" Target="../embeddings/oleObject32.bin"/><Relationship Id="rId59" Type="http://schemas.openxmlformats.org/officeDocument/2006/relationships/image" Target="../media/image38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wmf"/><Relationship Id="rId13" Type="http://schemas.openxmlformats.org/officeDocument/2006/relationships/image" Target="../media/image554.png"/><Relationship Id="rId18" Type="http://schemas.openxmlformats.org/officeDocument/2006/relationships/image" Target="../media/image549.wmf"/><Relationship Id="rId26" Type="http://schemas.openxmlformats.org/officeDocument/2006/relationships/image" Target="../media/image553.wmf"/><Relationship Id="rId3" Type="http://schemas.openxmlformats.org/officeDocument/2006/relationships/image" Target="../media/image547.wmf"/><Relationship Id="rId21" Type="http://schemas.openxmlformats.org/officeDocument/2006/relationships/oleObject" Target="../embeddings/oleObject544.bin"/><Relationship Id="rId7" Type="http://schemas.openxmlformats.org/officeDocument/2006/relationships/oleObject" Target="../embeddings/oleObject539.bin"/><Relationship Id="rId12" Type="http://schemas.openxmlformats.org/officeDocument/2006/relationships/image" Target="../media/image545.wmf"/><Relationship Id="rId17" Type="http://schemas.openxmlformats.org/officeDocument/2006/relationships/oleObject" Target="../embeddings/oleObject542.bin"/><Relationship Id="rId25" Type="http://schemas.openxmlformats.org/officeDocument/2006/relationships/oleObject" Target="../embeddings/oleObject54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7.png"/><Relationship Id="rId20" Type="http://schemas.openxmlformats.org/officeDocument/2006/relationships/image" Target="../media/image550.wmf"/><Relationship Id="rId1" Type="http://schemas.openxmlformats.org/officeDocument/2006/relationships/vmlDrawing" Target="../drawings/vmlDrawing54.vml"/><Relationship Id="rId6" Type="http://schemas.openxmlformats.org/officeDocument/2006/relationships/image" Target="../media/image542.wmf"/><Relationship Id="rId11" Type="http://schemas.openxmlformats.org/officeDocument/2006/relationships/oleObject" Target="../embeddings/oleObject541.bin"/><Relationship Id="rId24" Type="http://schemas.openxmlformats.org/officeDocument/2006/relationships/image" Target="../media/image552.wmf"/><Relationship Id="rId5" Type="http://schemas.openxmlformats.org/officeDocument/2006/relationships/oleObject" Target="../embeddings/oleObject538.bin"/><Relationship Id="rId15" Type="http://schemas.openxmlformats.org/officeDocument/2006/relationships/image" Target="../media/image556.png"/><Relationship Id="rId23" Type="http://schemas.openxmlformats.org/officeDocument/2006/relationships/oleObject" Target="../embeddings/oleObject545.bin"/><Relationship Id="rId10" Type="http://schemas.openxmlformats.org/officeDocument/2006/relationships/image" Target="../media/image544.wmf"/><Relationship Id="rId19" Type="http://schemas.openxmlformats.org/officeDocument/2006/relationships/oleObject" Target="../embeddings/oleObject543.bin"/><Relationship Id="rId4" Type="http://schemas.openxmlformats.org/officeDocument/2006/relationships/image" Target="../media/image548.png"/><Relationship Id="rId9" Type="http://schemas.openxmlformats.org/officeDocument/2006/relationships/oleObject" Target="../embeddings/oleObject540.bin"/><Relationship Id="rId14" Type="http://schemas.openxmlformats.org/officeDocument/2006/relationships/image" Target="../media/image555.png"/><Relationship Id="rId22" Type="http://schemas.openxmlformats.org/officeDocument/2006/relationships/image" Target="../media/image551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52.bin"/><Relationship Id="rId18" Type="http://schemas.openxmlformats.org/officeDocument/2006/relationships/image" Target="../media/image565.wmf"/><Relationship Id="rId26" Type="http://schemas.openxmlformats.org/officeDocument/2006/relationships/image" Target="../media/image569.wmf"/><Relationship Id="rId39" Type="http://schemas.openxmlformats.org/officeDocument/2006/relationships/oleObject" Target="../embeddings/oleObject565.bin"/><Relationship Id="rId3" Type="http://schemas.openxmlformats.org/officeDocument/2006/relationships/oleObject" Target="../embeddings/oleObject547.bin"/><Relationship Id="rId21" Type="http://schemas.openxmlformats.org/officeDocument/2006/relationships/oleObject" Target="../embeddings/oleObject556.bin"/><Relationship Id="rId34" Type="http://schemas.openxmlformats.org/officeDocument/2006/relationships/image" Target="../media/image573.wmf"/><Relationship Id="rId42" Type="http://schemas.openxmlformats.org/officeDocument/2006/relationships/image" Target="../media/image577.wmf"/><Relationship Id="rId47" Type="http://schemas.openxmlformats.org/officeDocument/2006/relationships/oleObject" Target="../embeddings/oleObject569.bin"/><Relationship Id="rId50" Type="http://schemas.openxmlformats.org/officeDocument/2006/relationships/image" Target="../media/image581.wmf"/><Relationship Id="rId7" Type="http://schemas.openxmlformats.org/officeDocument/2006/relationships/oleObject" Target="../embeddings/oleObject549.bin"/><Relationship Id="rId12" Type="http://schemas.openxmlformats.org/officeDocument/2006/relationships/image" Target="../media/image562.wmf"/><Relationship Id="rId17" Type="http://schemas.openxmlformats.org/officeDocument/2006/relationships/oleObject" Target="../embeddings/oleObject554.bin"/><Relationship Id="rId25" Type="http://schemas.openxmlformats.org/officeDocument/2006/relationships/oleObject" Target="../embeddings/oleObject558.bin"/><Relationship Id="rId33" Type="http://schemas.openxmlformats.org/officeDocument/2006/relationships/oleObject" Target="../embeddings/oleObject562.bin"/><Relationship Id="rId38" Type="http://schemas.openxmlformats.org/officeDocument/2006/relationships/image" Target="../media/image575.wmf"/><Relationship Id="rId46" Type="http://schemas.openxmlformats.org/officeDocument/2006/relationships/image" Target="../media/image57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4.wmf"/><Relationship Id="rId20" Type="http://schemas.openxmlformats.org/officeDocument/2006/relationships/image" Target="../media/image566.wmf"/><Relationship Id="rId29" Type="http://schemas.openxmlformats.org/officeDocument/2006/relationships/oleObject" Target="../embeddings/oleObject560.bin"/><Relationship Id="rId41" Type="http://schemas.openxmlformats.org/officeDocument/2006/relationships/oleObject" Target="../embeddings/oleObject566.bin"/><Relationship Id="rId1" Type="http://schemas.openxmlformats.org/officeDocument/2006/relationships/vmlDrawing" Target="../drawings/vmlDrawing55.vml"/><Relationship Id="rId6" Type="http://schemas.openxmlformats.org/officeDocument/2006/relationships/image" Target="../media/image559.wmf"/><Relationship Id="rId11" Type="http://schemas.openxmlformats.org/officeDocument/2006/relationships/oleObject" Target="../embeddings/oleObject551.bin"/><Relationship Id="rId24" Type="http://schemas.openxmlformats.org/officeDocument/2006/relationships/image" Target="../media/image568.wmf"/><Relationship Id="rId32" Type="http://schemas.openxmlformats.org/officeDocument/2006/relationships/image" Target="../media/image572.wmf"/><Relationship Id="rId37" Type="http://schemas.openxmlformats.org/officeDocument/2006/relationships/oleObject" Target="../embeddings/oleObject564.bin"/><Relationship Id="rId40" Type="http://schemas.openxmlformats.org/officeDocument/2006/relationships/image" Target="../media/image576.wmf"/><Relationship Id="rId45" Type="http://schemas.openxmlformats.org/officeDocument/2006/relationships/oleObject" Target="../embeddings/oleObject568.bin"/><Relationship Id="rId5" Type="http://schemas.openxmlformats.org/officeDocument/2006/relationships/oleObject" Target="../embeddings/oleObject548.bin"/><Relationship Id="rId15" Type="http://schemas.openxmlformats.org/officeDocument/2006/relationships/oleObject" Target="../embeddings/oleObject553.bin"/><Relationship Id="rId23" Type="http://schemas.openxmlformats.org/officeDocument/2006/relationships/oleObject" Target="../embeddings/oleObject557.bin"/><Relationship Id="rId28" Type="http://schemas.openxmlformats.org/officeDocument/2006/relationships/image" Target="../media/image570.wmf"/><Relationship Id="rId36" Type="http://schemas.openxmlformats.org/officeDocument/2006/relationships/image" Target="../media/image574.wmf"/><Relationship Id="rId49" Type="http://schemas.openxmlformats.org/officeDocument/2006/relationships/oleObject" Target="../embeddings/oleObject570.bin"/><Relationship Id="rId10" Type="http://schemas.openxmlformats.org/officeDocument/2006/relationships/image" Target="../media/image561.wmf"/><Relationship Id="rId19" Type="http://schemas.openxmlformats.org/officeDocument/2006/relationships/oleObject" Target="../embeddings/oleObject555.bin"/><Relationship Id="rId31" Type="http://schemas.openxmlformats.org/officeDocument/2006/relationships/oleObject" Target="../embeddings/oleObject561.bin"/><Relationship Id="rId44" Type="http://schemas.openxmlformats.org/officeDocument/2006/relationships/image" Target="../media/image578.wmf"/><Relationship Id="rId4" Type="http://schemas.openxmlformats.org/officeDocument/2006/relationships/image" Target="../media/image558.wmf"/><Relationship Id="rId9" Type="http://schemas.openxmlformats.org/officeDocument/2006/relationships/oleObject" Target="../embeddings/oleObject550.bin"/><Relationship Id="rId14" Type="http://schemas.openxmlformats.org/officeDocument/2006/relationships/image" Target="../media/image563.wmf"/><Relationship Id="rId22" Type="http://schemas.openxmlformats.org/officeDocument/2006/relationships/image" Target="../media/image567.wmf"/><Relationship Id="rId27" Type="http://schemas.openxmlformats.org/officeDocument/2006/relationships/oleObject" Target="../embeddings/oleObject559.bin"/><Relationship Id="rId30" Type="http://schemas.openxmlformats.org/officeDocument/2006/relationships/image" Target="../media/image571.wmf"/><Relationship Id="rId35" Type="http://schemas.openxmlformats.org/officeDocument/2006/relationships/oleObject" Target="../embeddings/oleObject563.bin"/><Relationship Id="rId43" Type="http://schemas.openxmlformats.org/officeDocument/2006/relationships/oleObject" Target="../embeddings/oleObject567.bin"/><Relationship Id="rId48" Type="http://schemas.openxmlformats.org/officeDocument/2006/relationships/image" Target="../media/image580.wmf"/><Relationship Id="rId8" Type="http://schemas.openxmlformats.org/officeDocument/2006/relationships/image" Target="../media/image560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4.wmf"/><Relationship Id="rId13" Type="http://schemas.openxmlformats.org/officeDocument/2006/relationships/oleObject" Target="../embeddings/oleObject576.bin"/><Relationship Id="rId3" Type="http://schemas.openxmlformats.org/officeDocument/2006/relationships/oleObject" Target="../embeddings/oleObject571.bin"/><Relationship Id="rId7" Type="http://schemas.openxmlformats.org/officeDocument/2006/relationships/oleObject" Target="../embeddings/oleObject573.bin"/><Relationship Id="rId12" Type="http://schemas.openxmlformats.org/officeDocument/2006/relationships/image" Target="../media/image586.wmf"/><Relationship Id="rId17" Type="http://schemas.openxmlformats.org/officeDocument/2006/relationships/oleObject" Target="../embeddings/oleObject57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8.wmf"/><Relationship Id="rId1" Type="http://schemas.openxmlformats.org/officeDocument/2006/relationships/vmlDrawing" Target="../drawings/vmlDrawing56.vml"/><Relationship Id="rId6" Type="http://schemas.openxmlformats.org/officeDocument/2006/relationships/image" Target="../media/image583.wmf"/><Relationship Id="rId11" Type="http://schemas.openxmlformats.org/officeDocument/2006/relationships/oleObject" Target="../embeddings/oleObject575.bin"/><Relationship Id="rId5" Type="http://schemas.openxmlformats.org/officeDocument/2006/relationships/oleObject" Target="../embeddings/oleObject572.bin"/><Relationship Id="rId15" Type="http://schemas.openxmlformats.org/officeDocument/2006/relationships/oleObject" Target="../embeddings/oleObject577.bin"/><Relationship Id="rId10" Type="http://schemas.openxmlformats.org/officeDocument/2006/relationships/image" Target="../media/image585.wmf"/><Relationship Id="rId4" Type="http://schemas.openxmlformats.org/officeDocument/2006/relationships/image" Target="../media/image582.wmf"/><Relationship Id="rId9" Type="http://schemas.openxmlformats.org/officeDocument/2006/relationships/oleObject" Target="../embeddings/oleObject574.bin"/><Relationship Id="rId14" Type="http://schemas.openxmlformats.org/officeDocument/2006/relationships/image" Target="../media/image587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wmf"/><Relationship Id="rId13" Type="http://schemas.openxmlformats.org/officeDocument/2006/relationships/image" Target="../media/image593.wmf"/><Relationship Id="rId3" Type="http://schemas.openxmlformats.org/officeDocument/2006/relationships/oleObject" Target="../embeddings/oleObject579.bin"/><Relationship Id="rId7" Type="http://schemas.openxmlformats.org/officeDocument/2006/relationships/oleObject" Target="../embeddings/oleObject581.bin"/><Relationship Id="rId12" Type="http://schemas.openxmlformats.org/officeDocument/2006/relationships/oleObject" Target="../embeddings/oleObject583.bin"/><Relationship Id="rId17" Type="http://schemas.openxmlformats.org/officeDocument/2006/relationships/image" Target="../media/image59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85.bin"/><Relationship Id="rId1" Type="http://schemas.openxmlformats.org/officeDocument/2006/relationships/vmlDrawing" Target="../drawings/vmlDrawing57.vml"/><Relationship Id="rId6" Type="http://schemas.openxmlformats.org/officeDocument/2006/relationships/image" Target="../media/image590.wmf"/><Relationship Id="rId11" Type="http://schemas.openxmlformats.org/officeDocument/2006/relationships/image" Target="../media/image596.png"/><Relationship Id="rId5" Type="http://schemas.openxmlformats.org/officeDocument/2006/relationships/oleObject" Target="../embeddings/oleObject580.bin"/><Relationship Id="rId15" Type="http://schemas.openxmlformats.org/officeDocument/2006/relationships/image" Target="../media/image594.wmf"/><Relationship Id="rId10" Type="http://schemas.openxmlformats.org/officeDocument/2006/relationships/image" Target="../media/image592.wmf"/><Relationship Id="rId4" Type="http://schemas.openxmlformats.org/officeDocument/2006/relationships/image" Target="../media/image589.wmf"/><Relationship Id="rId9" Type="http://schemas.openxmlformats.org/officeDocument/2006/relationships/oleObject" Target="../embeddings/oleObject582.bin"/><Relationship Id="rId14" Type="http://schemas.openxmlformats.org/officeDocument/2006/relationships/oleObject" Target="../embeddings/oleObject584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wmf"/><Relationship Id="rId3" Type="http://schemas.openxmlformats.org/officeDocument/2006/relationships/oleObject" Target="../embeddings/oleObject586.bin"/><Relationship Id="rId7" Type="http://schemas.openxmlformats.org/officeDocument/2006/relationships/oleObject" Target="../embeddings/oleObject5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599.wmf"/><Relationship Id="rId5" Type="http://schemas.openxmlformats.org/officeDocument/2006/relationships/oleObject" Target="../embeddings/oleObject587.bin"/><Relationship Id="rId10" Type="http://schemas.openxmlformats.org/officeDocument/2006/relationships/image" Target="../media/image601.wmf"/><Relationship Id="rId4" Type="http://schemas.openxmlformats.org/officeDocument/2006/relationships/image" Target="../media/image598.wmf"/><Relationship Id="rId9" Type="http://schemas.openxmlformats.org/officeDocument/2006/relationships/oleObject" Target="../embeddings/oleObject589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wmf"/><Relationship Id="rId3" Type="http://schemas.openxmlformats.org/officeDocument/2006/relationships/oleObject" Target="../embeddings/oleObject590.bin"/><Relationship Id="rId7" Type="http://schemas.openxmlformats.org/officeDocument/2006/relationships/oleObject" Target="../embeddings/oleObject5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603.wmf"/><Relationship Id="rId5" Type="http://schemas.openxmlformats.org/officeDocument/2006/relationships/oleObject" Target="../embeddings/oleObject591.bin"/><Relationship Id="rId10" Type="http://schemas.openxmlformats.org/officeDocument/2006/relationships/image" Target="../media/image605.wmf"/><Relationship Id="rId4" Type="http://schemas.openxmlformats.org/officeDocument/2006/relationships/image" Target="../media/image602.wmf"/><Relationship Id="rId9" Type="http://schemas.openxmlformats.org/officeDocument/2006/relationships/oleObject" Target="../embeddings/oleObject593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wmf"/><Relationship Id="rId3" Type="http://schemas.openxmlformats.org/officeDocument/2006/relationships/oleObject" Target="../embeddings/oleObject594.bin"/><Relationship Id="rId7" Type="http://schemas.openxmlformats.org/officeDocument/2006/relationships/oleObject" Target="../embeddings/oleObject5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607.wmf"/><Relationship Id="rId5" Type="http://schemas.openxmlformats.org/officeDocument/2006/relationships/oleObject" Target="../embeddings/oleObject595.bin"/><Relationship Id="rId4" Type="http://schemas.openxmlformats.org/officeDocument/2006/relationships/image" Target="../media/image60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42.bin"/><Relationship Id="rId7" Type="http://schemas.openxmlformats.org/officeDocument/2006/relationships/image" Target="../media/image46.png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44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4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609.wmf"/><Relationship Id="rId5" Type="http://schemas.openxmlformats.org/officeDocument/2006/relationships/oleObject" Target="../embeddings/oleObject597.bin"/><Relationship Id="rId4" Type="http://schemas.openxmlformats.org/officeDocument/2006/relationships/image" Target="../media/image6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12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wmf"/><Relationship Id="rId7" Type="http://schemas.openxmlformats.org/officeDocument/2006/relationships/image" Target="../media/image6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00.bin"/><Relationship Id="rId5" Type="http://schemas.openxmlformats.org/officeDocument/2006/relationships/image" Target="../media/image613.wmf"/><Relationship Id="rId4" Type="http://schemas.openxmlformats.org/officeDocument/2006/relationships/oleObject" Target="../embeddings/oleObject599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616.wmf"/><Relationship Id="rId4" Type="http://schemas.openxmlformats.org/officeDocument/2006/relationships/oleObject" Target="../embeddings/oleObject601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2.bin"/><Relationship Id="rId7" Type="http://schemas.openxmlformats.org/officeDocument/2006/relationships/image" Target="../media/image6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03.bin"/><Relationship Id="rId5" Type="http://schemas.openxmlformats.org/officeDocument/2006/relationships/image" Target="../media/image620.jpeg"/><Relationship Id="rId4" Type="http://schemas.openxmlformats.org/officeDocument/2006/relationships/image" Target="../media/image618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wmf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3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6.wmf"/><Relationship Id="rId13" Type="http://schemas.openxmlformats.org/officeDocument/2006/relationships/oleObject" Target="../embeddings/oleObject608.bin"/><Relationship Id="rId18" Type="http://schemas.openxmlformats.org/officeDocument/2006/relationships/image" Target="../media/image631.wmf"/><Relationship Id="rId26" Type="http://schemas.openxmlformats.org/officeDocument/2006/relationships/oleObject" Target="../embeddings/oleObject614.bin"/><Relationship Id="rId39" Type="http://schemas.openxmlformats.org/officeDocument/2006/relationships/image" Target="../media/image647.png"/><Relationship Id="rId3" Type="http://schemas.openxmlformats.org/officeDocument/2006/relationships/image" Target="../media/image643.png"/><Relationship Id="rId21" Type="http://schemas.openxmlformats.org/officeDocument/2006/relationships/image" Target="../media/image645.png"/><Relationship Id="rId34" Type="http://schemas.openxmlformats.org/officeDocument/2006/relationships/oleObject" Target="../embeddings/oleObject618.bin"/><Relationship Id="rId42" Type="http://schemas.openxmlformats.org/officeDocument/2006/relationships/image" Target="../media/image641.wmf"/><Relationship Id="rId7" Type="http://schemas.openxmlformats.org/officeDocument/2006/relationships/oleObject" Target="../embeddings/oleObject605.bin"/><Relationship Id="rId12" Type="http://schemas.openxmlformats.org/officeDocument/2006/relationships/image" Target="../media/image628.wmf"/><Relationship Id="rId17" Type="http://schemas.openxmlformats.org/officeDocument/2006/relationships/oleObject" Target="../embeddings/oleObject610.bin"/><Relationship Id="rId25" Type="http://schemas.openxmlformats.org/officeDocument/2006/relationships/image" Target="../media/image634.wmf"/><Relationship Id="rId33" Type="http://schemas.openxmlformats.org/officeDocument/2006/relationships/image" Target="../media/image638.wmf"/><Relationship Id="rId38" Type="http://schemas.openxmlformats.org/officeDocument/2006/relationships/image" Target="../media/image6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0.wmf"/><Relationship Id="rId20" Type="http://schemas.openxmlformats.org/officeDocument/2006/relationships/image" Target="../media/image632.wmf"/><Relationship Id="rId29" Type="http://schemas.openxmlformats.org/officeDocument/2006/relationships/image" Target="../media/image636.wmf"/><Relationship Id="rId41" Type="http://schemas.openxmlformats.org/officeDocument/2006/relationships/oleObject" Target="../embeddings/oleObject620.bin"/><Relationship Id="rId1" Type="http://schemas.openxmlformats.org/officeDocument/2006/relationships/vmlDrawing" Target="../drawings/vmlDrawing66.vml"/><Relationship Id="rId6" Type="http://schemas.openxmlformats.org/officeDocument/2006/relationships/image" Target="../media/image625.wmf"/><Relationship Id="rId11" Type="http://schemas.openxmlformats.org/officeDocument/2006/relationships/oleObject" Target="../embeddings/oleObject607.bin"/><Relationship Id="rId24" Type="http://schemas.openxmlformats.org/officeDocument/2006/relationships/oleObject" Target="../embeddings/oleObject613.bin"/><Relationship Id="rId32" Type="http://schemas.openxmlformats.org/officeDocument/2006/relationships/oleObject" Target="../embeddings/oleObject617.bin"/><Relationship Id="rId37" Type="http://schemas.openxmlformats.org/officeDocument/2006/relationships/image" Target="../media/image640.wmf"/><Relationship Id="rId40" Type="http://schemas.openxmlformats.org/officeDocument/2006/relationships/image" Target="../media/image648.PNG"/><Relationship Id="rId45" Type="http://schemas.openxmlformats.org/officeDocument/2006/relationships/image" Target="../media/image649.png"/><Relationship Id="rId5" Type="http://schemas.openxmlformats.org/officeDocument/2006/relationships/oleObject" Target="../embeddings/oleObject604.bin"/><Relationship Id="rId15" Type="http://schemas.openxmlformats.org/officeDocument/2006/relationships/oleObject" Target="../embeddings/oleObject609.bin"/><Relationship Id="rId23" Type="http://schemas.openxmlformats.org/officeDocument/2006/relationships/image" Target="../media/image633.wmf"/><Relationship Id="rId28" Type="http://schemas.openxmlformats.org/officeDocument/2006/relationships/oleObject" Target="../embeddings/oleObject615.bin"/><Relationship Id="rId36" Type="http://schemas.openxmlformats.org/officeDocument/2006/relationships/oleObject" Target="../embeddings/oleObject619.bin"/><Relationship Id="rId10" Type="http://schemas.openxmlformats.org/officeDocument/2006/relationships/image" Target="../media/image627.wmf"/><Relationship Id="rId19" Type="http://schemas.openxmlformats.org/officeDocument/2006/relationships/oleObject" Target="../embeddings/oleObject611.bin"/><Relationship Id="rId31" Type="http://schemas.openxmlformats.org/officeDocument/2006/relationships/image" Target="../media/image637.wmf"/><Relationship Id="rId44" Type="http://schemas.openxmlformats.org/officeDocument/2006/relationships/image" Target="../media/image642.wmf"/><Relationship Id="rId4" Type="http://schemas.openxmlformats.org/officeDocument/2006/relationships/image" Target="../media/image644.png"/><Relationship Id="rId9" Type="http://schemas.openxmlformats.org/officeDocument/2006/relationships/oleObject" Target="../embeddings/oleObject606.bin"/><Relationship Id="rId14" Type="http://schemas.openxmlformats.org/officeDocument/2006/relationships/image" Target="../media/image629.wmf"/><Relationship Id="rId22" Type="http://schemas.openxmlformats.org/officeDocument/2006/relationships/oleObject" Target="../embeddings/oleObject612.bin"/><Relationship Id="rId27" Type="http://schemas.openxmlformats.org/officeDocument/2006/relationships/image" Target="../media/image635.wmf"/><Relationship Id="rId30" Type="http://schemas.openxmlformats.org/officeDocument/2006/relationships/oleObject" Target="../embeddings/oleObject616.bin"/><Relationship Id="rId35" Type="http://schemas.openxmlformats.org/officeDocument/2006/relationships/image" Target="../media/image639.wmf"/><Relationship Id="rId43" Type="http://schemas.openxmlformats.org/officeDocument/2006/relationships/oleObject" Target="../embeddings/oleObject621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2.wmf"/><Relationship Id="rId13" Type="http://schemas.openxmlformats.org/officeDocument/2006/relationships/oleObject" Target="../embeddings/oleObject627.bin"/><Relationship Id="rId18" Type="http://schemas.openxmlformats.org/officeDocument/2006/relationships/oleObject" Target="../embeddings/oleObject629.bin"/><Relationship Id="rId26" Type="http://schemas.openxmlformats.org/officeDocument/2006/relationships/oleObject" Target="../embeddings/oleObject633.bin"/><Relationship Id="rId3" Type="http://schemas.openxmlformats.org/officeDocument/2006/relationships/oleObject" Target="../embeddings/oleObject622.bin"/><Relationship Id="rId21" Type="http://schemas.openxmlformats.org/officeDocument/2006/relationships/image" Target="../media/image654.wmf"/><Relationship Id="rId7" Type="http://schemas.openxmlformats.org/officeDocument/2006/relationships/oleObject" Target="../embeddings/oleObject624.bin"/><Relationship Id="rId12" Type="http://schemas.openxmlformats.org/officeDocument/2006/relationships/oleObject" Target="../embeddings/oleObject626.bin"/><Relationship Id="rId17" Type="http://schemas.openxmlformats.org/officeDocument/2006/relationships/image" Target="../media/image635.wmf"/><Relationship Id="rId25" Type="http://schemas.openxmlformats.org/officeDocument/2006/relationships/image" Target="../media/image63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28.bin"/><Relationship Id="rId20" Type="http://schemas.openxmlformats.org/officeDocument/2006/relationships/oleObject" Target="../embeddings/oleObject630.bin"/><Relationship Id="rId29" Type="http://schemas.openxmlformats.org/officeDocument/2006/relationships/image" Target="../media/image655.wmf"/><Relationship Id="rId1" Type="http://schemas.openxmlformats.org/officeDocument/2006/relationships/vmlDrawing" Target="../drawings/vmlDrawing67.vml"/><Relationship Id="rId6" Type="http://schemas.openxmlformats.org/officeDocument/2006/relationships/image" Target="../media/image651.wmf"/><Relationship Id="rId11" Type="http://schemas.openxmlformats.org/officeDocument/2006/relationships/image" Target="../media/image653.wmf"/><Relationship Id="rId24" Type="http://schemas.openxmlformats.org/officeDocument/2006/relationships/oleObject" Target="../embeddings/oleObject632.bin"/><Relationship Id="rId5" Type="http://schemas.openxmlformats.org/officeDocument/2006/relationships/oleObject" Target="../embeddings/oleObject623.bin"/><Relationship Id="rId15" Type="http://schemas.openxmlformats.org/officeDocument/2006/relationships/image" Target="../media/image658.png"/><Relationship Id="rId23" Type="http://schemas.openxmlformats.org/officeDocument/2006/relationships/image" Target="../media/image638.wmf"/><Relationship Id="rId28" Type="http://schemas.openxmlformats.org/officeDocument/2006/relationships/oleObject" Target="../embeddings/oleObject634.bin"/><Relationship Id="rId10" Type="http://schemas.openxmlformats.org/officeDocument/2006/relationships/oleObject" Target="../embeddings/oleObject625.bin"/><Relationship Id="rId19" Type="http://schemas.openxmlformats.org/officeDocument/2006/relationships/image" Target="../media/image636.wmf"/><Relationship Id="rId4" Type="http://schemas.openxmlformats.org/officeDocument/2006/relationships/image" Target="../media/image650.wmf"/><Relationship Id="rId9" Type="http://schemas.openxmlformats.org/officeDocument/2006/relationships/image" Target="../media/image656.png"/><Relationship Id="rId14" Type="http://schemas.openxmlformats.org/officeDocument/2006/relationships/image" Target="../media/image657.png"/><Relationship Id="rId22" Type="http://schemas.openxmlformats.org/officeDocument/2006/relationships/oleObject" Target="../embeddings/oleObject631.bin"/><Relationship Id="rId27" Type="http://schemas.openxmlformats.org/officeDocument/2006/relationships/image" Target="../media/image640.wmf"/><Relationship Id="rId30" Type="http://schemas.openxmlformats.org/officeDocument/2006/relationships/image" Target="../media/image65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wmf"/><Relationship Id="rId3" Type="http://schemas.openxmlformats.org/officeDocument/2006/relationships/image" Target="../media/image663.png"/><Relationship Id="rId7" Type="http://schemas.openxmlformats.org/officeDocument/2006/relationships/oleObject" Target="../embeddings/oleObject635.bin"/><Relationship Id="rId12" Type="http://schemas.openxmlformats.org/officeDocument/2006/relationships/image" Target="../media/image6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666.png"/><Relationship Id="rId11" Type="http://schemas.openxmlformats.org/officeDocument/2006/relationships/oleObject" Target="../embeddings/oleObject637.bin"/><Relationship Id="rId5" Type="http://schemas.openxmlformats.org/officeDocument/2006/relationships/image" Target="../media/image665.png"/><Relationship Id="rId10" Type="http://schemas.openxmlformats.org/officeDocument/2006/relationships/image" Target="../media/image661.wmf"/><Relationship Id="rId4" Type="http://schemas.openxmlformats.org/officeDocument/2006/relationships/image" Target="../media/image664.png"/><Relationship Id="rId9" Type="http://schemas.openxmlformats.org/officeDocument/2006/relationships/oleObject" Target="../embeddings/oleObject63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46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53.bin"/><Relationship Id="rId25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29" Type="http://schemas.openxmlformats.org/officeDocument/2006/relationships/oleObject" Target="../embeddings/oleObject59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0.bin"/><Relationship Id="rId24" Type="http://schemas.openxmlformats.org/officeDocument/2006/relationships/image" Target="../media/image58.wmf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2.bin"/><Relationship Id="rId23" Type="http://schemas.openxmlformats.org/officeDocument/2006/relationships/oleObject" Target="../embeddings/oleObject56.bin"/><Relationship Id="rId28" Type="http://schemas.openxmlformats.org/officeDocument/2006/relationships/image" Target="../media/image60.wmf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53.wmf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58.bin"/><Relationship Id="rId30" Type="http://schemas.openxmlformats.org/officeDocument/2006/relationships/image" Target="../media/image61.w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9.bin"/><Relationship Id="rId13" Type="http://schemas.openxmlformats.org/officeDocument/2006/relationships/image" Target="../media/image669.wmf"/><Relationship Id="rId18" Type="http://schemas.openxmlformats.org/officeDocument/2006/relationships/oleObject" Target="../embeddings/oleObject644.bin"/><Relationship Id="rId26" Type="http://schemas.openxmlformats.org/officeDocument/2006/relationships/image" Target="../media/image675.wmf"/><Relationship Id="rId3" Type="http://schemas.openxmlformats.org/officeDocument/2006/relationships/image" Target="../media/image676.png"/><Relationship Id="rId21" Type="http://schemas.openxmlformats.org/officeDocument/2006/relationships/image" Target="../media/image673.wmf"/><Relationship Id="rId7" Type="http://schemas.openxmlformats.org/officeDocument/2006/relationships/image" Target="../media/image667.wmf"/><Relationship Id="rId12" Type="http://schemas.openxmlformats.org/officeDocument/2006/relationships/oleObject" Target="../embeddings/oleObject641.bin"/><Relationship Id="rId17" Type="http://schemas.openxmlformats.org/officeDocument/2006/relationships/image" Target="../media/image671.wmf"/><Relationship Id="rId25" Type="http://schemas.openxmlformats.org/officeDocument/2006/relationships/oleObject" Target="../embeddings/oleObject648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43.bin"/><Relationship Id="rId20" Type="http://schemas.openxmlformats.org/officeDocument/2006/relationships/oleObject" Target="../embeddings/oleObject645.bin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38.bin"/><Relationship Id="rId11" Type="http://schemas.openxmlformats.org/officeDocument/2006/relationships/image" Target="../media/image635.wmf"/><Relationship Id="rId24" Type="http://schemas.openxmlformats.org/officeDocument/2006/relationships/image" Target="../media/image674.wmf"/><Relationship Id="rId5" Type="http://schemas.openxmlformats.org/officeDocument/2006/relationships/image" Target="../media/image678.png"/><Relationship Id="rId15" Type="http://schemas.openxmlformats.org/officeDocument/2006/relationships/image" Target="../media/image670.wmf"/><Relationship Id="rId23" Type="http://schemas.openxmlformats.org/officeDocument/2006/relationships/oleObject" Target="../embeddings/oleObject647.bin"/><Relationship Id="rId10" Type="http://schemas.openxmlformats.org/officeDocument/2006/relationships/oleObject" Target="../embeddings/oleObject640.bin"/><Relationship Id="rId19" Type="http://schemas.openxmlformats.org/officeDocument/2006/relationships/image" Target="../media/image672.wmf"/><Relationship Id="rId4" Type="http://schemas.openxmlformats.org/officeDocument/2006/relationships/image" Target="../media/image677.png"/><Relationship Id="rId9" Type="http://schemas.openxmlformats.org/officeDocument/2006/relationships/image" Target="../media/image668.wmf"/><Relationship Id="rId14" Type="http://schemas.openxmlformats.org/officeDocument/2006/relationships/oleObject" Target="../embeddings/oleObject642.bin"/><Relationship Id="rId22" Type="http://schemas.openxmlformats.org/officeDocument/2006/relationships/oleObject" Target="../embeddings/oleObject646.bin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54.bin"/><Relationship Id="rId18" Type="http://schemas.openxmlformats.org/officeDocument/2006/relationships/image" Target="../media/image686.wmf"/><Relationship Id="rId26" Type="http://schemas.openxmlformats.org/officeDocument/2006/relationships/image" Target="../media/image690.wmf"/><Relationship Id="rId39" Type="http://schemas.openxmlformats.org/officeDocument/2006/relationships/oleObject" Target="../embeddings/oleObject667.bin"/><Relationship Id="rId21" Type="http://schemas.openxmlformats.org/officeDocument/2006/relationships/oleObject" Target="../embeddings/oleObject658.bin"/><Relationship Id="rId34" Type="http://schemas.openxmlformats.org/officeDocument/2006/relationships/image" Target="../media/image694.wmf"/><Relationship Id="rId42" Type="http://schemas.openxmlformats.org/officeDocument/2006/relationships/image" Target="../media/image698.wmf"/><Relationship Id="rId47" Type="http://schemas.openxmlformats.org/officeDocument/2006/relationships/oleObject" Target="../embeddings/oleObject671.bin"/><Relationship Id="rId50" Type="http://schemas.openxmlformats.org/officeDocument/2006/relationships/image" Target="../media/image702.wmf"/><Relationship Id="rId55" Type="http://schemas.openxmlformats.org/officeDocument/2006/relationships/oleObject" Target="../embeddings/oleObject675.bin"/><Relationship Id="rId63" Type="http://schemas.openxmlformats.org/officeDocument/2006/relationships/oleObject" Target="../embeddings/oleObject680.bin"/><Relationship Id="rId7" Type="http://schemas.openxmlformats.org/officeDocument/2006/relationships/oleObject" Target="../embeddings/oleObject6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5.wmf"/><Relationship Id="rId20" Type="http://schemas.openxmlformats.org/officeDocument/2006/relationships/image" Target="../media/image687.wmf"/><Relationship Id="rId29" Type="http://schemas.openxmlformats.org/officeDocument/2006/relationships/oleObject" Target="../embeddings/oleObject662.bin"/><Relationship Id="rId41" Type="http://schemas.openxmlformats.org/officeDocument/2006/relationships/oleObject" Target="../embeddings/oleObject668.bin"/><Relationship Id="rId54" Type="http://schemas.openxmlformats.org/officeDocument/2006/relationships/image" Target="../media/image704.wmf"/><Relationship Id="rId62" Type="http://schemas.openxmlformats.org/officeDocument/2006/relationships/image" Target="../media/image707.wmf"/><Relationship Id="rId1" Type="http://schemas.openxmlformats.org/officeDocument/2006/relationships/vmlDrawing" Target="../drawings/vmlDrawing70.vml"/><Relationship Id="rId6" Type="http://schemas.openxmlformats.org/officeDocument/2006/relationships/image" Target="../media/image680.wmf"/><Relationship Id="rId11" Type="http://schemas.openxmlformats.org/officeDocument/2006/relationships/oleObject" Target="../embeddings/oleObject653.bin"/><Relationship Id="rId24" Type="http://schemas.openxmlformats.org/officeDocument/2006/relationships/image" Target="../media/image689.wmf"/><Relationship Id="rId32" Type="http://schemas.openxmlformats.org/officeDocument/2006/relationships/image" Target="../media/image693.wmf"/><Relationship Id="rId37" Type="http://schemas.openxmlformats.org/officeDocument/2006/relationships/oleObject" Target="../embeddings/oleObject666.bin"/><Relationship Id="rId40" Type="http://schemas.openxmlformats.org/officeDocument/2006/relationships/image" Target="../media/image697.wmf"/><Relationship Id="rId45" Type="http://schemas.openxmlformats.org/officeDocument/2006/relationships/oleObject" Target="../embeddings/oleObject670.bin"/><Relationship Id="rId53" Type="http://schemas.openxmlformats.org/officeDocument/2006/relationships/oleObject" Target="../embeddings/oleObject674.bin"/><Relationship Id="rId58" Type="http://schemas.openxmlformats.org/officeDocument/2006/relationships/oleObject" Target="../embeddings/oleObject677.bin"/><Relationship Id="rId5" Type="http://schemas.openxmlformats.org/officeDocument/2006/relationships/oleObject" Target="../embeddings/oleObject650.bin"/><Relationship Id="rId15" Type="http://schemas.openxmlformats.org/officeDocument/2006/relationships/oleObject" Target="../embeddings/oleObject655.bin"/><Relationship Id="rId23" Type="http://schemas.openxmlformats.org/officeDocument/2006/relationships/oleObject" Target="../embeddings/oleObject659.bin"/><Relationship Id="rId28" Type="http://schemas.openxmlformats.org/officeDocument/2006/relationships/image" Target="../media/image691.wmf"/><Relationship Id="rId36" Type="http://schemas.openxmlformats.org/officeDocument/2006/relationships/image" Target="../media/image695.wmf"/><Relationship Id="rId49" Type="http://schemas.openxmlformats.org/officeDocument/2006/relationships/oleObject" Target="../embeddings/oleObject672.bin"/><Relationship Id="rId57" Type="http://schemas.openxmlformats.org/officeDocument/2006/relationships/oleObject" Target="../embeddings/oleObject676.bin"/><Relationship Id="rId61" Type="http://schemas.openxmlformats.org/officeDocument/2006/relationships/oleObject" Target="../embeddings/oleObject679.bin"/><Relationship Id="rId10" Type="http://schemas.openxmlformats.org/officeDocument/2006/relationships/image" Target="../media/image682.wmf"/><Relationship Id="rId19" Type="http://schemas.openxmlformats.org/officeDocument/2006/relationships/oleObject" Target="../embeddings/oleObject657.bin"/><Relationship Id="rId31" Type="http://schemas.openxmlformats.org/officeDocument/2006/relationships/oleObject" Target="../embeddings/oleObject663.bin"/><Relationship Id="rId44" Type="http://schemas.openxmlformats.org/officeDocument/2006/relationships/image" Target="../media/image699.wmf"/><Relationship Id="rId52" Type="http://schemas.openxmlformats.org/officeDocument/2006/relationships/image" Target="../media/image703.wmf"/><Relationship Id="rId60" Type="http://schemas.openxmlformats.org/officeDocument/2006/relationships/image" Target="../media/image706.wmf"/><Relationship Id="rId65" Type="http://schemas.openxmlformats.org/officeDocument/2006/relationships/oleObject" Target="../embeddings/oleObject681.bin"/><Relationship Id="rId4" Type="http://schemas.openxmlformats.org/officeDocument/2006/relationships/image" Target="../media/image679.wmf"/><Relationship Id="rId9" Type="http://schemas.openxmlformats.org/officeDocument/2006/relationships/oleObject" Target="../embeddings/oleObject652.bin"/><Relationship Id="rId14" Type="http://schemas.openxmlformats.org/officeDocument/2006/relationships/image" Target="../media/image684.wmf"/><Relationship Id="rId22" Type="http://schemas.openxmlformats.org/officeDocument/2006/relationships/image" Target="../media/image688.wmf"/><Relationship Id="rId27" Type="http://schemas.openxmlformats.org/officeDocument/2006/relationships/oleObject" Target="../embeddings/oleObject661.bin"/><Relationship Id="rId30" Type="http://schemas.openxmlformats.org/officeDocument/2006/relationships/image" Target="../media/image692.wmf"/><Relationship Id="rId35" Type="http://schemas.openxmlformats.org/officeDocument/2006/relationships/oleObject" Target="../embeddings/oleObject665.bin"/><Relationship Id="rId43" Type="http://schemas.openxmlformats.org/officeDocument/2006/relationships/oleObject" Target="../embeddings/oleObject669.bin"/><Relationship Id="rId48" Type="http://schemas.openxmlformats.org/officeDocument/2006/relationships/image" Target="../media/image701.wmf"/><Relationship Id="rId56" Type="http://schemas.openxmlformats.org/officeDocument/2006/relationships/image" Target="../media/image705.wmf"/><Relationship Id="rId64" Type="http://schemas.openxmlformats.org/officeDocument/2006/relationships/image" Target="../media/image708.wmf"/><Relationship Id="rId8" Type="http://schemas.openxmlformats.org/officeDocument/2006/relationships/image" Target="../media/image681.wmf"/><Relationship Id="rId51" Type="http://schemas.openxmlformats.org/officeDocument/2006/relationships/oleObject" Target="../embeddings/oleObject673.bin"/><Relationship Id="rId3" Type="http://schemas.openxmlformats.org/officeDocument/2006/relationships/oleObject" Target="../embeddings/oleObject649.bin"/><Relationship Id="rId12" Type="http://schemas.openxmlformats.org/officeDocument/2006/relationships/image" Target="../media/image683.wmf"/><Relationship Id="rId17" Type="http://schemas.openxmlformats.org/officeDocument/2006/relationships/oleObject" Target="../embeddings/oleObject656.bin"/><Relationship Id="rId25" Type="http://schemas.openxmlformats.org/officeDocument/2006/relationships/oleObject" Target="../embeddings/oleObject660.bin"/><Relationship Id="rId33" Type="http://schemas.openxmlformats.org/officeDocument/2006/relationships/oleObject" Target="../embeddings/oleObject664.bin"/><Relationship Id="rId38" Type="http://schemas.openxmlformats.org/officeDocument/2006/relationships/image" Target="../media/image696.wmf"/><Relationship Id="rId46" Type="http://schemas.openxmlformats.org/officeDocument/2006/relationships/image" Target="../media/image700.wmf"/><Relationship Id="rId59" Type="http://schemas.openxmlformats.org/officeDocument/2006/relationships/oleObject" Target="../embeddings/oleObject678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wmf"/><Relationship Id="rId13" Type="http://schemas.openxmlformats.org/officeDocument/2006/relationships/oleObject" Target="../embeddings/oleObject687.bin"/><Relationship Id="rId18" Type="http://schemas.openxmlformats.org/officeDocument/2006/relationships/image" Target="../media/image716.wmf"/><Relationship Id="rId26" Type="http://schemas.openxmlformats.org/officeDocument/2006/relationships/image" Target="../media/image720.wmf"/><Relationship Id="rId3" Type="http://schemas.openxmlformats.org/officeDocument/2006/relationships/oleObject" Target="../embeddings/oleObject682.bin"/><Relationship Id="rId21" Type="http://schemas.openxmlformats.org/officeDocument/2006/relationships/oleObject" Target="../embeddings/oleObject691.bin"/><Relationship Id="rId7" Type="http://schemas.openxmlformats.org/officeDocument/2006/relationships/oleObject" Target="../embeddings/oleObject684.bin"/><Relationship Id="rId12" Type="http://schemas.openxmlformats.org/officeDocument/2006/relationships/image" Target="../media/image713.wmf"/><Relationship Id="rId17" Type="http://schemas.openxmlformats.org/officeDocument/2006/relationships/oleObject" Target="../embeddings/oleObject689.bin"/><Relationship Id="rId25" Type="http://schemas.openxmlformats.org/officeDocument/2006/relationships/oleObject" Target="../embeddings/oleObject69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5.wmf"/><Relationship Id="rId20" Type="http://schemas.openxmlformats.org/officeDocument/2006/relationships/image" Target="../media/image717.wmf"/><Relationship Id="rId29" Type="http://schemas.openxmlformats.org/officeDocument/2006/relationships/oleObject" Target="../embeddings/oleObject695.bin"/><Relationship Id="rId1" Type="http://schemas.openxmlformats.org/officeDocument/2006/relationships/vmlDrawing" Target="../drawings/vmlDrawing71.vml"/><Relationship Id="rId6" Type="http://schemas.openxmlformats.org/officeDocument/2006/relationships/image" Target="../media/image710.wmf"/><Relationship Id="rId11" Type="http://schemas.openxmlformats.org/officeDocument/2006/relationships/oleObject" Target="../embeddings/oleObject686.bin"/><Relationship Id="rId24" Type="http://schemas.openxmlformats.org/officeDocument/2006/relationships/image" Target="../media/image719.wmf"/><Relationship Id="rId32" Type="http://schemas.openxmlformats.org/officeDocument/2006/relationships/image" Target="../media/image723.wmf"/><Relationship Id="rId5" Type="http://schemas.openxmlformats.org/officeDocument/2006/relationships/oleObject" Target="../embeddings/oleObject683.bin"/><Relationship Id="rId15" Type="http://schemas.openxmlformats.org/officeDocument/2006/relationships/oleObject" Target="../embeddings/oleObject688.bin"/><Relationship Id="rId23" Type="http://schemas.openxmlformats.org/officeDocument/2006/relationships/oleObject" Target="../embeddings/oleObject692.bin"/><Relationship Id="rId28" Type="http://schemas.openxmlformats.org/officeDocument/2006/relationships/image" Target="../media/image721.wmf"/><Relationship Id="rId10" Type="http://schemas.openxmlformats.org/officeDocument/2006/relationships/image" Target="../media/image712.wmf"/><Relationship Id="rId19" Type="http://schemas.openxmlformats.org/officeDocument/2006/relationships/oleObject" Target="../embeddings/oleObject690.bin"/><Relationship Id="rId31" Type="http://schemas.openxmlformats.org/officeDocument/2006/relationships/oleObject" Target="../embeddings/oleObject696.bin"/><Relationship Id="rId4" Type="http://schemas.openxmlformats.org/officeDocument/2006/relationships/image" Target="../media/image709.wmf"/><Relationship Id="rId9" Type="http://schemas.openxmlformats.org/officeDocument/2006/relationships/oleObject" Target="../embeddings/oleObject685.bin"/><Relationship Id="rId14" Type="http://schemas.openxmlformats.org/officeDocument/2006/relationships/image" Target="../media/image714.wmf"/><Relationship Id="rId22" Type="http://schemas.openxmlformats.org/officeDocument/2006/relationships/image" Target="../media/image718.wmf"/><Relationship Id="rId27" Type="http://schemas.openxmlformats.org/officeDocument/2006/relationships/oleObject" Target="../embeddings/oleObject694.bin"/><Relationship Id="rId30" Type="http://schemas.openxmlformats.org/officeDocument/2006/relationships/image" Target="../media/image722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6.wmf"/><Relationship Id="rId13" Type="http://schemas.openxmlformats.org/officeDocument/2006/relationships/oleObject" Target="../embeddings/oleObject702.bin"/><Relationship Id="rId18" Type="http://schemas.openxmlformats.org/officeDocument/2006/relationships/image" Target="../media/image680.wmf"/><Relationship Id="rId26" Type="http://schemas.openxmlformats.org/officeDocument/2006/relationships/image" Target="../media/image684.wmf"/><Relationship Id="rId39" Type="http://schemas.openxmlformats.org/officeDocument/2006/relationships/oleObject" Target="../embeddings/oleObject718.bin"/><Relationship Id="rId3" Type="http://schemas.openxmlformats.org/officeDocument/2006/relationships/oleObject" Target="../embeddings/oleObject697.bin"/><Relationship Id="rId21" Type="http://schemas.openxmlformats.org/officeDocument/2006/relationships/oleObject" Target="../embeddings/oleObject706.bin"/><Relationship Id="rId34" Type="http://schemas.openxmlformats.org/officeDocument/2006/relationships/oleObject" Target="../embeddings/oleObject713.bin"/><Relationship Id="rId7" Type="http://schemas.openxmlformats.org/officeDocument/2006/relationships/oleObject" Target="../embeddings/oleObject699.bin"/><Relationship Id="rId12" Type="http://schemas.openxmlformats.org/officeDocument/2006/relationships/image" Target="../media/image728.wmf"/><Relationship Id="rId17" Type="http://schemas.openxmlformats.org/officeDocument/2006/relationships/oleObject" Target="../embeddings/oleObject704.bin"/><Relationship Id="rId25" Type="http://schemas.openxmlformats.org/officeDocument/2006/relationships/oleObject" Target="../embeddings/oleObject708.bin"/><Relationship Id="rId33" Type="http://schemas.openxmlformats.org/officeDocument/2006/relationships/oleObject" Target="../embeddings/oleObject712.bin"/><Relationship Id="rId38" Type="http://schemas.openxmlformats.org/officeDocument/2006/relationships/oleObject" Target="../embeddings/oleObject71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79.wmf"/><Relationship Id="rId20" Type="http://schemas.openxmlformats.org/officeDocument/2006/relationships/image" Target="../media/image681.wmf"/><Relationship Id="rId29" Type="http://schemas.openxmlformats.org/officeDocument/2006/relationships/oleObject" Target="../embeddings/oleObject710.bin"/><Relationship Id="rId41" Type="http://schemas.openxmlformats.org/officeDocument/2006/relationships/oleObject" Target="../embeddings/oleObject720.bin"/><Relationship Id="rId1" Type="http://schemas.openxmlformats.org/officeDocument/2006/relationships/vmlDrawing" Target="../drawings/vmlDrawing72.vml"/><Relationship Id="rId6" Type="http://schemas.openxmlformats.org/officeDocument/2006/relationships/image" Target="../media/image725.wmf"/><Relationship Id="rId11" Type="http://schemas.openxmlformats.org/officeDocument/2006/relationships/oleObject" Target="../embeddings/oleObject701.bin"/><Relationship Id="rId24" Type="http://schemas.openxmlformats.org/officeDocument/2006/relationships/image" Target="../media/image683.wmf"/><Relationship Id="rId32" Type="http://schemas.openxmlformats.org/officeDocument/2006/relationships/image" Target="../media/image687.wmf"/><Relationship Id="rId37" Type="http://schemas.openxmlformats.org/officeDocument/2006/relationships/oleObject" Target="../embeddings/oleObject716.bin"/><Relationship Id="rId40" Type="http://schemas.openxmlformats.org/officeDocument/2006/relationships/oleObject" Target="../embeddings/oleObject719.bin"/><Relationship Id="rId5" Type="http://schemas.openxmlformats.org/officeDocument/2006/relationships/oleObject" Target="../embeddings/oleObject698.bin"/><Relationship Id="rId15" Type="http://schemas.openxmlformats.org/officeDocument/2006/relationships/oleObject" Target="../embeddings/oleObject703.bin"/><Relationship Id="rId23" Type="http://schemas.openxmlformats.org/officeDocument/2006/relationships/oleObject" Target="../embeddings/oleObject707.bin"/><Relationship Id="rId28" Type="http://schemas.openxmlformats.org/officeDocument/2006/relationships/image" Target="../media/image685.wmf"/><Relationship Id="rId36" Type="http://schemas.openxmlformats.org/officeDocument/2006/relationships/oleObject" Target="../embeddings/oleObject715.bin"/><Relationship Id="rId10" Type="http://schemas.openxmlformats.org/officeDocument/2006/relationships/image" Target="../media/image727.wmf"/><Relationship Id="rId19" Type="http://schemas.openxmlformats.org/officeDocument/2006/relationships/oleObject" Target="../embeddings/oleObject705.bin"/><Relationship Id="rId31" Type="http://schemas.openxmlformats.org/officeDocument/2006/relationships/oleObject" Target="../embeddings/oleObject711.bin"/><Relationship Id="rId4" Type="http://schemas.openxmlformats.org/officeDocument/2006/relationships/image" Target="../media/image724.wmf"/><Relationship Id="rId9" Type="http://schemas.openxmlformats.org/officeDocument/2006/relationships/oleObject" Target="../embeddings/oleObject700.bin"/><Relationship Id="rId14" Type="http://schemas.openxmlformats.org/officeDocument/2006/relationships/image" Target="../media/image729.wmf"/><Relationship Id="rId22" Type="http://schemas.openxmlformats.org/officeDocument/2006/relationships/image" Target="../media/image682.wmf"/><Relationship Id="rId27" Type="http://schemas.openxmlformats.org/officeDocument/2006/relationships/oleObject" Target="../embeddings/oleObject709.bin"/><Relationship Id="rId30" Type="http://schemas.openxmlformats.org/officeDocument/2006/relationships/image" Target="../media/image686.wmf"/><Relationship Id="rId35" Type="http://schemas.openxmlformats.org/officeDocument/2006/relationships/oleObject" Target="../embeddings/oleObject714.bin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wmf"/><Relationship Id="rId13" Type="http://schemas.openxmlformats.org/officeDocument/2006/relationships/oleObject" Target="../embeddings/oleObject726.bin"/><Relationship Id="rId18" Type="http://schemas.openxmlformats.org/officeDocument/2006/relationships/image" Target="../media/image686.wmf"/><Relationship Id="rId26" Type="http://schemas.openxmlformats.org/officeDocument/2006/relationships/oleObject" Target="../embeddings/oleObject735.bin"/><Relationship Id="rId39" Type="http://schemas.openxmlformats.org/officeDocument/2006/relationships/oleObject" Target="../embeddings/oleObject748.bin"/><Relationship Id="rId3" Type="http://schemas.openxmlformats.org/officeDocument/2006/relationships/oleObject" Target="../embeddings/oleObject721.bin"/><Relationship Id="rId21" Type="http://schemas.openxmlformats.org/officeDocument/2006/relationships/oleObject" Target="../embeddings/oleObject730.bin"/><Relationship Id="rId34" Type="http://schemas.openxmlformats.org/officeDocument/2006/relationships/oleObject" Target="../embeddings/oleObject743.bin"/><Relationship Id="rId42" Type="http://schemas.openxmlformats.org/officeDocument/2006/relationships/oleObject" Target="../embeddings/oleObject751.bin"/><Relationship Id="rId47" Type="http://schemas.openxmlformats.org/officeDocument/2006/relationships/oleObject" Target="../embeddings/oleObject756.bin"/><Relationship Id="rId7" Type="http://schemas.openxmlformats.org/officeDocument/2006/relationships/oleObject" Target="../embeddings/oleObject723.bin"/><Relationship Id="rId12" Type="http://schemas.openxmlformats.org/officeDocument/2006/relationships/image" Target="../media/image683.wmf"/><Relationship Id="rId17" Type="http://schemas.openxmlformats.org/officeDocument/2006/relationships/oleObject" Target="../embeddings/oleObject728.bin"/><Relationship Id="rId25" Type="http://schemas.openxmlformats.org/officeDocument/2006/relationships/oleObject" Target="../embeddings/oleObject734.bin"/><Relationship Id="rId33" Type="http://schemas.openxmlformats.org/officeDocument/2006/relationships/oleObject" Target="../embeddings/oleObject742.bin"/><Relationship Id="rId38" Type="http://schemas.openxmlformats.org/officeDocument/2006/relationships/oleObject" Target="../embeddings/oleObject747.bin"/><Relationship Id="rId46" Type="http://schemas.openxmlformats.org/officeDocument/2006/relationships/oleObject" Target="../embeddings/oleObject75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5.wmf"/><Relationship Id="rId20" Type="http://schemas.openxmlformats.org/officeDocument/2006/relationships/image" Target="../media/image687.wmf"/><Relationship Id="rId29" Type="http://schemas.openxmlformats.org/officeDocument/2006/relationships/oleObject" Target="../embeddings/oleObject738.bin"/><Relationship Id="rId41" Type="http://schemas.openxmlformats.org/officeDocument/2006/relationships/oleObject" Target="../embeddings/oleObject750.bin"/><Relationship Id="rId1" Type="http://schemas.openxmlformats.org/officeDocument/2006/relationships/vmlDrawing" Target="../drawings/vmlDrawing73.vml"/><Relationship Id="rId6" Type="http://schemas.openxmlformats.org/officeDocument/2006/relationships/image" Target="../media/image680.wmf"/><Relationship Id="rId11" Type="http://schemas.openxmlformats.org/officeDocument/2006/relationships/oleObject" Target="../embeddings/oleObject725.bin"/><Relationship Id="rId24" Type="http://schemas.openxmlformats.org/officeDocument/2006/relationships/oleObject" Target="../embeddings/oleObject733.bin"/><Relationship Id="rId32" Type="http://schemas.openxmlformats.org/officeDocument/2006/relationships/oleObject" Target="../embeddings/oleObject741.bin"/><Relationship Id="rId37" Type="http://schemas.openxmlformats.org/officeDocument/2006/relationships/oleObject" Target="../embeddings/oleObject746.bin"/><Relationship Id="rId40" Type="http://schemas.openxmlformats.org/officeDocument/2006/relationships/oleObject" Target="../embeddings/oleObject749.bin"/><Relationship Id="rId45" Type="http://schemas.openxmlformats.org/officeDocument/2006/relationships/oleObject" Target="../embeddings/oleObject754.bin"/><Relationship Id="rId5" Type="http://schemas.openxmlformats.org/officeDocument/2006/relationships/oleObject" Target="../embeddings/oleObject722.bin"/><Relationship Id="rId15" Type="http://schemas.openxmlformats.org/officeDocument/2006/relationships/oleObject" Target="../embeddings/oleObject727.bin"/><Relationship Id="rId23" Type="http://schemas.openxmlformats.org/officeDocument/2006/relationships/oleObject" Target="../embeddings/oleObject732.bin"/><Relationship Id="rId28" Type="http://schemas.openxmlformats.org/officeDocument/2006/relationships/oleObject" Target="../embeddings/oleObject737.bin"/><Relationship Id="rId36" Type="http://schemas.openxmlformats.org/officeDocument/2006/relationships/oleObject" Target="../embeddings/oleObject745.bin"/><Relationship Id="rId10" Type="http://schemas.openxmlformats.org/officeDocument/2006/relationships/image" Target="../media/image682.wmf"/><Relationship Id="rId19" Type="http://schemas.openxmlformats.org/officeDocument/2006/relationships/oleObject" Target="../embeddings/oleObject729.bin"/><Relationship Id="rId31" Type="http://schemas.openxmlformats.org/officeDocument/2006/relationships/oleObject" Target="../embeddings/oleObject740.bin"/><Relationship Id="rId44" Type="http://schemas.openxmlformats.org/officeDocument/2006/relationships/oleObject" Target="../embeddings/oleObject753.bin"/><Relationship Id="rId4" Type="http://schemas.openxmlformats.org/officeDocument/2006/relationships/image" Target="../media/image679.wmf"/><Relationship Id="rId9" Type="http://schemas.openxmlformats.org/officeDocument/2006/relationships/oleObject" Target="../embeddings/oleObject724.bin"/><Relationship Id="rId14" Type="http://schemas.openxmlformats.org/officeDocument/2006/relationships/image" Target="../media/image684.wmf"/><Relationship Id="rId22" Type="http://schemas.openxmlformats.org/officeDocument/2006/relationships/oleObject" Target="../embeddings/oleObject731.bin"/><Relationship Id="rId27" Type="http://schemas.openxmlformats.org/officeDocument/2006/relationships/oleObject" Target="../embeddings/oleObject736.bin"/><Relationship Id="rId30" Type="http://schemas.openxmlformats.org/officeDocument/2006/relationships/oleObject" Target="../embeddings/oleObject739.bin"/><Relationship Id="rId35" Type="http://schemas.openxmlformats.org/officeDocument/2006/relationships/oleObject" Target="../embeddings/oleObject744.bin"/><Relationship Id="rId43" Type="http://schemas.openxmlformats.org/officeDocument/2006/relationships/oleObject" Target="../embeddings/oleObject752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3.png"/><Relationship Id="rId4" Type="http://schemas.openxmlformats.org/officeDocument/2006/relationships/image" Target="../media/image73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wmf"/><Relationship Id="rId13" Type="http://schemas.openxmlformats.org/officeDocument/2006/relationships/oleObject" Target="../embeddings/oleObject762.bin"/><Relationship Id="rId18" Type="http://schemas.openxmlformats.org/officeDocument/2006/relationships/image" Target="../media/image686.wmf"/><Relationship Id="rId26" Type="http://schemas.openxmlformats.org/officeDocument/2006/relationships/oleObject" Target="../embeddings/oleObject769.bin"/><Relationship Id="rId3" Type="http://schemas.openxmlformats.org/officeDocument/2006/relationships/oleObject" Target="../embeddings/oleObject757.bin"/><Relationship Id="rId21" Type="http://schemas.openxmlformats.org/officeDocument/2006/relationships/oleObject" Target="../embeddings/oleObject766.bin"/><Relationship Id="rId7" Type="http://schemas.openxmlformats.org/officeDocument/2006/relationships/oleObject" Target="../embeddings/oleObject759.bin"/><Relationship Id="rId12" Type="http://schemas.openxmlformats.org/officeDocument/2006/relationships/image" Target="../media/image683.wmf"/><Relationship Id="rId17" Type="http://schemas.openxmlformats.org/officeDocument/2006/relationships/oleObject" Target="../embeddings/oleObject764.bin"/><Relationship Id="rId25" Type="http://schemas.openxmlformats.org/officeDocument/2006/relationships/image" Target="../media/image73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5.wmf"/><Relationship Id="rId20" Type="http://schemas.openxmlformats.org/officeDocument/2006/relationships/image" Target="../media/image687.wmf"/><Relationship Id="rId1" Type="http://schemas.openxmlformats.org/officeDocument/2006/relationships/vmlDrawing" Target="../drawings/vmlDrawing74.vml"/><Relationship Id="rId6" Type="http://schemas.openxmlformats.org/officeDocument/2006/relationships/image" Target="../media/image680.wmf"/><Relationship Id="rId11" Type="http://schemas.openxmlformats.org/officeDocument/2006/relationships/oleObject" Target="../embeddings/oleObject761.bin"/><Relationship Id="rId24" Type="http://schemas.openxmlformats.org/officeDocument/2006/relationships/oleObject" Target="../embeddings/oleObject768.bin"/><Relationship Id="rId5" Type="http://schemas.openxmlformats.org/officeDocument/2006/relationships/oleObject" Target="../embeddings/oleObject758.bin"/><Relationship Id="rId15" Type="http://schemas.openxmlformats.org/officeDocument/2006/relationships/oleObject" Target="../embeddings/oleObject763.bin"/><Relationship Id="rId23" Type="http://schemas.openxmlformats.org/officeDocument/2006/relationships/oleObject" Target="../embeddings/oleObject767.bin"/><Relationship Id="rId28" Type="http://schemas.openxmlformats.org/officeDocument/2006/relationships/image" Target="../media/image736.png"/><Relationship Id="rId10" Type="http://schemas.openxmlformats.org/officeDocument/2006/relationships/image" Target="../media/image682.wmf"/><Relationship Id="rId19" Type="http://schemas.openxmlformats.org/officeDocument/2006/relationships/oleObject" Target="../embeddings/oleObject765.bin"/><Relationship Id="rId4" Type="http://schemas.openxmlformats.org/officeDocument/2006/relationships/image" Target="../media/image679.wmf"/><Relationship Id="rId9" Type="http://schemas.openxmlformats.org/officeDocument/2006/relationships/oleObject" Target="../embeddings/oleObject760.bin"/><Relationship Id="rId14" Type="http://schemas.openxmlformats.org/officeDocument/2006/relationships/image" Target="../media/image684.wmf"/><Relationship Id="rId22" Type="http://schemas.openxmlformats.org/officeDocument/2006/relationships/image" Target="../media/image734.wmf"/><Relationship Id="rId27" Type="http://schemas.openxmlformats.org/officeDocument/2006/relationships/oleObject" Target="../embeddings/oleObject770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9.wmf"/><Relationship Id="rId13" Type="http://schemas.openxmlformats.org/officeDocument/2006/relationships/oleObject" Target="../embeddings/oleObject776.bin"/><Relationship Id="rId18" Type="http://schemas.openxmlformats.org/officeDocument/2006/relationships/image" Target="../media/image744.wmf"/><Relationship Id="rId3" Type="http://schemas.openxmlformats.org/officeDocument/2006/relationships/oleObject" Target="../embeddings/oleObject771.bin"/><Relationship Id="rId21" Type="http://schemas.openxmlformats.org/officeDocument/2006/relationships/oleObject" Target="../embeddings/oleObject780.bin"/><Relationship Id="rId7" Type="http://schemas.openxmlformats.org/officeDocument/2006/relationships/oleObject" Target="../embeddings/oleObject773.bin"/><Relationship Id="rId12" Type="http://schemas.openxmlformats.org/officeDocument/2006/relationships/image" Target="../media/image741.wmf"/><Relationship Id="rId17" Type="http://schemas.openxmlformats.org/officeDocument/2006/relationships/oleObject" Target="../embeddings/oleObject77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3.wmf"/><Relationship Id="rId20" Type="http://schemas.openxmlformats.org/officeDocument/2006/relationships/image" Target="../media/image745.wmf"/><Relationship Id="rId1" Type="http://schemas.openxmlformats.org/officeDocument/2006/relationships/vmlDrawing" Target="../drawings/vmlDrawing75.vml"/><Relationship Id="rId6" Type="http://schemas.openxmlformats.org/officeDocument/2006/relationships/image" Target="../media/image738.wmf"/><Relationship Id="rId11" Type="http://schemas.openxmlformats.org/officeDocument/2006/relationships/oleObject" Target="../embeddings/oleObject775.bin"/><Relationship Id="rId5" Type="http://schemas.openxmlformats.org/officeDocument/2006/relationships/oleObject" Target="../embeddings/oleObject772.bin"/><Relationship Id="rId15" Type="http://schemas.openxmlformats.org/officeDocument/2006/relationships/oleObject" Target="../embeddings/oleObject777.bin"/><Relationship Id="rId10" Type="http://schemas.openxmlformats.org/officeDocument/2006/relationships/image" Target="../media/image740.wmf"/><Relationship Id="rId19" Type="http://schemas.openxmlformats.org/officeDocument/2006/relationships/oleObject" Target="../embeddings/oleObject779.bin"/><Relationship Id="rId4" Type="http://schemas.openxmlformats.org/officeDocument/2006/relationships/image" Target="../media/image737.wmf"/><Relationship Id="rId9" Type="http://schemas.openxmlformats.org/officeDocument/2006/relationships/oleObject" Target="../embeddings/oleObject774.bin"/><Relationship Id="rId14" Type="http://schemas.openxmlformats.org/officeDocument/2006/relationships/image" Target="../media/image742.wmf"/><Relationship Id="rId22" Type="http://schemas.openxmlformats.org/officeDocument/2006/relationships/image" Target="../media/image746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8.png"/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67.bin"/><Relationship Id="rId26" Type="http://schemas.openxmlformats.org/officeDocument/2006/relationships/oleObject" Target="../embeddings/oleObject71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70.wmf"/><Relationship Id="rId34" Type="http://schemas.openxmlformats.org/officeDocument/2006/relationships/oleObject" Target="../embeddings/oleObject75.bin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68.wmf"/><Relationship Id="rId25" Type="http://schemas.openxmlformats.org/officeDocument/2006/relationships/image" Target="../media/image72.wmf"/><Relationship Id="rId33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29" Type="http://schemas.openxmlformats.org/officeDocument/2006/relationships/image" Target="../media/image74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65.wmf"/><Relationship Id="rId24" Type="http://schemas.openxmlformats.org/officeDocument/2006/relationships/oleObject" Target="../embeddings/oleObject70.bin"/><Relationship Id="rId32" Type="http://schemas.openxmlformats.org/officeDocument/2006/relationships/oleObject" Target="../embeddings/oleObject74.bin"/><Relationship Id="rId37" Type="http://schemas.openxmlformats.org/officeDocument/2006/relationships/image" Target="../media/image78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image" Target="../media/image71.wmf"/><Relationship Id="rId28" Type="http://schemas.openxmlformats.org/officeDocument/2006/relationships/oleObject" Target="../embeddings/oleObject72.bin"/><Relationship Id="rId36" Type="http://schemas.openxmlformats.org/officeDocument/2006/relationships/oleObject" Target="../embeddings/oleObject76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69.wmf"/><Relationship Id="rId31" Type="http://schemas.openxmlformats.org/officeDocument/2006/relationships/image" Target="../media/image75.w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73.wmf"/><Relationship Id="rId30" Type="http://schemas.openxmlformats.org/officeDocument/2006/relationships/oleObject" Target="../embeddings/oleObject73.bin"/><Relationship Id="rId35" Type="http://schemas.openxmlformats.org/officeDocument/2006/relationships/image" Target="../media/image77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wmf"/><Relationship Id="rId13" Type="http://schemas.openxmlformats.org/officeDocument/2006/relationships/oleObject" Target="../embeddings/oleObject786.bin"/><Relationship Id="rId18" Type="http://schemas.openxmlformats.org/officeDocument/2006/relationships/image" Target="../media/image756.wmf"/><Relationship Id="rId26" Type="http://schemas.openxmlformats.org/officeDocument/2006/relationships/image" Target="../media/image760.wmf"/><Relationship Id="rId3" Type="http://schemas.openxmlformats.org/officeDocument/2006/relationships/oleObject" Target="../embeddings/oleObject781.bin"/><Relationship Id="rId21" Type="http://schemas.openxmlformats.org/officeDocument/2006/relationships/oleObject" Target="../embeddings/oleObject790.bin"/><Relationship Id="rId7" Type="http://schemas.openxmlformats.org/officeDocument/2006/relationships/oleObject" Target="../embeddings/oleObject783.bin"/><Relationship Id="rId12" Type="http://schemas.openxmlformats.org/officeDocument/2006/relationships/image" Target="../media/image753.wmf"/><Relationship Id="rId17" Type="http://schemas.openxmlformats.org/officeDocument/2006/relationships/oleObject" Target="../embeddings/oleObject788.bin"/><Relationship Id="rId25" Type="http://schemas.openxmlformats.org/officeDocument/2006/relationships/oleObject" Target="../embeddings/oleObject79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5.wmf"/><Relationship Id="rId20" Type="http://schemas.openxmlformats.org/officeDocument/2006/relationships/image" Target="../media/image757.wmf"/><Relationship Id="rId1" Type="http://schemas.openxmlformats.org/officeDocument/2006/relationships/vmlDrawing" Target="../drawings/vmlDrawing76.vml"/><Relationship Id="rId6" Type="http://schemas.openxmlformats.org/officeDocument/2006/relationships/image" Target="../media/image750.wmf"/><Relationship Id="rId11" Type="http://schemas.openxmlformats.org/officeDocument/2006/relationships/oleObject" Target="../embeddings/oleObject785.bin"/><Relationship Id="rId24" Type="http://schemas.openxmlformats.org/officeDocument/2006/relationships/image" Target="../media/image759.wmf"/><Relationship Id="rId5" Type="http://schemas.openxmlformats.org/officeDocument/2006/relationships/oleObject" Target="../embeddings/oleObject782.bin"/><Relationship Id="rId15" Type="http://schemas.openxmlformats.org/officeDocument/2006/relationships/oleObject" Target="../embeddings/oleObject787.bin"/><Relationship Id="rId23" Type="http://schemas.openxmlformats.org/officeDocument/2006/relationships/oleObject" Target="../embeddings/oleObject791.bin"/><Relationship Id="rId10" Type="http://schemas.openxmlformats.org/officeDocument/2006/relationships/image" Target="../media/image752.wmf"/><Relationship Id="rId19" Type="http://schemas.openxmlformats.org/officeDocument/2006/relationships/oleObject" Target="../embeddings/oleObject789.bin"/><Relationship Id="rId4" Type="http://schemas.openxmlformats.org/officeDocument/2006/relationships/image" Target="../media/image749.wmf"/><Relationship Id="rId9" Type="http://schemas.openxmlformats.org/officeDocument/2006/relationships/oleObject" Target="../embeddings/oleObject784.bin"/><Relationship Id="rId14" Type="http://schemas.openxmlformats.org/officeDocument/2006/relationships/image" Target="../media/image754.wmf"/><Relationship Id="rId22" Type="http://schemas.openxmlformats.org/officeDocument/2006/relationships/image" Target="../media/image758.w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3.wmf"/><Relationship Id="rId13" Type="http://schemas.openxmlformats.org/officeDocument/2006/relationships/oleObject" Target="../embeddings/oleObject798.bin"/><Relationship Id="rId18" Type="http://schemas.openxmlformats.org/officeDocument/2006/relationships/image" Target="../media/image768.wmf"/><Relationship Id="rId26" Type="http://schemas.openxmlformats.org/officeDocument/2006/relationships/image" Target="../media/image774.png"/><Relationship Id="rId3" Type="http://schemas.openxmlformats.org/officeDocument/2006/relationships/oleObject" Target="../embeddings/oleObject793.bin"/><Relationship Id="rId21" Type="http://schemas.openxmlformats.org/officeDocument/2006/relationships/oleObject" Target="../embeddings/oleObject802.bin"/><Relationship Id="rId7" Type="http://schemas.openxmlformats.org/officeDocument/2006/relationships/oleObject" Target="../embeddings/oleObject795.bin"/><Relationship Id="rId12" Type="http://schemas.openxmlformats.org/officeDocument/2006/relationships/image" Target="../media/image765.wmf"/><Relationship Id="rId17" Type="http://schemas.openxmlformats.org/officeDocument/2006/relationships/oleObject" Target="../embeddings/oleObject800.bin"/><Relationship Id="rId25" Type="http://schemas.openxmlformats.org/officeDocument/2006/relationships/image" Target="../media/image77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7.wmf"/><Relationship Id="rId20" Type="http://schemas.openxmlformats.org/officeDocument/2006/relationships/image" Target="../media/image769.wmf"/><Relationship Id="rId1" Type="http://schemas.openxmlformats.org/officeDocument/2006/relationships/vmlDrawing" Target="../drawings/vmlDrawing77.vml"/><Relationship Id="rId6" Type="http://schemas.openxmlformats.org/officeDocument/2006/relationships/image" Target="../media/image762.wmf"/><Relationship Id="rId11" Type="http://schemas.openxmlformats.org/officeDocument/2006/relationships/oleObject" Target="../embeddings/oleObject797.bin"/><Relationship Id="rId24" Type="http://schemas.openxmlformats.org/officeDocument/2006/relationships/image" Target="../media/image771.wmf"/><Relationship Id="rId5" Type="http://schemas.openxmlformats.org/officeDocument/2006/relationships/oleObject" Target="../embeddings/oleObject794.bin"/><Relationship Id="rId15" Type="http://schemas.openxmlformats.org/officeDocument/2006/relationships/oleObject" Target="../embeddings/oleObject799.bin"/><Relationship Id="rId23" Type="http://schemas.openxmlformats.org/officeDocument/2006/relationships/oleObject" Target="../embeddings/oleObject803.bin"/><Relationship Id="rId28" Type="http://schemas.openxmlformats.org/officeDocument/2006/relationships/image" Target="../media/image772.wmf"/><Relationship Id="rId10" Type="http://schemas.openxmlformats.org/officeDocument/2006/relationships/image" Target="../media/image764.wmf"/><Relationship Id="rId19" Type="http://schemas.openxmlformats.org/officeDocument/2006/relationships/oleObject" Target="../embeddings/oleObject801.bin"/><Relationship Id="rId4" Type="http://schemas.openxmlformats.org/officeDocument/2006/relationships/image" Target="../media/image761.wmf"/><Relationship Id="rId9" Type="http://schemas.openxmlformats.org/officeDocument/2006/relationships/oleObject" Target="../embeddings/oleObject796.bin"/><Relationship Id="rId14" Type="http://schemas.openxmlformats.org/officeDocument/2006/relationships/image" Target="../media/image766.wmf"/><Relationship Id="rId22" Type="http://schemas.openxmlformats.org/officeDocument/2006/relationships/image" Target="../media/image770.wmf"/><Relationship Id="rId27" Type="http://schemas.openxmlformats.org/officeDocument/2006/relationships/oleObject" Target="../embeddings/oleObject804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4.wmf"/><Relationship Id="rId13" Type="http://schemas.openxmlformats.org/officeDocument/2006/relationships/oleObject" Target="../embeddings/oleObject810.bin"/><Relationship Id="rId18" Type="http://schemas.openxmlformats.org/officeDocument/2006/relationships/image" Target="../media/image769.wmf"/><Relationship Id="rId26" Type="http://schemas.openxmlformats.org/officeDocument/2006/relationships/image" Target="../media/image782.png"/><Relationship Id="rId3" Type="http://schemas.openxmlformats.org/officeDocument/2006/relationships/oleObject" Target="../embeddings/oleObject805.bin"/><Relationship Id="rId21" Type="http://schemas.openxmlformats.org/officeDocument/2006/relationships/oleObject" Target="../embeddings/oleObject814.bin"/><Relationship Id="rId7" Type="http://schemas.openxmlformats.org/officeDocument/2006/relationships/oleObject" Target="../embeddings/oleObject807.bin"/><Relationship Id="rId12" Type="http://schemas.openxmlformats.org/officeDocument/2006/relationships/image" Target="../media/image766.wmf"/><Relationship Id="rId17" Type="http://schemas.openxmlformats.org/officeDocument/2006/relationships/oleObject" Target="../embeddings/oleObject812.bin"/><Relationship Id="rId25" Type="http://schemas.openxmlformats.org/officeDocument/2006/relationships/image" Target="../media/image78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8.wmf"/><Relationship Id="rId20" Type="http://schemas.openxmlformats.org/officeDocument/2006/relationships/image" Target="../media/image777.wmf"/><Relationship Id="rId1" Type="http://schemas.openxmlformats.org/officeDocument/2006/relationships/vmlDrawing" Target="../drawings/vmlDrawing78.vml"/><Relationship Id="rId6" Type="http://schemas.openxmlformats.org/officeDocument/2006/relationships/image" Target="../media/image776.wmf"/><Relationship Id="rId11" Type="http://schemas.openxmlformats.org/officeDocument/2006/relationships/oleObject" Target="../embeddings/oleObject809.bin"/><Relationship Id="rId24" Type="http://schemas.openxmlformats.org/officeDocument/2006/relationships/image" Target="../media/image779.wmf"/><Relationship Id="rId5" Type="http://schemas.openxmlformats.org/officeDocument/2006/relationships/oleObject" Target="../embeddings/oleObject806.bin"/><Relationship Id="rId15" Type="http://schemas.openxmlformats.org/officeDocument/2006/relationships/oleObject" Target="../embeddings/oleObject811.bin"/><Relationship Id="rId23" Type="http://schemas.openxmlformats.org/officeDocument/2006/relationships/oleObject" Target="../embeddings/oleObject815.bin"/><Relationship Id="rId28" Type="http://schemas.openxmlformats.org/officeDocument/2006/relationships/image" Target="../media/image780.wmf"/><Relationship Id="rId10" Type="http://schemas.openxmlformats.org/officeDocument/2006/relationships/image" Target="../media/image765.wmf"/><Relationship Id="rId19" Type="http://schemas.openxmlformats.org/officeDocument/2006/relationships/oleObject" Target="../embeddings/oleObject813.bin"/><Relationship Id="rId4" Type="http://schemas.openxmlformats.org/officeDocument/2006/relationships/image" Target="../media/image775.wmf"/><Relationship Id="rId9" Type="http://schemas.openxmlformats.org/officeDocument/2006/relationships/oleObject" Target="../embeddings/oleObject808.bin"/><Relationship Id="rId14" Type="http://schemas.openxmlformats.org/officeDocument/2006/relationships/image" Target="../media/image767.wmf"/><Relationship Id="rId22" Type="http://schemas.openxmlformats.org/officeDocument/2006/relationships/image" Target="../media/image778.wmf"/><Relationship Id="rId27" Type="http://schemas.openxmlformats.org/officeDocument/2006/relationships/oleObject" Target="../embeddings/oleObject816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5.wmf"/><Relationship Id="rId13" Type="http://schemas.openxmlformats.org/officeDocument/2006/relationships/oleObject" Target="../embeddings/oleObject822.bin"/><Relationship Id="rId18" Type="http://schemas.openxmlformats.org/officeDocument/2006/relationships/oleObject" Target="../embeddings/oleObject825.bin"/><Relationship Id="rId26" Type="http://schemas.openxmlformats.org/officeDocument/2006/relationships/oleObject" Target="../embeddings/oleObject828.bin"/><Relationship Id="rId3" Type="http://schemas.openxmlformats.org/officeDocument/2006/relationships/oleObject" Target="../embeddings/oleObject817.bin"/><Relationship Id="rId21" Type="http://schemas.openxmlformats.org/officeDocument/2006/relationships/image" Target="../media/image791.wmf"/><Relationship Id="rId7" Type="http://schemas.openxmlformats.org/officeDocument/2006/relationships/oleObject" Target="../embeddings/oleObject819.bin"/><Relationship Id="rId12" Type="http://schemas.openxmlformats.org/officeDocument/2006/relationships/image" Target="../media/image787.wmf"/><Relationship Id="rId17" Type="http://schemas.openxmlformats.org/officeDocument/2006/relationships/oleObject" Target="../embeddings/oleObject824.bin"/><Relationship Id="rId25" Type="http://schemas.openxmlformats.org/officeDocument/2006/relationships/image" Target="../media/image79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89.wmf"/><Relationship Id="rId20" Type="http://schemas.openxmlformats.org/officeDocument/2006/relationships/oleObject" Target="../embeddings/oleObject826.bin"/><Relationship Id="rId29" Type="http://schemas.openxmlformats.org/officeDocument/2006/relationships/image" Target="../media/image794.wmf"/><Relationship Id="rId1" Type="http://schemas.openxmlformats.org/officeDocument/2006/relationships/vmlDrawing" Target="../drawings/vmlDrawing79.vml"/><Relationship Id="rId6" Type="http://schemas.openxmlformats.org/officeDocument/2006/relationships/image" Target="../media/image784.wmf"/><Relationship Id="rId11" Type="http://schemas.openxmlformats.org/officeDocument/2006/relationships/oleObject" Target="../embeddings/oleObject821.bin"/><Relationship Id="rId24" Type="http://schemas.openxmlformats.org/officeDocument/2006/relationships/image" Target="../media/image795.png"/><Relationship Id="rId5" Type="http://schemas.openxmlformats.org/officeDocument/2006/relationships/oleObject" Target="../embeddings/oleObject818.bin"/><Relationship Id="rId15" Type="http://schemas.openxmlformats.org/officeDocument/2006/relationships/oleObject" Target="../embeddings/oleObject823.bin"/><Relationship Id="rId23" Type="http://schemas.openxmlformats.org/officeDocument/2006/relationships/image" Target="../media/image792.wmf"/><Relationship Id="rId28" Type="http://schemas.openxmlformats.org/officeDocument/2006/relationships/oleObject" Target="../embeddings/oleObject829.bin"/><Relationship Id="rId10" Type="http://schemas.openxmlformats.org/officeDocument/2006/relationships/image" Target="../media/image786.wmf"/><Relationship Id="rId19" Type="http://schemas.openxmlformats.org/officeDocument/2006/relationships/image" Target="../media/image790.wmf"/><Relationship Id="rId31" Type="http://schemas.openxmlformats.org/officeDocument/2006/relationships/image" Target="../media/image798.png"/><Relationship Id="rId4" Type="http://schemas.openxmlformats.org/officeDocument/2006/relationships/image" Target="../media/image783.wmf"/><Relationship Id="rId9" Type="http://schemas.openxmlformats.org/officeDocument/2006/relationships/oleObject" Target="../embeddings/oleObject820.bin"/><Relationship Id="rId14" Type="http://schemas.openxmlformats.org/officeDocument/2006/relationships/image" Target="../media/image788.wmf"/><Relationship Id="rId22" Type="http://schemas.openxmlformats.org/officeDocument/2006/relationships/oleObject" Target="../embeddings/oleObject827.bin"/><Relationship Id="rId27" Type="http://schemas.openxmlformats.org/officeDocument/2006/relationships/image" Target="../media/image793.wmf"/><Relationship Id="rId30" Type="http://schemas.openxmlformats.org/officeDocument/2006/relationships/image" Target="../media/image79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wmf"/><Relationship Id="rId13" Type="http://schemas.openxmlformats.org/officeDocument/2006/relationships/oleObject" Target="../embeddings/oleObject835.bin"/><Relationship Id="rId18" Type="http://schemas.openxmlformats.org/officeDocument/2006/relationships/image" Target="../media/image806.wmf"/><Relationship Id="rId26" Type="http://schemas.openxmlformats.org/officeDocument/2006/relationships/image" Target="../media/image812.png"/><Relationship Id="rId3" Type="http://schemas.openxmlformats.org/officeDocument/2006/relationships/oleObject" Target="../embeddings/oleObject830.bin"/><Relationship Id="rId21" Type="http://schemas.openxmlformats.org/officeDocument/2006/relationships/oleObject" Target="../embeddings/oleObject839.bin"/><Relationship Id="rId34" Type="http://schemas.openxmlformats.org/officeDocument/2006/relationships/image" Target="../media/image810.wmf"/><Relationship Id="rId7" Type="http://schemas.openxmlformats.org/officeDocument/2006/relationships/oleObject" Target="../embeddings/oleObject832.bin"/><Relationship Id="rId12" Type="http://schemas.openxmlformats.org/officeDocument/2006/relationships/image" Target="../media/image803.wmf"/><Relationship Id="rId17" Type="http://schemas.openxmlformats.org/officeDocument/2006/relationships/oleObject" Target="../embeddings/oleObject837.bin"/><Relationship Id="rId25" Type="http://schemas.openxmlformats.org/officeDocument/2006/relationships/image" Target="../media/image811.png"/><Relationship Id="rId33" Type="http://schemas.openxmlformats.org/officeDocument/2006/relationships/oleObject" Target="../embeddings/oleObject84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05.wmf"/><Relationship Id="rId20" Type="http://schemas.openxmlformats.org/officeDocument/2006/relationships/image" Target="../media/image807.wmf"/><Relationship Id="rId29" Type="http://schemas.openxmlformats.org/officeDocument/2006/relationships/image" Target="../media/image815.png"/><Relationship Id="rId1" Type="http://schemas.openxmlformats.org/officeDocument/2006/relationships/vmlDrawing" Target="../drawings/vmlDrawing80.vml"/><Relationship Id="rId6" Type="http://schemas.openxmlformats.org/officeDocument/2006/relationships/image" Target="../media/image800.wmf"/><Relationship Id="rId11" Type="http://schemas.openxmlformats.org/officeDocument/2006/relationships/oleObject" Target="../embeddings/oleObject834.bin"/><Relationship Id="rId24" Type="http://schemas.openxmlformats.org/officeDocument/2006/relationships/image" Target="../media/image809.wmf"/><Relationship Id="rId32" Type="http://schemas.openxmlformats.org/officeDocument/2006/relationships/image" Target="../media/image818.png"/><Relationship Id="rId5" Type="http://schemas.openxmlformats.org/officeDocument/2006/relationships/oleObject" Target="../embeddings/oleObject831.bin"/><Relationship Id="rId15" Type="http://schemas.openxmlformats.org/officeDocument/2006/relationships/oleObject" Target="../embeddings/oleObject836.bin"/><Relationship Id="rId23" Type="http://schemas.openxmlformats.org/officeDocument/2006/relationships/oleObject" Target="../embeddings/oleObject840.bin"/><Relationship Id="rId28" Type="http://schemas.openxmlformats.org/officeDocument/2006/relationships/image" Target="../media/image814.png"/><Relationship Id="rId10" Type="http://schemas.openxmlformats.org/officeDocument/2006/relationships/image" Target="../media/image802.wmf"/><Relationship Id="rId19" Type="http://schemas.openxmlformats.org/officeDocument/2006/relationships/oleObject" Target="../embeddings/oleObject838.bin"/><Relationship Id="rId31" Type="http://schemas.openxmlformats.org/officeDocument/2006/relationships/image" Target="../media/image817.png"/><Relationship Id="rId4" Type="http://schemas.openxmlformats.org/officeDocument/2006/relationships/image" Target="../media/image799.wmf"/><Relationship Id="rId9" Type="http://schemas.openxmlformats.org/officeDocument/2006/relationships/oleObject" Target="../embeddings/oleObject833.bin"/><Relationship Id="rId14" Type="http://schemas.openxmlformats.org/officeDocument/2006/relationships/image" Target="../media/image804.wmf"/><Relationship Id="rId22" Type="http://schemas.openxmlformats.org/officeDocument/2006/relationships/image" Target="../media/image808.wmf"/><Relationship Id="rId27" Type="http://schemas.openxmlformats.org/officeDocument/2006/relationships/image" Target="../media/image813.png"/><Relationship Id="rId30" Type="http://schemas.openxmlformats.org/officeDocument/2006/relationships/image" Target="../media/image81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wmf"/><Relationship Id="rId13" Type="http://schemas.openxmlformats.org/officeDocument/2006/relationships/oleObject" Target="../embeddings/oleObject847.bin"/><Relationship Id="rId18" Type="http://schemas.openxmlformats.org/officeDocument/2006/relationships/image" Target="../media/image826.wmf"/><Relationship Id="rId26" Type="http://schemas.openxmlformats.org/officeDocument/2006/relationships/oleObject" Target="../embeddings/oleObject854.bin"/><Relationship Id="rId39" Type="http://schemas.openxmlformats.org/officeDocument/2006/relationships/oleObject" Target="../embeddings/oleObject858.bin"/><Relationship Id="rId3" Type="http://schemas.openxmlformats.org/officeDocument/2006/relationships/oleObject" Target="../embeddings/oleObject842.bin"/><Relationship Id="rId21" Type="http://schemas.openxmlformats.org/officeDocument/2006/relationships/oleObject" Target="../embeddings/oleObject851.bin"/><Relationship Id="rId34" Type="http://schemas.openxmlformats.org/officeDocument/2006/relationships/image" Target="../media/image838.png"/><Relationship Id="rId42" Type="http://schemas.openxmlformats.org/officeDocument/2006/relationships/image" Target="../media/image834.wmf"/><Relationship Id="rId7" Type="http://schemas.openxmlformats.org/officeDocument/2006/relationships/oleObject" Target="../embeddings/oleObject844.bin"/><Relationship Id="rId12" Type="http://schemas.openxmlformats.org/officeDocument/2006/relationships/image" Target="../media/image823.wmf"/><Relationship Id="rId17" Type="http://schemas.openxmlformats.org/officeDocument/2006/relationships/oleObject" Target="../embeddings/oleObject849.bin"/><Relationship Id="rId25" Type="http://schemas.openxmlformats.org/officeDocument/2006/relationships/oleObject" Target="../embeddings/oleObject853.bin"/><Relationship Id="rId33" Type="http://schemas.openxmlformats.org/officeDocument/2006/relationships/image" Target="../media/image837.png"/><Relationship Id="rId38" Type="http://schemas.openxmlformats.org/officeDocument/2006/relationships/image" Target="../media/image83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25.wmf"/><Relationship Id="rId20" Type="http://schemas.openxmlformats.org/officeDocument/2006/relationships/image" Target="../media/image827.wmf"/><Relationship Id="rId29" Type="http://schemas.openxmlformats.org/officeDocument/2006/relationships/image" Target="../media/image831.wmf"/><Relationship Id="rId41" Type="http://schemas.openxmlformats.org/officeDocument/2006/relationships/oleObject" Target="../embeddings/oleObject859.bin"/><Relationship Id="rId1" Type="http://schemas.openxmlformats.org/officeDocument/2006/relationships/vmlDrawing" Target="../drawings/vmlDrawing81.vml"/><Relationship Id="rId6" Type="http://schemas.openxmlformats.org/officeDocument/2006/relationships/image" Target="../media/image820.wmf"/><Relationship Id="rId11" Type="http://schemas.openxmlformats.org/officeDocument/2006/relationships/oleObject" Target="../embeddings/oleObject846.bin"/><Relationship Id="rId24" Type="http://schemas.openxmlformats.org/officeDocument/2006/relationships/image" Target="../media/image829.wmf"/><Relationship Id="rId32" Type="http://schemas.openxmlformats.org/officeDocument/2006/relationships/image" Target="../media/image836.png"/><Relationship Id="rId37" Type="http://schemas.openxmlformats.org/officeDocument/2006/relationships/oleObject" Target="../embeddings/oleObject857.bin"/><Relationship Id="rId40" Type="http://schemas.openxmlformats.org/officeDocument/2006/relationships/image" Target="../media/image833.wmf"/><Relationship Id="rId5" Type="http://schemas.openxmlformats.org/officeDocument/2006/relationships/oleObject" Target="../embeddings/oleObject843.bin"/><Relationship Id="rId15" Type="http://schemas.openxmlformats.org/officeDocument/2006/relationships/oleObject" Target="../embeddings/oleObject848.bin"/><Relationship Id="rId23" Type="http://schemas.openxmlformats.org/officeDocument/2006/relationships/oleObject" Target="../embeddings/oleObject852.bin"/><Relationship Id="rId28" Type="http://schemas.openxmlformats.org/officeDocument/2006/relationships/oleObject" Target="../embeddings/oleObject855.bin"/><Relationship Id="rId36" Type="http://schemas.openxmlformats.org/officeDocument/2006/relationships/image" Target="../media/image840.png"/><Relationship Id="rId10" Type="http://schemas.openxmlformats.org/officeDocument/2006/relationships/image" Target="../media/image822.wmf"/><Relationship Id="rId19" Type="http://schemas.openxmlformats.org/officeDocument/2006/relationships/oleObject" Target="../embeddings/oleObject850.bin"/><Relationship Id="rId31" Type="http://schemas.openxmlformats.org/officeDocument/2006/relationships/image" Target="../media/image835.png"/><Relationship Id="rId4" Type="http://schemas.openxmlformats.org/officeDocument/2006/relationships/image" Target="../media/image819.wmf"/><Relationship Id="rId9" Type="http://schemas.openxmlformats.org/officeDocument/2006/relationships/oleObject" Target="../embeddings/oleObject845.bin"/><Relationship Id="rId14" Type="http://schemas.openxmlformats.org/officeDocument/2006/relationships/image" Target="../media/image824.wmf"/><Relationship Id="rId22" Type="http://schemas.openxmlformats.org/officeDocument/2006/relationships/image" Target="../media/image828.wmf"/><Relationship Id="rId27" Type="http://schemas.openxmlformats.org/officeDocument/2006/relationships/image" Target="../media/image830.wmf"/><Relationship Id="rId30" Type="http://schemas.openxmlformats.org/officeDocument/2006/relationships/oleObject" Target="../embeddings/oleObject856.bin"/><Relationship Id="rId35" Type="http://schemas.openxmlformats.org/officeDocument/2006/relationships/image" Target="../media/image83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7.png"/><Relationship Id="rId3" Type="http://schemas.openxmlformats.org/officeDocument/2006/relationships/image" Target="../media/image842.png"/><Relationship Id="rId7" Type="http://schemas.openxmlformats.org/officeDocument/2006/relationships/image" Target="../media/image846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5.png"/><Relationship Id="rId5" Type="http://schemas.openxmlformats.org/officeDocument/2006/relationships/image" Target="../media/image844.png"/><Relationship Id="rId4" Type="http://schemas.openxmlformats.org/officeDocument/2006/relationships/image" Target="../media/image843.png"/><Relationship Id="rId9" Type="http://schemas.openxmlformats.org/officeDocument/2006/relationships/image" Target="../media/image8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896379" y="1635703"/>
            <a:ext cx="73512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Introduction to Waveguide Optics</a:t>
            </a:r>
            <a:endParaRPr lang="cs-CZ" sz="40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4844" y="2510040"/>
            <a:ext cx="5094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cs-CZ" sz="3200" b="1">
                <a:latin typeface="Calibri" panose="020F0502020204030204" pitchFamily="34" charset="0"/>
                <a:cs typeface="Arial" panose="020B0604020202020204" pitchFamily="34" charset="0"/>
              </a:rPr>
              <a:t>Jiří Čtyroký</a:t>
            </a:r>
            <a:r>
              <a:rPr lang="en-US" sz="2800" b="1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b="1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u="sng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ctyroky@ufe.cz</a:t>
            </a:r>
            <a:endParaRPr lang="en-US" u="sng" baseline="3000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Institute of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otoni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cs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ct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roni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cs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cs-CZ" b="1" i="1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R,</a:t>
            </a:r>
            <a:r>
              <a:rPr lang="en-US" b="1" i="1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b="1" i="1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v.v.i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cs-CZ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Prague, Czech Republic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3308"/>
            <a:ext cx="3331396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0" y="246656"/>
            <a:ext cx="106613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53" r="16311" b="15126"/>
          <a:stretch/>
        </p:blipFill>
        <p:spPr bwMode="auto">
          <a:xfrm>
            <a:off x="378817" y="4225652"/>
            <a:ext cx="1838004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7493" r="16481" b="16864"/>
          <a:stretch/>
        </p:blipFill>
        <p:spPr bwMode="auto">
          <a:xfrm>
            <a:off x="6931545" y="4225652"/>
            <a:ext cx="183363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2941" y="49188"/>
            <a:ext cx="7878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Effective thickness &amp; “period of propagation”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4924" y="834765"/>
            <a:ext cx="3686826" cy="1878719"/>
            <a:chOff x="636623" y="1665374"/>
            <a:chExt cx="2347751" cy="1878719"/>
          </a:xfrm>
        </p:grpSpPr>
        <p:sp>
          <p:nvSpPr>
            <p:cNvPr id="4" name="Line 6"/>
            <p:cNvSpPr>
              <a:spLocks noChangeShapeType="1"/>
            </p:cNvSpPr>
            <p:nvPr/>
          </p:nvSpPr>
          <p:spPr bwMode="auto">
            <a:xfrm flipV="1">
              <a:off x="788988" y="1734740"/>
              <a:ext cx="0" cy="1809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788988" y="2036762"/>
              <a:ext cx="1905000" cy="1282700"/>
              <a:chOff x="455" y="1753"/>
              <a:chExt cx="1563" cy="808"/>
            </a:xfrm>
          </p:grpSpPr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455" y="2025"/>
                <a:ext cx="1563" cy="226"/>
              </a:xfrm>
              <a:prstGeom prst="rect">
                <a:avLst/>
              </a:prstGeom>
              <a:solidFill>
                <a:srgbClr val="964B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455" y="2251"/>
                <a:ext cx="1563" cy="31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455" y="1753"/>
                <a:ext cx="1563" cy="27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aphicFrame>
          <p:nvGraphicFramePr>
            <p:cNvPr id="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9493367"/>
                </p:ext>
              </p:extLst>
            </p:nvPr>
          </p:nvGraphicFramePr>
          <p:xfrm>
            <a:off x="652279" y="1665374"/>
            <a:ext cx="151637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457" name="Equation" r:id="rId3" imgW="152280" imgH="164880" progId="Equation.DSMT4">
                    <p:embed/>
                  </p:oleObj>
                </mc:Choice>
                <mc:Fallback>
                  <p:oleObj name="Equation" r:id="rId3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279" y="1665374"/>
                          <a:ext cx="151637" cy="165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2893184"/>
                </p:ext>
              </p:extLst>
            </p:nvPr>
          </p:nvGraphicFramePr>
          <p:xfrm>
            <a:off x="2844868" y="2664172"/>
            <a:ext cx="139506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458" name="Equation" r:id="rId5" imgW="139680" imgH="139680" progId="Equation.DSMT4">
                    <p:embed/>
                  </p:oleObj>
                </mc:Choice>
                <mc:Fallback>
                  <p:oleObj name="Equation" r:id="rId5" imgW="1396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868" y="2664172"/>
                          <a:ext cx="139506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5990182"/>
                </p:ext>
              </p:extLst>
            </p:nvPr>
          </p:nvGraphicFramePr>
          <p:xfrm>
            <a:off x="648423" y="2723537"/>
            <a:ext cx="139506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459" name="Equation" r:id="rId7" imgW="139680" imgH="203040" progId="Equation.DSMT4">
                    <p:embed/>
                  </p:oleObj>
                </mc:Choice>
                <mc:Fallback>
                  <p:oleObj name="Equation" r:id="rId7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423" y="2723537"/>
                          <a:ext cx="139506" cy="203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865395"/>
                </p:ext>
              </p:extLst>
            </p:nvPr>
          </p:nvGraphicFramePr>
          <p:xfrm>
            <a:off x="636623" y="2360959"/>
            <a:ext cx="164779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7460" name="Equation" r:id="rId9" imgW="164880" imgH="215640" progId="Equation.DSMT4">
                    <p:embed/>
                  </p:oleObj>
                </mc:Choice>
                <mc:Fallback>
                  <p:oleObj name="Equation" r:id="rId9" imgW="1648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623" y="2360959"/>
                          <a:ext cx="164779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788988" y="2832454"/>
              <a:ext cx="21383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Line 33"/>
            <p:cNvSpPr>
              <a:spLocks noChangeShapeType="1"/>
            </p:cNvSpPr>
            <p:nvPr/>
          </p:nvSpPr>
          <p:spPr bwMode="auto">
            <a:xfrm flipV="1">
              <a:off x="1019113" y="2319957"/>
              <a:ext cx="562829" cy="6480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1638197" y="1508008"/>
            <a:ext cx="883847" cy="6480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 flipV="1">
            <a:off x="2517365" y="1495568"/>
            <a:ext cx="883847" cy="64807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>
            <a:off x="394194" y="1849388"/>
            <a:ext cx="361382" cy="2880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cxnSp>
        <p:nvCxnSpPr>
          <p:cNvPr id="30" name="Straight Connector 29"/>
          <p:cNvCxnSpPr/>
          <p:nvPr/>
        </p:nvCxnSpPr>
        <p:spPr>
          <a:xfrm>
            <a:off x="467544" y="1489348"/>
            <a:ext cx="3528392" cy="0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3562" y="2137420"/>
            <a:ext cx="3342374" cy="0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923928" y="1561356"/>
            <a:ext cx="0" cy="666732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397433"/>
              </p:ext>
            </p:extLst>
          </p:nvPr>
        </p:nvGraphicFramePr>
        <p:xfrm>
          <a:off x="3991868" y="1780158"/>
          <a:ext cx="292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1" name="Equation" r:id="rId11" imgW="291960" imgH="266400" progId="Equation.DSMT4">
                  <p:embed/>
                </p:oleObj>
              </mc:Choice>
              <mc:Fallback>
                <p:oleObj name="Equation" r:id="rId11" imgW="291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91868" y="1780158"/>
                        <a:ext cx="2921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/>
          <p:cNvCxnSpPr/>
          <p:nvPr/>
        </p:nvCxnSpPr>
        <p:spPr>
          <a:xfrm>
            <a:off x="940500" y="2002639"/>
            <a:ext cx="0" cy="782853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85724" y="2005759"/>
            <a:ext cx="0" cy="422813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44556" y="1057300"/>
            <a:ext cx="0" cy="576543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823256" y="1057300"/>
            <a:ext cx="0" cy="580653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712232" y="2009653"/>
            <a:ext cx="0" cy="782853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444556" y="1129308"/>
            <a:ext cx="378700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74885" y="2428572"/>
            <a:ext cx="378700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40500" y="2785492"/>
            <a:ext cx="1771732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73473"/>
              </p:ext>
            </p:extLst>
          </p:nvPr>
        </p:nvGraphicFramePr>
        <p:xfrm>
          <a:off x="1449388" y="874713"/>
          <a:ext cx="381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2" name="Equation" r:id="rId13" imgW="380880" imgH="241200" progId="Equation.DSMT4">
                  <p:embed/>
                </p:oleObj>
              </mc:Choice>
              <mc:Fallback>
                <p:oleObj name="Equation" r:id="rId13" imgW="380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9388" y="874713"/>
                        <a:ext cx="381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511687"/>
              </p:ext>
            </p:extLst>
          </p:nvPr>
        </p:nvGraphicFramePr>
        <p:xfrm>
          <a:off x="567908" y="2155825"/>
          <a:ext cx="368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3" name="Equation" r:id="rId15" imgW="368280" imgH="241200" progId="Equation.DSMT4">
                  <p:embed/>
                </p:oleObj>
              </mc:Choice>
              <mc:Fallback>
                <p:oleObj name="Equation" r:id="rId15" imgW="368280" imgH="2412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08" y="2155825"/>
                        <a:ext cx="368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12788"/>
              </p:ext>
            </p:extLst>
          </p:nvPr>
        </p:nvGraphicFramePr>
        <p:xfrm>
          <a:off x="1661365" y="2516472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4" name="Equation" r:id="rId17" imgW="228600" imgH="266400" progId="Equation.DSMT4">
                  <p:embed/>
                </p:oleObj>
              </mc:Choice>
              <mc:Fallback>
                <p:oleObj name="Equation" r:id="rId17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61365" y="2516472"/>
                        <a:ext cx="2286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3923928" y="769268"/>
            <a:ext cx="2920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Total internal reflection is linked up</a:t>
            </a:r>
            <a:b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Goos-H</a:t>
            </a:r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nchen shift,</a:t>
            </a: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051358"/>
              </p:ext>
            </p:extLst>
          </p:nvPr>
        </p:nvGraphicFramePr>
        <p:xfrm>
          <a:off x="6822380" y="769268"/>
          <a:ext cx="20701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5" name="Equation" r:id="rId19" imgW="2070000" imgH="495000" progId="Equation.DSMT4">
                  <p:embed/>
                </p:oleObj>
              </mc:Choice>
              <mc:Fallback>
                <p:oleObj name="Equation" r:id="rId19" imgW="20700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822380" y="769268"/>
                        <a:ext cx="20701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88961"/>
              </p:ext>
            </p:extLst>
          </p:nvPr>
        </p:nvGraphicFramePr>
        <p:xfrm>
          <a:off x="4310063" y="1319213"/>
          <a:ext cx="46609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6" name="Equation" r:id="rId21" imgW="4660560" imgH="749160" progId="Equation.DSMT4">
                  <p:embed/>
                </p:oleObj>
              </mc:Choice>
              <mc:Fallback>
                <p:oleObj name="Equation" r:id="rId21" imgW="46605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10063" y="1319213"/>
                        <a:ext cx="46609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346433"/>
              </p:ext>
            </p:extLst>
          </p:nvPr>
        </p:nvGraphicFramePr>
        <p:xfrm>
          <a:off x="4308475" y="2070100"/>
          <a:ext cx="43307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7" name="Equation" r:id="rId23" imgW="4330440" imgH="1434960" progId="Equation.DSMT4">
                  <p:embed/>
                </p:oleObj>
              </mc:Choice>
              <mc:Fallback>
                <p:oleObj name="Equation" r:id="rId23" imgW="4330440" imgH="1434960" progId="Equation.DSMT4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475" y="2070100"/>
                        <a:ext cx="43307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2114202" y="1345571"/>
            <a:ext cx="206" cy="431809"/>
            <a:chOff x="2114202" y="1345571"/>
            <a:chExt cx="206" cy="431809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2114202" y="1345571"/>
              <a:ext cx="0" cy="14377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2114408" y="1633603"/>
              <a:ext cx="0" cy="14377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2114408" y="1489348"/>
              <a:ext cx="0" cy="14425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331434" y="1869015"/>
            <a:ext cx="206" cy="392554"/>
            <a:chOff x="2114202" y="1345571"/>
            <a:chExt cx="206" cy="431809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2114202" y="1345571"/>
              <a:ext cx="0" cy="14377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2114408" y="1633603"/>
              <a:ext cx="0" cy="14377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114408" y="1489348"/>
              <a:ext cx="0" cy="14425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334281"/>
              </p:ext>
            </p:extLst>
          </p:nvPr>
        </p:nvGraphicFramePr>
        <p:xfrm>
          <a:off x="1353356" y="2112203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8" name="Equation" r:id="rId25" imgW="469800" imgH="291960" progId="Equation.DSMT4">
                  <p:embed/>
                </p:oleObj>
              </mc:Choice>
              <mc:Fallback>
                <p:oleObj name="Equation" r:id="rId25" imgW="469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353356" y="2112203"/>
                        <a:ext cx="469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364229"/>
              </p:ext>
            </p:extLst>
          </p:nvPr>
        </p:nvGraphicFramePr>
        <p:xfrm>
          <a:off x="2133254" y="1220368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69" name="Equation" r:id="rId27" imgW="469800" imgH="291960" progId="Equation.DSMT4">
                  <p:embed/>
                </p:oleObj>
              </mc:Choice>
              <mc:Fallback>
                <p:oleObj name="Equation" r:id="rId27" imgW="469800" imgH="29196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254" y="1220368"/>
                        <a:ext cx="469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405833"/>
              </p:ext>
            </p:extLst>
          </p:nvPr>
        </p:nvGraphicFramePr>
        <p:xfrm>
          <a:off x="323528" y="3649588"/>
          <a:ext cx="1714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70" name="Equation" r:id="rId29" imgW="1714320" imgH="304560" progId="Equation.DSMT4">
                  <p:embed/>
                </p:oleObj>
              </mc:Choice>
              <mc:Fallback>
                <p:oleObj name="Equation" r:id="rId29" imgW="1714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23528" y="3649588"/>
                        <a:ext cx="1714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458320"/>
              </p:ext>
            </p:extLst>
          </p:nvPr>
        </p:nvGraphicFramePr>
        <p:xfrm>
          <a:off x="395288" y="4081463"/>
          <a:ext cx="5321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71" name="Equation" r:id="rId31" imgW="5321160" imgH="609480" progId="Equation.DSMT4">
                  <p:embed/>
                </p:oleObj>
              </mc:Choice>
              <mc:Fallback>
                <p:oleObj name="Equation" r:id="rId31" imgW="53211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95288" y="4081463"/>
                        <a:ext cx="5321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2143877" y="3649588"/>
            <a:ext cx="6872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(and a similar, somewhat  more complicated expression for TM) – </a:t>
            </a:r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effective thickness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828192" y="4205840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“period of propagation”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14491" y="4925987"/>
            <a:ext cx="8577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14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“ray-optic concepts”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 are useful also for inherently “wave-optic” phenomenon of optical waveguiding.</a:t>
            </a:r>
          </a:p>
        </p:txBody>
      </p:sp>
    </p:spTree>
    <p:extLst>
      <p:ext uri="{BB962C8B-B14F-4D97-AF65-F5344CB8AC3E}">
        <p14:creationId xmlns:p14="http://schemas.microsoft.com/office/powerpoint/2010/main" val="26828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861771" y="49188"/>
            <a:ext cx="5420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Dispersion</a:t>
            </a:r>
            <a:r>
              <a:rPr lang="cs-CZ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diagram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(examples)</a:t>
            </a:r>
            <a:endParaRPr lang="cs-CZ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061505"/>
              </p:ext>
            </p:extLst>
          </p:nvPr>
        </p:nvGraphicFramePr>
        <p:xfrm>
          <a:off x="4621658" y="684262"/>
          <a:ext cx="4414838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022" name="Graph" r:id="rId3" imgW="3903840" imgH="2905920" progId="">
                  <p:embed/>
                </p:oleObj>
              </mc:Choice>
              <mc:Fallback>
                <p:oleObj name="Graph" r:id="rId3" imgW="3903840" imgH="2905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15" t="5182" r="4338" b="6735"/>
                      <a:stretch>
                        <a:fillRect/>
                      </a:stretch>
                    </p:blipFill>
                    <p:spPr bwMode="auto">
                      <a:xfrm>
                        <a:off x="4621658" y="684262"/>
                        <a:ext cx="4414838" cy="3181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292606"/>
              </p:ext>
            </p:extLst>
          </p:nvPr>
        </p:nvGraphicFramePr>
        <p:xfrm>
          <a:off x="-1588" y="2347913"/>
          <a:ext cx="4721226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023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l="3812" t="7748" r="4669" b="6973"/>
                      <a:stretch>
                        <a:fillRect/>
                      </a:stretch>
                    </p:blipFill>
                    <p:spPr bwMode="auto">
                      <a:xfrm>
                        <a:off x="-1588" y="2347913"/>
                        <a:ext cx="4721226" cy="3092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459920" y="697260"/>
            <a:ext cx="2464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latin typeface="Calibri" pitchFamily="34" charset="0"/>
              </a:rPr>
              <a:t>Asymmetric waveguide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434420"/>
              </p:ext>
            </p:extLst>
          </p:nvPr>
        </p:nvGraphicFramePr>
        <p:xfrm>
          <a:off x="1492250" y="1074738"/>
          <a:ext cx="240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024" name="Equation" r:id="rId7" imgW="2400120" imgH="291960" progId="Equation.DSMT4">
                  <p:embed/>
                </p:oleObj>
              </mc:Choice>
              <mc:Fallback>
                <p:oleObj name="Equation" r:id="rId7" imgW="24001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0" y="1074738"/>
                        <a:ext cx="24003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985865" y="1561356"/>
            <a:ext cx="792162" cy="193675"/>
          </a:xfrm>
          <a:prstGeom prst="notchedRightArrow">
            <a:avLst>
              <a:gd name="adj1" fmla="val 50000"/>
              <a:gd name="adj2" fmla="val 102254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26163" y="4009628"/>
            <a:ext cx="2284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alibri" pitchFamily="34" charset="0"/>
              </a:rPr>
              <a:t>S</a:t>
            </a:r>
            <a:r>
              <a:rPr lang="en-US" b="1">
                <a:latin typeface="Calibri" pitchFamily="34" charset="0"/>
              </a:rPr>
              <a:t>y</a:t>
            </a:r>
            <a:r>
              <a:rPr lang="cs-CZ" b="1" smtClean="0">
                <a:latin typeface="Calibri" pitchFamily="34" charset="0"/>
              </a:rPr>
              <a:t>m</a:t>
            </a:r>
            <a:r>
              <a:rPr lang="en-US" b="1" smtClean="0">
                <a:latin typeface="Calibri" pitchFamily="34" charset="0"/>
              </a:rPr>
              <a:t>m</a:t>
            </a:r>
            <a:r>
              <a:rPr lang="cs-CZ" b="1" smtClean="0">
                <a:latin typeface="Calibri" pitchFamily="34" charset="0"/>
              </a:rPr>
              <a:t>etric</a:t>
            </a:r>
            <a:r>
              <a:rPr lang="en-US" b="1" smtClean="0">
                <a:latin typeface="Calibri" pitchFamily="34" charset="0"/>
              </a:rPr>
              <a:t> waveguide</a:t>
            </a:r>
            <a:endParaRPr lang="cs-CZ" b="1">
              <a:latin typeface="Calibri" pitchFamily="34" charset="0"/>
            </a:endParaRPr>
          </a:p>
        </p:txBody>
      </p:sp>
      <p:graphicFrame>
        <p:nvGraphicFramePr>
          <p:cNvPr id="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654183"/>
              </p:ext>
            </p:extLst>
          </p:nvPr>
        </p:nvGraphicFramePr>
        <p:xfrm>
          <a:off x="6032500" y="4413250"/>
          <a:ext cx="2628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025" name="Equation" r:id="rId9" imgW="2628720" imgH="342720" progId="Equation.DSMT4">
                  <p:embed/>
                </p:oleObj>
              </mc:Choice>
              <mc:Fallback>
                <p:oleObj name="Equation" r:id="rId9" imgW="26287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4413250"/>
                        <a:ext cx="2628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8"/>
          <p:cNvSpPr>
            <a:spLocks noChangeArrowheads="1"/>
          </p:cNvSpPr>
          <p:nvPr/>
        </p:nvSpPr>
        <p:spPr bwMode="auto">
          <a:xfrm flipH="1">
            <a:off x="5004048" y="4279502"/>
            <a:ext cx="792163" cy="193675"/>
          </a:xfrm>
          <a:prstGeom prst="notchedRightArrow">
            <a:avLst>
              <a:gd name="adj1" fmla="val 50000"/>
              <a:gd name="adj2" fmla="val 102254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4801716"/>
            <a:ext cx="419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Number of TE and TM modes identical,</a:t>
            </a:r>
          </a:p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baseline="-2500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and TM</a:t>
            </a:r>
            <a:r>
              <a:rPr lang="en-US" baseline="-2500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always exist</a:t>
            </a:r>
            <a:endParaRPr lang="cs-CZ" i="1" baseline="-25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6049" y="1417340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All modes exhibit cut-off</a:t>
            </a:r>
            <a:endParaRPr 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274505"/>
              </p:ext>
            </p:extLst>
          </p:nvPr>
        </p:nvGraphicFramePr>
        <p:xfrm>
          <a:off x="1322388" y="698847"/>
          <a:ext cx="6716712" cy="460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37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4706" t="4980" r="4706" b="6567"/>
                      <a:stretch>
                        <a:fillRect/>
                      </a:stretch>
                    </p:blipFill>
                    <p:spPr bwMode="auto">
                      <a:xfrm>
                        <a:off x="1322388" y="698847"/>
                        <a:ext cx="6716712" cy="460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22919" y="49188"/>
            <a:ext cx="6452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Distribution of modes of a slab waveguide</a:t>
            </a:r>
            <a:endParaRPr lang="cs-CZ" alt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1672" y="49188"/>
            <a:ext cx="8720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theory of a slab waveguide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69913" y="1129308"/>
            <a:ext cx="1949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800000"/>
                </a:solidFill>
                <a:latin typeface="Calibri" pitchFamily="34" charset="0"/>
              </a:rPr>
              <a:t>1.  </a:t>
            </a:r>
            <a:r>
              <a:rPr lang="cs-CZ" b="1" smtClean="0">
                <a:solidFill>
                  <a:srgbClr val="800000"/>
                </a:solidFill>
                <a:latin typeface="Calibri" pitchFamily="34" charset="0"/>
              </a:rPr>
              <a:t>TE polariza</a:t>
            </a:r>
            <a:r>
              <a:rPr lang="en-US" b="1" smtClean="0">
                <a:solidFill>
                  <a:srgbClr val="800000"/>
                </a:solidFill>
                <a:latin typeface="Calibri" pitchFamily="34" charset="0"/>
              </a:rPr>
              <a:t>tion</a:t>
            </a:r>
            <a:r>
              <a:rPr lang="cs-CZ" b="1" smtClean="0">
                <a:solidFill>
                  <a:srgbClr val="800000"/>
                </a:solidFill>
                <a:latin typeface="Calibri" pitchFamily="34" charset="0"/>
              </a:rPr>
              <a:t>:</a:t>
            </a:r>
            <a:endParaRPr lang="cs-CZ" b="1">
              <a:solidFill>
                <a:srgbClr val="800000"/>
              </a:solidFill>
              <a:latin typeface="Calibri" pitchFamily="34" charset="0"/>
            </a:endParaRP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312184"/>
              </p:ext>
            </p:extLst>
          </p:nvPr>
        </p:nvGraphicFramePr>
        <p:xfrm>
          <a:off x="2650808" y="1197228"/>
          <a:ext cx="1079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34" name="Equation" r:id="rId3" imgW="1079280" imgH="330120" progId="Equation.DSMT4">
                  <p:embed/>
                </p:oleObj>
              </mc:Choice>
              <mc:Fallback>
                <p:oleObj name="Equation" r:id="rId3" imgW="10792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808" y="1197228"/>
                        <a:ext cx="10795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076056" y="1129308"/>
            <a:ext cx="2039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2.  </a:t>
            </a:r>
            <a:r>
              <a:rPr lang="cs-CZ" b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TM polariza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tion</a:t>
            </a:r>
            <a:r>
              <a:rPr lang="cs-CZ" b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:</a:t>
            </a:r>
            <a:endParaRPr lang="cs-CZ" b="1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819641"/>
              </p:ext>
            </p:extLst>
          </p:nvPr>
        </p:nvGraphicFramePr>
        <p:xfrm>
          <a:off x="7081838" y="1198498"/>
          <a:ext cx="1041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35" name="Equation" r:id="rId5" imgW="1041120" imgH="330120" progId="Equation.DSMT4">
                  <p:embed/>
                </p:oleObj>
              </mc:Choice>
              <mc:Fallback>
                <p:oleObj name="Equation" r:id="rId5" imgW="10411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1838" y="1198498"/>
                        <a:ext cx="1041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39552" y="1994541"/>
            <a:ext cx="3603823" cy="2016224"/>
            <a:chOff x="467544" y="2497460"/>
            <a:chExt cx="3603823" cy="2016224"/>
          </a:xfrm>
        </p:grpSpPr>
        <p:graphicFrame>
          <p:nvGraphicFramePr>
            <p:cNvPr id="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717967"/>
                </p:ext>
              </p:extLst>
            </p:nvPr>
          </p:nvGraphicFramePr>
          <p:xfrm>
            <a:off x="578867" y="2547619"/>
            <a:ext cx="3492500" cy="194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6" name="Equation" r:id="rId7" imgW="3492360" imgH="1942920" progId="Equation.DSMT4">
                    <p:embed/>
                  </p:oleObj>
                </mc:Choice>
                <mc:Fallback>
                  <p:oleObj name="Equation" r:id="rId7" imgW="3492360" imgH="19429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8867" y="2547619"/>
                          <a:ext cx="3492500" cy="1943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ounded Rectangle 8"/>
            <p:cNvSpPr/>
            <p:nvPr/>
          </p:nvSpPr>
          <p:spPr>
            <a:xfrm>
              <a:off x="467544" y="2497460"/>
              <a:ext cx="3600400" cy="201622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48064" y="1993900"/>
            <a:ext cx="3240360" cy="2018002"/>
            <a:chOff x="5163054" y="2459534"/>
            <a:chExt cx="3240360" cy="2018002"/>
          </a:xfrm>
        </p:grpSpPr>
        <p:graphicFrame>
          <p:nvGraphicFramePr>
            <p:cNvPr id="8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4742755"/>
                </p:ext>
              </p:extLst>
            </p:nvPr>
          </p:nvGraphicFramePr>
          <p:xfrm>
            <a:off x="5279140" y="2459534"/>
            <a:ext cx="3073400" cy="198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7" name="Equation" r:id="rId9" imgW="3073320" imgH="1981080" progId="Equation.DSMT4">
                    <p:embed/>
                  </p:oleObj>
                </mc:Choice>
                <mc:Fallback>
                  <p:oleObj name="Equation" r:id="rId9" imgW="3073320" imgH="19810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9140" y="2459534"/>
                          <a:ext cx="3073400" cy="1981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ounded Rectangle 9"/>
            <p:cNvSpPr/>
            <p:nvPr/>
          </p:nvSpPr>
          <p:spPr>
            <a:xfrm>
              <a:off x="5163054" y="2467837"/>
              <a:ext cx="3240360" cy="200969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4820" y="625252"/>
            <a:ext cx="7294360" cy="546100"/>
            <a:chOff x="683568" y="706552"/>
            <a:chExt cx="7294360" cy="546100"/>
          </a:xfrm>
        </p:grpSpPr>
        <p:sp>
          <p:nvSpPr>
            <p:cNvPr id="11" name="TextBox 10"/>
            <p:cNvSpPr txBox="1"/>
            <p:nvPr/>
          </p:nvSpPr>
          <p:spPr>
            <a:xfrm>
              <a:off x="683568" y="769268"/>
              <a:ext cx="6354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Planar waveguide </a:t>
              </a:r>
              <a:r>
                <a:rPr lang="en-US">
                  <a:latin typeface="Calibri" panose="020F0502020204030204" pitchFamily="34" charset="0"/>
                  <a:cs typeface="Arial" panose="020B0604020202020204" pitchFamily="34" charset="0"/>
                </a:rPr>
                <a:t>as a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structure with 1D permittivty distribution: 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8459617"/>
                </p:ext>
              </p:extLst>
            </p:nvPr>
          </p:nvGraphicFramePr>
          <p:xfrm>
            <a:off x="6834928" y="706552"/>
            <a:ext cx="1143000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8" name="Equation" r:id="rId11" imgW="1143000" imgH="545760" progId="Equation.DSMT4">
                    <p:embed/>
                  </p:oleObj>
                </mc:Choice>
                <mc:Fallback>
                  <p:oleObj name="Equation" r:id="rId11" imgW="11430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834928" y="706552"/>
                          <a:ext cx="1143000" cy="546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2406474" y="1531938"/>
            <a:ext cx="4254676" cy="381000"/>
            <a:chOff x="1378888" y="1459930"/>
            <a:chExt cx="4254676" cy="381000"/>
          </a:xfrm>
        </p:grpSpPr>
        <p:sp>
          <p:nvSpPr>
            <p:cNvPr id="14" name="TextBox 13"/>
            <p:cNvSpPr txBox="1"/>
            <p:nvPr/>
          </p:nvSpPr>
          <p:spPr>
            <a:xfrm>
              <a:off x="1378888" y="1466488"/>
              <a:ext cx="1819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Eigenmode field: 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895526"/>
                </p:ext>
              </p:extLst>
            </p:nvPr>
          </p:nvGraphicFramePr>
          <p:xfrm>
            <a:off x="3207864" y="1459930"/>
            <a:ext cx="24257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9" name="Equation" r:id="rId13" imgW="2425680" imgH="380880" progId="Equation.DSMT4">
                    <p:embed/>
                  </p:oleObj>
                </mc:Choice>
                <mc:Fallback>
                  <p:oleObj name="Equation" r:id="rId13" imgW="242568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07864" y="1459930"/>
                          <a:ext cx="24257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383782"/>
              </p:ext>
            </p:extLst>
          </p:nvPr>
        </p:nvGraphicFramePr>
        <p:xfrm>
          <a:off x="515938" y="4221163"/>
          <a:ext cx="3340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40" name="Equation" r:id="rId15" imgW="3340080" imgH="723600" progId="Equation.DSMT4">
                  <p:embed/>
                </p:oleObj>
              </mc:Choice>
              <mc:Fallback>
                <p:oleObj name="Equation" r:id="rId15" imgW="3340080" imgH="723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4221163"/>
                        <a:ext cx="33401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579"/>
              </p:ext>
            </p:extLst>
          </p:nvPr>
        </p:nvGraphicFramePr>
        <p:xfrm>
          <a:off x="4114800" y="4200525"/>
          <a:ext cx="4927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41" name="Equation" r:id="rId17" imgW="4927320" imgH="799920" progId="Equation.DSMT4">
                  <p:embed/>
                </p:oleObj>
              </mc:Choice>
              <mc:Fallback>
                <p:oleObj name="Equation" r:id="rId17" imgW="4927320" imgH="799920" progId="Equation.DSMT4">
                  <p:embed/>
                  <p:pic>
                    <p:nvPicPr>
                      <p:cNvPr id="0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200525"/>
                        <a:ext cx="49276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863588" y="5017740"/>
            <a:ext cx="7416824" cy="396634"/>
            <a:chOff x="755576" y="5017740"/>
            <a:chExt cx="7416824" cy="396634"/>
          </a:xfrm>
        </p:grpSpPr>
        <p:sp>
          <p:nvSpPr>
            <p:cNvPr id="21" name="TextBox 20"/>
            <p:cNvSpPr txBox="1"/>
            <p:nvPr/>
          </p:nvSpPr>
          <p:spPr>
            <a:xfrm>
              <a:off x="755576" y="5017740"/>
              <a:ext cx="729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Eigenvalue equations for eigenfunctions                                  and eigenvalues  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9287923"/>
                </p:ext>
              </p:extLst>
            </p:nvPr>
          </p:nvGraphicFramePr>
          <p:xfrm>
            <a:off x="4629646" y="5084174"/>
            <a:ext cx="16129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42" name="Equation" r:id="rId19" imgW="1612800" imgH="330120" progId="Equation.DSMT4">
                    <p:embed/>
                  </p:oleObj>
                </mc:Choice>
                <mc:Fallback>
                  <p:oleObj name="Equation" r:id="rId19" imgW="161280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629646" y="5084174"/>
                          <a:ext cx="16129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4961659"/>
                </p:ext>
              </p:extLst>
            </p:nvPr>
          </p:nvGraphicFramePr>
          <p:xfrm>
            <a:off x="7880300" y="5017740"/>
            <a:ext cx="2921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43" name="Equation" r:id="rId21" imgW="291960" imgH="330120" progId="Equation.DSMT4">
                    <p:embed/>
                  </p:oleObj>
                </mc:Choice>
                <mc:Fallback>
                  <p:oleObj name="Equation" r:id="rId21" imgW="29196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7880300" y="5017740"/>
                          <a:ext cx="2921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451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18280" y="-10380"/>
            <a:ext cx="75074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Analogy between a planar waveguide</a:t>
            </a:r>
            <a:b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a potential well in quantum mechanics</a:t>
            </a:r>
            <a:endParaRPr lang="en-US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 flipV="1">
            <a:off x="1453258" y="3013956"/>
            <a:ext cx="0" cy="188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51520" y="4906069"/>
            <a:ext cx="288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Freeform 11"/>
          <p:cNvSpPr>
            <a:spLocks/>
          </p:cNvSpPr>
          <p:nvPr/>
        </p:nvSpPr>
        <p:spPr bwMode="auto">
          <a:xfrm>
            <a:off x="311845" y="3580507"/>
            <a:ext cx="2730500" cy="1014412"/>
          </a:xfrm>
          <a:custGeom>
            <a:avLst/>
            <a:gdLst>
              <a:gd name="T0" fmla="*/ 0 w 1720"/>
              <a:gd name="T1" fmla="*/ 2147483647 h 639"/>
              <a:gd name="T2" fmla="*/ 2147483647 w 1720"/>
              <a:gd name="T3" fmla="*/ 2147483647 h 639"/>
              <a:gd name="T4" fmla="*/ 2147483647 w 1720"/>
              <a:gd name="T5" fmla="*/ 2147483647 h 639"/>
              <a:gd name="T6" fmla="*/ 2147483647 w 1720"/>
              <a:gd name="T7" fmla="*/ 2147483647 h 639"/>
              <a:gd name="T8" fmla="*/ 2147483647 w 1720"/>
              <a:gd name="T9" fmla="*/ 2147483647 h 639"/>
              <a:gd name="T10" fmla="*/ 2147483647 w 1720"/>
              <a:gd name="T11" fmla="*/ 0 h 639"/>
              <a:gd name="T12" fmla="*/ 2147483647 w 1720"/>
              <a:gd name="T13" fmla="*/ 2147483647 h 639"/>
              <a:gd name="T14" fmla="*/ 2147483647 w 1720"/>
              <a:gd name="T15" fmla="*/ 2147483647 h 639"/>
              <a:gd name="T16" fmla="*/ 2147483647 w 1720"/>
              <a:gd name="T17" fmla="*/ 2147483647 h 639"/>
              <a:gd name="T18" fmla="*/ 2147483647 w 1720"/>
              <a:gd name="T19" fmla="*/ 2147483647 h 639"/>
              <a:gd name="T20" fmla="*/ 2147483647 w 1720"/>
              <a:gd name="T21" fmla="*/ 2147483647 h 639"/>
              <a:gd name="T22" fmla="*/ 2147483647 w 1720"/>
              <a:gd name="T23" fmla="*/ 2147483647 h 6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20"/>
              <a:gd name="T37" fmla="*/ 0 h 639"/>
              <a:gd name="T38" fmla="*/ 1720 w 1720"/>
              <a:gd name="T39" fmla="*/ 639 h 6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20" h="639">
                <a:moveTo>
                  <a:pt x="0" y="306"/>
                </a:moveTo>
                <a:cubicBezTo>
                  <a:pt x="88" y="306"/>
                  <a:pt x="165" y="313"/>
                  <a:pt x="227" y="306"/>
                </a:cubicBezTo>
                <a:cubicBezTo>
                  <a:pt x="289" y="299"/>
                  <a:pt x="335" y="281"/>
                  <a:pt x="375" y="262"/>
                </a:cubicBezTo>
                <a:cubicBezTo>
                  <a:pt x="415" y="243"/>
                  <a:pt x="432" y="226"/>
                  <a:pt x="464" y="189"/>
                </a:cubicBezTo>
                <a:cubicBezTo>
                  <a:pt x="496" y="152"/>
                  <a:pt x="523" y="73"/>
                  <a:pt x="568" y="41"/>
                </a:cubicBezTo>
                <a:cubicBezTo>
                  <a:pt x="613" y="9"/>
                  <a:pt x="692" y="0"/>
                  <a:pt x="736" y="0"/>
                </a:cubicBezTo>
                <a:cubicBezTo>
                  <a:pt x="780" y="0"/>
                  <a:pt x="804" y="22"/>
                  <a:pt x="833" y="41"/>
                </a:cubicBezTo>
                <a:cubicBezTo>
                  <a:pt x="862" y="60"/>
                  <a:pt x="884" y="78"/>
                  <a:pt x="909" y="116"/>
                </a:cubicBezTo>
                <a:cubicBezTo>
                  <a:pt x="934" y="154"/>
                  <a:pt x="962" y="213"/>
                  <a:pt x="985" y="268"/>
                </a:cubicBezTo>
                <a:cubicBezTo>
                  <a:pt x="1008" y="323"/>
                  <a:pt x="1009" y="372"/>
                  <a:pt x="1045" y="445"/>
                </a:cubicBezTo>
                <a:cubicBezTo>
                  <a:pt x="1081" y="518"/>
                  <a:pt x="1071" y="582"/>
                  <a:pt x="1250" y="609"/>
                </a:cubicBezTo>
                <a:cubicBezTo>
                  <a:pt x="1362" y="639"/>
                  <a:pt x="1622" y="623"/>
                  <a:pt x="1720" y="627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512743"/>
              </p:ext>
            </p:extLst>
          </p:nvPr>
        </p:nvGraphicFramePr>
        <p:xfrm>
          <a:off x="2956620" y="4939891"/>
          <a:ext cx="165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8" name="Equation" r:id="rId3" imgW="164880" imgH="152280" progId="Equation.DSMT4">
                  <p:embed/>
                </p:oleObj>
              </mc:Choice>
              <mc:Fallback>
                <p:oleObj name="Equation" r:id="rId3" imgW="1648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620" y="4939891"/>
                        <a:ext cx="165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14273"/>
              </p:ext>
            </p:extLst>
          </p:nvPr>
        </p:nvGraphicFramePr>
        <p:xfrm>
          <a:off x="904875" y="2982913"/>
          <a:ext cx="558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9" name="Equation" r:id="rId5" imgW="558720" imgH="330120" progId="Equation.DSMT4">
                  <p:embed/>
                </p:oleObj>
              </mc:Choice>
              <mc:Fallback>
                <p:oleObj name="Equation" r:id="rId5" imgW="5587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2982913"/>
                        <a:ext cx="5588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1137345" y="3732907"/>
            <a:ext cx="5921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956370" y="3967857"/>
            <a:ext cx="90328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288033" y="4305994"/>
            <a:ext cx="17065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251520" y="4666357"/>
            <a:ext cx="27908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986848" y="3542892"/>
            <a:ext cx="121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guided modes</a:t>
            </a:r>
            <a:endParaRPr lang="cs-CZ" sz="1400">
              <a:latin typeface="Calibri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994595" y="4120257"/>
            <a:ext cx="13270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substrate mode</a:t>
            </a:r>
            <a:endParaRPr lang="cs-CZ" sz="1400">
              <a:latin typeface="Calibri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011245" y="4513684"/>
            <a:ext cx="13046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radiation mode</a:t>
            </a:r>
            <a:endParaRPr lang="cs-CZ" sz="1400">
              <a:latin typeface="Calibri" pitchFamily="34" charset="0"/>
            </a:endParaRPr>
          </a:p>
        </p:txBody>
      </p:sp>
      <p:graphicFrame>
        <p:nvGraphicFramePr>
          <p:cNvPr id="1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18943"/>
              </p:ext>
            </p:extLst>
          </p:nvPr>
        </p:nvGraphicFramePr>
        <p:xfrm>
          <a:off x="1735138" y="3441700"/>
          <a:ext cx="317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0" name="Equation" r:id="rId7" imgW="317160" imgH="342720" progId="Equation.DSMT4">
                  <p:embed/>
                </p:oleObj>
              </mc:Choice>
              <mc:Fallback>
                <p:oleObj name="Equation" r:id="rId7" imgW="3171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441700"/>
                        <a:ext cx="317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524952"/>
              </p:ext>
            </p:extLst>
          </p:nvPr>
        </p:nvGraphicFramePr>
        <p:xfrm>
          <a:off x="1868488" y="3787775"/>
          <a:ext cx="317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1" name="Equation" r:id="rId9" imgW="317160" imgH="342720" progId="Equation.DSMT4">
                  <p:embed/>
                </p:oleObj>
              </mc:Choice>
              <mc:Fallback>
                <p:oleObj name="Equation" r:id="rId9" imgW="3171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787775"/>
                        <a:ext cx="317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5150861" y="3455317"/>
            <a:ext cx="3957643" cy="1922463"/>
            <a:chOff x="3069" y="2768"/>
            <a:chExt cx="2493" cy="1211"/>
          </a:xfrm>
        </p:grpSpPr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826" y="2794"/>
              <a:ext cx="0" cy="1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non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3069" y="3087"/>
              <a:ext cx="18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 flipV="1">
              <a:off x="3107" y="3283"/>
              <a:ext cx="1720" cy="639"/>
            </a:xfrm>
            <a:custGeom>
              <a:avLst/>
              <a:gdLst>
                <a:gd name="T0" fmla="*/ 0 w 1720"/>
                <a:gd name="T1" fmla="*/ 306 h 639"/>
                <a:gd name="T2" fmla="*/ 227 w 1720"/>
                <a:gd name="T3" fmla="*/ 306 h 639"/>
                <a:gd name="T4" fmla="*/ 375 w 1720"/>
                <a:gd name="T5" fmla="*/ 262 h 639"/>
                <a:gd name="T6" fmla="*/ 464 w 1720"/>
                <a:gd name="T7" fmla="*/ 189 h 639"/>
                <a:gd name="T8" fmla="*/ 568 w 1720"/>
                <a:gd name="T9" fmla="*/ 41 h 639"/>
                <a:gd name="T10" fmla="*/ 736 w 1720"/>
                <a:gd name="T11" fmla="*/ 0 h 639"/>
                <a:gd name="T12" fmla="*/ 833 w 1720"/>
                <a:gd name="T13" fmla="*/ 41 h 639"/>
                <a:gd name="T14" fmla="*/ 909 w 1720"/>
                <a:gd name="T15" fmla="*/ 116 h 639"/>
                <a:gd name="T16" fmla="*/ 985 w 1720"/>
                <a:gd name="T17" fmla="*/ 268 h 639"/>
                <a:gd name="T18" fmla="*/ 1045 w 1720"/>
                <a:gd name="T19" fmla="*/ 445 h 639"/>
                <a:gd name="T20" fmla="*/ 1250 w 1720"/>
                <a:gd name="T21" fmla="*/ 609 h 639"/>
                <a:gd name="T22" fmla="*/ 1720 w 1720"/>
                <a:gd name="T23" fmla="*/ 627 h 6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20"/>
                <a:gd name="T37" fmla="*/ 0 h 639"/>
                <a:gd name="T38" fmla="*/ 1720 w 1720"/>
                <a:gd name="T39" fmla="*/ 639 h 6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20" h="639">
                  <a:moveTo>
                    <a:pt x="0" y="306"/>
                  </a:moveTo>
                  <a:cubicBezTo>
                    <a:pt x="88" y="306"/>
                    <a:pt x="165" y="313"/>
                    <a:pt x="227" y="306"/>
                  </a:cubicBezTo>
                  <a:cubicBezTo>
                    <a:pt x="289" y="299"/>
                    <a:pt x="335" y="281"/>
                    <a:pt x="375" y="262"/>
                  </a:cubicBezTo>
                  <a:cubicBezTo>
                    <a:pt x="415" y="243"/>
                    <a:pt x="432" y="226"/>
                    <a:pt x="464" y="189"/>
                  </a:cubicBezTo>
                  <a:cubicBezTo>
                    <a:pt x="496" y="152"/>
                    <a:pt x="523" y="73"/>
                    <a:pt x="568" y="41"/>
                  </a:cubicBezTo>
                  <a:cubicBezTo>
                    <a:pt x="613" y="9"/>
                    <a:pt x="692" y="0"/>
                    <a:pt x="736" y="0"/>
                  </a:cubicBezTo>
                  <a:cubicBezTo>
                    <a:pt x="780" y="0"/>
                    <a:pt x="804" y="22"/>
                    <a:pt x="833" y="41"/>
                  </a:cubicBezTo>
                  <a:cubicBezTo>
                    <a:pt x="862" y="60"/>
                    <a:pt x="884" y="78"/>
                    <a:pt x="909" y="116"/>
                  </a:cubicBezTo>
                  <a:cubicBezTo>
                    <a:pt x="934" y="154"/>
                    <a:pt x="962" y="213"/>
                    <a:pt x="985" y="268"/>
                  </a:cubicBezTo>
                  <a:cubicBezTo>
                    <a:pt x="1008" y="323"/>
                    <a:pt x="1009" y="372"/>
                    <a:pt x="1045" y="445"/>
                  </a:cubicBezTo>
                  <a:cubicBezTo>
                    <a:pt x="1081" y="518"/>
                    <a:pt x="1071" y="582"/>
                    <a:pt x="1250" y="609"/>
                  </a:cubicBezTo>
                  <a:cubicBezTo>
                    <a:pt x="1362" y="639"/>
                    <a:pt x="1622" y="623"/>
                    <a:pt x="1720" y="627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3627" y="3826"/>
              <a:ext cx="37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513" y="3678"/>
              <a:ext cx="56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3092" y="3465"/>
              <a:ext cx="107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3069" y="3238"/>
              <a:ext cx="175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5" name="Object 30"/>
            <p:cNvGraphicFramePr>
              <a:graphicFrameLocks noChangeAspect="1"/>
            </p:cNvGraphicFramePr>
            <p:nvPr/>
          </p:nvGraphicFramePr>
          <p:xfrm>
            <a:off x="4887" y="2961"/>
            <a:ext cx="104" cy="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732" name="Equation" r:id="rId11" imgW="164880" imgH="152280" progId="Equation.DSMT4">
                    <p:embed/>
                  </p:oleObj>
                </mc:Choice>
                <mc:Fallback>
                  <p:oleObj name="Equation" r:id="rId11" imgW="1648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7" y="2961"/>
                          <a:ext cx="104" cy="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9171890"/>
                </p:ext>
              </p:extLst>
            </p:nvPr>
          </p:nvGraphicFramePr>
          <p:xfrm>
            <a:off x="3475" y="2768"/>
            <a:ext cx="304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733" name="Equation" r:id="rId13" imgW="482400" imgH="266400" progId="Equation.DSMT4">
                    <p:embed/>
                  </p:oleObj>
                </mc:Choice>
                <mc:Fallback>
                  <p:oleObj name="Equation" r:id="rId13" imgW="48240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768"/>
                          <a:ext cx="304" cy="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2262512"/>
                </p:ext>
              </p:extLst>
            </p:nvPr>
          </p:nvGraphicFramePr>
          <p:xfrm>
            <a:off x="4061" y="3739"/>
            <a:ext cx="176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734" name="Equation" r:id="rId15" imgW="279360" imgH="291960" progId="Equation.DSMT4">
                    <p:embed/>
                  </p:oleObj>
                </mc:Choice>
                <mc:Fallback>
                  <p:oleObj name="Equation" r:id="rId15" imgW="2793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1" y="3739"/>
                          <a:ext cx="176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3170840"/>
                </p:ext>
              </p:extLst>
            </p:nvPr>
          </p:nvGraphicFramePr>
          <p:xfrm>
            <a:off x="4130" y="3599"/>
            <a:ext cx="168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735" name="Equation" r:id="rId17" imgW="266400" imgH="291960" progId="Equation.DSMT4">
                    <p:embed/>
                  </p:oleObj>
                </mc:Choice>
                <mc:Fallback>
                  <p:oleObj name="Equation" r:id="rId17" imgW="2664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0" y="3599"/>
                          <a:ext cx="168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4261" y="3665"/>
              <a:ext cx="71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>
                  <a:latin typeface="Calibri" pitchFamily="34" charset="0"/>
                </a:rPr>
                <a:t>bound states</a:t>
              </a:r>
              <a:endParaRPr lang="cs-CZ" sz="1400">
                <a:latin typeface="Calibri" pitchFamily="34" charset="0"/>
              </a:endParaRPr>
            </a:p>
          </p:txBody>
        </p:sp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4203" y="3299"/>
              <a:ext cx="105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>
                  <a:latin typeface="Calibri" pitchFamily="34" charset="0"/>
                </a:rPr>
                <a:t>reflection from</a:t>
              </a:r>
              <a:br>
                <a:rPr lang="en-US" sz="1400" smtClean="0">
                  <a:latin typeface="Calibri" pitchFamily="34" charset="0"/>
                </a:rPr>
              </a:br>
              <a:r>
                <a:rPr lang="en-US" sz="1400" smtClean="0">
                  <a:latin typeface="Calibri" pitchFamily="34" charset="0"/>
                </a:rPr>
                <a:t>the potential barrier</a:t>
              </a:r>
              <a:endParaRPr lang="cs-CZ" sz="1400">
                <a:latin typeface="Calibri" pitchFamily="34" charset="0"/>
              </a:endParaRPr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>
              <a:off x="4887" y="3132"/>
              <a:ext cx="6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>
                  <a:latin typeface="Calibri" pitchFamily="34" charset="0"/>
                </a:rPr>
                <a:t>free particle</a:t>
              </a:r>
              <a:endParaRPr lang="cs-CZ" sz="1400">
                <a:latin typeface="Calibri" pitchFamily="34" charset="0"/>
              </a:endParaRPr>
            </a:p>
          </p:txBody>
        </p:sp>
      </p:grp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756218" y="985292"/>
            <a:ext cx="2885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Field equation for a TE mode</a:t>
            </a:r>
            <a:br>
              <a:rPr lang="en-US" smtClean="0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in a planar waveguide</a:t>
            </a:r>
            <a:endParaRPr lang="cs-CZ">
              <a:latin typeface="Calibri" pitchFamily="34" charset="0"/>
            </a:endParaRPr>
          </a:p>
        </p:txBody>
      </p:sp>
      <p:sp>
        <p:nvSpPr>
          <p:cNvPr id="33" name="Text Box 40"/>
          <p:cNvSpPr txBox="1">
            <a:spLocks noChangeArrowheads="1"/>
          </p:cNvSpPr>
          <p:nvPr/>
        </p:nvSpPr>
        <p:spPr bwMode="auto">
          <a:xfrm>
            <a:off x="5032571" y="985292"/>
            <a:ext cx="34998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Schr</a:t>
            </a:r>
            <a:r>
              <a:rPr lang="en-US" smtClean="0">
                <a:latin typeface="Calibri" pitchFamily="34" charset="0"/>
              </a:rPr>
              <a:t>ödinger equation for a particle </a:t>
            </a:r>
            <a:br>
              <a:rPr lang="en-US" smtClean="0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in a potential well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3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925316"/>
              </p:ext>
            </p:extLst>
          </p:nvPr>
        </p:nvGraphicFramePr>
        <p:xfrm>
          <a:off x="1200150" y="1562100"/>
          <a:ext cx="6743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6" name="Equation" r:id="rId19" imgW="6743520" imgH="723600" progId="Equation.DSMT4">
                  <p:embed/>
                </p:oleObj>
              </mc:Choice>
              <mc:Fallback>
                <p:oleObj name="Equation" r:id="rId19" imgW="674352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562100"/>
                        <a:ext cx="67437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205189"/>
              </p:ext>
            </p:extLst>
          </p:nvPr>
        </p:nvGraphicFramePr>
        <p:xfrm>
          <a:off x="3257550" y="2276475"/>
          <a:ext cx="19558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7" name="Equation" r:id="rId21" imgW="1955520" imgH="1726920" progId="Equation.DSMT4">
                  <p:embed/>
                </p:oleObj>
              </mc:Choice>
              <mc:Fallback>
                <p:oleObj name="Equation" r:id="rId21" imgW="1955520" imgH="1726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2276475"/>
                        <a:ext cx="1955800" cy="172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5580112" y="2353444"/>
            <a:ext cx="3286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There is not such an exact analogy</a:t>
            </a:r>
            <a:br>
              <a:rPr lang="en-US" sz="1600" smtClean="0">
                <a:latin typeface="Calibri" panose="020F0502020204030204" pitchFamily="34" charset="0"/>
              </a:rPr>
            </a:br>
            <a:r>
              <a:rPr lang="en-US" sz="1600" smtClean="0">
                <a:latin typeface="Calibri" panose="020F0502020204030204" pitchFamily="34" charset="0"/>
              </a:rPr>
              <a:t>for TM polarization, but its behaviour</a:t>
            </a:r>
            <a:br>
              <a:rPr lang="en-US" sz="1600" smtClean="0">
                <a:latin typeface="Calibri" panose="020F0502020204030204" pitchFamily="34" charset="0"/>
              </a:rPr>
            </a:br>
            <a:r>
              <a:rPr lang="en-US" sz="1600" smtClean="0">
                <a:latin typeface="Calibri" panose="020F0502020204030204" pitchFamily="34" charset="0"/>
              </a:rPr>
              <a:t>is very similar</a:t>
            </a:r>
            <a:endParaRPr lang="en-US" sz="1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62601" y="30024"/>
            <a:ext cx="8018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Guiding of </a:t>
            </a:r>
            <a:r>
              <a:rPr lang="cs-CZ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optic</a:t>
            </a:r>
            <a:r>
              <a:rPr lang="en-US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 radiation in a </a:t>
            </a:r>
            <a:r>
              <a:rPr lang="cs-CZ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diele</a:t>
            </a:r>
            <a:r>
              <a:rPr lang="en-US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cs-CZ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tric</a:t>
            </a:r>
            <a:r>
              <a:rPr lang="en-US" alt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waveguide</a:t>
            </a:r>
            <a:endParaRPr lang="cs-CZ" alt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98538" y="1903760"/>
            <a:ext cx="4652962" cy="601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94875" y="2504811"/>
            <a:ext cx="4662487" cy="925513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89013" y="1425923"/>
            <a:ext cx="4662487" cy="4778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en-US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185209"/>
              </p:ext>
            </p:extLst>
          </p:nvPr>
        </p:nvGraphicFramePr>
        <p:xfrm>
          <a:off x="4913313" y="1538635"/>
          <a:ext cx="184150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0" name="Equation" r:id="rId3" imgW="215640" imgH="291960" progId="Equation.DSMT4">
                  <p:embed/>
                </p:oleObj>
              </mc:Choice>
              <mc:Fallback>
                <p:oleObj name="Equation" r:id="rId3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313" y="1538635"/>
                        <a:ext cx="184150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06520"/>
              </p:ext>
            </p:extLst>
          </p:nvPr>
        </p:nvGraphicFramePr>
        <p:xfrm>
          <a:off x="4935538" y="2064098"/>
          <a:ext cx="206375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1" name="Equation" r:id="rId5" imgW="241200" imgH="291960" progId="Equation.DSMT4">
                  <p:embed/>
                </p:oleObj>
              </mc:Choice>
              <mc:Fallback>
                <p:oleObj name="Equation" r:id="rId5" imgW="241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5538" y="2064098"/>
                        <a:ext cx="206375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919659"/>
              </p:ext>
            </p:extLst>
          </p:nvPr>
        </p:nvGraphicFramePr>
        <p:xfrm>
          <a:off x="4941888" y="2797523"/>
          <a:ext cx="184150" cy="23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2" name="Equation" r:id="rId7" imgW="215640" imgH="291960" progId="Equation.DSMT4">
                  <p:embed/>
                </p:oleObj>
              </mc:Choice>
              <mc:Fallback>
                <p:oleObj name="Equation" r:id="rId7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2797523"/>
                        <a:ext cx="184150" cy="23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9"/>
          <p:cNvSpPr>
            <a:spLocks/>
          </p:cNvSpPr>
          <p:nvPr/>
        </p:nvSpPr>
        <p:spPr bwMode="auto">
          <a:xfrm>
            <a:off x="1576388" y="1421160"/>
            <a:ext cx="449262" cy="1889125"/>
          </a:xfrm>
          <a:custGeom>
            <a:avLst/>
            <a:gdLst>
              <a:gd name="T0" fmla="*/ 7 w 283"/>
              <a:gd name="T1" fmla="*/ 0 h 1190"/>
              <a:gd name="T2" fmla="*/ 45 w 283"/>
              <a:gd name="T3" fmla="*/ 192 h 1190"/>
              <a:gd name="T4" fmla="*/ 87 w 283"/>
              <a:gd name="T5" fmla="*/ 292 h 1190"/>
              <a:gd name="T6" fmla="*/ 146 w 283"/>
              <a:gd name="T7" fmla="*/ 347 h 1190"/>
              <a:gd name="T8" fmla="*/ 240 w 283"/>
              <a:gd name="T9" fmla="*/ 408 h 1190"/>
              <a:gd name="T10" fmla="*/ 263 w 283"/>
              <a:gd name="T11" fmla="*/ 431 h 1190"/>
              <a:gd name="T12" fmla="*/ 279 w 283"/>
              <a:gd name="T13" fmla="*/ 480 h 1190"/>
              <a:gd name="T14" fmla="*/ 240 w 283"/>
              <a:gd name="T15" fmla="*/ 552 h 1190"/>
              <a:gd name="T16" fmla="*/ 192 w 283"/>
              <a:gd name="T17" fmla="*/ 605 h 1190"/>
              <a:gd name="T18" fmla="*/ 123 w 283"/>
              <a:gd name="T19" fmla="*/ 696 h 1190"/>
              <a:gd name="T20" fmla="*/ 83 w 283"/>
              <a:gd name="T21" fmla="*/ 769 h 1190"/>
              <a:gd name="T22" fmla="*/ 45 w 283"/>
              <a:gd name="T23" fmla="*/ 877 h 1190"/>
              <a:gd name="T24" fmla="*/ 0 w 283"/>
              <a:gd name="T25" fmla="*/ 1190 h 1190"/>
              <a:gd name="T26" fmla="*/ 6 w 283"/>
              <a:gd name="T27" fmla="*/ 877 h 1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3" h="1190">
                <a:moveTo>
                  <a:pt x="7" y="0"/>
                </a:moveTo>
                <a:lnTo>
                  <a:pt x="45" y="192"/>
                </a:lnTo>
                <a:cubicBezTo>
                  <a:pt x="58" y="240"/>
                  <a:pt x="70" y="266"/>
                  <a:pt x="87" y="292"/>
                </a:cubicBezTo>
                <a:cubicBezTo>
                  <a:pt x="87" y="292"/>
                  <a:pt x="120" y="328"/>
                  <a:pt x="146" y="347"/>
                </a:cubicBezTo>
                <a:cubicBezTo>
                  <a:pt x="172" y="365"/>
                  <a:pt x="224" y="398"/>
                  <a:pt x="240" y="408"/>
                </a:cubicBezTo>
                <a:cubicBezTo>
                  <a:pt x="256" y="417"/>
                  <a:pt x="257" y="419"/>
                  <a:pt x="263" y="431"/>
                </a:cubicBezTo>
                <a:cubicBezTo>
                  <a:pt x="263" y="431"/>
                  <a:pt x="283" y="460"/>
                  <a:pt x="279" y="480"/>
                </a:cubicBezTo>
                <a:cubicBezTo>
                  <a:pt x="274" y="500"/>
                  <a:pt x="255" y="531"/>
                  <a:pt x="240" y="552"/>
                </a:cubicBezTo>
                <a:cubicBezTo>
                  <a:pt x="225" y="572"/>
                  <a:pt x="212" y="581"/>
                  <a:pt x="192" y="605"/>
                </a:cubicBezTo>
                <a:cubicBezTo>
                  <a:pt x="172" y="629"/>
                  <a:pt x="141" y="669"/>
                  <a:pt x="123" y="696"/>
                </a:cubicBezTo>
                <a:cubicBezTo>
                  <a:pt x="105" y="723"/>
                  <a:pt x="96" y="739"/>
                  <a:pt x="83" y="769"/>
                </a:cubicBezTo>
                <a:lnTo>
                  <a:pt x="45" y="877"/>
                </a:lnTo>
                <a:lnTo>
                  <a:pt x="0" y="1190"/>
                </a:lnTo>
                <a:lnTo>
                  <a:pt x="6" y="877"/>
                </a:lnTo>
              </a:path>
            </a:pathLst>
          </a:custGeom>
          <a:solidFill>
            <a:srgbClr val="FF0000">
              <a:alpha val="74001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503498"/>
              </p:ext>
            </p:extLst>
          </p:nvPr>
        </p:nvGraphicFramePr>
        <p:xfrm>
          <a:off x="4252913" y="3944987"/>
          <a:ext cx="199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3" name="Equation" r:id="rId9" imgW="1993680" imgH="317160" progId="Equation.DSMT4">
                  <p:embed/>
                </p:oleObj>
              </mc:Choice>
              <mc:Fallback>
                <p:oleObj name="Equation" r:id="rId9" imgW="199368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2913" y="3944987"/>
                        <a:ext cx="19939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23938" y="3865612"/>
            <a:ext cx="16658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alibri" panose="020F0502020204030204" pitchFamily="34" charset="0"/>
              </a:rPr>
              <a:t>Guided modes</a:t>
            </a:r>
            <a:r>
              <a:rPr lang="cs-CZ" altLang="en-US">
                <a:latin typeface="Calibri" panose="020F0502020204030204" pitchFamily="34" charset="0"/>
              </a:rPr>
              <a:t>: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95350" y="4353471"/>
            <a:ext cx="2942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alibri" panose="020F0502020204030204" pitchFamily="34" charset="0"/>
              </a:rPr>
              <a:t>Radiation</a:t>
            </a:r>
            <a:r>
              <a:rPr lang="cs-CZ" altLang="en-US">
                <a:latin typeface="Calibri" panose="020F0502020204030204" pitchFamily="34" charset="0"/>
              </a:rPr>
              <a:t> (substr</a:t>
            </a:r>
            <a:r>
              <a:rPr lang="en-US" altLang="en-US">
                <a:latin typeface="Calibri" panose="020F0502020204030204" pitchFamily="34" charset="0"/>
              </a:rPr>
              <a:t>a</a:t>
            </a:r>
            <a:r>
              <a:rPr lang="cs-CZ" altLang="en-US">
                <a:latin typeface="Calibri" panose="020F0502020204030204" pitchFamily="34" charset="0"/>
              </a:rPr>
              <a:t>t</a:t>
            </a:r>
            <a:r>
              <a:rPr lang="en-US" altLang="en-US">
                <a:latin typeface="Calibri" panose="020F0502020204030204" pitchFamily="34" charset="0"/>
              </a:rPr>
              <a:t>e</a:t>
            </a:r>
            <a:r>
              <a:rPr lang="cs-CZ" altLang="en-US">
                <a:latin typeface="Calibri" panose="020F0502020204030204" pitchFamily="34" charset="0"/>
              </a:rPr>
              <a:t>)</a:t>
            </a:r>
            <a:r>
              <a:rPr lang="en-US" altLang="en-US">
                <a:latin typeface="Calibri" panose="020F0502020204030204" pitchFamily="34" charset="0"/>
              </a:rPr>
              <a:t> modes</a:t>
            </a:r>
            <a:r>
              <a:rPr lang="cs-CZ" altLang="en-US">
                <a:latin typeface="Calibri" panose="020F0502020204030204" pitchFamily="34" charset="0"/>
              </a:rPr>
              <a:t>: </a:t>
            </a:r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673484"/>
              </p:ext>
            </p:extLst>
          </p:nvPr>
        </p:nvGraphicFramePr>
        <p:xfrm>
          <a:off x="4252913" y="4412208"/>
          <a:ext cx="199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4" name="Equation" r:id="rId11" imgW="1993680" imgH="317160" progId="Equation.DSMT4">
                  <p:embed/>
                </p:oleObj>
              </mc:Choice>
              <mc:Fallback>
                <p:oleObj name="Equation" r:id="rId11" imgW="199368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2913" y="4412208"/>
                        <a:ext cx="19939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39788" y="4873724"/>
            <a:ext cx="31354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alibri" panose="020F0502020204030204" pitchFamily="34" charset="0"/>
              </a:rPr>
              <a:t>Radiation modes </a:t>
            </a:r>
            <a:r>
              <a:rPr lang="cs-CZ" altLang="en-US">
                <a:latin typeface="Calibri" panose="020F0502020204030204" pitchFamily="34" charset="0"/>
              </a:rPr>
              <a:t>(superstr</a:t>
            </a:r>
            <a:r>
              <a:rPr lang="en-US" altLang="en-US">
                <a:latin typeface="Calibri" panose="020F0502020204030204" pitchFamily="34" charset="0"/>
              </a:rPr>
              <a:t>a</a:t>
            </a:r>
            <a:r>
              <a:rPr lang="cs-CZ" altLang="en-US">
                <a:latin typeface="Calibri" panose="020F0502020204030204" pitchFamily="34" charset="0"/>
              </a:rPr>
              <a:t>t</a:t>
            </a:r>
            <a:r>
              <a:rPr lang="en-US" altLang="en-US">
                <a:latin typeface="Calibri" panose="020F0502020204030204" pitchFamily="34" charset="0"/>
              </a:rPr>
              <a:t>e</a:t>
            </a:r>
            <a:r>
              <a:rPr lang="cs-CZ" altLang="en-US">
                <a:latin typeface="Calibri" panose="020F0502020204030204" pitchFamily="34" charset="0"/>
              </a:rPr>
              <a:t>): </a:t>
            </a:r>
          </a:p>
        </p:txBody>
      </p:sp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261284"/>
              </p:ext>
            </p:extLst>
          </p:nvPr>
        </p:nvGraphicFramePr>
        <p:xfrm>
          <a:off x="4264025" y="4943922"/>
          <a:ext cx="199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5" name="Equation" r:id="rId13" imgW="1993680" imgH="317160" progId="Equation.DSMT4">
                  <p:embed/>
                </p:oleObj>
              </mc:Choice>
              <mc:Fallback>
                <p:oleObj name="Equation" r:id="rId13" imgW="199368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4025" y="4943922"/>
                        <a:ext cx="19939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6"/>
          <p:cNvSpPr>
            <a:spLocks/>
          </p:cNvSpPr>
          <p:nvPr/>
        </p:nvSpPr>
        <p:spPr bwMode="auto">
          <a:xfrm>
            <a:off x="2794000" y="1295748"/>
            <a:ext cx="482600" cy="2143125"/>
          </a:xfrm>
          <a:custGeom>
            <a:avLst/>
            <a:gdLst>
              <a:gd name="T0" fmla="*/ 145 w 304"/>
              <a:gd name="T1" fmla="*/ 989 h 1359"/>
              <a:gd name="T2" fmla="*/ 145 w 304"/>
              <a:gd name="T3" fmla="*/ 128 h 1359"/>
              <a:gd name="T4" fmla="*/ 145 w 304"/>
              <a:gd name="T5" fmla="*/ 218 h 1359"/>
              <a:gd name="T6" fmla="*/ 191 w 304"/>
              <a:gd name="T7" fmla="*/ 309 h 1359"/>
              <a:gd name="T8" fmla="*/ 281 w 304"/>
              <a:gd name="T9" fmla="*/ 400 h 1359"/>
              <a:gd name="T10" fmla="*/ 281 w 304"/>
              <a:gd name="T11" fmla="*/ 445 h 1359"/>
              <a:gd name="T12" fmla="*/ 233 w 304"/>
              <a:gd name="T13" fmla="*/ 496 h 1359"/>
              <a:gd name="T14" fmla="*/ 150 w 304"/>
              <a:gd name="T15" fmla="*/ 541 h 1359"/>
              <a:gd name="T16" fmla="*/ 55 w 304"/>
              <a:gd name="T17" fmla="*/ 581 h 1359"/>
              <a:gd name="T18" fmla="*/ 9 w 304"/>
              <a:gd name="T19" fmla="*/ 627 h 1359"/>
              <a:gd name="T20" fmla="*/ 9 w 304"/>
              <a:gd name="T21" fmla="*/ 717 h 1359"/>
              <a:gd name="T22" fmla="*/ 55 w 304"/>
              <a:gd name="T23" fmla="*/ 763 h 1359"/>
              <a:gd name="T24" fmla="*/ 100 w 304"/>
              <a:gd name="T25" fmla="*/ 808 h 1359"/>
              <a:gd name="T26" fmla="*/ 236 w 304"/>
              <a:gd name="T27" fmla="*/ 853 h 1359"/>
              <a:gd name="T28" fmla="*/ 281 w 304"/>
              <a:gd name="T29" fmla="*/ 944 h 1359"/>
              <a:gd name="T30" fmla="*/ 236 w 304"/>
              <a:gd name="T31" fmla="*/ 989 h 1359"/>
              <a:gd name="T32" fmla="*/ 100 w 304"/>
              <a:gd name="T33" fmla="*/ 1035 h 1359"/>
              <a:gd name="T34" fmla="*/ 9 w 304"/>
              <a:gd name="T35" fmla="*/ 1125 h 1359"/>
              <a:gd name="T36" fmla="*/ 44 w 304"/>
              <a:gd name="T37" fmla="*/ 1178 h 1359"/>
              <a:gd name="T38" fmla="*/ 100 w 304"/>
              <a:gd name="T39" fmla="*/ 1216 h 1359"/>
              <a:gd name="T40" fmla="*/ 236 w 304"/>
              <a:gd name="T41" fmla="*/ 1262 h 1359"/>
              <a:gd name="T42" fmla="*/ 281 w 304"/>
              <a:gd name="T43" fmla="*/ 1307 h 1359"/>
              <a:gd name="T44" fmla="*/ 281 w 304"/>
              <a:gd name="T45" fmla="*/ 1352 h 1359"/>
              <a:gd name="T46" fmla="*/ 145 w 304"/>
              <a:gd name="T47" fmla="*/ 1352 h 1359"/>
              <a:gd name="T48" fmla="*/ 145 w 304"/>
              <a:gd name="T49" fmla="*/ 989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4" h="1359">
                <a:moveTo>
                  <a:pt x="145" y="989"/>
                </a:moveTo>
                <a:cubicBezTo>
                  <a:pt x="145" y="785"/>
                  <a:pt x="145" y="256"/>
                  <a:pt x="145" y="128"/>
                </a:cubicBezTo>
                <a:cubicBezTo>
                  <a:pt x="145" y="0"/>
                  <a:pt x="137" y="188"/>
                  <a:pt x="145" y="218"/>
                </a:cubicBezTo>
                <a:cubicBezTo>
                  <a:pt x="153" y="248"/>
                  <a:pt x="168" y="279"/>
                  <a:pt x="191" y="309"/>
                </a:cubicBezTo>
                <a:cubicBezTo>
                  <a:pt x="214" y="339"/>
                  <a:pt x="266" y="377"/>
                  <a:pt x="281" y="400"/>
                </a:cubicBezTo>
                <a:cubicBezTo>
                  <a:pt x="296" y="423"/>
                  <a:pt x="289" y="429"/>
                  <a:pt x="281" y="445"/>
                </a:cubicBezTo>
                <a:cubicBezTo>
                  <a:pt x="273" y="461"/>
                  <a:pt x="255" y="480"/>
                  <a:pt x="233" y="496"/>
                </a:cubicBezTo>
                <a:cubicBezTo>
                  <a:pt x="211" y="512"/>
                  <a:pt x="180" y="527"/>
                  <a:pt x="150" y="541"/>
                </a:cubicBezTo>
                <a:cubicBezTo>
                  <a:pt x="120" y="555"/>
                  <a:pt x="78" y="567"/>
                  <a:pt x="55" y="581"/>
                </a:cubicBezTo>
                <a:cubicBezTo>
                  <a:pt x="32" y="595"/>
                  <a:pt x="17" y="604"/>
                  <a:pt x="9" y="627"/>
                </a:cubicBezTo>
                <a:cubicBezTo>
                  <a:pt x="1" y="650"/>
                  <a:pt x="1" y="694"/>
                  <a:pt x="9" y="717"/>
                </a:cubicBezTo>
                <a:cubicBezTo>
                  <a:pt x="17" y="740"/>
                  <a:pt x="40" y="748"/>
                  <a:pt x="55" y="763"/>
                </a:cubicBezTo>
                <a:cubicBezTo>
                  <a:pt x="70" y="778"/>
                  <a:pt x="70" y="793"/>
                  <a:pt x="100" y="808"/>
                </a:cubicBezTo>
                <a:cubicBezTo>
                  <a:pt x="130" y="823"/>
                  <a:pt x="206" y="830"/>
                  <a:pt x="236" y="853"/>
                </a:cubicBezTo>
                <a:cubicBezTo>
                  <a:pt x="266" y="876"/>
                  <a:pt x="281" y="921"/>
                  <a:pt x="281" y="944"/>
                </a:cubicBezTo>
                <a:cubicBezTo>
                  <a:pt x="281" y="967"/>
                  <a:pt x="266" y="974"/>
                  <a:pt x="236" y="989"/>
                </a:cubicBezTo>
                <a:cubicBezTo>
                  <a:pt x="206" y="1004"/>
                  <a:pt x="138" y="1012"/>
                  <a:pt x="100" y="1035"/>
                </a:cubicBezTo>
                <a:cubicBezTo>
                  <a:pt x="62" y="1058"/>
                  <a:pt x="18" y="1101"/>
                  <a:pt x="9" y="1125"/>
                </a:cubicBezTo>
                <a:cubicBezTo>
                  <a:pt x="0" y="1149"/>
                  <a:pt x="29" y="1163"/>
                  <a:pt x="44" y="1178"/>
                </a:cubicBezTo>
                <a:cubicBezTo>
                  <a:pt x="59" y="1193"/>
                  <a:pt x="68" y="1202"/>
                  <a:pt x="100" y="1216"/>
                </a:cubicBezTo>
                <a:cubicBezTo>
                  <a:pt x="132" y="1230"/>
                  <a:pt x="206" y="1247"/>
                  <a:pt x="236" y="1262"/>
                </a:cubicBezTo>
                <a:cubicBezTo>
                  <a:pt x="266" y="1277"/>
                  <a:pt x="274" y="1292"/>
                  <a:pt x="281" y="1307"/>
                </a:cubicBezTo>
                <a:cubicBezTo>
                  <a:pt x="288" y="1322"/>
                  <a:pt x="304" y="1345"/>
                  <a:pt x="281" y="1352"/>
                </a:cubicBezTo>
                <a:cubicBezTo>
                  <a:pt x="258" y="1359"/>
                  <a:pt x="226" y="1352"/>
                  <a:pt x="145" y="1352"/>
                </a:cubicBezTo>
                <a:cubicBezTo>
                  <a:pt x="142" y="1276"/>
                  <a:pt x="145" y="1193"/>
                  <a:pt x="145" y="989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4065588" y="1432491"/>
            <a:ext cx="506412" cy="2006382"/>
          </a:xfrm>
          <a:custGeom>
            <a:avLst/>
            <a:gdLst>
              <a:gd name="T0" fmla="*/ 147 w 319"/>
              <a:gd name="T1" fmla="*/ 973 h 1256"/>
              <a:gd name="T2" fmla="*/ 146 w 319"/>
              <a:gd name="T3" fmla="*/ 0 h 1256"/>
              <a:gd name="T4" fmla="*/ 229 w 319"/>
              <a:gd name="T5" fmla="*/ 23 h 1256"/>
              <a:gd name="T6" fmla="*/ 40 w 319"/>
              <a:gd name="T7" fmla="*/ 106 h 1256"/>
              <a:gd name="T8" fmla="*/ 260 w 319"/>
              <a:gd name="T9" fmla="*/ 167 h 1256"/>
              <a:gd name="T10" fmla="*/ 32 w 319"/>
              <a:gd name="T11" fmla="*/ 273 h 1256"/>
              <a:gd name="T12" fmla="*/ 245 w 319"/>
              <a:gd name="T13" fmla="*/ 364 h 1256"/>
              <a:gd name="T14" fmla="*/ 17 w 319"/>
              <a:gd name="T15" fmla="*/ 477 h 1256"/>
              <a:gd name="T16" fmla="*/ 283 w 319"/>
              <a:gd name="T17" fmla="*/ 556 h 1256"/>
              <a:gd name="T18" fmla="*/ 235 w 319"/>
              <a:gd name="T19" fmla="*/ 595 h 1256"/>
              <a:gd name="T20" fmla="*/ 152 w 319"/>
              <a:gd name="T21" fmla="*/ 629 h 1256"/>
              <a:gd name="T22" fmla="*/ 11 w 319"/>
              <a:gd name="T23" fmla="*/ 695 h 1256"/>
              <a:gd name="T24" fmla="*/ 85 w 319"/>
              <a:gd name="T25" fmla="*/ 781 h 1256"/>
              <a:gd name="T26" fmla="*/ 238 w 319"/>
              <a:gd name="T27" fmla="*/ 868 h 1256"/>
              <a:gd name="T28" fmla="*/ 283 w 319"/>
              <a:gd name="T29" fmla="*/ 938 h 1256"/>
              <a:gd name="T30" fmla="*/ 102 w 319"/>
              <a:gd name="T31" fmla="*/ 1008 h 1256"/>
              <a:gd name="T32" fmla="*/ 11 w 319"/>
              <a:gd name="T33" fmla="*/ 1077 h 1256"/>
              <a:gd name="T34" fmla="*/ 102 w 319"/>
              <a:gd name="T35" fmla="*/ 1146 h 1256"/>
              <a:gd name="T36" fmla="*/ 283 w 319"/>
              <a:gd name="T37" fmla="*/ 1216 h 1256"/>
              <a:gd name="T38" fmla="*/ 283 w 319"/>
              <a:gd name="T39" fmla="*/ 1251 h 1256"/>
              <a:gd name="T40" fmla="*/ 147 w 319"/>
              <a:gd name="T41" fmla="*/ 1251 h 1256"/>
              <a:gd name="T42" fmla="*/ 147 w 319"/>
              <a:gd name="T43" fmla="*/ 973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9" h="1256">
                <a:moveTo>
                  <a:pt x="147" y="973"/>
                </a:moveTo>
                <a:cubicBezTo>
                  <a:pt x="147" y="765"/>
                  <a:pt x="132" y="158"/>
                  <a:pt x="146" y="0"/>
                </a:cubicBezTo>
                <a:cubicBezTo>
                  <a:pt x="252" y="23"/>
                  <a:pt x="247" y="5"/>
                  <a:pt x="229" y="23"/>
                </a:cubicBezTo>
                <a:cubicBezTo>
                  <a:pt x="211" y="41"/>
                  <a:pt x="35" y="82"/>
                  <a:pt x="40" y="106"/>
                </a:cubicBezTo>
                <a:cubicBezTo>
                  <a:pt x="45" y="130"/>
                  <a:pt x="261" y="139"/>
                  <a:pt x="260" y="167"/>
                </a:cubicBezTo>
                <a:cubicBezTo>
                  <a:pt x="259" y="195"/>
                  <a:pt x="34" y="240"/>
                  <a:pt x="32" y="273"/>
                </a:cubicBezTo>
                <a:cubicBezTo>
                  <a:pt x="30" y="306"/>
                  <a:pt x="248" y="330"/>
                  <a:pt x="245" y="364"/>
                </a:cubicBezTo>
                <a:cubicBezTo>
                  <a:pt x="242" y="398"/>
                  <a:pt x="11" y="445"/>
                  <a:pt x="17" y="477"/>
                </a:cubicBezTo>
                <a:cubicBezTo>
                  <a:pt x="23" y="509"/>
                  <a:pt x="247" y="536"/>
                  <a:pt x="283" y="556"/>
                </a:cubicBezTo>
                <a:cubicBezTo>
                  <a:pt x="319" y="576"/>
                  <a:pt x="257" y="583"/>
                  <a:pt x="235" y="595"/>
                </a:cubicBezTo>
                <a:cubicBezTo>
                  <a:pt x="213" y="607"/>
                  <a:pt x="189" y="612"/>
                  <a:pt x="152" y="629"/>
                </a:cubicBezTo>
                <a:cubicBezTo>
                  <a:pt x="115" y="646"/>
                  <a:pt x="22" y="670"/>
                  <a:pt x="11" y="695"/>
                </a:cubicBezTo>
                <a:cubicBezTo>
                  <a:pt x="0" y="720"/>
                  <a:pt x="47" y="752"/>
                  <a:pt x="85" y="781"/>
                </a:cubicBezTo>
                <a:cubicBezTo>
                  <a:pt x="123" y="810"/>
                  <a:pt x="205" y="842"/>
                  <a:pt x="238" y="868"/>
                </a:cubicBezTo>
                <a:cubicBezTo>
                  <a:pt x="271" y="894"/>
                  <a:pt x="306" y="915"/>
                  <a:pt x="283" y="938"/>
                </a:cubicBezTo>
                <a:cubicBezTo>
                  <a:pt x="260" y="961"/>
                  <a:pt x="147" y="985"/>
                  <a:pt x="102" y="1008"/>
                </a:cubicBezTo>
                <a:cubicBezTo>
                  <a:pt x="57" y="1031"/>
                  <a:pt x="11" y="1054"/>
                  <a:pt x="11" y="1077"/>
                </a:cubicBezTo>
                <a:cubicBezTo>
                  <a:pt x="11" y="1100"/>
                  <a:pt x="57" y="1123"/>
                  <a:pt x="102" y="1146"/>
                </a:cubicBezTo>
                <a:cubicBezTo>
                  <a:pt x="147" y="1169"/>
                  <a:pt x="253" y="1199"/>
                  <a:pt x="283" y="1216"/>
                </a:cubicBezTo>
                <a:cubicBezTo>
                  <a:pt x="313" y="1233"/>
                  <a:pt x="306" y="1245"/>
                  <a:pt x="283" y="1251"/>
                </a:cubicBezTo>
                <a:cubicBezTo>
                  <a:pt x="260" y="1256"/>
                  <a:pt x="228" y="1251"/>
                  <a:pt x="147" y="1251"/>
                </a:cubicBezTo>
                <a:cubicBezTo>
                  <a:pt x="144" y="1192"/>
                  <a:pt x="147" y="1129"/>
                  <a:pt x="147" y="973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6516688" y="778223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156325" y="1859310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877050" y="1354485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7235825" y="1859310"/>
            <a:ext cx="431800" cy="1511300"/>
          </a:xfrm>
          <a:custGeom>
            <a:avLst/>
            <a:gdLst>
              <a:gd name="T0" fmla="*/ 272 w 272"/>
              <a:gd name="T1" fmla="*/ 0 h 952"/>
              <a:gd name="T2" fmla="*/ 272 w 272"/>
              <a:gd name="T3" fmla="*/ 408 h 952"/>
              <a:gd name="T4" fmla="*/ 0 w 272"/>
              <a:gd name="T5" fmla="*/ 408 h 952"/>
              <a:gd name="T6" fmla="*/ 0 w 272"/>
              <a:gd name="T7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952">
                <a:moveTo>
                  <a:pt x="272" y="0"/>
                </a:moveTo>
                <a:lnTo>
                  <a:pt x="272" y="408"/>
                </a:lnTo>
                <a:lnTo>
                  <a:pt x="0" y="408"/>
                </a:lnTo>
                <a:lnTo>
                  <a:pt x="0" y="95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23394"/>
              </p:ext>
            </p:extLst>
          </p:nvPr>
        </p:nvGraphicFramePr>
        <p:xfrm>
          <a:off x="6300788" y="1884710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6" name="Equation" r:id="rId15" imgW="152280" imgH="228600" progId="Equation.DSMT4">
                  <p:embed/>
                </p:oleObj>
              </mc:Choice>
              <mc:Fallback>
                <p:oleObj name="Equation" r:id="rId15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884710"/>
                        <a:ext cx="1524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823818"/>
              </p:ext>
            </p:extLst>
          </p:nvPr>
        </p:nvGraphicFramePr>
        <p:xfrm>
          <a:off x="6964363" y="1411635"/>
          <a:ext cx="18573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7" name="Equation" r:id="rId17" imgW="215640" imgH="291960" progId="Equation.DSMT4">
                  <p:embed/>
                </p:oleObj>
              </mc:Choice>
              <mc:Fallback>
                <p:oleObj name="Equation" r:id="rId17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363" y="1411635"/>
                        <a:ext cx="185737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483994"/>
              </p:ext>
            </p:extLst>
          </p:nvPr>
        </p:nvGraphicFramePr>
        <p:xfrm>
          <a:off x="7745413" y="2357785"/>
          <a:ext cx="206375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8" name="Equation" r:id="rId19" imgW="241200" imgH="291960" progId="Equation.DSMT4">
                  <p:embed/>
                </p:oleObj>
              </mc:Choice>
              <mc:Fallback>
                <p:oleObj name="Equation" r:id="rId19" imgW="241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413" y="2357785"/>
                        <a:ext cx="206375" cy="23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614474"/>
              </p:ext>
            </p:extLst>
          </p:nvPr>
        </p:nvGraphicFramePr>
        <p:xfrm>
          <a:off x="7272338" y="2995960"/>
          <a:ext cx="18415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9" name="Equation" r:id="rId21" imgW="215640" imgH="291960" progId="Equation.DSMT4">
                  <p:embed/>
                </p:oleObj>
              </mc:Choice>
              <mc:Fallback>
                <p:oleObj name="Equation" r:id="rId21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338" y="2995960"/>
                        <a:ext cx="184150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62653" y="778223"/>
            <a:ext cx="827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Calibri" panose="020F0502020204030204" pitchFamily="34" charset="0"/>
              </a:rPr>
              <a:t>guided</a:t>
            </a:r>
            <a:br>
              <a:rPr lang="en-US" altLang="en-US">
                <a:latin typeface="Calibri" panose="020F0502020204030204" pitchFamily="34" charset="0"/>
              </a:rPr>
            </a:br>
            <a:r>
              <a:rPr lang="en-US" altLang="en-US">
                <a:latin typeface="Calibri" panose="020F0502020204030204" pitchFamily="34" charset="0"/>
              </a:rPr>
              <a:t>mode</a:t>
            </a:r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344367" y="784573"/>
            <a:ext cx="10548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Calibri" panose="020F0502020204030204" pitchFamily="34" charset="0"/>
              </a:rPr>
              <a:t>substrate</a:t>
            </a:r>
          </a:p>
          <a:p>
            <a:pPr algn="ctr"/>
            <a:r>
              <a:rPr lang="en-US" altLang="en-US">
                <a:latin typeface="Calibri" panose="020F0502020204030204" pitchFamily="34" charset="0"/>
              </a:rPr>
              <a:t>mode</a:t>
            </a:r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679920" y="786160"/>
            <a:ext cx="12475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Calibri" panose="020F0502020204030204" pitchFamily="34" charset="0"/>
              </a:rPr>
              <a:t>superstrate</a:t>
            </a:r>
          </a:p>
          <a:p>
            <a:pPr algn="ctr"/>
            <a:r>
              <a:rPr lang="en-US" altLang="en-US">
                <a:latin typeface="Calibri" panose="020F0502020204030204" pitchFamily="34" charset="0"/>
              </a:rPr>
              <a:t>mode</a:t>
            </a:r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7451725" y="1859310"/>
            <a:ext cx="0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7019925" y="1859310"/>
            <a:ext cx="0" cy="1511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6707188" y="1354485"/>
            <a:ext cx="0" cy="201612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0920"/>
              </p:ext>
            </p:extLst>
          </p:nvPr>
        </p:nvGraphicFramePr>
        <p:xfrm>
          <a:off x="6300192" y="697260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40" name="Equation" r:id="rId23" imgW="164880" imgH="177480" progId="Equation.DSMT4">
                  <p:embed/>
                </p:oleObj>
              </mc:Choice>
              <mc:Fallback>
                <p:oleObj name="Equation" r:id="rId23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300192" y="697260"/>
                        <a:ext cx="1651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306821"/>
              </p:ext>
            </p:extLst>
          </p:nvPr>
        </p:nvGraphicFramePr>
        <p:xfrm>
          <a:off x="7812360" y="1531491"/>
          <a:ext cx="444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41" name="Equation" r:id="rId25" imgW="444240" imgH="266400" progId="Equation.DSMT4">
                  <p:embed/>
                </p:oleObj>
              </mc:Choice>
              <mc:Fallback>
                <p:oleObj name="Equation" r:id="rId25" imgW="4442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812360" y="1531491"/>
                        <a:ext cx="444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12360" y="2713484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guided mode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451725" y="2516535"/>
            <a:ext cx="360635" cy="350837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055507" y="3370610"/>
            <a:ext cx="360635" cy="350837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451725" y="3649588"/>
            <a:ext cx="1470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“substrate” mode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707189" y="3414798"/>
            <a:ext cx="673123" cy="635480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24328" y="3957365"/>
            <a:ext cx="13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radiation mode</a:t>
            </a:r>
          </a:p>
        </p:txBody>
      </p:sp>
    </p:spTree>
    <p:extLst>
      <p:ext uri="{BB962C8B-B14F-4D97-AF65-F5344CB8AC3E}">
        <p14:creationId xmlns:p14="http://schemas.microsoft.com/office/powerpoint/2010/main" val="42218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982990" y="49188"/>
            <a:ext cx="51780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Ort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ogonalit</a:t>
            </a:r>
            <a:r>
              <a:rPr 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eigenmodes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16252" y="553244"/>
            <a:ext cx="8511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It can be shown that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fields of guided modes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from the discrete spectrum)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orthogonal,</a:t>
            </a:r>
            <a:endParaRPr lang="cs-CZ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955275"/>
              </p:ext>
            </p:extLst>
          </p:nvPr>
        </p:nvGraphicFramePr>
        <p:xfrm>
          <a:off x="2190750" y="913284"/>
          <a:ext cx="4762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43" name="Equation" r:id="rId3" imgW="4762440" imgH="723600" progId="Equation.DSMT4">
                  <p:embed/>
                </p:oleObj>
              </mc:Choice>
              <mc:Fallback>
                <p:oleObj name="Equation" r:id="rId3" imgW="476244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913284"/>
                        <a:ext cx="47625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827584" y="3577580"/>
            <a:ext cx="7313744" cy="385352"/>
            <a:chOff x="827584" y="3649588"/>
            <a:chExt cx="7313744" cy="385352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827584" y="3662477"/>
              <a:ext cx="244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For lossless waveguides</a:t>
              </a:r>
              <a:r>
                <a:rPr lang="en-US" smtClean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,</a:t>
              </a:r>
              <a:endParaRPr lang="cs-CZ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251055"/>
                </p:ext>
              </p:extLst>
            </p:nvPr>
          </p:nvGraphicFramePr>
          <p:xfrm>
            <a:off x="3475006" y="3679340"/>
            <a:ext cx="1155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144" name="Equation" r:id="rId5" imgW="1155600" imgH="355320" progId="Equation.DSMT4">
                    <p:embed/>
                  </p:oleObj>
                </mc:Choice>
                <mc:Fallback>
                  <p:oleObj name="Equation" r:id="rId5" imgW="1155600" imgH="355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006" y="3679340"/>
                          <a:ext cx="11557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689357" y="3649588"/>
              <a:ext cx="34519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of guided modes are real, and thus</a:t>
              </a:r>
              <a:endParaRPr lang="cs-CZ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54721"/>
              </p:ext>
            </p:extLst>
          </p:nvPr>
        </p:nvGraphicFramePr>
        <p:xfrm>
          <a:off x="2768600" y="3865612"/>
          <a:ext cx="3606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45" name="Equation" r:id="rId7" imgW="3606480" imgH="812520" progId="Equation.DSMT4">
                  <p:embed/>
                </p:oleObj>
              </mc:Choice>
              <mc:Fallback>
                <p:oleObj name="Equation" r:id="rId7" imgW="360648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3865612"/>
                        <a:ext cx="36068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56192" y="4585692"/>
            <a:ext cx="783163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(Only</a:t>
            </a:r>
            <a:r>
              <a:rPr lang="en-US" smtClean="0">
                <a:solidFill>
                  <a:srgbClr val="A50021"/>
                </a:solidFill>
                <a:latin typeface="Calibri" pitchFamily="34" charset="0"/>
              </a:rPr>
              <a:t>) </a:t>
            </a:r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this case</a:t>
            </a:r>
            <a:r>
              <a:rPr lang="en-US" smtClean="0">
                <a:latin typeface="Calibri" pitchFamily="34" charset="0"/>
              </a:rPr>
              <a:t>, eigenmodes are also </a:t>
            </a:r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power-orthogonal:</a:t>
            </a:r>
          </a:p>
          <a:p>
            <a:pPr algn="ctr"/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power carried by a superposition of (guided and non-evanescent radiation) modes</a:t>
            </a:r>
            <a:b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 given by the  sum of powers of individual modes</a:t>
            </a:r>
            <a:endParaRPr lang="cs-CZ" i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7614" y="1633364"/>
            <a:ext cx="6988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or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radiation and evanescent modes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, the orthogonality condition sounds</a:t>
            </a:r>
            <a:endParaRPr lang="cs-CZ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041509"/>
              </p:ext>
            </p:extLst>
          </p:nvPr>
        </p:nvGraphicFramePr>
        <p:xfrm>
          <a:off x="2527300" y="1921396"/>
          <a:ext cx="4089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46" name="Equation" r:id="rId9" imgW="4089240" imgH="723600" progId="Equation.DSMT4">
                  <p:embed/>
                </p:oleObj>
              </mc:Choice>
              <mc:Fallback>
                <p:oleObj name="Equation" r:id="rId9" imgW="408924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300" y="1921396"/>
                        <a:ext cx="40894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43938" y="2641476"/>
            <a:ext cx="785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Radiation </a:t>
            </a:r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and evanescent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modes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are always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orthogonal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to discrete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guided modes: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i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482559"/>
              </p:ext>
            </p:extLst>
          </p:nvPr>
        </p:nvGraphicFramePr>
        <p:xfrm>
          <a:off x="3162300" y="2929508"/>
          <a:ext cx="2819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47" name="Equation" r:id="rId11" imgW="2819160" imgH="723600" progId="Equation.DSMT4">
                  <p:embed/>
                </p:oleObj>
              </mc:Choice>
              <mc:Fallback>
                <p:oleObj name="Equation" r:id="rId11" imgW="28191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2929508"/>
                        <a:ext cx="28194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13386" y="1965874"/>
            <a:ext cx="17241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smtClean="0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in the sense</a:t>
            </a:r>
            <a:b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of the principal value</a:t>
            </a:r>
          </a:p>
          <a:p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of the integral</a:t>
            </a:r>
            <a:r>
              <a:rPr lang="cs-CZ" sz="140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cs-CZ" sz="14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432105" y="38555"/>
            <a:ext cx="22797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Leaky 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458" y="561775"/>
            <a:ext cx="8411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Leaky modes are not “true” eigenmodes of the waveguide structure but  often allow for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 simple description and physically understandable interpretation of wave propagation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in waveguide structures with (weak) radiation loss 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915733" y="1561356"/>
            <a:ext cx="2326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latin typeface="Calibri" pitchFamily="34" charset="0"/>
              </a:rPr>
              <a:t>SOI planar waveguide</a:t>
            </a:r>
            <a:br>
              <a:rPr lang="en-US" sz="1600" smtClean="0">
                <a:latin typeface="Calibri" pitchFamily="34" charset="0"/>
              </a:rPr>
            </a:br>
            <a:r>
              <a:rPr lang="en-US" sz="1600" smtClean="0">
                <a:latin typeface="Calibri" pitchFamily="34" charset="0"/>
              </a:rPr>
              <a:t>radiating into the Si wafer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68121" y="3045573"/>
            <a:ext cx="3581400" cy="38799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68121" y="2622306"/>
            <a:ext cx="3581400" cy="42326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68121" y="2156765"/>
            <a:ext cx="3581400" cy="47113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725321" y="2617267"/>
            <a:ext cx="533400" cy="42326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 rot="5400000" flipH="1" flipV="1">
            <a:off x="1389988" y="2562201"/>
            <a:ext cx="423267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1944521" y="2617267"/>
            <a:ext cx="533400" cy="42326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V="1">
            <a:off x="2554121" y="2617267"/>
            <a:ext cx="533400" cy="42326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>
            <a:off x="3215209" y="2617267"/>
            <a:ext cx="0" cy="423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2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55930"/>
              </p:ext>
            </p:extLst>
          </p:nvPr>
        </p:nvGraphicFramePr>
        <p:xfrm>
          <a:off x="1373188" y="4524317"/>
          <a:ext cx="6223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66" name="Equation" r:id="rId3" imgW="6222960" imgH="571320" progId="Equation.DSMT4">
                  <p:embed/>
                </p:oleObj>
              </mc:Choice>
              <mc:Fallback>
                <p:oleObj name="Equation" r:id="rId3" imgW="622296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188" y="4524317"/>
                        <a:ext cx="6223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07157"/>
              </p:ext>
            </p:extLst>
          </p:nvPr>
        </p:nvGraphicFramePr>
        <p:xfrm>
          <a:off x="1920577" y="2299448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67" name="Equation" r:id="rId5" imgW="622080" imgH="291960" progId="Equation.DSMT4">
                  <p:embed/>
                </p:oleObj>
              </mc:Choice>
              <mc:Fallback>
                <p:oleObj name="Equation" r:id="rId5" imgW="6220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0577" y="2299448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86408"/>
              </p:ext>
            </p:extLst>
          </p:nvPr>
        </p:nvGraphicFramePr>
        <p:xfrm>
          <a:off x="3251144" y="2686961"/>
          <a:ext cx="177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68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1144" y="2686961"/>
                        <a:ext cx="177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51380"/>
              </p:ext>
            </p:extLst>
          </p:nvPr>
        </p:nvGraphicFramePr>
        <p:xfrm>
          <a:off x="1351210" y="3031356"/>
          <a:ext cx="622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69" name="Equation" r:id="rId9" imgW="622080" imgH="330120" progId="Equation.DSMT4">
                  <p:embed/>
                </p:oleObj>
              </mc:Choice>
              <mc:Fallback>
                <p:oleObj name="Equation" r:id="rId9" imgW="6220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51210" y="3031356"/>
                        <a:ext cx="622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820755"/>
              </p:ext>
            </p:extLst>
          </p:nvPr>
        </p:nvGraphicFramePr>
        <p:xfrm>
          <a:off x="339973" y="2659063"/>
          <a:ext cx="292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70" name="Equation" r:id="rId11" imgW="291960" imgH="291960" progId="Equation.DSMT4">
                  <p:embed/>
                </p:oleObj>
              </mc:Choice>
              <mc:Fallback>
                <p:oleObj name="Equation" r:id="rId11" imgW="291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9973" y="2659063"/>
                        <a:ext cx="292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970829"/>
              </p:ext>
            </p:extLst>
          </p:nvPr>
        </p:nvGraphicFramePr>
        <p:xfrm>
          <a:off x="327273" y="3122613"/>
          <a:ext cx="4699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71" name="Equation" r:id="rId13" imgW="469800" imgH="330120" progId="Equation.DSMT4">
                  <p:embed/>
                </p:oleObj>
              </mc:Choice>
              <mc:Fallback>
                <p:oleObj name="Equation" r:id="rId13" imgW="4698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7273" y="3122613"/>
                        <a:ext cx="4699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33265"/>
              </p:ext>
            </p:extLst>
          </p:nvPr>
        </p:nvGraphicFramePr>
        <p:xfrm>
          <a:off x="293521" y="2227233"/>
          <a:ext cx="1397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72" name="Equation" r:id="rId15" imgW="1396800" imgH="330120" progId="Equation.DSMT4">
                  <p:embed/>
                </p:oleObj>
              </mc:Choice>
              <mc:Fallback>
                <p:oleObj name="Equation" r:id="rId15" imgW="13968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3521" y="2227233"/>
                        <a:ext cx="13970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270520" y="3431712"/>
            <a:ext cx="3581400" cy="649924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rot="16200000" flipH="1">
            <a:off x="2405868" y="3594675"/>
            <a:ext cx="559065" cy="27084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34" name="Line 25"/>
          <p:cNvSpPr>
            <a:spLocks noChangeShapeType="1"/>
          </p:cNvSpPr>
          <p:nvPr/>
        </p:nvSpPr>
        <p:spPr bwMode="auto">
          <a:xfrm rot="16200000" flipH="1">
            <a:off x="1186370" y="3594377"/>
            <a:ext cx="559065" cy="27143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126427"/>
              </p:ext>
            </p:extLst>
          </p:nvPr>
        </p:nvGraphicFramePr>
        <p:xfrm>
          <a:off x="352673" y="3610624"/>
          <a:ext cx="266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73" name="Equation" r:id="rId17" imgW="266400" imgH="291960" progId="Equation.DSMT4">
                  <p:embed/>
                </p:oleObj>
              </mc:Choice>
              <mc:Fallback>
                <p:oleObj name="Equation" r:id="rId17" imgW="266400" imgH="29196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673" y="3610624"/>
                        <a:ext cx="2667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1311886" y="3045573"/>
            <a:ext cx="0" cy="38613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33766" y="3064423"/>
            <a:ext cx="0" cy="386139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2135" y="3051167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tunelling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3627" y="3363297"/>
            <a:ext cx="326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“Standard” dispersion relation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(transverse resonance condition)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12295" y="2929508"/>
            <a:ext cx="4724201" cy="398462"/>
            <a:chOff x="4168279" y="2929508"/>
            <a:chExt cx="4724201" cy="398462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9604554"/>
                </p:ext>
              </p:extLst>
            </p:nvPr>
          </p:nvGraphicFramePr>
          <p:xfrm>
            <a:off x="4168279" y="2929508"/>
            <a:ext cx="6223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74" name="Equation" r:id="rId19" imgW="622080" imgH="330120" progId="Equation.DSMT4">
                    <p:embed/>
                  </p:oleObj>
                </mc:Choice>
                <mc:Fallback>
                  <p:oleObj name="Equation" r:id="rId19" imgW="62208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168279" y="2929508"/>
                          <a:ext cx="6223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4716016" y="2929508"/>
              <a:ext cx="3623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…“frustrated” reflection  coefficient ,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2613982"/>
                </p:ext>
              </p:extLst>
            </p:nvPr>
          </p:nvGraphicFramePr>
          <p:xfrm>
            <a:off x="8232080" y="2934270"/>
            <a:ext cx="660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75" name="Equation" r:id="rId21" imgW="660240" imgH="393480" progId="Equation.DSMT4">
                    <p:embed/>
                  </p:oleObj>
                </mc:Choice>
                <mc:Fallback>
                  <p:oleObj name="Equation" r:id="rId21" imgW="6602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8232080" y="2934270"/>
                          <a:ext cx="6604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754707"/>
              </p:ext>
            </p:extLst>
          </p:nvPr>
        </p:nvGraphicFramePr>
        <p:xfrm>
          <a:off x="4384746" y="4008876"/>
          <a:ext cx="2654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76" name="Equation" r:id="rId23" imgW="2654280" imgH="431640" progId="Equation.DSMT4">
                  <p:embed/>
                </p:oleObj>
              </mc:Choice>
              <mc:Fallback>
                <p:oleObj name="Equation" r:id="rId23" imgW="2654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384746" y="4008876"/>
                        <a:ext cx="2654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567346" y="5089748"/>
            <a:ext cx="8163532" cy="369332"/>
            <a:chOff x="683568" y="5089748"/>
            <a:chExt cx="8163532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683568" y="5089748"/>
              <a:ext cx="6974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SOI waveguide supports </a:t>
              </a:r>
              <a:r>
                <a:rPr lang="en-US" i="1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only leaky modes</a:t>
              </a:r>
              <a:r>
                <a:rPr lang="en-US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with complex effective indices,</a:t>
              </a: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4341102"/>
                </p:ext>
              </p:extLst>
            </p:nvPr>
          </p:nvGraphicFramePr>
          <p:xfrm>
            <a:off x="7615200" y="5148263"/>
            <a:ext cx="12319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77" name="Equation" r:id="rId25" imgW="1231560" imgH="241200" progId="Equation.DSMT4">
                    <p:embed/>
                  </p:oleObj>
                </mc:Choice>
                <mc:Fallback>
                  <p:oleObj name="Equation" r:id="rId25" imgW="123156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615200" y="5148263"/>
                          <a:ext cx="12319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8" name="Group 87"/>
          <p:cNvGrpSpPr/>
          <p:nvPr/>
        </p:nvGrpSpPr>
        <p:grpSpPr>
          <a:xfrm>
            <a:off x="4860032" y="1489348"/>
            <a:ext cx="3816424" cy="1282569"/>
            <a:chOff x="4860032" y="1345332"/>
            <a:chExt cx="3816424" cy="1282569"/>
          </a:xfrm>
        </p:grpSpPr>
        <p:grpSp>
          <p:nvGrpSpPr>
            <p:cNvPr id="87" name="Group 86"/>
            <p:cNvGrpSpPr/>
            <p:nvPr/>
          </p:nvGrpSpPr>
          <p:grpSpPr>
            <a:xfrm>
              <a:off x="5076056" y="1345332"/>
              <a:ext cx="3381405" cy="1156975"/>
              <a:chOff x="5076056" y="1387363"/>
              <a:chExt cx="3381405" cy="1156975"/>
            </a:xfrm>
          </p:grpSpPr>
          <p:sp>
            <p:nvSpPr>
              <p:cNvPr id="37" name="Rectangle 2"/>
              <p:cNvSpPr>
                <a:spLocks noChangeArrowheads="1"/>
              </p:cNvSpPr>
              <p:nvPr/>
            </p:nvSpPr>
            <p:spPr bwMode="auto">
              <a:xfrm>
                <a:off x="5076056" y="2253465"/>
                <a:ext cx="3381405" cy="29087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38" name="Group 4"/>
              <p:cNvGrpSpPr>
                <a:grpSpLocks/>
              </p:cNvGrpSpPr>
              <p:nvPr/>
            </p:nvGrpSpPr>
            <p:grpSpPr bwMode="auto">
              <a:xfrm>
                <a:off x="6336865" y="2228869"/>
                <a:ext cx="873690" cy="48122"/>
                <a:chOff x="1292" y="1933"/>
                <a:chExt cx="1452" cy="182"/>
              </a:xfrm>
            </p:grpSpPr>
            <p:grpSp>
              <p:nvGrpSpPr>
                <p:cNvPr id="39" name="Group 5"/>
                <p:cNvGrpSpPr>
                  <a:grpSpLocks/>
                </p:cNvGrpSpPr>
                <p:nvPr/>
              </p:nvGrpSpPr>
              <p:grpSpPr bwMode="auto">
                <a:xfrm>
                  <a:off x="1292" y="1933"/>
                  <a:ext cx="363" cy="182"/>
                  <a:chOff x="1292" y="1933"/>
                  <a:chExt cx="363" cy="182"/>
                </a:xfrm>
              </p:grpSpPr>
              <p:grpSp>
                <p:nvGrpSpPr>
                  <p:cNvPr id="61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1292" y="1933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65" name="Arc 7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6" name="Arc 8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62" name="Group 9"/>
                  <p:cNvGrpSpPr>
                    <a:grpSpLocks/>
                  </p:cNvGrpSpPr>
                  <p:nvPr/>
                </p:nvGrpSpPr>
                <p:grpSpPr bwMode="auto">
                  <a:xfrm flipV="1">
                    <a:off x="1473" y="2024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63" name="Arc 10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4" name="Arc 11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40" name="Group 12"/>
                <p:cNvGrpSpPr>
                  <a:grpSpLocks/>
                </p:cNvGrpSpPr>
                <p:nvPr/>
              </p:nvGrpSpPr>
              <p:grpSpPr bwMode="auto">
                <a:xfrm>
                  <a:off x="1655" y="1933"/>
                  <a:ext cx="363" cy="182"/>
                  <a:chOff x="1292" y="1933"/>
                  <a:chExt cx="363" cy="182"/>
                </a:xfrm>
              </p:grpSpPr>
              <p:grpSp>
                <p:nvGrpSpPr>
                  <p:cNvPr id="55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1292" y="1933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59" name="Arc 14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60" name="Arc 15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6" name="Group 16"/>
                  <p:cNvGrpSpPr>
                    <a:grpSpLocks/>
                  </p:cNvGrpSpPr>
                  <p:nvPr/>
                </p:nvGrpSpPr>
                <p:grpSpPr bwMode="auto">
                  <a:xfrm flipV="1">
                    <a:off x="1473" y="2024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57" name="Arc 17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8" name="Arc 18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41" name="Group 19"/>
                <p:cNvGrpSpPr>
                  <a:grpSpLocks/>
                </p:cNvGrpSpPr>
                <p:nvPr/>
              </p:nvGrpSpPr>
              <p:grpSpPr bwMode="auto">
                <a:xfrm>
                  <a:off x="2018" y="1933"/>
                  <a:ext cx="363" cy="182"/>
                  <a:chOff x="1292" y="1933"/>
                  <a:chExt cx="363" cy="182"/>
                </a:xfrm>
              </p:grpSpPr>
              <p:grpSp>
                <p:nvGrpSpPr>
                  <p:cNvPr id="49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292" y="1933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53" name="Arc 21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" name="Arc 22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0" name="Group 23"/>
                  <p:cNvGrpSpPr>
                    <a:grpSpLocks/>
                  </p:cNvGrpSpPr>
                  <p:nvPr/>
                </p:nvGrpSpPr>
                <p:grpSpPr bwMode="auto">
                  <a:xfrm flipV="1">
                    <a:off x="1473" y="2024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51" name="Arc 24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2" name="Arc 25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  <p:grpSp>
              <p:nvGrpSpPr>
                <p:cNvPr id="42" name="Group 26"/>
                <p:cNvGrpSpPr>
                  <a:grpSpLocks/>
                </p:cNvGrpSpPr>
                <p:nvPr/>
              </p:nvGrpSpPr>
              <p:grpSpPr bwMode="auto">
                <a:xfrm>
                  <a:off x="2381" y="1933"/>
                  <a:ext cx="363" cy="182"/>
                  <a:chOff x="1292" y="1933"/>
                  <a:chExt cx="363" cy="182"/>
                </a:xfrm>
              </p:grpSpPr>
              <p:grpSp>
                <p:nvGrpSpPr>
                  <p:cNvPr id="4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292" y="1933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47" name="Arc 28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8" name="Arc 29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44" name="Group 30"/>
                  <p:cNvGrpSpPr>
                    <a:grpSpLocks/>
                  </p:cNvGrpSpPr>
                  <p:nvPr/>
                </p:nvGrpSpPr>
                <p:grpSpPr bwMode="auto">
                  <a:xfrm flipV="1">
                    <a:off x="1473" y="2024"/>
                    <a:ext cx="182" cy="91"/>
                    <a:chOff x="1292" y="1933"/>
                    <a:chExt cx="182" cy="91"/>
                  </a:xfrm>
                </p:grpSpPr>
                <p:sp>
                  <p:nvSpPr>
                    <p:cNvPr id="45" name="Arc 31"/>
                    <p:cNvSpPr>
                      <a:spLocks/>
                    </p:cNvSpPr>
                    <p:nvPr/>
                  </p:nvSpPr>
                  <p:spPr bwMode="auto">
                    <a:xfrm>
                      <a:off x="1383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6" name="Arc 32"/>
                    <p:cNvSpPr>
                      <a:spLocks/>
                    </p:cNvSpPr>
                    <p:nvPr/>
                  </p:nvSpPr>
                  <p:spPr bwMode="auto">
                    <a:xfrm flipH="1">
                      <a:off x="1292" y="1933"/>
                      <a:ext cx="91" cy="91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</p:grpSp>
          </p:grpSp>
          <p:sp>
            <p:nvSpPr>
              <p:cNvPr id="67" name="AutoShape 33"/>
              <p:cNvSpPr>
                <a:spLocks noChangeArrowheads="1"/>
              </p:cNvSpPr>
              <p:nvPr/>
            </p:nvSpPr>
            <p:spPr bwMode="auto">
              <a:xfrm>
                <a:off x="5715550" y="2346915"/>
                <a:ext cx="525070" cy="73788"/>
              </a:xfrm>
              <a:prstGeom prst="rightArrow">
                <a:avLst>
                  <a:gd name="adj1" fmla="val 50000"/>
                  <a:gd name="adj2" fmla="val 17789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7" name="AutoShape 33"/>
              <p:cNvSpPr>
                <a:spLocks noChangeArrowheads="1"/>
              </p:cNvSpPr>
              <p:nvPr/>
            </p:nvSpPr>
            <p:spPr bwMode="auto">
              <a:xfrm>
                <a:off x="6467262" y="2346915"/>
                <a:ext cx="525070" cy="73788"/>
              </a:xfrm>
              <a:prstGeom prst="rightArrow">
                <a:avLst>
                  <a:gd name="adj1" fmla="val 50000"/>
                  <a:gd name="adj2" fmla="val 177898"/>
                </a:avLst>
              </a:prstGeom>
              <a:gradFill flip="none" rotWithShape="1">
                <a:gsLst>
                  <a:gs pos="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0"/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8" name="AutoShape 33"/>
              <p:cNvSpPr>
                <a:spLocks noChangeArrowheads="1"/>
              </p:cNvSpPr>
              <p:nvPr/>
            </p:nvSpPr>
            <p:spPr bwMode="auto">
              <a:xfrm>
                <a:off x="7302981" y="2368255"/>
                <a:ext cx="525070" cy="73788"/>
              </a:xfrm>
              <a:prstGeom prst="rightArrow">
                <a:avLst>
                  <a:gd name="adj1" fmla="val 50000"/>
                  <a:gd name="adj2" fmla="val 177898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V="1">
                <a:off x="6418999" y="1921396"/>
                <a:ext cx="163667" cy="24253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6637121" y="1927461"/>
                <a:ext cx="163667" cy="24253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6844180" y="1921396"/>
                <a:ext cx="163667" cy="24253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7062302" y="1927461"/>
                <a:ext cx="163667" cy="24253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5312727" y="1387363"/>
                <a:ext cx="29022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smtClean="0">
                    <a:latin typeface="Calibri" panose="020F0502020204030204" pitchFamily="34" charset="0"/>
                    <a:cs typeface="Arial" panose="020B0604020202020204" pitchFamily="34" charset="0"/>
                  </a:rPr>
                  <a:t>Waveguide with coupling grating</a:t>
                </a:r>
                <a:br>
                  <a:rPr lang="en-US" sz="1600" smtClean="0">
                    <a:latin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1600" smtClean="0">
                    <a:latin typeface="Calibri" panose="020F0502020204030204" pitchFamily="34" charset="0"/>
                    <a:cs typeface="Arial" panose="020B0604020202020204" pitchFamily="34" charset="0"/>
                  </a:rPr>
                  <a:t>as a leaky-mode structure</a:t>
                </a:r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4860032" y="1387363"/>
              <a:ext cx="3816424" cy="12405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9512" y="1531379"/>
            <a:ext cx="3816424" cy="2694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16"/>
          <p:cNvSpPr>
            <a:spLocks/>
          </p:cNvSpPr>
          <p:nvPr/>
        </p:nvSpPr>
        <p:spPr bwMode="auto">
          <a:xfrm>
            <a:off x="3311622" y="2286390"/>
            <a:ext cx="445781" cy="1790619"/>
          </a:xfrm>
          <a:custGeom>
            <a:avLst/>
            <a:gdLst>
              <a:gd name="T0" fmla="*/ 145 w 304"/>
              <a:gd name="T1" fmla="*/ 989 h 1359"/>
              <a:gd name="T2" fmla="*/ 145 w 304"/>
              <a:gd name="T3" fmla="*/ 128 h 1359"/>
              <a:gd name="T4" fmla="*/ 145 w 304"/>
              <a:gd name="T5" fmla="*/ 218 h 1359"/>
              <a:gd name="T6" fmla="*/ 191 w 304"/>
              <a:gd name="T7" fmla="*/ 309 h 1359"/>
              <a:gd name="T8" fmla="*/ 281 w 304"/>
              <a:gd name="T9" fmla="*/ 400 h 1359"/>
              <a:gd name="T10" fmla="*/ 281 w 304"/>
              <a:gd name="T11" fmla="*/ 445 h 1359"/>
              <a:gd name="T12" fmla="*/ 233 w 304"/>
              <a:gd name="T13" fmla="*/ 496 h 1359"/>
              <a:gd name="T14" fmla="*/ 150 w 304"/>
              <a:gd name="T15" fmla="*/ 541 h 1359"/>
              <a:gd name="T16" fmla="*/ 55 w 304"/>
              <a:gd name="T17" fmla="*/ 581 h 1359"/>
              <a:gd name="T18" fmla="*/ 9 w 304"/>
              <a:gd name="T19" fmla="*/ 627 h 1359"/>
              <a:gd name="T20" fmla="*/ 9 w 304"/>
              <a:gd name="T21" fmla="*/ 717 h 1359"/>
              <a:gd name="T22" fmla="*/ 55 w 304"/>
              <a:gd name="T23" fmla="*/ 763 h 1359"/>
              <a:gd name="T24" fmla="*/ 100 w 304"/>
              <a:gd name="T25" fmla="*/ 808 h 1359"/>
              <a:gd name="T26" fmla="*/ 236 w 304"/>
              <a:gd name="T27" fmla="*/ 853 h 1359"/>
              <a:gd name="T28" fmla="*/ 281 w 304"/>
              <a:gd name="T29" fmla="*/ 944 h 1359"/>
              <a:gd name="T30" fmla="*/ 236 w 304"/>
              <a:gd name="T31" fmla="*/ 989 h 1359"/>
              <a:gd name="T32" fmla="*/ 100 w 304"/>
              <a:gd name="T33" fmla="*/ 1035 h 1359"/>
              <a:gd name="T34" fmla="*/ 9 w 304"/>
              <a:gd name="T35" fmla="*/ 1125 h 1359"/>
              <a:gd name="T36" fmla="*/ 44 w 304"/>
              <a:gd name="T37" fmla="*/ 1178 h 1359"/>
              <a:gd name="T38" fmla="*/ 100 w 304"/>
              <a:gd name="T39" fmla="*/ 1216 h 1359"/>
              <a:gd name="T40" fmla="*/ 236 w 304"/>
              <a:gd name="T41" fmla="*/ 1262 h 1359"/>
              <a:gd name="T42" fmla="*/ 281 w 304"/>
              <a:gd name="T43" fmla="*/ 1307 h 1359"/>
              <a:gd name="T44" fmla="*/ 281 w 304"/>
              <a:gd name="T45" fmla="*/ 1352 h 1359"/>
              <a:gd name="T46" fmla="*/ 145 w 304"/>
              <a:gd name="T47" fmla="*/ 1352 h 1359"/>
              <a:gd name="T48" fmla="*/ 145 w 304"/>
              <a:gd name="T49" fmla="*/ 989 h 1359"/>
              <a:gd name="connsiteX0" fmla="*/ 4530 w 9396"/>
              <a:gd name="connsiteY0" fmla="*/ 6661 h 9355"/>
              <a:gd name="connsiteX1" fmla="*/ 4530 w 9396"/>
              <a:gd name="connsiteY1" fmla="*/ 326 h 9355"/>
              <a:gd name="connsiteX2" fmla="*/ 4530 w 9396"/>
              <a:gd name="connsiteY2" fmla="*/ 988 h 9355"/>
              <a:gd name="connsiteX3" fmla="*/ 6043 w 9396"/>
              <a:gd name="connsiteY3" fmla="*/ 1658 h 9355"/>
              <a:gd name="connsiteX4" fmla="*/ 9003 w 9396"/>
              <a:gd name="connsiteY4" fmla="*/ 2327 h 9355"/>
              <a:gd name="connsiteX5" fmla="*/ 9003 w 9396"/>
              <a:gd name="connsiteY5" fmla="*/ 2658 h 9355"/>
              <a:gd name="connsiteX6" fmla="*/ 7424 w 9396"/>
              <a:gd name="connsiteY6" fmla="*/ 3034 h 9355"/>
              <a:gd name="connsiteX7" fmla="*/ 6194 w 9396"/>
              <a:gd name="connsiteY7" fmla="*/ 3329 h 9355"/>
              <a:gd name="connsiteX8" fmla="*/ 1569 w 9396"/>
              <a:gd name="connsiteY8" fmla="*/ 3659 h 9355"/>
              <a:gd name="connsiteX9" fmla="*/ 56 w 9396"/>
              <a:gd name="connsiteY9" fmla="*/ 3998 h 9355"/>
              <a:gd name="connsiteX10" fmla="*/ 56 w 9396"/>
              <a:gd name="connsiteY10" fmla="*/ 4660 h 9355"/>
              <a:gd name="connsiteX11" fmla="*/ 1569 w 9396"/>
              <a:gd name="connsiteY11" fmla="*/ 4998 h 9355"/>
              <a:gd name="connsiteX12" fmla="*/ 3049 w 9396"/>
              <a:gd name="connsiteY12" fmla="*/ 5330 h 9355"/>
              <a:gd name="connsiteX13" fmla="*/ 7523 w 9396"/>
              <a:gd name="connsiteY13" fmla="*/ 5661 h 9355"/>
              <a:gd name="connsiteX14" fmla="*/ 9003 w 9396"/>
              <a:gd name="connsiteY14" fmla="*/ 6330 h 9355"/>
              <a:gd name="connsiteX15" fmla="*/ 7523 w 9396"/>
              <a:gd name="connsiteY15" fmla="*/ 6661 h 9355"/>
              <a:gd name="connsiteX16" fmla="*/ 3049 w 9396"/>
              <a:gd name="connsiteY16" fmla="*/ 7000 h 9355"/>
              <a:gd name="connsiteX17" fmla="*/ 56 w 9396"/>
              <a:gd name="connsiteY17" fmla="*/ 7662 h 9355"/>
              <a:gd name="connsiteX18" fmla="*/ 1207 w 9396"/>
              <a:gd name="connsiteY18" fmla="*/ 8052 h 9355"/>
              <a:gd name="connsiteX19" fmla="*/ 3049 w 9396"/>
              <a:gd name="connsiteY19" fmla="*/ 8332 h 9355"/>
              <a:gd name="connsiteX20" fmla="*/ 7523 w 9396"/>
              <a:gd name="connsiteY20" fmla="*/ 8670 h 9355"/>
              <a:gd name="connsiteX21" fmla="*/ 9003 w 9396"/>
              <a:gd name="connsiteY21" fmla="*/ 9001 h 9355"/>
              <a:gd name="connsiteX22" fmla="*/ 9003 w 9396"/>
              <a:gd name="connsiteY22" fmla="*/ 9332 h 9355"/>
              <a:gd name="connsiteX23" fmla="*/ 4530 w 9396"/>
              <a:gd name="connsiteY23" fmla="*/ 9332 h 9355"/>
              <a:gd name="connsiteX24" fmla="*/ 4530 w 9396"/>
              <a:gd name="connsiteY24" fmla="*/ 6661 h 9355"/>
              <a:gd name="connsiteX0" fmla="*/ 5254 w 10433"/>
              <a:gd name="connsiteY0" fmla="*/ 7119 h 9998"/>
              <a:gd name="connsiteX1" fmla="*/ 5254 w 10433"/>
              <a:gd name="connsiteY1" fmla="*/ 347 h 9998"/>
              <a:gd name="connsiteX2" fmla="*/ 5254 w 10433"/>
              <a:gd name="connsiteY2" fmla="*/ 1055 h 9998"/>
              <a:gd name="connsiteX3" fmla="*/ 6864 w 10433"/>
              <a:gd name="connsiteY3" fmla="*/ 1771 h 9998"/>
              <a:gd name="connsiteX4" fmla="*/ 10015 w 10433"/>
              <a:gd name="connsiteY4" fmla="*/ 2486 h 9998"/>
              <a:gd name="connsiteX5" fmla="*/ 10015 w 10433"/>
              <a:gd name="connsiteY5" fmla="*/ 2840 h 9998"/>
              <a:gd name="connsiteX6" fmla="*/ 8334 w 10433"/>
              <a:gd name="connsiteY6" fmla="*/ 3242 h 9998"/>
              <a:gd name="connsiteX7" fmla="*/ 7025 w 10433"/>
              <a:gd name="connsiteY7" fmla="*/ 3558 h 9998"/>
              <a:gd name="connsiteX8" fmla="*/ 6220 w 10433"/>
              <a:gd name="connsiteY8" fmla="*/ 3986 h 9998"/>
              <a:gd name="connsiteX9" fmla="*/ 493 w 10433"/>
              <a:gd name="connsiteY9" fmla="*/ 4273 h 9998"/>
              <a:gd name="connsiteX10" fmla="*/ 493 w 10433"/>
              <a:gd name="connsiteY10" fmla="*/ 4980 h 9998"/>
              <a:gd name="connsiteX11" fmla="*/ 2103 w 10433"/>
              <a:gd name="connsiteY11" fmla="*/ 5342 h 9998"/>
              <a:gd name="connsiteX12" fmla="*/ 3678 w 10433"/>
              <a:gd name="connsiteY12" fmla="*/ 5696 h 9998"/>
              <a:gd name="connsiteX13" fmla="*/ 8440 w 10433"/>
              <a:gd name="connsiteY13" fmla="*/ 6050 h 9998"/>
              <a:gd name="connsiteX14" fmla="*/ 10015 w 10433"/>
              <a:gd name="connsiteY14" fmla="*/ 6765 h 9998"/>
              <a:gd name="connsiteX15" fmla="*/ 8440 w 10433"/>
              <a:gd name="connsiteY15" fmla="*/ 7119 h 9998"/>
              <a:gd name="connsiteX16" fmla="*/ 3678 w 10433"/>
              <a:gd name="connsiteY16" fmla="*/ 7482 h 9998"/>
              <a:gd name="connsiteX17" fmla="*/ 493 w 10433"/>
              <a:gd name="connsiteY17" fmla="*/ 8189 h 9998"/>
              <a:gd name="connsiteX18" fmla="*/ 1718 w 10433"/>
              <a:gd name="connsiteY18" fmla="*/ 8606 h 9998"/>
              <a:gd name="connsiteX19" fmla="*/ 3678 w 10433"/>
              <a:gd name="connsiteY19" fmla="*/ 8905 h 9998"/>
              <a:gd name="connsiteX20" fmla="*/ 8440 w 10433"/>
              <a:gd name="connsiteY20" fmla="*/ 9267 h 9998"/>
              <a:gd name="connsiteX21" fmla="*/ 10015 w 10433"/>
              <a:gd name="connsiteY21" fmla="*/ 9621 h 9998"/>
              <a:gd name="connsiteX22" fmla="*/ 10015 w 10433"/>
              <a:gd name="connsiteY22" fmla="*/ 9974 h 9998"/>
              <a:gd name="connsiteX23" fmla="*/ 5254 w 10433"/>
              <a:gd name="connsiteY23" fmla="*/ 9974 h 9998"/>
              <a:gd name="connsiteX24" fmla="*/ 5254 w 10433"/>
              <a:gd name="connsiteY24" fmla="*/ 7119 h 9998"/>
              <a:gd name="connsiteX0" fmla="*/ 4717 w 9681"/>
              <a:gd name="connsiteY0" fmla="*/ 7120 h 10000"/>
              <a:gd name="connsiteX1" fmla="*/ 4717 w 9681"/>
              <a:gd name="connsiteY1" fmla="*/ 347 h 10000"/>
              <a:gd name="connsiteX2" fmla="*/ 4717 w 9681"/>
              <a:gd name="connsiteY2" fmla="*/ 1055 h 10000"/>
              <a:gd name="connsiteX3" fmla="*/ 6260 w 9681"/>
              <a:gd name="connsiteY3" fmla="*/ 1771 h 10000"/>
              <a:gd name="connsiteX4" fmla="*/ 9280 w 9681"/>
              <a:gd name="connsiteY4" fmla="*/ 2486 h 10000"/>
              <a:gd name="connsiteX5" fmla="*/ 9280 w 9681"/>
              <a:gd name="connsiteY5" fmla="*/ 2841 h 10000"/>
              <a:gd name="connsiteX6" fmla="*/ 7669 w 9681"/>
              <a:gd name="connsiteY6" fmla="*/ 3243 h 10000"/>
              <a:gd name="connsiteX7" fmla="*/ 6414 w 9681"/>
              <a:gd name="connsiteY7" fmla="*/ 3559 h 10000"/>
              <a:gd name="connsiteX8" fmla="*/ 5643 w 9681"/>
              <a:gd name="connsiteY8" fmla="*/ 3987 h 10000"/>
              <a:gd name="connsiteX9" fmla="*/ 5711 w 9681"/>
              <a:gd name="connsiteY9" fmla="*/ 4464 h 10000"/>
              <a:gd name="connsiteX10" fmla="*/ 154 w 9681"/>
              <a:gd name="connsiteY10" fmla="*/ 4981 h 10000"/>
              <a:gd name="connsiteX11" fmla="*/ 1697 w 9681"/>
              <a:gd name="connsiteY11" fmla="*/ 5343 h 10000"/>
              <a:gd name="connsiteX12" fmla="*/ 3206 w 9681"/>
              <a:gd name="connsiteY12" fmla="*/ 5697 h 10000"/>
              <a:gd name="connsiteX13" fmla="*/ 7771 w 9681"/>
              <a:gd name="connsiteY13" fmla="*/ 6051 h 10000"/>
              <a:gd name="connsiteX14" fmla="*/ 9280 w 9681"/>
              <a:gd name="connsiteY14" fmla="*/ 6766 h 10000"/>
              <a:gd name="connsiteX15" fmla="*/ 7771 w 9681"/>
              <a:gd name="connsiteY15" fmla="*/ 7120 h 10000"/>
              <a:gd name="connsiteX16" fmla="*/ 3206 w 9681"/>
              <a:gd name="connsiteY16" fmla="*/ 7483 h 10000"/>
              <a:gd name="connsiteX17" fmla="*/ 154 w 9681"/>
              <a:gd name="connsiteY17" fmla="*/ 8191 h 10000"/>
              <a:gd name="connsiteX18" fmla="*/ 1328 w 9681"/>
              <a:gd name="connsiteY18" fmla="*/ 8608 h 10000"/>
              <a:gd name="connsiteX19" fmla="*/ 3206 w 9681"/>
              <a:gd name="connsiteY19" fmla="*/ 8907 h 10000"/>
              <a:gd name="connsiteX20" fmla="*/ 7771 w 9681"/>
              <a:gd name="connsiteY20" fmla="*/ 9269 h 10000"/>
              <a:gd name="connsiteX21" fmla="*/ 9280 w 9681"/>
              <a:gd name="connsiteY21" fmla="*/ 9623 h 10000"/>
              <a:gd name="connsiteX22" fmla="*/ 9280 w 9681"/>
              <a:gd name="connsiteY22" fmla="*/ 9976 h 10000"/>
              <a:gd name="connsiteX23" fmla="*/ 4717 w 9681"/>
              <a:gd name="connsiteY23" fmla="*/ 9976 h 10000"/>
              <a:gd name="connsiteX24" fmla="*/ 4717 w 9681"/>
              <a:gd name="connsiteY24" fmla="*/ 7120 h 10000"/>
              <a:gd name="connsiteX0" fmla="*/ 4772 w 9900"/>
              <a:gd name="connsiteY0" fmla="*/ 7120 h 10000"/>
              <a:gd name="connsiteX1" fmla="*/ 4772 w 9900"/>
              <a:gd name="connsiteY1" fmla="*/ 347 h 10000"/>
              <a:gd name="connsiteX2" fmla="*/ 4772 w 9900"/>
              <a:gd name="connsiteY2" fmla="*/ 1055 h 10000"/>
              <a:gd name="connsiteX3" fmla="*/ 6366 w 9900"/>
              <a:gd name="connsiteY3" fmla="*/ 1771 h 10000"/>
              <a:gd name="connsiteX4" fmla="*/ 9486 w 9900"/>
              <a:gd name="connsiteY4" fmla="*/ 2486 h 10000"/>
              <a:gd name="connsiteX5" fmla="*/ 9486 w 9900"/>
              <a:gd name="connsiteY5" fmla="*/ 2841 h 10000"/>
              <a:gd name="connsiteX6" fmla="*/ 7822 w 9900"/>
              <a:gd name="connsiteY6" fmla="*/ 3243 h 10000"/>
              <a:gd name="connsiteX7" fmla="*/ 6525 w 9900"/>
              <a:gd name="connsiteY7" fmla="*/ 3559 h 10000"/>
              <a:gd name="connsiteX8" fmla="*/ 5729 w 9900"/>
              <a:gd name="connsiteY8" fmla="*/ 3987 h 10000"/>
              <a:gd name="connsiteX9" fmla="*/ 5799 w 9900"/>
              <a:gd name="connsiteY9" fmla="*/ 4464 h 10000"/>
              <a:gd name="connsiteX10" fmla="*/ 5466 w 9900"/>
              <a:gd name="connsiteY10" fmla="*/ 5038 h 10000"/>
              <a:gd name="connsiteX11" fmla="*/ 1653 w 9900"/>
              <a:gd name="connsiteY11" fmla="*/ 5343 h 10000"/>
              <a:gd name="connsiteX12" fmla="*/ 3212 w 9900"/>
              <a:gd name="connsiteY12" fmla="*/ 5697 h 10000"/>
              <a:gd name="connsiteX13" fmla="*/ 7927 w 9900"/>
              <a:gd name="connsiteY13" fmla="*/ 6051 h 10000"/>
              <a:gd name="connsiteX14" fmla="*/ 9486 w 9900"/>
              <a:gd name="connsiteY14" fmla="*/ 6766 h 10000"/>
              <a:gd name="connsiteX15" fmla="*/ 7927 w 9900"/>
              <a:gd name="connsiteY15" fmla="*/ 7120 h 10000"/>
              <a:gd name="connsiteX16" fmla="*/ 3212 w 9900"/>
              <a:gd name="connsiteY16" fmla="*/ 7483 h 10000"/>
              <a:gd name="connsiteX17" fmla="*/ 59 w 9900"/>
              <a:gd name="connsiteY17" fmla="*/ 8191 h 10000"/>
              <a:gd name="connsiteX18" fmla="*/ 1272 w 9900"/>
              <a:gd name="connsiteY18" fmla="*/ 8608 h 10000"/>
              <a:gd name="connsiteX19" fmla="*/ 3212 w 9900"/>
              <a:gd name="connsiteY19" fmla="*/ 8907 h 10000"/>
              <a:gd name="connsiteX20" fmla="*/ 7927 w 9900"/>
              <a:gd name="connsiteY20" fmla="*/ 9269 h 10000"/>
              <a:gd name="connsiteX21" fmla="*/ 9486 w 9900"/>
              <a:gd name="connsiteY21" fmla="*/ 9623 h 10000"/>
              <a:gd name="connsiteX22" fmla="*/ 9486 w 9900"/>
              <a:gd name="connsiteY22" fmla="*/ 9976 h 10000"/>
              <a:gd name="connsiteX23" fmla="*/ 4772 w 9900"/>
              <a:gd name="connsiteY23" fmla="*/ 9976 h 10000"/>
              <a:gd name="connsiteX24" fmla="*/ 4772 w 9900"/>
              <a:gd name="connsiteY24" fmla="*/ 7120 h 10000"/>
              <a:gd name="connsiteX0" fmla="*/ 4820 w 10000"/>
              <a:gd name="connsiteY0" fmla="*/ 7120 h 10000"/>
              <a:gd name="connsiteX1" fmla="*/ 4820 w 10000"/>
              <a:gd name="connsiteY1" fmla="*/ 347 h 10000"/>
              <a:gd name="connsiteX2" fmla="*/ 4820 w 10000"/>
              <a:gd name="connsiteY2" fmla="*/ 1055 h 10000"/>
              <a:gd name="connsiteX3" fmla="*/ 6430 w 10000"/>
              <a:gd name="connsiteY3" fmla="*/ 1771 h 10000"/>
              <a:gd name="connsiteX4" fmla="*/ 9582 w 10000"/>
              <a:gd name="connsiteY4" fmla="*/ 2486 h 10000"/>
              <a:gd name="connsiteX5" fmla="*/ 9582 w 10000"/>
              <a:gd name="connsiteY5" fmla="*/ 2841 h 10000"/>
              <a:gd name="connsiteX6" fmla="*/ 7901 w 10000"/>
              <a:gd name="connsiteY6" fmla="*/ 3243 h 10000"/>
              <a:gd name="connsiteX7" fmla="*/ 6591 w 10000"/>
              <a:gd name="connsiteY7" fmla="*/ 3559 h 10000"/>
              <a:gd name="connsiteX8" fmla="*/ 5787 w 10000"/>
              <a:gd name="connsiteY8" fmla="*/ 3987 h 10000"/>
              <a:gd name="connsiteX9" fmla="*/ 5858 w 10000"/>
              <a:gd name="connsiteY9" fmla="*/ 4464 h 10000"/>
              <a:gd name="connsiteX10" fmla="*/ 5521 w 10000"/>
              <a:gd name="connsiteY10" fmla="*/ 5038 h 10000"/>
              <a:gd name="connsiteX11" fmla="*/ 5199 w 10000"/>
              <a:gd name="connsiteY11" fmla="*/ 5419 h 10000"/>
              <a:gd name="connsiteX12" fmla="*/ 3244 w 10000"/>
              <a:gd name="connsiteY12" fmla="*/ 5697 h 10000"/>
              <a:gd name="connsiteX13" fmla="*/ 8007 w 10000"/>
              <a:gd name="connsiteY13" fmla="*/ 6051 h 10000"/>
              <a:gd name="connsiteX14" fmla="*/ 9582 w 10000"/>
              <a:gd name="connsiteY14" fmla="*/ 6766 h 10000"/>
              <a:gd name="connsiteX15" fmla="*/ 8007 w 10000"/>
              <a:gd name="connsiteY15" fmla="*/ 7120 h 10000"/>
              <a:gd name="connsiteX16" fmla="*/ 3244 w 10000"/>
              <a:gd name="connsiteY16" fmla="*/ 7483 h 10000"/>
              <a:gd name="connsiteX17" fmla="*/ 60 w 10000"/>
              <a:gd name="connsiteY17" fmla="*/ 8191 h 10000"/>
              <a:gd name="connsiteX18" fmla="*/ 1285 w 10000"/>
              <a:gd name="connsiteY18" fmla="*/ 8608 h 10000"/>
              <a:gd name="connsiteX19" fmla="*/ 3244 w 10000"/>
              <a:gd name="connsiteY19" fmla="*/ 8907 h 10000"/>
              <a:gd name="connsiteX20" fmla="*/ 8007 w 10000"/>
              <a:gd name="connsiteY20" fmla="*/ 9269 h 10000"/>
              <a:gd name="connsiteX21" fmla="*/ 9582 w 10000"/>
              <a:gd name="connsiteY21" fmla="*/ 9623 h 10000"/>
              <a:gd name="connsiteX22" fmla="*/ 9582 w 10000"/>
              <a:gd name="connsiteY22" fmla="*/ 9976 h 10000"/>
              <a:gd name="connsiteX23" fmla="*/ 4820 w 10000"/>
              <a:gd name="connsiteY23" fmla="*/ 9976 h 10000"/>
              <a:gd name="connsiteX24" fmla="*/ 4820 w 10000"/>
              <a:gd name="connsiteY24" fmla="*/ 7120 h 10000"/>
              <a:gd name="connsiteX0" fmla="*/ 4820 w 10000"/>
              <a:gd name="connsiteY0" fmla="*/ 7120 h 10000"/>
              <a:gd name="connsiteX1" fmla="*/ 4820 w 10000"/>
              <a:gd name="connsiteY1" fmla="*/ 347 h 10000"/>
              <a:gd name="connsiteX2" fmla="*/ 4820 w 10000"/>
              <a:gd name="connsiteY2" fmla="*/ 1055 h 10000"/>
              <a:gd name="connsiteX3" fmla="*/ 6430 w 10000"/>
              <a:gd name="connsiteY3" fmla="*/ 1771 h 10000"/>
              <a:gd name="connsiteX4" fmla="*/ 9582 w 10000"/>
              <a:gd name="connsiteY4" fmla="*/ 2486 h 10000"/>
              <a:gd name="connsiteX5" fmla="*/ 9582 w 10000"/>
              <a:gd name="connsiteY5" fmla="*/ 2841 h 10000"/>
              <a:gd name="connsiteX6" fmla="*/ 7901 w 10000"/>
              <a:gd name="connsiteY6" fmla="*/ 3243 h 10000"/>
              <a:gd name="connsiteX7" fmla="*/ 6591 w 10000"/>
              <a:gd name="connsiteY7" fmla="*/ 3559 h 10000"/>
              <a:gd name="connsiteX8" fmla="*/ 5787 w 10000"/>
              <a:gd name="connsiteY8" fmla="*/ 3987 h 10000"/>
              <a:gd name="connsiteX9" fmla="*/ 5858 w 10000"/>
              <a:gd name="connsiteY9" fmla="*/ 4464 h 10000"/>
              <a:gd name="connsiteX10" fmla="*/ 5521 w 10000"/>
              <a:gd name="connsiteY10" fmla="*/ 5038 h 10000"/>
              <a:gd name="connsiteX11" fmla="*/ 5199 w 10000"/>
              <a:gd name="connsiteY11" fmla="*/ 5419 h 10000"/>
              <a:gd name="connsiteX12" fmla="*/ 6429 w 10000"/>
              <a:gd name="connsiteY12" fmla="*/ 5641 h 10000"/>
              <a:gd name="connsiteX13" fmla="*/ 3244 w 10000"/>
              <a:gd name="connsiteY13" fmla="*/ 5697 h 10000"/>
              <a:gd name="connsiteX14" fmla="*/ 8007 w 10000"/>
              <a:gd name="connsiteY14" fmla="*/ 6051 h 10000"/>
              <a:gd name="connsiteX15" fmla="*/ 9582 w 10000"/>
              <a:gd name="connsiteY15" fmla="*/ 6766 h 10000"/>
              <a:gd name="connsiteX16" fmla="*/ 8007 w 10000"/>
              <a:gd name="connsiteY16" fmla="*/ 7120 h 10000"/>
              <a:gd name="connsiteX17" fmla="*/ 3244 w 10000"/>
              <a:gd name="connsiteY17" fmla="*/ 7483 h 10000"/>
              <a:gd name="connsiteX18" fmla="*/ 60 w 10000"/>
              <a:gd name="connsiteY18" fmla="*/ 8191 h 10000"/>
              <a:gd name="connsiteX19" fmla="*/ 1285 w 10000"/>
              <a:gd name="connsiteY19" fmla="*/ 8608 h 10000"/>
              <a:gd name="connsiteX20" fmla="*/ 3244 w 10000"/>
              <a:gd name="connsiteY20" fmla="*/ 8907 h 10000"/>
              <a:gd name="connsiteX21" fmla="*/ 8007 w 10000"/>
              <a:gd name="connsiteY21" fmla="*/ 9269 h 10000"/>
              <a:gd name="connsiteX22" fmla="*/ 9582 w 10000"/>
              <a:gd name="connsiteY22" fmla="*/ 9623 h 10000"/>
              <a:gd name="connsiteX23" fmla="*/ 9582 w 10000"/>
              <a:gd name="connsiteY23" fmla="*/ 9976 h 10000"/>
              <a:gd name="connsiteX24" fmla="*/ 4820 w 10000"/>
              <a:gd name="connsiteY24" fmla="*/ 9976 h 10000"/>
              <a:gd name="connsiteX25" fmla="*/ 4820 w 10000"/>
              <a:gd name="connsiteY25" fmla="*/ 7120 h 10000"/>
              <a:gd name="connsiteX0" fmla="*/ 4820 w 10000"/>
              <a:gd name="connsiteY0" fmla="*/ 7120 h 10000"/>
              <a:gd name="connsiteX1" fmla="*/ 4820 w 10000"/>
              <a:gd name="connsiteY1" fmla="*/ 347 h 10000"/>
              <a:gd name="connsiteX2" fmla="*/ 4820 w 10000"/>
              <a:gd name="connsiteY2" fmla="*/ 1055 h 10000"/>
              <a:gd name="connsiteX3" fmla="*/ 6430 w 10000"/>
              <a:gd name="connsiteY3" fmla="*/ 1771 h 10000"/>
              <a:gd name="connsiteX4" fmla="*/ 9582 w 10000"/>
              <a:gd name="connsiteY4" fmla="*/ 2486 h 10000"/>
              <a:gd name="connsiteX5" fmla="*/ 9582 w 10000"/>
              <a:gd name="connsiteY5" fmla="*/ 2841 h 10000"/>
              <a:gd name="connsiteX6" fmla="*/ 7901 w 10000"/>
              <a:gd name="connsiteY6" fmla="*/ 3243 h 10000"/>
              <a:gd name="connsiteX7" fmla="*/ 6591 w 10000"/>
              <a:gd name="connsiteY7" fmla="*/ 3559 h 10000"/>
              <a:gd name="connsiteX8" fmla="*/ 5787 w 10000"/>
              <a:gd name="connsiteY8" fmla="*/ 3987 h 10000"/>
              <a:gd name="connsiteX9" fmla="*/ 5858 w 10000"/>
              <a:gd name="connsiteY9" fmla="*/ 4464 h 10000"/>
              <a:gd name="connsiteX10" fmla="*/ 5521 w 10000"/>
              <a:gd name="connsiteY10" fmla="*/ 5038 h 10000"/>
              <a:gd name="connsiteX11" fmla="*/ 5199 w 10000"/>
              <a:gd name="connsiteY11" fmla="*/ 5419 h 10000"/>
              <a:gd name="connsiteX12" fmla="*/ 6429 w 10000"/>
              <a:gd name="connsiteY12" fmla="*/ 5641 h 10000"/>
              <a:gd name="connsiteX13" fmla="*/ 6101 w 10000"/>
              <a:gd name="connsiteY13" fmla="*/ 5830 h 10000"/>
              <a:gd name="connsiteX14" fmla="*/ 8007 w 10000"/>
              <a:gd name="connsiteY14" fmla="*/ 6051 h 10000"/>
              <a:gd name="connsiteX15" fmla="*/ 9582 w 10000"/>
              <a:gd name="connsiteY15" fmla="*/ 6766 h 10000"/>
              <a:gd name="connsiteX16" fmla="*/ 8007 w 10000"/>
              <a:gd name="connsiteY16" fmla="*/ 7120 h 10000"/>
              <a:gd name="connsiteX17" fmla="*/ 3244 w 10000"/>
              <a:gd name="connsiteY17" fmla="*/ 7483 h 10000"/>
              <a:gd name="connsiteX18" fmla="*/ 60 w 10000"/>
              <a:gd name="connsiteY18" fmla="*/ 8191 h 10000"/>
              <a:gd name="connsiteX19" fmla="*/ 1285 w 10000"/>
              <a:gd name="connsiteY19" fmla="*/ 8608 h 10000"/>
              <a:gd name="connsiteX20" fmla="*/ 3244 w 10000"/>
              <a:gd name="connsiteY20" fmla="*/ 8907 h 10000"/>
              <a:gd name="connsiteX21" fmla="*/ 8007 w 10000"/>
              <a:gd name="connsiteY21" fmla="*/ 9269 h 10000"/>
              <a:gd name="connsiteX22" fmla="*/ 9582 w 10000"/>
              <a:gd name="connsiteY22" fmla="*/ 9623 h 10000"/>
              <a:gd name="connsiteX23" fmla="*/ 9582 w 10000"/>
              <a:gd name="connsiteY23" fmla="*/ 9976 h 10000"/>
              <a:gd name="connsiteX24" fmla="*/ 4820 w 10000"/>
              <a:gd name="connsiteY24" fmla="*/ 9976 h 10000"/>
              <a:gd name="connsiteX25" fmla="*/ 4820 w 10000"/>
              <a:gd name="connsiteY25" fmla="*/ 7120 h 10000"/>
              <a:gd name="connsiteX0" fmla="*/ 4820 w 10000"/>
              <a:gd name="connsiteY0" fmla="*/ 7120 h 10000"/>
              <a:gd name="connsiteX1" fmla="*/ 4820 w 10000"/>
              <a:gd name="connsiteY1" fmla="*/ 347 h 10000"/>
              <a:gd name="connsiteX2" fmla="*/ 4820 w 10000"/>
              <a:gd name="connsiteY2" fmla="*/ 1055 h 10000"/>
              <a:gd name="connsiteX3" fmla="*/ 6430 w 10000"/>
              <a:gd name="connsiteY3" fmla="*/ 1771 h 10000"/>
              <a:gd name="connsiteX4" fmla="*/ 9582 w 10000"/>
              <a:gd name="connsiteY4" fmla="*/ 2486 h 10000"/>
              <a:gd name="connsiteX5" fmla="*/ 9582 w 10000"/>
              <a:gd name="connsiteY5" fmla="*/ 2841 h 10000"/>
              <a:gd name="connsiteX6" fmla="*/ 7901 w 10000"/>
              <a:gd name="connsiteY6" fmla="*/ 3243 h 10000"/>
              <a:gd name="connsiteX7" fmla="*/ 6591 w 10000"/>
              <a:gd name="connsiteY7" fmla="*/ 3559 h 10000"/>
              <a:gd name="connsiteX8" fmla="*/ 5787 w 10000"/>
              <a:gd name="connsiteY8" fmla="*/ 3987 h 10000"/>
              <a:gd name="connsiteX9" fmla="*/ 5606 w 10000"/>
              <a:gd name="connsiteY9" fmla="*/ 4502 h 10000"/>
              <a:gd name="connsiteX10" fmla="*/ 5521 w 10000"/>
              <a:gd name="connsiteY10" fmla="*/ 5038 h 10000"/>
              <a:gd name="connsiteX11" fmla="*/ 5199 w 10000"/>
              <a:gd name="connsiteY11" fmla="*/ 5419 h 10000"/>
              <a:gd name="connsiteX12" fmla="*/ 6429 w 10000"/>
              <a:gd name="connsiteY12" fmla="*/ 5641 h 10000"/>
              <a:gd name="connsiteX13" fmla="*/ 6101 w 10000"/>
              <a:gd name="connsiteY13" fmla="*/ 5830 h 10000"/>
              <a:gd name="connsiteX14" fmla="*/ 8007 w 10000"/>
              <a:gd name="connsiteY14" fmla="*/ 6051 h 10000"/>
              <a:gd name="connsiteX15" fmla="*/ 9582 w 10000"/>
              <a:gd name="connsiteY15" fmla="*/ 6766 h 10000"/>
              <a:gd name="connsiteX16" fmla="*/ 8007 w 10000"/>
              <a:gd name="connsiteY16" fmla="*/ 7120 h 10000"/>
              <a:gd name="connsiteX17" fmla="*/ 3244 w 10000"/>
              <a:gd name="connsiteY17" fmla="*/ 7483 h 10000"/>
              <a:gd name="connsiteX18" fmla="*/ 60 w 10000"/>
              <a:gd name="connsiteY18" fmla="*/ 8191 h 10000"/>
              <a:gd name="connsiteX19" fmla="*/ 1285 w 10000"/>
              <a:gd name="connsiteY19" fmla="*/ 8608 h 10000"/>
              <a:gd name="connsiteX20" fmla="*/ 3244 w 10000"/>
              <a:gd name="connsiteY20" fmla="*/ 8907 h 10000"/>
              <a:gd name="connsiteX21" fmla="*/ 8007 w 10000"/>
              <a:gd name="connsiteY21" fmla="*/ 9269 h 10000"/>
              <a:gd name="connsiteX22" fmla="*/ 9582 w 10000"/>
              <a:gd name="connsiteY22" fmla="*/ 9623 h 10000"/>
              <a:gd name="connsiteX23" fmla="*/ 9582 w 10000"/>
              <a:gd name="connsiteY23" fmla="*/ 9976 h 10000"/>
              <a:gd name="connsiteX24" fmla="*/ 4820 w 10000"/>
              <a:gd name="connsiteY24" fmla="*/ 9976 h 10000"/>
              <a:gd name="connsiteX25" fmla="*/ 4820 w 10000"/>
              <a:gd name="connsiteY25" fmla="*/ 7120 h 10000"/>
              <a:gd name="connsiteX0" fmla="*/ 4820 w 10000"/>
              <a:gd name="connsiteY0" fmla="*/ 7120 h 10000"/>
              <a:gd name="connsiteX1" fmla="*/ 4820 w 10000"/>
              <a:gd name="connsiteY1" fmla="*/ 347 h 10000"/>
              <a:gd name="connsiteX2" fmla="*/ 4820 w 10000"/>
              <a:gd name="connsiteY2" fmla="*/ 1055 h 10000"/>
              <a:gd name="connsiteX3" fmla="*/ 6430 w 10000"/>
              <a:gd name="connsiteY3" fmla="*/ 1771 h 10000"/>
              <a:gd name="connsiteX4" fmla="*/ 9582 w 10000"/>
              <a:gd name="connsiteY4" fmla="*/ 2486 h 10000"/>
              <a:gd name="connsiteX5" fmla="*/ 9582 w 10000"/>
              <a:gd name="connsiteY5" fmla="*/ 2841 h 10000"/>
              <a:gd name="connsiteX6" fmla="*/ 7901 w 10000"/>
              <a:gd name="connsiteY6" fmla="*/ 3243 h 10000"/>
              <a:gd name="connsiteX7" fmla="*/ 6591 w 10000"/>
              <a:gd name="connsiteY7" fmla="*/ 3559 h 10000"/>
              <a:gd name="connsiteX8" fmla="*/ 5787 w 10000"/>
              <a:gd name="connsiteY8" fmla="*/ 3987 h 10000"/>
              <a:gd name="connsiteX9" fmla="*/ 5606 w 10000"/>
              <a:gd name="connsiteY9" fmla="*/ 4502 h 10000"/>
              <a:gd name="connsiteX10" fmla="*/ 5521 w 10000"/>
              <a:gd name="connsiteY10" fmla="*/ 5038 h 10000"/>
              <a:gd name="connsiteX11" fmla="*/ 5199 w 10000"/>
              <a:gd name="connsiteY11" fmla="*/ 5419 h 10000"/>
              <a:gd name="connsiteX12" fmla="*/ 6429 w 10000"/>
              <a:gd name="connsiteY12" fmla="*/ 5641 h 10000"/>
              <a:gd name="connsiteX13" fmla="*/ 6101 w 10000"/>
              <a:gd name="connsiteY13" fmla="*/ 5830 h 10000"/>
              <a:gd name="connsiteX14" fmla="*/ 8007 w 10000"/>
              <a:gd name="connsiteY14" fmla="*/ 6051 h 10000"/>
              <a:gd name="connsiteX15" fmla="*/ 9582 w 10000"/>
              <a:gd name="connsiteY15" fmla="*/ 6766 h 10000"/>
              <a:gd name="connsiteX16" fmla="*/ 8007 w 10000"/>
              <a:gd name="connsiteY16" fmla="*/ 7120 h 10000"/>
              <a:gd name="connsiteX17" fmla="*/ 3244 w 10000"/>
              <a:gd name="connsiteY17" fmla="*/ 7483 h 10000"/>
              <a:gd name="connsiteX18" fmla="*/ 60 w 10000"/>
              <a:gd name="connsiteY18" fmla="*/ 8191 h 10000"/>
              <a:gd name="connsiteX19" fmla="*/ 1285 w 10000"/>
              <a:gd name="connsiteY19" fmla="*/ 8608 h 10000"/>
              <a:gd name="connsiteX20" fmla="*/ 3244 w 10000"/>
              <a:gd name="connsiteY20" fmla="*/ 8907 h 10000"/>
              <a:gd name="connsiteX21" fmla="*/ 9582 w 10000"/>
              <a:gd name="connsiteY21" fmla="*/ 9623 h 10000"/>
              <a:gd name="connsiteX22" fmla="*/ 9582 w 10000"/>
              <a:gd name="connsiteY22" fmla="*/ 9976 h 10000"/>
              <a:gd name="connsiteX23" fmla="*/ 4820 w 10000"/>
              <a:gd name="connsiteY23" fmla="*/ 9976 h 10000"/>
              <a:gd name="connsiteX24" fmla="*/ 4820 w 10000"/>
              <a:gd name="connsiteY24" fmla="*/ 7120 h 10000"/>
              <a:gd name="connsiteX0" fmla="*/ 4820 w 9891"/>
              <a:gd name="connsiteY0" fmla="*/ 7120 h 10121"/>
              <a:gd name="connsiteX1" fmla="*/ 4820 w 9891"/>
              <a:gd name="connsiteY1" fmla="*/ 347 h 10121"/>
              <a:gd name="connsiteX2" fmla="*/ 4820 w 9891"/>
              <a:gd name="connsiteY2" fmla="*/ 1055 h 10121"/>
              <a:gd name="connsiteX3" fmla="*/ 6430 w 9891"/>
              <a:gd name="connsiteY3" fmla="*/ 1771 h 10121"/>
              <a:gd name="connsiteX4" fmla="*/ 9582 w 9891"/>
              <a:gd name="connsiteY4" fmla="*/ 2486 h 10121"/>
              <a:gd name="connsiteX5" fmla="*/ 9582 w 9891"/>
              <a:gd name="connsiteY5" fmla="*/ 2841 h 10121"/>
              <a:gd name="connsiteX6" fmla="*/ 7901 w 9891"/>
              <a:gd name="connsiteY6" fmla="*/ 3243 h 10121"/>
              <a:gd name="connsiteX7" fmla="*/ 6591 w 9891"/>
              <a:gd name="connsiteY7" fmla="*/ 3559 h 10121"/>
              <a:gd name="connsiteX8" fmla="*/ 5787 w 9891"/>
              <a:gd name="connsiteY8" fmla="*/ 3987 h 10121"/>
              <a:gd name="connsiteX9" fmla="*/ 5606 w 9891"/>
              <a:gd name="connsiteY9" fmla="*/ 4502 h 10121"/>
              <a:gd name="connsiteX10" fmla="*/ 5521 w 9891"/>
              <a:gd name="connsiteY10" fmla="*/ 5038 h 10121"/>
              <a:gd name="connsiteX11" fmla="*/ 5199 w 9891"/>
              <a:gd name="connsiteY11" fmla="*/ 5419 h 10121"/>
              <a:gd name="connsiteX12" fmla="*/ 6429 w 9891"/>
              <a:gd name="connsiteY12" fmla="*/ 5641 h 10121"/>
              <a:gd name="connsiteX13" fmla="*/ 6101 w 9891"/>
              <a:gd name="connsiteY13" fmla="*/ 5830 h 10121"/>
              <a:gd name="connsiteX14" fmla="*/ 8007 w 9891"/>
              <a:gd name="connsiteY14" fmla="*/ 6051 h 10121"/>
              <a:gd name="connsiteX15" fmla="*/ 9582 w 9891"/>
              <a:gd name="connsiteY15" fmla="*/ 6766 h 10121"/>
              <a:gd name="connsiteX16" fmla="*/ 8007 w 9891"/>
              <a:gd name="connsiteY16" fmla="*/ 7120 h 10121"/>
              <a:gd name="connsiteX17" fmla="*/ 3244 w 9891"/>
              <a:gd name="connsiteY17" fmla="*/ 7483 h 10121"/>
              <a:gd name="connsiteX18" fmla="*/ 60 w 9891"/>
              <a:gd name="connsiteY18" fmla="*/ 8191 h 10121"/>
              <a:gd name="connsiteX19" fmla="*/ 1285 w 9891"/>
              <a:gd name="connsiteY19" fmla="*/ 8608 h 10121"/>
              <a:gd name="connsiteX20" fmla="*/ 3244 w 9891"/>
              <a:gd name="connsiteY20" fmla="*/ 8907 h 10121"/>
              <a:gd name="connsiteX21" fmla="*/ 9582 w 9891"/>
              <a:gd name="connsiteY21" fmla="*/ 9623 h 10121"/>
              <a:gd name="connsiteX22" fmla="*/ 4820 w 9891"/>
              <a:gd name="connsiteY22" fmla="*/ 9976 h 10121"/>
              <a:gd name="connsiteX23" fmla="*/ 4820 w 9891"/>
              <a:gd name="connsiteY23" fmla="*/ 7120 h 10121"/>
              <a:gd name="connsiteX0" fmla="*/ 4873 w 10000"/>
              <a:gd name="connsiteY0" fmla="*/ 7035 h 9905"/>
              <a:gd name="connsiteX1" fmla="*/ 4873 w 10000"/>
              <a:gd name="connsiteY1" fmla="*/ 343 h 9905"/>
              <a:gd name="connsiteX2" fmla="*/ 4873 w 10000"/>
              <a:gd name="connsiteY2" fmla="*/ 1042 h 9905"/>
              <a:gd name="connsiteX3" fmla="*/ 6501 w 10000"/>
              <a:gd name="connsiteY3" fmla="*/ 1750 h 9905"/>
              <a:gd name="connsiteX4" fmla="*/ 9688 w 10000"/>
              <a:gd name="connsiteY4" fmla="*/ 2456 h 9905"/>
              <a:gd name="connsiteX5" fmla="*/ 9688 w 10000"/>
              <a:gd name="connsiteY5" fmla="*/ 2807 h 9905"/>
              <a:gd name="connsiteX6" fmla="*/ 7988 w 10000"/>
              <a:gd name="connsiteY6" fmla="*/ 3204 h 9905"/>
              <a:gd name="connsiteX7" fmla="*/ 6664 w 10000"/>
              <a:gd name="connsiteY7" fmla="*/ 3516 h 9905"/>
              <a:gd name="connsiteX8" fmla="*/ 5851 w 10000"/>
              <a:gd name="connsiteY8" fmla="*/ 3939 h 9905"/>
              <a:gd name="connsiteX9" fmla="*/ 5668 w 10000"/>
              <a:gd name="connsiteY9" fmla="*/ 4448 h 9905"/>
              <a:gd name="connsiteX10" fmla="*/ 5582 w 10000"/>
              <a:gd name="connsiteY10" fmla="*/ 4978 h 9905"/>
              <a:gd name="connsiteX11" fmla="*/ 5256 w 10000"/>
              <a:gd name="connsiteY11" fmla="*/ 5354 h 9905"/>
              <a:gd name="connsiteX12" fmla="*/ 6500 w 10000"/>
              <a:gd name="connsiteY12" fmla="*/ 5574 h 9905"/>
              <a:gd name="connsiteX13" fmla="*/ 6168 w 10000"/>
              <a:gd name="connsiteY13" fmla="*/ 5760 h 9905"/>
              <a:gd name="connsiteX14" fmla="*/ 8095 w 10000"/>
              <a:gd name="connsiteY14" fmla="*/ 5979 h 9905"/>
              <a:gd name="connsiteX15" fmla="*/ 9688 w 10000"/>
              <a:gd name="connsiteY15" fmla="*/ 6685 h 9905"/>
              <a:gd name="connsiteX16" fmla="*/ 8095 w 10000"/>
              <a:gd name="connsiteY16" fmla="*/ 7035 h 9905"/>
              <a:gd name="connsiteX17" fmla="*/ 3280 w 10000"/>
              <a:gd name="connsiteY17" fmla="*/ 7394 h 9905"/>
              <a:gd name="connsiteX18" fmla="*/ 61 w 10000"/>
              <a:gd name="connsiteY18" fmla="*/ 8093 h 9905"/>
              <a:gd name="connsiteX19" fmla="*/ 1299 w 10000"/>
              <a:gd name="connsiteY19" fmla="*/ 8505 h 9905"/>
              <a:gd name="connsiteX20" fmla="*/ 3280 w 10000"/>
              <a:gd name="connsiteY20" fmla="*/ 8801 h 9905"/>
              <a:gd name="connsiteX21" fmla="*/ 4873 w 10000"/>
              <a:gd name="connsiteY21" fmla="*/ 9857 h 9905"/>
              <a:gd name="connsiteX22" fmla="*/ 4873 w 10000"/>
              <a:gd name="connsiteY22" fmla="*/ 7035 h 9905"/>
              <a:gd name="connsiteX0" fmla="*/ 4873 w 10000"/>
              <a:gd name="connsiteY0" fmla="*/ 7102 h 9169"/>
              <a:gd name="connsiteX1" fmla="*/ 4873 w 10000"/>
              <a:gd name="connsiteY1" fmla="*/ 346 h 9169"/>
              <a:gd name="connsiteX2" fmla="*/ 4873 w 10000"/>
              <a:gd name="connsiteY2" fmla="*/ 1052 h 9169"/>
              <a:gd name="connsiteX3" fmla="*/ 6501 w 10000"/>
              <a:gd name="connsiteY3" fmla="*/ 1767 h 9169"/>
              <a:gd name="connsiteX4" fmla="*/ 9688 w 10000"/>
              <a:gd name="connsiteY4" fmla="*/ 2480 h 9169"/>
              <a:gd name="connsiteX5" fmla="*/ 9688 w 10000"/>
              <a:gd name="connsiteY5" fmla="*/ 2834 h 9169"/>
              <a:gd name="connsiteX6" fmla="*/ 7988 w 10000"/>
              <a:gd name="connsiteY6" fmla="*/ 3235 h 9169"/>
              <a:gd name="connsiteX7" fmla="*/ 6664 w 10000"/>
              <a:gd name="connsiteY7" fmla="*/ 3550 h 9169"/>
              <a:gd name="connsiteX8" fmla="*/ 5851 w 10000"/>
              <a:gd name="connsiteY8" fmla="*/ 3977 h 9169"/>
              <a:gd name="connsiteX9" fmla="*/ 5668 w 10000"/>
              <a:gd name="connsiteY9" fmla="*/ 4491 h 9169"/>
              <a:gd name="connsiteX10" fmla="*/ 5582 w 10000"/>
              <a:gd name="connsiteY10" fmla="*/ 5026 h 9169"/>
              <a:gd name="connsiteX11" fmla="*/ 5256 w 10000"/>
              <a:gd name="connsiteY11" fmla="*/ 5405 h 9169"/>
              <a:gd name="connsiteX12" fmla="*/ 6500 w 10000"/>
              <a:gd name="connsiteY12" fmla="*/ 5627 h 9169"/>
              <a:gd name="connsiteX13" fmla="*/ 6168 w 10000"/>
              <a:gd name="connsiteY13" fmla="*/ 5815 h 9169"/>
              <a:gd name="connsiteX14" fmla="*/ 8095 w 10000"/>
              <a:gd name="connsiteY14" fmla="*/ 6036 h 9169"/>
              <a:gd name="connsiteX15" fmla="*/ 9688 w 10000"/>
              <a:gd name="connsiteY15" fmla="*/ 6749 h 9169"/>
              <a:gd name="connsiteX16" fmla="*/ 8095 w 10000"/>
              <a:gd name="connsiteY16" fmla="*/ 7102 h 9169"/>
              <a:gd name="connsiteX17" fmla="*/ 3280 w 10000"/>
              <a:gd name="connsiteY17" fmla="*/ 7465 h 9169"/>
              <a:gd name="connsiteX18" fmla="*/ 61 w 10000"/>
              <a:gd name="connsiteY18" fmla="*/ 8171 h 9169"/>
              <a:gd name="connsiteX19" fmla="*/ 1299 w 10000"/>
              <a:gd name="connsiteY19" fmla="*/ 8587 h 9169"/>
              <a:gd name="connsiteX20" fmla="*/ 3280 w 10000"/>
              <a:gd name="connsiteY20" fmla="*/ 8885 h 9169"/>
              <a:gd name="connsiteX21" fmla="*/ 5128 w 10000"/>
              <a:gd name="connsiteY21" fmla="*/ 9061 h 9169"/>
              <a:gd name="connsiteX22" fmla="*/ 4873 w 10000"/>
              <a:gd name="connsiteY22" fmla="*/ 7102 h 9169"/>
              <a:gd name="connsiteX0" fmla="*/ 4873 w 10000"/>
              <a:gd name="connsiteY0" fmla="*/ 7746 h 9882"/>
              <a:gd name="connsiteX1" fmla="*/ 4873 w 10000"/>
              <a:gd name="connsiteY1" fmla="*/ 377 h 9882"/>
              <a:gd name="connsiteX2" fmla="*/ 4873 w 10000"/>
              <a:gd name="connsiteY2" fmla="*/ 1147 h 9882"/>
              <a:gd name="connsiteX3" fmla="*/ 6501 w 10000"/>
              <a:gd name="connsiteY3" fmla="*/ 1927 h 9882"/>
              <a:gd name="connsiteX4" fmla="*/ 9688 w 10000"/>
              <a:gd name="connsiteY4" fmla="*/ 2705 h 9882"/>
              <a:gd name="connsiteX5" fmla="*/ 9688 w 10000"/>
              <a:gd name="connsiteY5" fmla="*/ 3091 h 9882"/>
              <a:gd name="connsiteX6" fmla="*/ 7988 w 10000"/>
              <a:gd name="connsiteY6" fmla="*/ 3528 h 9882"/>
              <a:gd name="connsiteX7" fmla="*/ 6664 w 10000"/>
              <a:gd name="connsiteY7" fmla="*/ 3872 h 9882"/>
              <a:gd name="connsiteX8" fmla="*/ 5851 w 10000"/>
              <a:gd name="connsiteY8" fmla="*/ 4337 h 9882"/>
              <a:gd name="connsiteX9" fmla="*/ 5668 w 10000"/>
              <a:gd name="connsiteY9" fmla="*/ 4898 h 9882"/>
              <a:gd name="connsiteX10" fmla="*/ 5582 w 10000"/>
              <a:gd name="connsiteY10" fmla="*/ 5482 h 9882"/>
              <a:gd name="connsiteX11" fmla="*/ 5256 w 10000"/>
              <a:gd name="connsiteY11" fmla="*/ 5895 h 9882"/>
              <a:gd name="connsiteX12" fmla="*/ 6500 w 10000"/>
              <a:gd name="connsiteY12" fmla="*/ 6137 h 9882"/>
              <a:gd name="connsiteX13" fmla="*/ 6168 w 10000"/>
              <a:gd name="connsiteY13" fmla="*/ 6342 h 9882"/>
              <a:gd name="connsiteX14" fmla="*/ 8095 w 10000"/>
              <a:gd name="connsiteY14" fmla="*/ 6583 h 9882"/>
              <a:gd name="connsiteX15" fmla="*/ 9688 w 10000"/>
              <a:gd name="connsiteY15" fmla="*/ 7361 h 9882"/>
              <a:gd name="connsiteX16" fmla="*/ 8095 w 10000"/>
              <a:gd name="connsiteY16" fmla="*/ 7746 h 9882"/>
              <a:gd name="connsiteX17" fmla="*/ 3280 w 10000"/>
              <a:gd name="connsiteY17" fmla="*/ 8142 h 9882"/>
              <a:gd name="connsiteX18" fmla="*/ 61 w 10000"/>
              <a:gd name="connsiteY18" fmla="*/ 8912 h 9882"/>
              <a:gd name="connsiteX19" fmla="*/ 1299 w 10000"/>
              <a:gd name="connsiteY19" fmla="*/ 9365 h 9882"/>
              <a:gd name="connsiteX20" fmla="*/ 3280 w 10000"/>
              <a:gd name="connsiteY20" fmla="*/ 9690 h 9882"/>
              <a:gd name="connsiteX21" fmla="*/ 5128 w 10000"/>
              <a:gd name="connsiteY21" fmla="*/ 9882 h 9882"/>
              <a:gd name="connsiteX22" fmla="*/ 4873 w 10000"/>
              <a:gd name="connsiteY22" fmla="*/ 7746 h 9882"/>
              <a:gd name="connsiteX0" fmla="*/ 4873 w 10000"/>
              <a:gd name="connsiteY0" fmla="*/ 7838 h 10000"/>
              <a:gd name="connsiteX1" fmla="*/ 4873 w 10000"/>
              <a:gd name="connsiteY1" fmla="*/ 382 h 10000"/>
              <a:gd name="connsiteX2" fmla="*/ 4873 w 10000"/>
              <a:gd name="connsiteY2" fmla="*/ 1161 h 10000"/>
              <a:gd name="connsiteX3" fmla="*/ 6501 w 10000"/>
              <a:gd name="connsiteY3" fmla="*/ 1950 h 10000"/>
              <a:gd name="connsiteX4" fmla="*/ 9688 w 10000"/>
              <a:gd name="connsiteY4" fmla="*/ 2737 h 10000"/>
              <a:gd name="connsiteX5" fmla="*/ 9688 w 10000"/>
              <a:gd name="connsiteY5" fmla="*/ 3128 h 10000"/>
              <a:gd name="connsiteX6" fmla="*/ 7988 w 10000"/>
              <a:gd name="connsiteY6" fmla="*/ 3570 h 10000"/>
              <a:gd name="connsiteX7" fmla="*/ 6664 w 10000"/>
              <a:gd name="connsiteY7" fmla="*/ 3918 h 10000"/>
              <a:gd name="connsiteX8" fmla="*/ 5851 w 10000"/>
              <a:gd name="connsiteY8" fmla="*/ 4389 h 10000"/>
              <a:gd name="connsiteX9" fmla="*/ 5668 w 10000"/>
              <a:gd name="connsiteY9" fmla="*/ 4956 h 10000"/>
              <a:gd name="connsiteX10" fmla="*/ 5582 w 10000"/>
              <a:gd name="connsiteY10" fmla="*/ 5547 h 10000"/>
              <a:gd name="connsiteX11" fmla="*/ 5256 w 10000"/>
              <a:gd name="connsiteY11" fmla="*/ 5965 h 10000"/>
              <a:gd name="connsiteX12" fmla="*/ 6500 w 10000"/>
              <a:gd name="connsiteY12" fmla="*/ 6210 h 10000"/>
              <a:gd name="connsiteX13" fmla="*/ 6168 w 10000"/>
              <a:gd name="connsiteY13" fmla="*/ 6418 h 10000"/>
              <a:gd name="connsiteX14" fmla="*/ 8095 w 10000"/>
              <a:gd name="connsiteY14" fmla="*/ 6662 h 10000"/>
              <a:gd name="connsiteX15" fmla="*/ 9688 w 10000"/>
              <a:gd name="connsiteY15" fmla="*/ 7449 h 10000"/>
              <a:gd name="connsiteX16" fmla="*/ 8095 w 10000"/>
              <a:gd name="connsiteY16" fmla="*/ 7838 h 10000"/>
              <a:gd name="connsiteX17" fmla="*/ 3280 w 10000"/>
              <a:gd name="connsiteY17" fmla="*/ 8239 h 10000"/>
              <a:gd name="connsiteX18" fmla="*/ 61 w 10000"/>
              <a:gd name="connsiteY18" fmla="*/ 9018 h 10000"/>
              <a:gd name="connsiteX19" fmla="*/ 1299 w 10000"/>
              <a:gd name="connsiteY19" fmla="*/ 9477 h 10000"/>
              <a:gd name="connsiteX20" fmla="*/ 3280 w 10000"/>
              <a:gd name="connsiteY20" fmla="*/ 9806 h 10000"/>
              <a:gd name="connsiteX21" fmla="*/ 5128 w 10000"/>
              <a:gd name="connsiteY21" fmla="*/ 10000 h 10000"/>
              <a:gd name="connsiteX22" fmla="*/ 4873 w 10000"/>
              <a:gd name="connsiteY22" fmla="*/ 7838 h 10000"/>
              <a:gd name="connsiteX0" fmla="*/ 4873 w 10000"/>
              <a:gd name="connsiteY0" fmla="*/ 7838 h 9874"/>
              <a:gd name="connsiteX1" fmla="*/ 4873 w 10000"/>
              <a:gd name="connsiteY1" fmla="*/ 382 h 9874"/>
              <a:gd name="connsiteX2" fmla="*/ 4873 w 10000"/>
              <a:gd name="connsiteY2" fmla="*/ 1161 h 9874"/>
              <a:gd name="connsiteX3" fmla="*/ 6501 w 10000"/>
              <a:gd name="connsiteY3" fmla="*/ 1950 h 9874"/>
              <a:gd name="connsiteX4" fmla="*/ 9688 w 10000"/>
              <a:gd name="connsiteY4" fmla="*/ 2737 h 9874"/>
              <a:gd name="connsiteX5" fmla="*/ 9688 w 10000"/>
              <a:gd name="connsiteY5" fmla="*/ 3128 h 9874"/>
              <a:gd name="connsiteX6" fmla="*/ 7988 w 10000"/>
              <a:gd name="connsiteY6" fmla="*/ 3570 h 9874"/>
              <a:gd name="connsiteX7" fmla="*/ 6664 w 10000"/>
              <a:gd name="connsiteY7" fmla="*/ 3918 h 9874"/>
              <a:gd name="connsiteX8" fmla="*/ 5851 w 10000"/>
              <a:gd name="connsiteY8" fmla="*/ 4389 h 9874"/>
              <a:gd name="connsiteX9" fmla="*/ 5668 w 10000"/>
              <a:gd name="connsiteY9" fmla="*/ 4956 h 9874"/>
              <a:gd name="connsiteX10" fmla="*/ 5582 w 10000"/>
              <a:gd name="connsiteY10" fmla="*/ 5547 h 9874"/>
              <a:gd name="connsiteX11" fmla="*/ 5256 w 10000"/>
              <a:gd name="connsiteY11" fmla="*/ 5965 h 9874"/>
              <a:gd name="connsiteX12" fmla="*/ 6500 w 10000"/>
              <a:gd name="connsiteY12" fmla="*/ 6210 h 9874"/>
              <a:gd name="connsiteX13" fmla="*/ 6168 w 10000"/>
              <a:gd name="connsiteY13" fmla="*/ 6418 h 9874"/>
              <a:gd name="connsiteX14" fmla="*/ 8095 w 10000"/>
              <a:gd name="connsiteY14" fmla="*/ 6662 h 9874"/>
              <a:gd name="connsiteX15" fmla="*/ 9688 w 10000"/>
              <a:gd name="connsiteY15" fmla="*/ 7449 h 9874"/>
              <a:gd name="connsiteX16" fmla="*/ 8095 w 10000"/>
              <a:gd name="connsiteY16" fmla="*/ 7838 h 9874"/>
              <a:gd name="connsiteX17" fmla="*/ 3280 w 10000"/>
              <a:gd name="connsiteY17" fmla="*/ 8239 h 9874"/>
              <a:gd name="connsiteX18" fmla="*/ 61 w 10000"/>
              <a:gd name="connsiteY18" fmla="*/ 9018 h 9874"/>
              <a:gd name="connsiteX19" fmla="*/ 1299 w 10000"/>
              <a:gd name="connsiteY19" fmla="*/ 9477 h 9874"/>
              <a:gd name="connsiteX20" fmla="*/ 3280 w 10000"/>
              <a:gd name="connsiteY20" fmla="*/ 9806 h 9874"/>
              <a:gd name="connsiteX21" fmla="*/ 5383 w 10000"/>
              <a:gd name="connsiteY21" fmla="*/ 9874 h 9874"/>
              <a:gd name="connsiteX22" fmla="*/ 4873 w 10000"/>
              <a:gd name="connsiteY22" fmla="*/ 7838 h 9874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582 w 10000"/>
              <a:gd name="connsiteY10" fmla="*/ 5618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6168 w 10000"/>
              <a:gd name="connsiteY13" fmla="*/ 6500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056 w 10000"/>
              <a:gd name="connsiteY10" fmla="*/ 5018 h 10000"/>
              <a:gd name="connsiteX11" fmla="*/ 5582 w 10000"/>
              <a:gd name="connsiteY11" fmla="*/ 5618 h 10000"/>
              <a:gd name="connsiteX12" fmla="*/ 5256 w 10000"/>
              <a:gd name="connsiteY12" fmla="*/ 6041 h 10000"/>
              <a:gd name="connsiteX13" fmla="*/ 6500 w 10000"/>
              <a:gd name="connsiteY13" fmla="*/ 6289 h 10000"/>
              <a:gd name="connsiteX14" fmla="*/ 6168 w 10000"/>
              <a:gd name="connsiteY14" fmla="*/ 6500 h 10000"/>
              <a:gd name="connsiteX15" fmla="*/ 8095 w 10000"/>
              <a:gd name="connsiteY15" fmla="*/ 6747 h 10000"/>
              <a:gd name="connsiteX16" fmla="*/ 9688 w 10000"/>
              <a:gd name="connsiteY16" fmla="*/ 7544 h 10000"/>
              <a:gd name="connsiteX17" fmla="*/ 8095 w 10000"/>
              <a:gd name="connsiteY17" fmla="*/ 7938 h 10000"/>
              <a:gd name="connsiteX18" fmla="*/ 3280 w 10000"/>
              <a:gd name="connsiteY18" fmla="*/ 8344 h 10000"/>
              <a:gd name="connsiteX19" fmla="*/ 61 w 10000"/>
              <a:gd name="connsiteY19" fmla="*/ 9133 h 10000"/>
              <a:gd name="connsiteX20" fmla="*/ 1299 w 10000"/>
              <a:gd name="connsiteY20" fmla="*/ 9598 h 10000"/>
              <a:gd name="connsiteX21" fmla="*/ 3280 w 10000"/>
              <a:gd name="connsiteY21" fmla="*/ 9931 h 10000"/>
              <a:gd name="connsiteX22" fmla="*/ 5383 w 10000"/>
              <a:gd name="connsiteY22" fmla="*/ 10000 h 10000"/>
              <a:gd name="connsiteX23" fmla="*/ 4873 w 10000"/>
              <a:gd name="connsiteY23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736 w 10000"/>
              <a:gd name="connsiteY10" fmla="*/ 5145 h 10000"/>
              <a:gd name="connsiteX11" fmla="*/ 5582 w 10000"/>
              <a:gd name="connsiteY11" fmla="*/ 5618 h 10000"/>
              <a:gd name="connsiteX12" fmla="*/ 5256 w 10000"/>
              <a:gd name="connsiteY12" fmla="*/ 6041 h 10000"/>
              <a:gd name="connsiteX13" fmla="*/ 6500 w 10000"/>
              <a:gd name="connsiteY13" fmla="*/ 6289 h 10000"/>
              <a:gd name="connsiteX14" fmla="*/ 6168 w 10000"/>
              <a:gd name="connsiteY14" fmla="*/ 6500 h 10000"/>
              <a:gd name="connsiteX15" fmla="*/ 8095 w 10000"/>
              <a:gd name="connsiteY15" fmla="*/ 6747 h 10000"/>
              <a:gd name="connsiteX16" fmla="*/ 9688 w 10000"/>
              <a:gd name="connsiteY16" fmla="*/ 7544 h 10000"/>
              <a:gd name="connsiteX17" fmla="*/ 8095 w 10000"/>
              <a:gd name="connsiteY17" fmla="*/ 7938 h 10000"/>
              <a:gd name="connsiteX18" fmla="*/ 3280 w 10000"/>
              <a:gd name="connsiteY18" fmla="*/ 8344 h 10000"/>
              <a:gd name="connsiteX19" fmla="*/ 61 w 10000"/>
              <a:gd name="connsiteY19" fmla="*/ 9133 h 10000"/>
              <a:gd name="connsiteX20" fmla="*/ 1299 w 10000"/>
              <a:gd name="connsiteY20" fmla="*/ 9598 h 10000"/>
              <a:gd name="connsiteX21" fmla="*/ 3280 w 10000"/>
              <a:gd name="connsiteY21" fmla="*/ 9931 h 10000"/>
              <a:gd name="connsiteX22" fmla="*/ 5383 w 10000"/>
              <a:gd name="connsiteY22" fmla="*/ 10000 h 10000"/>
              <a:gd name="connsiteX23" fmla="*/ 4873 w 10000"/>
              <a:gd name="connsiteY23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582 w 10000"/>
              <a:gd name="connsiteY10" fmla="*/ 5618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6168 w 10000"/>
              <a:gd name="connsiteY13" fmla="*/ 6500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141 w 10000"/>
              <a:gd name="connsiteY10" fmla="*/ 5485 h 10000"/>
              <a:gd name="connsiteX11" fmla="*/ 5582 w 10000"/>
              <a:gd name="connsiteY11" fmla="*/ 5618 h 10000"/>
              <a:gd name="connsiteX12" fmla="*/ 5256 w 10000"/>
              <a:gd name="connsiteY12" fmla="*/ 6041 h 10000"/>
              <a:gd name="connsiteX13" fmla="*/ 6500 w 10000"/>
              <a:gd name="connsiteY13" fmla="*/ 6289 h 10000"/>
              <a:gd name="connsiteX14" fmla="*/ 6168 w 10000"/>
              <a:gd name="connsiteY14" fmla="*/ 6500 h 10000"/>
              <a:gd name="connsiteX15" fmla="*/ 8095 w 10000"/>
              <a:gd name="connsiteY15" fmla="*/ 6747 h 10000"/>
              <a:gd name="connsiteX16" fmla="*/ 9688 w 10000"/>
              <a:gd name="connsiteY16" fmla="*/ 7544 h 10000"/>
              <a:gd name="connsiteX17" fmla="*/ 8095 w 10000"/>
              <a:gd name="connsiteY17" fmla="*/ 7938 h 10000"/>
              <a:gd name="connsiteX18" fmla="*/ 3280 w 10000"/>
              <a:gd name="connsiteY18" fmla="*/ 8344 h 10000"/>
              <a:gd name="connsiteX19" fmla="*/ 61 w 10000"/>
              <a:gd name="connsiteY19" fmla="*/ 9133 h 10000"/>
              <a:gd name="connsiteX20" fmla="*/ 1299 w 10000"/>
              <a:gd name="connsiteY20" fmla="*/ 9598 h 10000"/>
              <a:gd name="connsiteX21" fmla="*/ 3280 w 10000"/>
              <a:gd name="connsiteY21" fmla="*/ 9931 h 10000"/>
              <a:gd name="connsiteX22" fmla="*/ 5383 w 10000"/>
              <a:gd name="connsiteY22" fmla="*/ 10000 h 10000"/>
              <a:gd name="connsiteX23" fmla="*/ 4873 w 10000"/>
              <a:gd name="connsiteY23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582 w 10000"/>
              <a:gd name="connsiteY10" fmla="*/ 5618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6168 w 10000"/>
              <a:gd name="connsiteY13" fmla="*/ 6500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922 w 10000"/>
              <a:gd name="connsiteY10" fmla="*/ 5554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6168 w 10000"/>
              <a:gd name="connsiteY13" fmla="*/ 6500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667 w 10000"/>
              <a:gd name="connsiteY10" fmla="*/ 5448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6168 w 10000"/>
              <a:gd name="connsiteY13" fmla="*/ 6500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38 h 10000"/>
              <a:gd name="connsiteX1" fmla="*/ 4873 w 10000"/>
              <a:gd name="connsiteY1" fmla="*/ 387 h 10000"/>
              <a:gd name="connsiteX2" fmla="*/ 4873 w 10000"/>
              <a:gd name="connsiteY2" fmla="*/ 1176 h 10000"/>
              <a:gd name="connsiteX3" fmla="*/ 6501 w 10000"/>
              <a:gd name="connsiteY3" fmla="*/ 1975 h 10000"/>
              <a:gd name="connsiteX4" fmla="*/ 9688 w 10000"/>
              <a:gd name="connsiteY4" fmla="*/ 2772 h 10000"/>
              <a:gd name="connsiteX5" fmla="*/ 9688 w 10000"/>
              <a:gd name="connsiteY5" fmla="*/ 3168 h 10000"/>
              <a:gd name="connsiteX6" fmla="*/ 7988 w 10000"/>
              <a:gd name="connsiteY6" fmla="*/ 3616 h 10000"/>
              <a:gd name="connsiteX7" fmla="*/ 6664 w 10000"/>
              <a:gd name="connsiteY7" fmla="*/ 3968 h 10000"/>
              <a:gd name="connsiteX8" fmla="*/ 5851 w 10000"/>
              <a:gd name="connsiteY8" fmla="*/ 4445 h 10000"/>
              <a:gd name="connsiteX9" fmla="*/ 5668 w 10000"/>
              <a:gd name="connsiteY9" fmla="*/ 5019 h 10000"/>
              <a:gd name="connsiteX10" fmla="*/ 5667 w 10000"/>
              <a:gd name="connsiteY10" fmla="*/ 5448 h 10000"/>
              <a:gd name="connsiteX11" fmla="*/ 5256 w 10000"/>
              <a:gd name="connsiteY11" fmla="*/ 6041 h 10000"/>
              <a:gd name="connsiteX12" fmla="*/ 6500 w 10000"/>
              <a:gd name="connsiteY12" fmla="*/ 6289 h 10000"/>
              <a:gd name="connsiteX13" fmla="*/ 7357 w 10000"/>
              <a:gd name="connsiteY13" fmla="*/ 6542 h 10000"/>
              <a:gd name="connsiteX14" fmla="*/ 8095 w 10000"/>
              <a:gd name="connsiteY14" fmla="*/ 6747 h 10000"/>
              <a:gd name="connsiteX15" fmla="*/ 9688 w 10000"/>
              <a:gd name="connsiteY15" fmla="*/ 7544 h 10000"/>
              <a:gd name="connsiteX16" fmla="*/ 8095 w 10000"/>
              <a:gd name="connsiteY16" fmla="*/ 7938 h 10000"/>
              <a:gd name="connsiteX17" fmla="*/ 3280 w 10000"/>
              <a:gd name="connsiteY17" fmla="*/ 8344 h 10000"/>
              <a:gd name="connsiteX18" fmla="*/ 61 w 10000"/>
              <a:gd name="connsiteY18" fmla="*/ 9133 h 10000"/>
              <a:gd name="connsiteX19" fmla="*/ 1299 w 10000"/>
              <a:gd name="connsiteY19" fmla="*/ 9598 h 10000"/>
              <a:gd name="connsiteX20" fmla="*/ 3280 w 10000"/>
              <a:gd name="connsiteY20" fmla="*/ 9931 h 10000"/>
              <a:gd name="connsiteX21" fmla="*/ 5383 w 10000"/>
              <a:gd name="connsiteY21" fmla="*/ 10000 h 10000"/>
              <a:gd name="connsiteX22" fmla="*/ 4873 w 10000"/>
              <a:gd name="connsiteY22" fmla="*/ 7938 h 10000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668 w 10000"/>
              <a:gd name="connsiteY9" fmla="*/ 5021 h 10002"/>
              <a:gd name="connsiteX10" fmla="*/ 5667 w 10000"/>
              <a:gd name="connsiteY10" fmla="*/ 5450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668 w 10000"/>
              <a:gd name="connsiteY9" fmla="*/ 5021 h 10002"/>
              <a:gd name="connsiteX10" fmla="*/ 5455 w 10000"/>
              <a:gd name="connsiteY10" fmla="*/ 5397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668 w 10000"/>
              <a:gd name="connsiteY9" fmla="*/ 4947 h 10002"/>
              <a:gd name="connsiteX10" fmla="*/ 5455 w 10000"/>
              <a:gd name="connsiteY10" fmla="*/ 5397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668 w 10000"/>
              <a:gd name="connsiteY9" fmla="*/ 4841 h 10002"/>
              <a:gd name="connsiteX10" fmla="*/ 5455 w 10000"/>
              <a:gd name="connsiteY10" fmla="*/ 5397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626 w 10000"/>
              <a:gd name="connsiteY9" fmla="*/ 4841 h 10002"/>
              <a:gd name="connsiteX10" fmla="*/ 5455 w 10000"/>
              <a:gd name="connsiteY10" fmla="*/ 5397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455 w 10000"/>
              <a:gd name="connsiteY10" fmla="*/ 5397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688 w 10000"/>
              <a:gd name="connsiteY15" fmla="*/ 7546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500 w 10000"/>
              <a:gd name="connsiteY12" fmla="*/ 6291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373 w 10000"/>
              <a:gd name="connsiteY12" fmla="*/ 6344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373 w 10000"/>
              <a:gd name="connsiteY12" fmla="*/ 6344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373 w 10000"/>
              <a:gd name="connsiteY12" fmla="*/ 6344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5383 w 10000"/>
              <a:gd name="connsiteY21" fmla="*/ 10002 h 10002"/>
              <a:gd name="connsiteX22" fmla="*/ 4873 w 10000"/>
              <a:gd name="connsiteY22" fmla="*/ 7940 h 10002"/>
              <a:gd name="connsiteX0" fmla="*/ 4873 w 10000"/>
              <a:gd name="connsiteY0" fmla="*/ 7940 h 10130"/>
              <a:gd name="connsiteX1" fmla="*/ 4873 w 10000"/>
              <a:gd name="connsiteY1" fmla="*/ 389 h 10130"/>
              <a:gd name="connsiteX2" fmla="*/ 5128 w 10000"/>
              <a:gd name="connsiteY2" fmla="*/ 1178 h 10130"/>
              <a:gd name="connsiteX3" fmla="*/ 6501 w 10000"/>
              <a:gd name="connsiteY3" fmla="*/ 1977 h 10130"/>
              <a:gd name="connsiteX4" fmla="*/ 9688 w 10000"/>
              <a:gd name="connsiteY4" fmla="*/ 2774 h 10130"/>
              <a:gd name="connsiteX5" fmla="*/ 9688 w 10000"/>
              <a:gd name="connsiteY5" fmla="*/ 3170 h 10130"/>
              <a:gd name="connsiteX6" fmla="*/ 7988 w 10000"/>
              <a:gd name="connsiteY6" fmla="*/ 3618 h 10130"/>
              <a:gd name="connsiteX7" fmla="*/ 6664 w 10000"/>
              <a:gd name="connsiteY7" fmla="*/ 3970 h 10130"/>
              <a:gd name="connsiteX8" fmla="*/ 5851 w 10000"/>
              <a:gd name="connsiteY8" fmla="*/ 4447 h 10130"/>
              <a:gd name="connsiteX9" fmla="*/ 5541 w 10000"/>
              <a:gd name="connsiteY9" fmla="*/ 4809 h 10130"/>
              <a:gd name="connsiteX10" fmla="*/ 5200 w 10000"/>
              <a:gd name="connsiteY10" fmla="*/ 5429 h 10130"/>
              <a:gd name="connsiteX11" fmla="*/ 5256 w 10000"/>
              <a:gd name="connsiteY11" fmla="*/ 6043 h 10130"/>
              <a:gd name="connsiteX12" fmla="*/ 6373 w 10000"/>
              <a:gd name="connsiteY12" fmla="*/ 6344 h 10130"/>
              <a:gd name="connsiteX13" fmla="*/ 7357 w 10000"/>
              <a:gd name="connsiteY13" fmla="*/ 6544 h 10130"/>
              <a:gd name="connsiteX14" fmla="*/ 8095 w 10000"/>
              <a:gd name="connsiteY14" fmla="*/ 6749 h 10130"/>
              <a:gd name="connsiteX15" fmla="*/ 9476 w 10000"/>
              <a:gd name="connsiteY15" fmla="*/ 7175 h 10130"/>
              <a:gd name="connsiteX16" fmla="*/ 8095 w 10000"/>
              <a:gd name="connsiteY16" fmla="*/ 7940 h 10130"/>
              <a:gd name="connsiteX17" fmla="*/ 3280 w 10000"/>
              <a:gd name="connsiteY17" fmla="*/ 8346 h 10130"/>
              <a:gd name="connsiteX18" fmla="*/ 61 w 10000"/>
              <a:gd name="connsiteY18" fmla="*/ 9135 h 10130"/>
              <a:gd name="connsiteX19" fmla="*/ 1299 w 10000"/>
              <a:gd name="connsiteY19" fmla="*/ 9600 h 10130"/>
              <a:gd name="connsiteX20" fmla="*/ 3280 w 10000"/>
              <a:gd name="connsiteY20" fmla="*/ 9933 h 10130"/>
              <a:gd name="connsiteX21" fmla="*/ 4291 w 10000"/>
              <a:gd name="connsiteY21" fmla="*/ 9937 h 10130"/>
              <a:gd name="connsiteX22" fmla="*/ 5383 w 10000"/>
              <a:gd name="connsiteY22" fmla="*/ 10002 h 10130"/>
              <a:gd name="connsiteX23" fmla="*/ 4873 w 10000"/>
              <a:gd name="connsiteY23" fmla="*/ 7940 h 10130"/>
              <a:gd name="connsiteX0" fmla="*/ 4873 w 10000"/>
              <a:gd name="connsiteY0" fmla="*/ 7940 h 10130"/>
              <a:gd name="connsiteX1" fmla="*/ 4873 w 10000"/>
              <a:gd name="connsiteY1" fmla="*/ 389 h 10130"/>
              <a:gd name="connsiteX2" fmla="*/ 5128 w 10000"/>
              <a:gd name="connsiteY2" fmla="*/ 1178 h 10130"/>
              <a:gd name="connsiteX3" fmla="*/ 6501 w 10000"/>
              <a:gd name="connsiteY3" fmla="*/ 1977 h 10130"/>
              <a:gd name="connsiteX4" fmla="*/ 9688 w 10000"/>
              <a:gd name="connsiteY4" fmla="*/ 2774 h 10130"/>
              <a:gd name="connsiteX5" fmla="*/ 9688 w 10000"/>
              <a:gd name="connsiteY5" fmla="*/ 3170 h 10130"/>
              <a:gd name="connsiteX6" fmla="*/ 7988 w 10000"/>
              <a:gd name="connsiteY6" fmla="*/ 3618 h 10130"/>
              <a:gd name="connsiteX7" fmla="*/ 6664 w 10000"/>
              <a:gd name="connsiteY7" fmla="*/ 3970 h 10130"/>
              <a:gd name="connsiteX8" fmla="*/ 5851 w 10000"/>
              <a:gd name="connsiteY8" fmla="*/ 4447 h 10130"/>
              <a:gd name="connsiteX9" fmla="*/ 5541 w 10000"/>
              <a:gd name="connsiteY9" fmla="*/ 4809 h 10130"/>
              <a:gd name="connsiteX10" fmla="*/ 5200 w 10000"/>
              <a:gd name="connsiteY10" fmla="*/ 5429 h 10130"/>
              <a:gd name="connsiteX11" fmla="*/ 5256 w 10000"/>
              <a:gd name="connsiteY11" fmla="*/ 6043 h 10130"/>
              <a:gd name="connsiteX12" fmla="*/ 6373 w 10000"/>
              <a:gd name="connsiteY12" fmla="*/ 6344 h 10130"/>
              <a:gd name="connsiteX13" fmla="*/ 7357 w 10000"/>
              <a:gd name="connsiteY13" fmla="*/ 6544 h 10130"/>
              <a:gd name="connsiteX14" fmla="*/ 8095 w 10000"/>
              <a:gd name="connsiteY14" fmla="*/ 6749 h 10130"/>
              <a:gd name="connsiteX15" fmla="*/ 9476 w 10000"/>
              <a:gd name="connsiteY15" fmla="*/ 7175 h 10130"/>
              <a:gd name="connsiteX16" fmla="*/ 8095 w 10000"/>
              <a:gd name="connsiteY16" fmla="*/ 7940 h 10130"/>
              <a:gd name="connsiteX17" fmla="*/ 3280 w 10000"/>
              <a:gd name="connsiteY17" fmla="*/ 8346 h 10130"/>
              <a:gd name="connsiteX18" fmla="*/ 61 w 10000"/>
              <a:gd name="connsiteY18" fmla="*/ 9135 h 10130"/>
              <a:gd name="connsiteX19" fmla="*/ 1299 w 10000"/>
              <a:gd name="connsiteY19" fmla="*/ 9600 h 10130"/>
              <a:gd name="connsiteX20" fmla="*/ 3280 w 10000"/>
              <a:gd name="connsiteY20" fmla="*/ 9933 h 10130"/>
              <a:gd name="connsiteX21" fmla="*/ 4291 w 10000"/>
              <a:gd name="connsiteY21" fmla="*/ 9937 h 10130"/>
              <a:gd name="connsiteX22" fmla="*/ 5383 w 10000"/>
              <a:gd name="connsiteY22" fmla="*/ 10002 h 10130"/>
              <a:gd name="connsiteX23" fmla="*/ 4873 w 10000"/>
              <a:gd name="connsiteY23" fmla="*/ 7940 h 10130"/>
              <a:gd name="connsiteX0" fmla="*/ 4873 w 10000"/>
              <a:gd name="connsiteY0" fmla="*/ 7940 h 10130"/>
              <a:gd name="connsiteX1" fmla="*/ 4873 w 10000"/>
              <a:gd name="connsiteY1" fmla="*/ 389 h 10130"/>
              <a:gd name="connsiteX2" fmla="*/ 5128 w 10000"/>
              <a:gd name="connsiteY2" fmla="*/ 1178 h 10130"/>
              <a:gd name="connsiteX3" fmla="*/ 6501 w 10000"/>
              <a:gd name="connsiteY3" fmla="*/ 1977 h 10130"/>
              <a:gd name="connsiteX4" fmla="*/ 9688 w 10000"/>
              <a:gd name="connsiteY4" fmla="*/ 2774 h 10130"/>
              <a:gd name="connsiteX5" fmla="*/ 9688 w 10000"/>
              <a:gd name="connsiteY5" fmla="*/ 3170 h 10130"/>
              <a:gd name="connsiteX6" fmla="*/ 7988 w 10000"/>
              <a:gd name="connsiteY6" fmla="*/ 3618 h 10130"/>
              <a:gd name="connsiteX7" fmla="*/ 6664 w 10000"/>
              <a:gd name="connsiteY7" fmla="*/ 3970 h 10130"/>
              <a:gd name="connsiteX8" fmla="*/ 5851 w 10000"/>
              <a:gd name="connsiteY8" fmla="*/ 4447 h 10130"/>
              <a:gd name="connsiteX9" fmla="*/ 5541 w 10000"/>
              <a:gd name="connsiteY9" fmla="*/ 4809 h 10130"/>
              <a:gd name="connsiteX10" fmla="*/ 5200 w 10000"/>
              <a:gd name="connsiteY10" fmla="*/ 5429 h 10130"/>
              <a:gd name="connsiteX11" fmla="*/ 5256 w 10000"/>
              <a:gd name="connsiteY11" fmla="*/ 6043 h 10130"/>
              <a:gd name="connsiteX12" fmla="*/ 6373 w 10000"/>
              <a:gd name="connsiteY12" fmla="*/ 6344 h 10130"/>
              <a:gd name="connsiteX13" fmla="*/ 7357 w 10000"/>
              <a:gd name="connsiteY13" fmla="*/ 6544 h 10130"/>
              <a:gd name="connsiteX14" fmla="*/ 8095 w 10000"/>
              <a:gd name="connsiteY14" fmla="*/ 6749 h 10130"/>
              <a:gd name="connsiteX15" fmla="*/ 9476 w 10000"/>
              <a:gd name="connsiteY15" fmla="*/ 7175 h 10130"/>
              <a:gd name="connsiteX16" fmla="*/ 8095 w 10000"/>
              <a:gd name="connsiteY16" fmla="*/ 7940 h 10130"/>
              <a:gd name="connsiteX17" fmla="*/ 3280 w 10000"/>
              <a:gd name="connsiteY17" fmla="*/ 8346 h 10130"/>
              <a:gd name="connsiteX18" fmla="*/ 61 w 10000"/>
              <a:gd name="connsiteY18" fmla="*/ 9135 h 10130"/>
              <a:gd name="connsiteX19" fmla="*/ 1299 w 10000"/>
              <a:gd name="connsiteY19" fmla="*/ 9600 h 10130"/>
              <a:gd name="connsiteX20" fmla="*/ 3280 w 10000"/>
              <a:gd name="connsiteY20" fmla="*/ 9933 h 10130"/>
              <a:gd name="connsiteX21" fmla="*/ 4291 w 10000"/>
              <a:gd name="connsiteY21" fmla="*/ 9937 h 10130"/>
              <a:gd name="connsiteX22" fmla="*/ 5383 w 10000"/>
              <a:gd name="connsiteY22" fmla="*/ 10002 h 10130"/>
              <a:gd name="connsiteX23" fmla="*/ 4873 w 10000"/>
              <a:gd name="connsiteY23" fmla="*/ 7940 h 10130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373 w 10000"/>
              <a:gd name="connsiteY12" fmla="*/ 6344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4291 w 10000"/>
              <a:gd name="connsiteY21" fmla="*/ 9937 h 10002"/>
              <a:gd name="connsiteX22" fmla="*/ 5383 w 10000"/>
              <a:gd name="connsiteY22" fmla="*/ 10002 h 10002"/>
              <a:gd name="connsiteX23" fmla="*/ 4873 w 10000"/>
              <a:gd name="connsiteY23" fmla="*/ 7940 h 10002"/>
              <a:gd name="connsiteX0" fmla="*/ 4873 w 10000"/>
              <a:gd name="connsiteY0" fmla="*/ 7940 h 10002"/>
              <a:gd name="connsiteX1" fmla="*/ 4873 w 10000"/>
              <a:gd name="connsiteY1" fmla="*/ 389 h 10002"/>
              <a:gd name="connsiteX2" fmla="*/ 5128 w 10000"/>
              <a:gd name="connsiteY2" fmla="*/ 1178 h 10002"/>
              <a:gd name="connsiteX3" fmla="*/ 6501 w 10000"/>
              <a:gd name="connsiteY3" fmla="*/ 1977 h 10002"/>
              <a:gd name="connsiteX4" fmla="*/ 9688 w 10000"/>
              <a:gd name="connsiteY4" fmla="*/ 2774 h 10002"/>
              <a:gd name="connsiteX5" fmla="*/ 9688 w 10000"/>
              <a:gd name="connsiteY5" fmla="*/ 3170 h 10002"/>
              <a:gd name="connsiteX6" fmla="*/ 7988 w 10000"/>
              <a:gd name="connsiteY6" fmla="*/ 3618 h 10002"/>
              <a:gd name="connsiteX7" fmla="*/ 6664 w 10000"/>
              <a:gd name="connsiteY7" fmla="*/ 3970 h 10002"/>
              <a:gd name="connsiteX8" fmla="*/ 5851 w 10000"/>
              <a:gd name="connsiteY8" fmla="*/ 4447 h 10002"/>
              <a:gd name="connsiteX9" fmla="*/ 5541 w 10000"/>
              <a:gd name="connsiteY9" fmla="*/ 4809 h 10002"/>
              <a:gd name="connsiteX10" fmla="*/ 5200 w 10000"/>
              <a:gd name="connsiteY10" fmla="*/ 5429 h 10002"/>
              <a:gd name="connsiteX11" fmla="*/ 5256 w 10000"/>
              <a:gd name="connsiteY11" fmla="*/ 6043 h 10002"/>
              <a:gd name="connsiteX12" fmla="*/ 6373 w 10000"/>
              <a:gd name="connsiteY12" fmla="*/ 6344 h 10002"/>
              <a:gd name="connsiteX13" fmla="*/ 7357 w 10000"/>
              <a:gd name="connsiteY13" fmla="*/ 6544 h 10002"/>
              <a:gd name="connsiteX14" fmla="*/ 8095 w 10000"/>
              <a:gd name="connsiteY14" fmla="*/ 6749 h 10002"/>
              <a:gd name="connsiteX15" fmla="*/ 9476 w 10000"/>
              <a:gd name="connsiteY15" fmla="*/ 7175 h 10002"/>
              <a:gd name="connsiteX16" fmla="*/ 8095 w 10000"/>
              <a:gd name="connsiteY16" fmla="*/ 7940 h 10002"/>
              <a:gd name="connsiteX17" fmla="*/ 3280 w 10000"/>
              <a:gd name="connsiteY17" fmla="*/ 8346 h 10002"/>
              <a:gd name="connsiteX18" fmla="*/ 61 w 10000"/>
              <a:gd name="connsiteY18" fmla="*/ 9135 h 10002"/>
              <a:gd name="connsiteX19" fmla="*/ 1299 w 10000"/>
              <a:gd name="connsiteY19" fmla="*/ 9600 h 10002"/>
              <a:gd name="connsiteX20" fmla="*/ 3280 w 10000"/>
              <a:gd name="connsiteY20" fmla="*/ 9933 h 10002"/>
              <a:gd name="connsiteX21" fmla="*/ 4418 w 10000"/>
              <a:gd name="connsiteY21" fmla="*/ 9969 h 10002"/>
              <a:gd name="connsiteX22" fmla="*/ 5383 w 10000"/>
              <a:gd name="connsiteY22" fmla="*/ 10002 h 10002"/>
              <a:gd name="connsiteX23" fmla="*/ 4873 w 10000"/>
              <a:gd name="connsiteY23" fmla="*/ 7940 h 10002"/>
              <a:gd name="connsiteX0" fmla="*/ 4813 w 9940"/>
              <a:gd name="connsiteY0" fmla="*/ 7940 h 10002"/>
              <a:gd name="connsiteX1" fmla="*/ 4813 w 9940"/>
              <a:gd name="connsiteY1" fmla="*/ 389 h 10002"/>
              <a:gd name="connsiteX2" fmla="*/ 5068 w 9940"/>
              <a:gd name="connsiteY2" fmla="*/ 1178 h 10002"/>
              <a:gd name="connsiteX3" fmla="*/ 6441 w 9940"/>
              <a:gd name="connsiteY3" fmla="*/ 1977 h 10002"/>
              <a:gd name="connsiteX4" fmla="*/ 9628 w 9940"/>
              <a:gd name="connsiteY4" fmla="*/ 2774 h 10002"/>
              <a:gd name="connsiteX5" fmla="*/ 9628 w 9940"/>
              <a:gd name="connsiteY5" fmla="*/ 3170 h 10002"/>
              <a:gd name="connsiteX6" fmla="*/ 7928 w 9940"/>
              <a:gd name="connsiteY6" fmla="*/ 3618 h 10002"/>
              <a:gd name="connsiteX7" fmla="*/ 6604 w 9940"/>
              <a:gd name="connsiteY7" fmla="*/ 3970 h 10002"/>
              <a:gd name="connsiteX8" fmla="*/ 5791 w 9940"/>
              <a:gd name="connsiteY8" fmla="*/ 4447 h 10002"/>
              <a:gd name="connsiteX9" fmla="*/ 5481 w 9940"/>
              <a:gd name="connsiteY9" fmla="*/ 4809 h 10002"/>
              <a:gd name="connsiteX10" fmla="*/ 5140 w 9940"/>
              <a:gd name="connsiteY10" fmla="*/ 5429 h 10002"/>
              <a:gd name="connsiteX11" fmla="*/ 5196 w 9940"/>
              <a:gd name="connsiteY11" fmla="*/ 6043 h 10002"/>
              <a:gd name="connsiteX12" fmla="*/ 6313 w 9940"/>
              <a:gd name="connsiteY12" fmla="*/ 6344 h 10002"/>
              <a:gd name="connsiteX13" fmla="*/ 7297 w 9940"/>
              <a:gd name="connsiteY13" fmla="*/ 6544 h 10002"/>
              <a:gd name="connsiteX14" fmla="*/ 8035 w 9940"/>
              <a:gd name="connsiteY14" fmla="*/ 6749 h 10002"/>
              <a:gd name="connsiteX15" fmla="*/ 9416 w 9940"/>
              <a:gd name="connsiteY15" fmla="*/ 7175 h 10002"/>
              <a:gd name="connsiteX16" fmla="*/ 8035 w 9940"/>
              <a:gd name="connsiteY16" fmla="*/ 7940 h 10002"/>
              <a:gd name="connsiteX17" fmla="*/ 3220 w 9940"/>
              <a:gd name="connsiteY17" fmla="*/ 8346 h 10002"/>
              <a:gd name="connsiteX18" fmla="*/ 1 w 9940"/>
              <a:gd name="connsiteY18" fmla="*/ 9135 h 10002"/>
              <a:gd name="connsiteX19" fmla="*/ 1239 w 9940"/>
              <a:gd name="connsiteY19" fmla="*/ 9600 h 10002"/>
              <a:gd name="connsiteX20" fmla="*/ 3220 w 9940"/>
              <a:gd name="connsiteY20" fmla="*/ 9933 h 10002"/>
              <a:gd name="connsiteX21" fmla="*/ 4358 w 9940"/>
              <a:gd name="connsiteY21" fmla="*/ 9969 h 10002"/>
              <a:gd name="connsiteX22" fmla="*/ 5323 w 9940"/>
              <a:gd name="connsiteY22" fmla="*/ 10002 h 10002"/>
              <a:gd name="connsiteX23" fmla="*/ 4813 w 9940"/>
              <a:gd name="connsiteY23" fmla="*/ 7940 h 10002"/>
              <a:gd name="connsiteX0" fmla="*/ 4842 w 10000"/>
              <a:gd name="connsiteY0" fmla="*/ 7938 h 9968"/>
              <a:gd name="connsiteX1" fmla="*/ 4842 w 10000"/>
              <a:gd name="connsiteY1" fmla="*/ 389 h 9968"/>
              <a:gd name="connsiteX2" fmla="*/ 5099 w 10000"/>
              <a:gd name="connsiteY2" fmla="*/ 1178 h 9968"/>
              <a:gd name="connsiteX3" fmla="*/ 6480 w 10000"/>
              <a:gd name="connsiteY3" fmla="*/ 1977 h 9968"/>
              <a:gd name="connsiteX4" fmla="*/ 9686 w 10000"/>
              <a:gd name="connsiteY4" fmla="*/ 2773 h 9968"/>
              <a:gd name="connsiteX5" fmla="*/ 9686 w 10000"/>
              <a:gd name="connsiteY5" fmla="*/ 3169 h 9968"/>
              <a:gd name="connsiteX6" fmla="*/ 7976 w 10000"/>
              <a:gd name="connsiteY6" fmla="*/ 3617 h 9968"/>
              <a:gd name="connsiteX7" fmla="*/ 6644 w 10000"/>
              <a:gd name="connsiteY7" fmla="*/ 3969 h 9968"/>
              <a:gd name="connsiteX8" fmla="*/ 5826 w 10000"/>
              <a:gd name="connsiteY8" fmla="*/ 4446 h 9968"/>
              <a:gd name="connsiteX9" fmla="*/ 5514 w 10000"/>
              <a:gd name="connsiteY9" fmla="*/ 4808 h 9968"/>
              <a:gd name="connsiteX10" fmla="*/ 5171 w 10000"/>
              <a:gd name="connsiteY10" fmla="*/ 5428 h 9968"/>
              <a:gd name="connsiteX11" fmla="*/ 5227 w 10000"/>
              <a:gd name="connsiteY11" fmla="*/ 6042 h 9968"/>
              <a:gd name="connsiteX12" fmla="*/ 6351 w 10000"/>
              <a:gd name="connsiteY12" fmla="*/ 6343 h 9968"/>
              <a:gd name="connsiteX13" fmla="*/ 7341 w 10000"/>
              <a:gd name="connsiteY13" fmla="*/ 6543 h 9968"/>
              <a:gd name="connsiteX14" fmla="*/ 8084 w 10000"/>
              <a:gd name="connsiteY14" fmla="*/ 6748 h 9968"/>
              <a:gd name="connsiteX15" fmla="*/ 9473 w 10000"/>
              <a:gd name="connsiteY15" fmla="*/ 7174 h 9968"/>
              <a:gd name="connsiteX16" fmla="*/ 8084 w 10000"/>
              <a:gd name="connsiteY16" fmla="*/ 7938 h 9968"/>
              <a:gd name="connsiteX17" fmla="*/ 3239 w 10000"/>
              <a:gd name="connsiteY17" fmla="*/ 8344 h 9968"/>
              <a:gd name="connsiteX18" fmla="*/ 1 w 10000"/>
              <a:gd name="connsiteY18" fmla="*/ 9133 h 9968"/>
              <a:gd name="connsiteX19" fmla="*/ 1246 w 10000"/>
              <a:gd name="connsiteY19" fmla="*/ 9598 h 9968"/>
              <a:gd name="connsiteX20" fmla="*/ 3239 w 10000"/>
              <a:gd name="connsiteY20" fmla="*/ 9931 h 9968"/>
              <a:gd name="connsiteX21" fmla="*/ 4384 w 10000"/>
              <a:gd name="connsiteY21" fmla="*/ 9967 h 9968"/>
              <a:gd name="connsiteX22" fmla="*/ 4842 w 10000"/>
              <a:gd name="connsiteY22" fmla="*/ 7938 h 9968"/>
              <a:gd name="connsiteX0" fmla="*/ 4842 w 10000"/>
              <a:gd name="connsiteY0" fmla="*/ 7963 h 9990"/>
              <a:gd name="connsiteX1" fmla="*/ 4842 w 10000"/>
              <a:gd name="connsiteY1" fmla="*/ 390 h 9990"/>
              <a:gd name="connsiteX2" fmla="*/ 5099 w 10000"/>
              <a:gd name="connsiteY2" fmla="*/ 1182 h 9990"/>
              <a:gd name="connsiteX3" fmla="*/ 6480 w 10000"/>
              <a:gd name="connsiteY3" fmla="*/ 1983 h 9990"/>
              <a:gd name="connsiteX4" fmla="*/ 9686 w 10000"/>
              <a:gd name="connsiteY4" fmla="*/ 2782 h 9990"/>
              <a:gd name="connsiteX5" fmla="*/ 9686 w 10000"/>
              <a:gd name="connsiteY5" fmla="*/ 3179 h 9990"/>
              <a:gd name="connsiteX6" fmla="*/ 7976 w 10000"/>
              <a:gd name="connsiteY6" fmla="*/ 3629 h 9990"/>
              <a:gd name="connsiteX7" fmla="*/ 6644 w 10000"/>
              <a:gd name="connsiteY7" fmla="*/ 3982 h 9990"/>
              <a:gd name="connsiteX8" fmla="*/ 5826 w 10000"/>
              <a:gd name="connsiteY8" fmla="*/ 4460 h 9990"/>
              <a:gd name="connsiteX9" fmla="*/ 5514 w 10000"/>
              <a:gd name="connsiteY9" fmla="*/ 4823 h 9990"/>
              <a:gd name="connsiteX10" fmla="*/ 5171 w 10000"/>
              <a:gd name="connsiteY10" fmla="*/ 5445 h 9990"/>
              <a:gd name="connsiteX11" fmla="*/ 5227 w 10000"/>
              <a:gd name="connsiteY11" fmla="*/ 6061 h 9990"/>
              <a:gd name="connsiteX12" fmla="*/ 6351 w 10000"/>
              <a:gd name="connsiteY12" fmla="*/ 6363 h 9990"/>
              <a:gd name="connsiteX13" fmla="*/ 7341 w 10000"/>
              <a:gd name="connsiteY13" fmla="*/ 6564 h 9990"/>
              <a:gd name="connsiteX14" fmla="*/ 8084 w 10000"/>
              <a:gd name="connsiteY14" fmla="*/ 6770 h 9990"/>
              <a:gd name="connsiteX15" fmla="*/ 9473 w 10000"/>
              <a:gd name="connsiteY15" fmla="*/ 7197 h 9990"/>
              <a:gd name="connsiteX16" fmla="*/ 8084 w 10000"/>
              <a:gd name="connsiteY16" fmla="*/ 7963 h 9990"/>
              <a:gd name="connsiteX17" fmla="*/ 3239 w 10000"/>
              <a:gd name="connsiteY17" fmla="*/ 8371 h 9990"/>
              <a:gd name="connsiteX18" fmla="*/ 1 w 10000"/>
              <a:gd name="connsiteY18" fmla="*/ 9162 h 9990"/>
              <a:gd name="connsiteX19" fmla="*/ 1246 w 10000"/>
              <a:gd name="connsiteY19" fmla="*/ 9629 h 9990"/>
              <a:gd name="connsiteX20" fmla="*/ 3239 w 10000"/>
              <a:gd name="connsiteY20" fmla="*/ 9963 h 9990"/>
              <a:gd name="connsiteX21" fmla="*/ 4726 w 10000"/>
              <a:gd name="connsiteY21" fmla="*/ 9978 h 9990"/>
              <a:gd name="connsiteX22" fmla="*/ 4842 w 10000"/>
              <a:gd name="connsiteY22" fmla="*/ 7963 h 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00" h="9990">
                <a:moveTo>
                  <a:pt x="4842" y="7963"/>
                </a:moveTo>
                <a:cubicBezTo>
                  <a:pt x="4861" y="6365"/>
                  <a:pt x="4800" y="1521"/>
                  <a:pt x="4842" y="390"/>
                </a:cubicBezTo>
                <a:cubicBezTo>
                  <a:pt x="4885" y="-740"/>
                  <a:pt x="4815" y="919"/>
                  <a:pt x="5099" y="1182"/>
                </a:cubicBezTo>
                <a:cubicBezTo>
                  <a:pt x="5383" y="1447"/>
                  <a:pt x="5715" y="1716"/>
                  <a:pt x="6480" y="1983"/>
                </a:cubicBezTo>
                <a:cubicBezTo>
                  <a:pt x="7244" y="2250"/>
                  <a:pt x="9152" y="2579"/>
                  <a:pt x="9686" y="2782"/>
                </a:cubicBezTo>
                <a:cubicBezTo>
                  <a:pt x="10219" y="2986"/>
                  <a:pt x="9973" y="3040"/>
                  <a:pt x="9686" y="3179"/>
                </a:cubicBezTo>
                <a:cubicBezTo>
                  <a:pt x="9401" y="3321"/>
                  <a:pt x="8482" y="3495"/>
                  <a:pt x="7976" y="3629"/>
                </a:cubicBezTo>
                <a:cubicBezTo>
                  <a:pt x="7470" y="3763"/>
                  <a:pt x="7002" y="3844"/>
                  <a:pt x="6644" y="3982"/>
                </a:cubicBezTo>
                <a:cubicBezTo>
                  <a:pt x="6286" y="4121"/>
                  <a:pt x="6014" y="4320"/>
                  <a:pt x="5826" y="4460"/>
                </a:cubicBezTo>
                <a:cubicBezTo>
                  <a:pt x="5638" y="4601"/>
                  <a:pt x="5624" y="4659"/>
                  <a:pt x="5514" y="4823"/>
                </a:cubicBezTo>
                <a:cubicBezTo>
                  <a:pt x="5405" y="4988"/>
                  <a:pt x="5218" y="5239"/>
                  <a:pt x="5171" y="5445"/>
                </a:cubicBezTo>
                <a:cubicBezTo>
                  <a:pt x="5124" y="5652"/>
                  <a:pt x="5030" y="5908"/>
                  <a:pt x="5227" y="6061"/>
                </a:cubicBezTo>
                <a:cubicBezTo>
                  <a:pt x="5425" y="6215"/>
                  <a:pt x="5913" y="6258"/>
                  <a:pt x="6351" y="6363"/>
                </a:cubicBezTo>
                <a:cubicBezTo>
                  <a:pt x="6789" y="6469"/>
                  <a:pt x="7052" y="6497"/>
                  <a:pt x="7341" y="6564"/>
                </a:cubicBezTo>
                <a:cubicBezTo>
                  <a:pt x="7630" y="6631"/>
                  <a:pt x="7728" y="6664"/>
                  <a:pt x="8084" y="6770"/>
                </a:cubicBezTo>
                <a:cubicBezTo>
                  <a:pt x="8439" y="6875"/>
                  <a:pt x="9260" y="6984"/>
                  <a:pt x="9473" y="7197"/>
                </a:cubicBezTo>
                <a:cubicBezTo>
                  <a:pt x="9686" y="7410"/>
                  <a:pt x="9123" y="7768"/>
                  <a:pt x="8084" y="7963"/>
                </a:cubicBezTo>
                <a:cubicBezTo>
                  <a:pt x="7044" y="8159"/>
                  <a:pt x="4593" y="8168"/>
                  <a:pt x="3239" y="8371"/>
                </a:cubicBezTo>
                <a:cubicBezTo>
                  <a:pt x="1887" y="8573"/>
                  <a:pt x="24" y="8972"/>
                  <a:pt x="1" y="9162"/>
                </a:cubicBezTo>
                <a:cubicBezTo>
                  <a:pt x="-22" y="9353"/>
                  <a:pt x="711" y="9496"/>
                  <a:pt x="1246" y="9629"/>
                </a:cubicBezTo>
                <a:cubicBezTo>
                  <a:pt x="1780" y="9762"/>
                  <a:pt x="2659" y="9905"/>
                  <a:pt x="3239" y="9963"/>
                </a:cubicBezTo>
                <a:cubicBezTo>
                  <a:pt x="3819" y="10021"/>
                  <a:pt x="4374" y="9967"/>
                  <a:pt x="4726" y="9978"/>
                </a:cubicBezTo>
                <a:cubicBezTo>
                  <a:pt x="4993" y="9645"/>
                  <a:pt x="4823" y="9561"/>
                  <a:pt x="4842" y="7963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53834" y="44417"/>
            <a:ext cx="60363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Another type of waveguiding – ARROW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3600" y="523376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cs typeface="Arial" panose="020B0604020202020204" pitchFamily="34" charset="0"/>
              </a:rPr>
              <a:t> M. A. </a:t>
            </a:r>
            <a:r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t>Duguay et al., </a:t>
            </a:r>
            <a:r>
              <a:rPr lang="en-US" sz="1200" i="1" smtClean="0">
                <a:latin typeface="Calibri" panose="020F0502020204030204" pitchFamily="34" charset="0"/>
                <a:cs typeface="Arial" panose="020B0604020202020204" pitchFamily="34" charset="0"/>
              </a:rPr>
              <a:t>Appl. Phys</a:t>
            </a:r>
            <a:r>
              <a:rPr lang="en-US" sz="1200" i="1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i="1" smtClean="0">
                <a:latin typeface="Calibri" panose="020F0502020204030204" pitchFamily="34" charset="0"/>
                <a:cs typeface="Arial" panose="020B0604020202020204" pitchFamily="34" charset="0"/>
              </a:rPr>
              <a:t>Lett</a:t>
            </a:r>
            <a:r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t>. vol. 49, 13, 1986.</a:t>
            </a:r>
          </a:p>
        </p:txBody>
      </p:sp>
      <p:sp>
        <p:nvSpPr>
          <p:cNvPr id="177" name="Text Box 176"/>
          <p:cNvSpPr txBox="1">
            <a:spLocks noChangeArrowheads="1"/>
          </p:cNvSpPr>
          <p:nvPr/>
        </p:nvSpPr>
        <p:spPr bwMode="auto">
          <a:xfrm>
            <a:off x="348678" y="2560176"/>
            <a:ext cx="5159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A</a:t>
            </a:r>
            <a:r>
              <a:rPr lang="cs-CZ" smtClean="0">
                <a:latin typeface="Calibri" panose="020F0502020204030204" pitchFamily="34" charset="0"/>
              </a:rPr>
              <a:t>ntiresonant </a:t>
            </a:r>
            <a:r>
              <a:rPr lang="cs-CZ" b="1">
                <a:latin typeface="Calibri" panose="020F0502020204030204" pitchFamily="34" charset="0"/>
              </a:rPr>
              <a:t>r</a:t>
            </a:r>
            <a:r>
              <a:rPr lang="cs-CZ">
                <a:latin typeface="Calibri" panose="020F0502020204030204" pitchFamily="34" charset="0"/>
              </a:rPr>
              <a:t>eflecting </a:t>
            </a:r>
            <a:r>
              <a:rPr lang="cs-CZ" b="1">
                <a:latin typeface="Calibri" panose="020F0502020204030204" pitchFamily="34" charset="0"/>
              </a:rPr>
              <a:t>o</a:t>
            </a:r>
            <a:r>
              <a:rPr lang="cs-CZ">
                <a:latin typeface="Calibri" panose="020F0502020204030204" pitchFamily="34" charset="0"/>
              </a:rPr>
              <a:t>ptical </a:t>
            </a:r>
            <a:r>
              <a:rPr lang="cs-CZ" b="1" smtClean="0">
                <a:latin typeface="Calibri" panose="020F0502020204030204" pitchFamily="34" charset="0"/>
              </a:rPr>
              <a:t>w</a:t>
            </a:r>
            <a:r>
              <a:rPr lang="cs-CZ" smtClean="0">
                <a:latin typeface="Calibri" panose="020F0502020204030204" pitchFamily="34" charset="0"/>
              </a:rPr>
              <a:t>aveguide</a:t>
            </a:r>
            <a:r>
              <a:rPr lang="en-US" smtClean="0">
                <a:latin typeface="Calibri" panose="020F0502020204030204" pitchFamily="34" charset="0"/>
              </a:rPr>
              <a:t> –</a:t>
            </a:r>
            <a:r>
              <a:rPr lang="cs-CZ" smtClean="0">
                <a:latin typeface="Calibri" panose="020F0502020204030204" pitchFamily="34" charset="0"/>
              </a:rPr>
              <a:t> </a:t>
            </a:r>
            <a:r>
              <a:rPr lang="cs-CZ" b="1">
                <a:latin typeface="Calibri" panose="020F0502020204030204" pitchFamily="34" charset="0"/>
              </a:rPr>
              <a:t>ARROW</a:t>
            </a:r>
            <a:r>
              <a:rPr lang="cs-CZ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79" name="Text Box 178"/>
          <p:cNvSpPr txBox="1">
            <a:spLocks noChangeArrowheads="1"/>
          </p:cNvSpPr>
          <p:nvPr/>
        </p:nvSpPr>
        <p:spPr bwMode="auto">
          <a:xfrm>
            <a:off x="342031" y="3073524"/>
            <a:ext cx="8020914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Differences between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 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ARROW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a conventional index-guiding waveguide</a:t>
            </a: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mtClean="0">
                <a:latin typeface="Calibri" panose="020F0502020204030204" pitchFamily="34" charset="0"/>
              </a:rPr>
              <a:t>refractive index of the guiding layer can be </a:t>
            </a:r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lower</a:t>
            </a:r>
            <a:r>
              <a:rPr lang="en-US" smtClean="0">
                <a:latin typeface="Calibri" panose="020F0502020204030204" pitchFamily="34" charset="0"/>
              </a:rPr>
              <a:t> than those of the grating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mtClean="0">
                <a:latin typeface="Calibri" panose="020F0502020204030204" pitchFamily="34" charset="0"/>
              </a:rPr>
              <a:t>the gratings must operate in the Bragg regime 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mtClean="0">
                <a:latin typeface="Calibri" panose="020F0502020204030204" pitchFamily="34" charset="0"/>
              </a:rPr>
              <a:t>(the 1D photonic crystal has to exhibit a bandgap)</a:t>
            </a:r>
            <a:endParaRPr lang="cs-CZ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>
                <a:latin typeface="Calibri" panose="020F0502020204030204" pitchFamily="34" charset="0"/>
              </a:rPr>
              <a:t>theoretically,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ARROW</a:t>
            </a:r>
            <a:r>
              <a:rPr lang="en-US" smtClean="0">
                <a:latin typeface="Calibri" panose="020F0502020204030204" pitchFamily="34" charset="0"/>
              </a:rPr>
              <a:t> with lower index guiding layer supports only </a:t>
            </a:r>
            <a:r>
              <a:rPr lang="en-US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leaky modes</a:t>
            </a:r>
            <a:r>
              <a:rPr lang="en-US" smtClean="0">
                <a:latin typeface="Calibri" panose="020F0502020204030204" pitchFamily="34" charset="0"/>
              </a:rPr>
              <a:t>;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mtClean="0">
                <a:latin typeface="Calibri" panose="020F0502020204030204" pitchFamily="34" charset="0"/>
              </a:rPr>
              <a:t>the </a:t>
            </a:r>
            <a:r>
              <a:rPr lang="en-US">
                <a:latin typeface="Calibri" panose="020F0502020204030204" pitchFamily="34" charset="0"/>
              </a:rPr>
              <a:t>number of periods has to be sufficient to suppress power leakage </a:t>
            </a:r>
            <a:br>
              <a:rPr lang="en-US">
                <a:latin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</a:rPr>
              <a:t>through the </a:t>
            </a:r>
            <a:r>
              <a:rPr lang="en-US" smtClean="0">
                <a:latin typeface="Calibri" panose="020F0502020204030204" pitchFamily="34" charset="0"/>
              </a:rPr>
              <a:t>grating </a:t>
            </a:r>
            <a:endParaRPr lang="cs-CZ">
              <a:latin typeface="Calibri" panose="020F0502020204030204" pitchFamily="34" charset="0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400050" y="674350"/>
            <a:ext cx="8137519" cy="1806575"/>
            <a:chOff x="400050" y="971674"/>
            <a:chExt cx="8137519" cy="1806575"/>
          </a:xfrm>
        </p:grpSpPr>
        <p:sp>
          <p:nvSpPr>
            <p:cNvPr id="5" name="AutoShape 4"/>
            <p:cNvSpPr>
              <a:spLocks noChangeAspect="1" noChangeArrowheads="1" noTextEdit="1"/>
            </p:cNvSpPr>
            <p:nvPr/>
          </p:nvSpPr>
          <p:spPr bwMode="auto">
            <a:xfrm>
              <a:off x="400050" y="971674"/>
              <a:ext cx="4870446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04812" y="1046287"/>
              <a:ext cx="2786060" cy="1708150"/>
              <a:chOff x="541" y="1660"/>
              <a:chExt cx="1755" cy="1076"/>
            </a:xfrm>
          </p:grpSpPr>
          <p:grpSp>
            <p:nvGrpSpPr>
              <p:cNvPr id="120" name="Group 6"/>
              <p:cNvGrpSpPr>
                <a:grpSpLocks/>
              </p:cNvGrpSpPr>
              <p:nvPr/>
            </p:nvGrpSpPr>
            <p:grpSpPr bwMode="auto">
              <a:xfrm>
                <a:off x="541" y="1660"/>
                <a:ext cx="1755" cy="67"/>
                <a:chOff x="541" y="1660"/>
                <a:chExt cx="1755" cy="67"/>
              </a:xfrm>
            </p:grpSpPr>
            <p:sp>
              <p:nvSpPr>
                <p:cNvPr id="172" name="Rectangle 7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73" name="Rectangle 8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1" name="Group 9"/>
              <p:cNvGrpSpPr>
                <a:grpSpLocks/>
              </p:cNvGrpSpPr>
              <p:nvPr/>
            </p:nvGrpSpPr>
            <p:grpSpPr bwMode="auto">
              <a:xfrm>
                <a:off x="541" y="1727"/>
                <a:ext cx="1755" cy="45"/>
                <a:chOff x="541" y="1727"/>
                <a:chExt cx="1755" cy="45"/>
              </a:xfrm>
            </p:grpSpPr>
            <p:sp>
              <p:nvSpPr>
                <p:cNvPr id="170" name="Rectangle 10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71" name="Rectangle 11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2" name="Group 12"/>
              <p:cNvGrpSpPr>
                <a:grpSpLocks/>
              </p:cNvGrpSpPr>
              <p:nvPr/>
            </p:nvGrpSpPr>
            <p:grpSpPr bwMode="auto">
              <a:xfrm>
                <a:off x="541" y="1772"/>
                <a:ext cx="1755" cy="67"/>
                <a:chOff x="541" y="1772"/>
                <a:chExt cx="1755" cy="67"/>
              </a:xfrm>
            </p:grpSpPr>
            <p:sp>
              <p:nvSpPr>
                <p:cNvPr id="168" name="Rectangle 13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9" name="Rectangle 14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3" name="Group 15"/>
              <p:cNvGrpSpPr>
                <a:grpSpLocks/>
              </p:cNvGrpSpPr>
              <p:nvPr/>
            </p:nvGrpSpPr>
            <p:grpSpPr bwMode="auto">
              <a:xfrm>
                <a:off x="541" y="1839"/>
                <a:ext cx="1755" cy="45"/>
                <a:chOff x="541" y="1839"/>
                <a:chExt cx="1755" cy="45"/>
              </a:xfrm>
            </p:grpSpPr>
            <p:sp>
              <p:nvSpPr>
                <p:cNvPr id="166" name="Rectangle 16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7" name="Rectangle 17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4" name="Group 18"/>
              <p:cNvGrpSpPr>
                <a:grpSpLocks/>
              </p:cNvGrpSpPr>
              <p:nvPr/>
            </p:nvGrpSpPr>
            <p:grpSpPr bwMode="auto">
              <a:xfrm>
                <a:off x="541" y="1884"/>
                <a:ext cx="1755" cy="67"/>
                <a:chOff x="541" y="1884"/>
                <a:chExt cx="1755" cy="67"/>
              </a:xfrm>
            </p:grpSpPr>
            <p:sp>
              <p:nvSpPr>
                <p:cNvPr id="164" name="Rectangle 19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5" name="Rectangle 20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5" name="Group 21"/>
              <p:cNvGrpSpPr>
                <a:grpSpLocks/>
              </p:cNvGrpSpPr>
              <p:nvPr/>
            </p:nvGrpSpPr>
            <p:grpSpPr bwMode="auto">
              <a:xfrm>
                <a:off x="541" y="1951"/>
                <a:ext cx="1755" cy="45"/>
                <a:chOff x="541" y="1951"/>
                <a:chExt cx="1755" cy="45"/>
              </a:xfrm>
            </p:grpSpPr>
            <p:sp>
              <p:nvSpPr>
                <p:cNvPr id="162" name="Rectangle 22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3" name="Rectangle 23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6" name="Group 24"/>
              <p:cNvGrpSpPr>
                <a:grpSpLocks/>
              </p:cNvGrpSpPr>
              <p:nvPr/>
            </p:nvGrpSpPr>
            <p:grpSpPr bwMode="auto">
              <a:xfrm>
                <a:off x="541" y="1996"/>
                <a:ext cx="1755" cy="67"/>
                <a:chOff x="541" y="1996"/>
                <a:chExt cx="1755" cy="67"/>
              </a:xfrm>
            </p:grpSpPr>
            <p:sp>
              <p:nvSpPr>
                <p:cNvPr id="160" name="Rectangle 25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1" name="Rectangle 26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7" name="Group 27"/>
              <p:cNvGrpSpPr>
                <a:grpSpLocks/>
              </p:cNvGrpSpPr>
              <p:nvPr/>
            </p:nvGrpSpPr>
            <p:grpSpPr bwMode="auto">
              <a:xfrm>
                <a:off x="541" y="2063"/>
                <a:ext cx="1755" cy="45"/>
                <a:chOff x="541" y="2063"/>
                <a:chExt cx="1755" cy="45"/>
              </a:xfrm>
            </p:grpSpPr>
            <p:sp>
              <p:nvSpPr>
                <p:cNvPr id="158" name="Rectangle 28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9" name="Rectangle 29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8" name="Group 30"/>
              <p:cNvGrpSpPr>
                <a:grpSpLocks/>
              </p:cNvGrpSpPr>
              <p:nvPr/>
            </p:nvGrpSpPr>
            <p:grpSpPr bwMode="auto">
              <a:xfrm>
                <a:off x="541" y="2287"/>
                <a:ext cx="1755" cy="68"/>
                <a:chOff x="541" y="2287"/>
                <a:chExt cx="1755" cy="68"/>
              </a:xfrm>
            </p:grpSpPr>
            <p:sp>
              <p:nvSpPr>
                <p:cNvPr id="156" name="Rectangle 31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7" name="Rectangle 32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9" name="Group 33"/>
              <p:cNvGrpSpPr>
                <a:grpSpLocks/>
              </p:cNvGrpSpPr>
              <p:nvPr/>
            </p:nvGrpSpPr>
            <p:grpSpPr bwMode="auto">
              <a:xfrm>
                <a:off x="541" y="2355"/>
                <a:ext cx="1755" cy="44"/>
                <a:chOff x="541" y="2355"/>
                <a:chExt cx="1755" cy="44"/>
              </a:xfrm>
            </p:grpSpPr>
            <p:sp>
              <p:nvSpPr>
                <p:cNvPr id="154" name="Rectangle 34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5" name="Rectangle 35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0" name="Group 36"/>
              <p:cNvGrpSpPr>
                <a:grpSpLocks/>
              </p:cNvGrpSpPr>
              <p:nvPr/>
            </p:nvGrpSpPr>
            <p:grpSpPr bwMode="auto">
              <a:xfrm>
                <a:off x="541" y="2398"/>
                <a:ext cx="1755" cy="69"/>
                <a:chOff x="541" y="2398"/>
                <a:chExt cx="1755" cy="69"/>
              </a:xfrm>
            </p:grpSpPr>
            <p:sp>
              <p:nvSpPr>
                <p:cNvPr id="152" name="Rectangle 37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3" name="Rectangle 38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1" name="Group 39"/>
              <p:cNvGrpSpPr>
                <a:grpSpLocks/>
              </p:cNvGrpSpPr>
              <p:nvPr/>
            </p:nvGrpSpPr>
            <p:grpSpPr bwMode="auto">
              <a:xfrm>
                <a:off x="541" y="2467"/>
                <a:ext cx="1755" cy="45"/>
                <a:chOff x="541" y="2467"/>
                <a:chExt cx="1755" cy="45"/>
              </a:xfrm>
            </p:grpSpPr>
            <p:sp>
              <p:nvSpPr>
                <p:cNvPr id="150" name="Rectangle 40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1" name="Rectangle 41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2" name="Group 42"/>
              <p:cNvGrpSpPr>
                <a:grpSpLocks/>
              </p:cNvGrpSpPr>
              <p:nvPr/>
            </p:nvGrpSpPr>
            <p:grpSpPr bwMode="auto">
              <a:xfrm>
                <a:off x="541" y="2512"/>
                <a:ext cx="1755" cy="67"/>
                <a:chOff x="541" y="2512"/>
                <a:chExt cx="1755" cy="67"/>
              </a:xfrm>
            </p:grpSpPr>
            <p:sp>
              <p:nvSpPr>
                <p:cNvPr id="148" name="Rectangle 43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9" name="Rectangle 44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3" name="Group 45"/>
              <p:cNvGrpSpPr>
                <a:grpSpLocks/>
              </p:cNvGrpSpPr>
              <p:nvPr/>
            </p:nvGrpSpPr>
            <p:grpSpPr bwMode="auto">
              <a:xfrm>
                <a:off x="541" y="2579"/>
                <a:ext cx="1755" cy="45"/>
                <a:chOff x="541" y="2579"/>
                <a:chExt cx="1755" cy="45"/>
              </a:xfrm>
            </p:grpSpPr>
            <p:sp>
              <p:nvSpPr>
                <p:cNvPr id="146" name="Rectangle 46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7" name="Rectangle 47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4" name="Group 48"/>
              <p:cNvGrpSpPr>
                <a:grpSpLocks/>
              </p:cNvGrpSpPr>
              <p:nvPr/>
            </p:nvGrpSpPr>
            <p:grpSpPr bwMode="auto">
              <a:xfrm>
                <a:off x="541" y="2624"/>
                <a:ext cx="1755" cy="67"/>
                <a:chOff x="541" y="2624"/>
                <a:chExt cx="1755" cy="67"/>
              </a:xfrm>
            </p:grpSpPr>
            <p:sp>
              <p:nvSpPr>
                <p:cNvPr id="144" name="Rectangle 49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5" name="Rectangle 50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5" name="Group 51"/>
              <p:cNvGrpSpPr>
                <a:grpSpLocks/>
              </p:cNvGrpSpPr>
              <p:nvPr/>
            </p:nvGrpSpPr>
            <p:grpSpPr bwMode="auto">
              <a:xfrm>
                <a:off x="541" y="2691"/>
                <a:ext cx="1755" cy="45"/>
                <a:chOff x="541" y="2691"/>
                <a:chExt cx="1755" cy="45"/>
              </a:xfrm>
            </p:grpSpPr>
            <p:sp>
              <p:nvSpPr>
                <p:cNvPr id="142" name="Rectangle 52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3" name="Rectangle 53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6" name="Group 54"/>
              <p:cNvGrpSpPr>
                <a:grpSpLocks/>
              </p:cNvGrpSpPr>
              <p:nvPr/>
            </p:nvGrpSpPr>
            <p:grpSpPr bwMode="auto">
              <a:xfrm>
                <a:off x="541" y="2243"/>
                <a:ext cx="1755" cy="44"/>
                <a:chOff x="541" y="2243"/>
                <a:chExt cx="1755" cy="44"/>
              </a:xfrm>
            </p:grpSpPr>
            <p:sp>
              <p:nvSpPr>
                <p:cNvPr id="140" name="Rectangle 55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1" name="Rectangle 56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7" name="Group 57"/>
              <p:cNvGrpSpPr>
                <a:grpSpLocks/>
              </p:cNvGrpSpPr>
              <p:nvPr/>
            </p:nvGrpSpPr>
            <p:grpSpPr bwMode="auto">
              <a:xfrm>
                <a:off x="541" y="2108"/>
                <a:ext cx="1755" cy="135"/>
                <a:chOff x="541" y="2108"/>
                <a:chExt cx="1755" cy="135"/>
              </a:xfrm>
            </p:grpSpPr>
            <p:sp>
              <p:nvSpPr>
                <p:cNvPr id="138" name="Rectangle 58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39" name="Rectangle 59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404812" y="1046287"/>
              <a:ext cx="2786060" cy="106362"/>
              <a:chOff x="541" y="1660"/>
              <a:chExt cx="1755" cy="67"/>
            </a:xfrm>
          </p:grpSpPr>
          <p:sp>
            <p:nvSpPr>
              <p:cNvPr id="118" name="Rectangle 63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9" name="Rectangle 64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0" name="Group 65"/>
            <p:cNvGrpSpPr>
              <a:grpSpLocks/>
            </p:cNvGrpSpPr>
            <p:nvPr/>
          </p:nvGrpSpPr>
          <p:grpSpPr bwMode="auto">
            <a:xfrm>
              <a:off x="404812" y="1152649"/>
              <a:ext cx="2786060" cy="71437"/>
              <a:chOff x="541" y="1727"/>
              <a:chExt cx="1755" cy="45"/>
            </a:xfrm>
          </p:grpSpPr>
          <p:sp>
            <p:nvSpPr>
              <p:cNvPr id="116" name="Rectangle 66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7" name="Rectangle 67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404812" y="1224087"/>
              <a:ext cx="2786060" cy="106362"/>
              <a:chOff x="541" y="1772"/>
              <a:chExt cx="1755" cy="67"/>
            </a:xfrm>
          </p:grpSpPr>
          <p:sp>
            <p:nvSpPr>
              <p:cNvPr id="114" name="Rectangle 69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5" name="Rectangle 70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404812" y="1330449"/>
              <a:ext cx="2786060" cy="71437"/>
              <a:chOff x="541" y="1839"/>
              <a:chExt cx="1755" cy="45"/>
            </a:xfrm>
          </p:grpSpPr>
          <p:sp>
            <p:nvSpPr>
              <p:cNvPr id="112" name="Rectangle 72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3" name="Rectangle 73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404812" y="1401887"/>
              <a:ext cx="2786060" cy="106362"/>
              <a:chOff x="541" y="1884"/>
              <a:chExt cx="1755" cy="67"/>
            </a:xfrm>
          </p:grpSpPr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1" name="Rectangle 76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4" name="Group 77"/>
            <p:cNvGrpSpPr>
              <a:grpSpLocks/>
            </p:cNvGrpSpPr>
            <p:nvPr/>
          </p:nvGrpSpPr>
          <p:grpSpPr bwMode="auto">
            <a:xfrm>
              <a:off x="404812" y="1508249"/>
              <a:ext cx="2786060" cy="71437"/>
              <a:chOff x="541" y="1951"/>
              <a:chExt cx="1755" cy="45"/>
            </a:xfrm>
          </p:grpSpPr>
          <p:sp>
            <p:nvSpPr>
              <p:cNvPr id="108" name="Rectangle 78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9" name="Rectangle 79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5" name="Group 80"/>
            <p:cNvGrpSpPr>
              <a:grpSpLocks/>
            </p:cNvGrpSpPr>
            <p:nvPr/>
          </p:nvGrpSpPr>
          <p:grpSpPr bwMode="auto">
            <a:xfrm>
              <a:off x="404812" y="1579687"/>
              <a:ext cx="2786060" cy="106362"/>
              <a:chOff x="541" y="1996"/>
              <a:chExt cx="1755" cy="67"/>
            </a:xfrm>
          </p:grpSpPr>
          <p:sp>
            <p:nvSpPr>
              <p:cNvPr id="106" name="Rectangle 81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7" name="Rectangle 82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6" name="Group 83"/>
            <p:cNvGrpSpPr>
              <a:grpSpLocks/>
            </p:cNvGrpSpPr>
            <p:nvPr/>
          </p:nvGrpSpPr>
          <p:grpSpPr bwMode="auto">
            <a:xfrm>
              <a:off x="404812" y="1686049"/>
              <a:ext cx="2786060" cy="71437"/>
              <a:chOff x="541" y="2063"/>
              <a:chExt cx="1755" cy="45"/>
            </a:xfrm>
          </p:grpSpPr>
          <p:sp>
            <p:nvSpPr>
              <p:cNvPr id="104" name="Rectangle 84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5" name="Rectangle 85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7" name="Group 86"/>
            <p:cNvGrpSpPr>
              <a:grpSpLocks/>
            </p:cNvGrpSpPr>
            <p:nvPr/>
          </p:nvGrpSpPr>
          <p:grpSpPr bwMode="auto">
            <a:xfrm>
              <a:off x="404812" y="2041649"/>
              <a:ext cx="2786060" cy="107950"/>
              <a:chOff x="541" y="2287"/>
              <a:chExt cx="1755" cy="68"/>
            </a:xfrm>
          </p:grpSpPr>
          <p:sp>
            <p:nvSpPr>
              <p:cNvPr id="102" name="Rectangle 87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3" name="Rectangle 88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8" name="Group 89"/>
            <p:cNvGrpSpPr>
              <a:grpSpLocks/>
            </p:cNvGrpSpPr>
            <p:nvPr/>
          </p:nvGrpSpPr>
          <p:grpSpPr bwMode="auto">
            <a:xfrm>
              <a:off x="404812" y="2149599"/>
              <a:ext cx="2786060" cy="69850"/>
              <a:chOff x="541" y="2355"/>
              <a:chExt cx="1755" cy="44"/>
            </a:xfrm>
          </p:grpSpPr>
          <p:sp>
            <p:nvSpPr>
              <p:cNvPr id="100" name="Rectangle 90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1" name="Rectangle 91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9" name="Group 92"/>
            <p:cNvGrpSpPr>
              <a:grpSpLocks/>
            </p:cNvGrpSpPr>
            <p:nvPr/>
          </p:nvGrpSpPr>
          <p:grpSpPr bwMode="auto">
            <a:xfrm>
              <a:off x="404812" y="2217862"/>
              <a:ext cx="2786060" cy="109537"/>
              <a:chOff x="541" y="2398"/>
              <a:chExt cx="1755" cy="69"/>
            </a:xfrm>
          </p:grpSpPr>
          <p:sp>
            <p:nvSpPr>
              <p:cNvPr id="98" name="Rectangle 93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9" name="Rectangle 94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0" name="Group 95"/>
            <p:cNvGrpSpPr>
              <a:grpSpLocks/>
            </p:cNvGrpSpPr>
            <p:nvPr/>
          </p:nvGrpSpPr>
          <p:grpSpPr bwMode="auto">
            <a:xfrm>
              <a:off x="404812" y="2327399"/>
              <a:ext cx="2786060" cy="71437"/>
              <a:chOff x="541" y="2467"/>
              <a:chExt cx="1755" cy="45"/>
            </a:xfrm>
          </p:grpSpPr>
          <p:sp>
            <p:nvSpPr>
              <p:cNvPr id="96" name="Rectangle 96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7" name="Rectangle 97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1" name="Group 98"/>
            <p:cNvGrpSpPr>
              <a:grpSpLocks/>
            </p:cNvGrpSpPr>
            <p:nvPr/>
          </p:nvGrpSpPr>
          <p:grpSpPr bwMode="auto">
            <a:xfrm>
              <a:off x="404812" y="2398837"/>
              <a:ext cx="2786060" cy="106362"/>
              <a:chOff x="541" y="2512"/>
              <a:chExt cx="1755" cy="67"/>
            </a:xfrm>
          </p:grpSpPr>
          <p:sp>
            <p:nvSpPr>
              <p:cNvPr id="94" name="Rectangle 99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5" name="Rectangle 100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2" name="Group 101"/>
            <p:cNvGrpSpPr>
              <a:grpSpLocks/>
            </p:cNvGrpSpPr>
            <p:nvPr/>
          </p:nvGrpSpPr>
          <p:grpSpPr bwMode="auto">
            <a:xfrm>
              <a:off x="404812" y="2505199"/>
              <a:ext cx="2786060" cy="71437"/>
              <a:chOff x="541" y="2579"/>
              <a:chExt cx="1755" cy="45"/>
            </a:xfrm>
          </p:grpSpPr>
          <p:sp>
            <p:nvSpPr>
              <p:cNvPr id="92" name="Rectangle 102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3" name="Rectangle 103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3" name="Group 104"/>
            <p:cNvGrpSpPr>
              <a:grpSpLocks/>
            </p:cNvGrpSpPr>
            <p:nvPr/>
          </p:nvGrpSpPr>
          <p:grpSpPr bwMode="auto">
            <a:xfrm>
              <a:off x="404812" y="2576637"/>
              <a:ext cx="2786060" cy="106362"/>
              <a:chOff x="541" y="2624"/>
              <a:chExt cx="1755" cy="67"/>
            </a:xfrm>
          </p:grpSpPr>
          <p:sp>
            <p:nvSpPr>
              <p:cNvPr id="90" name="Rectangle 105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1" name="Rectangle 106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404812" y="2682999"/>
              <a:ext cx="2786060" cy="71437"/>
              <a:chOff x="541" y="2691"/>
              <a:chExt cx="1755" cy="45"/>
            </a:xfrm>
          </p:grpSpPr>
          <p:sp>
            <p:nvSpPr>
              <p:cNvPr id="88" name="Rectangle 108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9" name="Rectangle 109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5" name="Group 110"/>
            <p:cNvGrpSpPr>
              <a:grpSpLocks/>
            </p:cNvGrpSpPr>
            <p:nvPr/>
          </p:nvGrpSpPr>
          <p:grpSpPr bwMode="auto">
            <a:xfrm>
              <a:off x="404812" y="1971799"/>
              <a:ext cx="2786060" cy="69850"/>
              <a:chOff x="541" y="2243"/>
              <a:chExt cx="1755" cy="44"/>
            </a:xfrm>
          </p:grpSpPr>
          <p:sp>
            <p:nvSpPr>
              <p:cNvPr id="86" name="Rectangle 111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7" name="Rectangle 112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6" name="Group 113"/>
            <p:cNvGrpSpPr>
              <a:grpSpLocks/>
            </p:cNvGrpSpPr>
            <p:nvPr/>
          </p:nvGrpSpPr>
          <p:grpSpPr bwMode="auto">
            <a:xfrm>
              <a:off x="404812" y="1757487"/>
              <a:ext cx="2786060" cy="214312"/>
              <a:chOff x="541" y="2108"/>
              <a:chExt cx="1755" cy="135"/>
            </a:xfrm>
          </p:grpSpPr>
          <p:sp>
            <p:nvSpPr>
              <p:cNvPr id="84" name="Rectangle 114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5" name="Rectangle 115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7" name="Group 116"/>
            <p:cNvGrpSpPr>
              <a:grpSpLocks/>
            </p:cNvGrpSpPr>
            <p:nvPr/>
          </p:nvGrpSpPr>
          <p:grpSpPr bwMode="auto">
            <a:xfrm>
              <a:off x="404812" y="1046287"/>
              <a:ext cx="2786060" cy="106362"/>
              <a:chOff x="541" y="1660"/>
              <a:chExt cx="1755" cy="67"/>
            </a:xfrm>
          </p:grpSpPr>
          <p:sp>
            <p:nvSpPr>
              <p:cNvPr id="82" name="Rectangle 117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3" name="Rectangle 118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8" name="Group 119"/>
            <p:cNvGrpSpPr>
              <a:grpSpLocks/>
            </p:cNvGrpSpPr>
            <p:nvPr/>
          </p:nvGrpSpPr>
          <p:grpSpPr bwMode="auto">
            <a:xfrm>
              <a:off x="404812" y="1152649"/>
              <a:ext cx="2786060" cy="71437"/>
              <a:chOff x="541" y="1727"/>
              <a:chExt cx="1755" cy="45"/>
            </a:xfrm>
          </p:grpSpPr>
          <p:sp>
            <p:nvSpPr>
              <p:cNvPr id="80" name="Rectangle 120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1" name="Rectangle 121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9" name="Group 122"/>
            <p:cNvGrpSpPr>
              <a:grpSpLocks/>
            </p:cNvGrpSpPr>
            <p:nvPr/>
          </p:nvGrpSpPr>
          <p:grpSpPr bwMode="auto">
            <a:xfrm>
              <a:off x="404812" y="1224087"/>
              <a:ext cx="2786060" cy="106362"/>
              <a:chOff x="541" y="1772"/>
              <a:chExt cx="1755" cy="67"/>
            </a:xfrm>
          </p:grpSpPr>
          <p:sp>
            <p:nvSpPr>
              <p:cNvPr id="78" name="Rectangle 123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9" name="Rectangle 124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0" name="Group 125"/>
            <p:cNvGrpSpPr>
              <a:grpSpLocks/>
            </p:cNvGrpSpPr>
            <p:nvPr/>
          </p:nvGrpSpPr>
          <p:grpSpPr bwMode="auto">
            <a:xfrm>
              <a:off x="404812" y="1330449"/>
              <a:ext cx="2786060" cy="71437"/>
              <a:chOff x="541" y="1839"/>
              <a:chExt cx="1755" cy="45"/>
            </a:xfrm>
          </p:grpSpPr>
          <p:sp>
            <p:nvSpPr>
              <p:cNvPr id="76" name="Rectangle 126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7" name="Rectangle 127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1" name="Group 128"/>
            <p:cNvGrpSpPr>
              <a:grpSpLocks/>
            </p:cNvGrpSpPr>
            <p:nvPr/>
          </p:nvGrpSpPr>
          <p:grpSpPr bwMode="auto">
            <a:xfrm>
              <a:off x="404812" y="1401887"/>
              <a:ext cx="2786060" cy="106362"/>
              <a:chOff x="541" y="1884"/>
              <a:chExt cx="1755" cy="67"/>
            </a:xfrm>
          </p:grpSpPr>
          <p:sp>
            <p:nvSpPr>
              <p:cNvPr id="74" name="Rectangle 129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5" name="Rectangle 130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2" name="Group 131"/>
            <p:cNvGrpSpPr>
              <a:grpSpLocks/>
            </p:cNvGrpSpPr>
            <p:nvPr/>
          </p:nvGrpSpPr>
          <p:grpSpPr bwMode="auto">
            <a:xfrm>
              <a:off x="404812" y="1508249"/>
              <a:ext cx="2786060" cy="71437"/>
              <a:chOff x="541" y="1951"/>
              <a:chExt cx="1755" cy="45"/>
            </a:xfrm>
          </p:grpSpPr>
          <p:sp>
            <p:nvSpPr>
              <p:cNvPr id="72" name="Rectangle 132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3" name="Rectangle 133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3" name="Group 134"/>
            <p:cNvGrpSpPr>
              <a:grpSpLocks/>
            </p:cNvGrpSpPr>
            <p:nvPr/>
          </p:nvGrpSpPr>
          <p:grpSpPr bwMode="auto">
            <a:xfrm>
              <a:off x="404812" y="1579687"/>
              <a:ext cx="2786060" cy="106362"/>
              <a:chOff x="541" y="1996"/>
              <a:chExt cx="1755" cy="67"/>
            </a:xfrm>
          </p:grpSpPr>
          <p:sp>
            <p:nvSpPr>
              <p:cNvPr id="70" name="Rectangle 135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1" name="Rectangle 136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4" name="Group 137"/>
            <p:cNvGrpSpPr>
              <a:grpSpLocks/>
            </p:cNvGrpSpPr>
            <p:nvPr/>
          </p:nvGrpSpPr>
          <p:grpSpPr bwMode="auto">
            <a:xfrm>
              <a:off x="404812" y="1686049"/>
              <a:ext cx="2786060" cy="71437"/>
              <a:chOff x="541" y="2063"/>
              <a:chExt cx="1755" cy="45"/>
            </a:xfrm>
          </p:grpSpPr>
          <p:sp>
            <p:nvSpPr>
              <p:cNvPr id="68" name="Rectangle 138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9" name="Rectangle 139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5" name="Group 140"/>
            <p:cNvGrpSpPr>
              <a:grpSpLocks/>
            </p:cNvGrpSpPr>
            <p:nvPr/>
          </p:nvGrpSpPr>
          <p:grpSpPr bwMode="auto">
            <a:xfrm>
              <a:off x="404812" y="2041649"/>
              <a:ext cx="2786060" cy="107950"/>
              <a:chOff x="541" y="2287"/>
              <a:chExt cx="1755" cy="68"/>
            </a:xfrm>
          </p:grpSpPr>
          <p:sp>
            <p:nvSpPr>
              <p:cNvPr id="66" name="Rectangle 141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7" name="Rectangle 142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6" name="Group 143"/>
            <p:cNvGrpSpPr>
              <a:grpSpLocks/>
            </p:cNvGrpSpPr>
            <p:nvPr/>
          </p:nvGrpSpPr>
          <p:grpSpPr bwMode="auto">
            <a:xfrm>
              <a:off x="404812" y="2149599"/>
              <a:ext cx="2786060" cy="69850"/>
              <a:chOff x="541" y="2355"/>
              <a:chExt cx="1755" cy="44"/>
            </a:xfrm>
          </p:grpSpPr>
          <p:sp>
            <p:nvSpPr>
              <p:cNvPr id="64" name="Rectangle 144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5" name="Rectangle 145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7" name="Group 146"/>
            <p:cNvGrpSpPr>
              <a:grpSpLocks/>
            </p:cNvGrpSpPr>
            <p:nvPr/>
          </p:nvGrpSpPr>
          <p:grpSpPr bwMode="auto">
            <a:xfrm>
              <a:off x="404812" y="2217862"/>
              <a:ext cx="2786060" cy="109537"/>
              <a:chOff x="541" y="2398"/>
              <a:chExt cx="1755" cy="69"/>
            </a:xfrm>
          </p:grpSpPr>
          <p:sp>
            <p:nvSpPr>
              <p:cNvPr id="62" name="Rectangle 147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3" name="Rectangle 148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8" name="Group 149"/>
            <p:cNvGrpSpPr>
              <a:grpSpLocks/>
            </p:cNvGrpSpPr>
            <p:nvPr/>
          </p:nvGrpSpPr>
          <p:grpSpPr bwMode="auto">
            <a:xfrm>
              <a:off x="404812" y="2327399"/>
              <a:ext cx="2786060" cy="71437"/>
              <a:chOff x="541" y="2467"/>
              <a:chExt cx="1755" cy="45"/>
            </a:xfrm>
          </p:grpSpPr>
          <p:sp>
            <p:nvSpPr>
              <p:cNvPr id="60" name="Rectangle 150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1" name="Rectangle 151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9" name="Group 152"/>
            <p:cNvGrpSpPr>
              <a:grpSpLocks/>
            </p:cNvGrpSpPr>
            <p:nvPr/>
          </p:nvGrpSpPr>
          <p:grpSpPr bwMode="auto">
            <a:xfrm>
              <a:off x="404812" y="2398837"/>
              <a:ext cx="2786060" cy="106362"/>
              <a:chOff x="541" y="2512"/>
              <a:chExt cx="1755" cy="67"/>
            </a:xfrm>
          </p:grpSpPr>
          <p:sp>
            <p:nvSpPr>
              <p:cNvPr id="58" name="Rectangle 153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9" name="Rectangle 154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0" name="Group 155"/>
            <p:cNvGrpSpPr>
              <a:grpSpLocks/>
            </p:cNvGrpSpPr>
            <p:nvPr/>
          </p:nvGrpSpPr>
          <p:grpSpPr bwMode="auto">
            <a:xfrm>
              <a:off x="404812" y="2505199"/>
              <a:ext cx="2786060" cy="71437"/>
              <a:chOff x="541" y="2579"/>
              <a:chExt cx="1755" cy="45"/>
            </a:xfrm>
          </p:grpSpPr>
          <p:sp>
            <p:nvSpPr>
              <p:cNvPr id="56" name="Rectangle 156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7" name="Rectangle 157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1" name="Group 158"/>
            <p:cNvGrpSpPr>
              <a:grpSpLocks/>
            </p:cNvGrpSpPr>
            <p:nvPr/>
          </p:nvGrpSpPr>
          <p:grpSpPr bwMode="auto">
            <a:xfrm>
              <a:off x="404812" y="2576637"/>
              <a:ext cx="2786060" cy="106362"/>
              <a:chOff x="541" y="2624"/>
              <a:chExt cx="1755" cy="67"/>
            </a:xfrm>
          </p:grpSpPr>
          <p:sp>
            <p:nvSpPr>
              <p:cNvPr id="54" name="Rectangle 159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5" name="Rectangle 160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2" name="Group 161"/>
            <p:cNvGrpSpPr>
              <a:grpSpLocks/>
            </p:cNvGrpSpPr>
            <p:nvPr/>
          </p:nvGrpSpPr>
          <p:grpSpPr bwMode="auto">
            <a:xfrm>
              <a:off x="404812" y="2682999"/>
              <a:ext cx="2786060" cy="71437"/>
              <a:chOff x="541" y="2691"/>
              <a:chExt cx="1755" cy="45"/>
            </a:xfrm>
          </p:grpSpPr>
          <p:sp>
            <p:nvSpPr>
              <p:cNvPr id="52" name="Rectangle 162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3" name="Rectangle 163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3" name="Group 164"/>
            <p:cNvGrpSpPr>
              <a:grpSpLocks/>
            </p:cNvGrpSpPr>
            <p:nvPr/>
          </p:nvGrpSpPr>
          <p:grpSpPr bwMode="auto">
            <a:xfrm>
              <a:off x="404812" y="1971799"/>
              <a:ext cx="2786060" cy="69850"/>
              <a:chOff x="541" y="2243"/>
              <a:chExt cx="1755" cy="44"/>
            </a:xfrm>
          </p:grpSpPr>
          <p:sp>
            <p:nvSpPr>
              <p:cNvPr id="50" name="Rectangle 165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1" name="Rectangle 166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4" name="Group 167"/>
            <p:cNvGrpSpPr>
              <a:grpSpLocks/>
            </p:cNvGrpSpPr>
            <p:nvPr/>
          </p:nvGrpSpPr>
          <p:grpSpPr bwMode="auto">
            <a:xfrm>
              <a:off x="404812" y="1757487"/>
              <a:ext cx="2786060" cy="214312"/>
              <a:chOff x="541" y="2108"/>
              <a:chExt cx="1755" cy="135"/>
            </a:xfrm>
          </p:grpSpPr>
          <p:sp>
            <p:nvSpPr>
              <p:cNvPr id="48" name="Rectangle 168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49" name="Rectangle 169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sp>
          <p:nvSpPr>
            <p:cNvPr id="46" name="Text Box 171"/>
            <p:cNvSpPr txBox="1">
              <a:spLocks noChangeArrowheads="1"/>
            </p:cNvSpPr>
            <p:nvPr/>
          </p:nvSpPr>
          <p:spPr bwMode="auto">
            <a:xfrm>
              <a:off x="3560760" y="1684462"/>
              <a:ext cx="4976809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latin typeface="Calibri" panose="020F0502020204030204" pitchFamily="34" charset="0"/>
                </a:rPr>
                <a:t>waveguiding layer (“defect in the photonic crystal”)</a:t>
              </a:r>
              <a:endParaRPr lang="cs-CZ" sz="1800">
                <a:latin typeface="Calibri" panose="020F0502020204030204" pitchFamily="34" charset="0"/>
              </a:endParaRPr>
            </a:p>
          </p:txBody>
        </p:sp>
        <p:sp>
          <p:nvSpPr>
            <p:cNvPr id="174" name="Line 173"/>
            <p:cNvSpPr>
              <a:spLocks noChangeShapeType="1"/>
            </p:cNvSpPr>
            <p:nvPr/>
          </p:nvSpPr>
          <p:spPr bwMode="auto">
            <a:xfrm flipV="1">
              <a:off x="468313" y="1795534"/>
              <a:ext cx="719137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74"/>
            <p:cNvSpPr>
              <a:spLocks noChangeShapeType="1"/>
            </p:cNvSpPr>
            <p:nvPr/>
          </p:nvSpPr>
          <p:spPr bwMode="auto">
            <a:xfrm flipV="1">
              <a:off x="2035175" y="1787596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75"/>
            <p:cNvSpPr>
              <a:spLocks noChangeShapeType="1"/>
            </p:cNvSpPr>
            <p:nvPr/>
          </p:nvSpPr>
          <p:spPr bwMode="auto">
            <a:xfrm>
              <a:off x="1260475" y="1795534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560760" y="2161076"/>
              <a:ext cx="3614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</a:rPr>
                <a:t>Bragg grating (“</a:t>
              </a:r>
              <a:r>
                <a:rPr lang="cs-CZ">
                  <a:solidFill>
                    <a:srgbClr val="000000"/>
                  </a:solidFill>
                  <a:latin typeface="Calibri" panose="020F0502020204030204" pitchFamily="34" charset="0"/>
                </a:rPr>
                <a:t>1D </a:t>
              </a: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</a:rPr>
                <a:t>photonic crystal”)</a:t>
              </a:r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81" name="Object 18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5271641"/>
                </p:ext>
              </p:extLst>
            </p:nvPr>
          </p:nvGraphicFramePr>
          <p:xfrm>
            <a:off x="2994025" y="1014413"/>
            <a:ext cx="508000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298" name="Equation" r:id="rId3" imgW="507960" imgH="774360" progId="Equation.DSMT4">
                    <p:embed/>
                  </p:oleObj>
                </mc:Choice>
                <mc:Fallback>
                  <p:oleObj name="Equation" r:id="rId3" imgW="507960" imgH="774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94025" y="1014413"/>
                          <a:ext cx="508000" cy="774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Object 1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3638288"/>
                </p:ext>
              </p:extLst>
            </p:nvPr>
          </p:nvGraphicFramePr>
          <p:xfrm>
            <a:off x="2987824" y="1986645"/>
            <a:ext cx="520700" cy="78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299" name="Equation" r:id="rId5" imgW="520560" imgH="787320" progId="Equation.DSMT4">
                    <p:embed/>
                  </p:oleObj>
                </mc:Choice>
                <mc:Fallback>
                  <p:oleObj name="Equation" r:id="rId5" imgW="520560" imgH="787320" progId="Equation.DSMT4">
                    <p:embed/>
                    <p:pic>
                      <p:nvPicPr>
                        <p:cNvPr id="0" name="Object 1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7824" y="1986645"/>
                          <a:ext cx="520700" cy="787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6" name="Line 175"/>
          <p:cNvSpPr>
            <a:spLocks noChangeShapeType="1"/>
          </p:cNvSpPr>
          <p:nvPr/>
        </p:nvSpPr>
        <p:spPr bwMode="auto">
          <a:xfrm>
            <a:off x="2815060" y="1509055"/>
            <a:ext cx="375812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3563888" y="913284"/>
            <a:ext cx="361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Bragg grating (“</a:t>
            </a:r>
            <a:r>
              <a:rPr lang="cs-CZ">
                <a:solidFill>
                  <a:srgbClr val="000000"/>
                </a:solidFill>
                <a:latin typeface="Calibri" panose="020F0502020204030204" pitchFamily="34" charset="0"/>
              </a:rPr>
              <a:t>1D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photonic crystal”)</a:t>
            </a:r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53834" y="44417"/>
            <a:ext cx="60363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Another type of waveguiding – ARROW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3600" y="523376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  <a:cs typeface="Arial" panose="020B0604020202020204" pitchFamily="34" charset="0"/>
              </a:rPr>
              <a:t> M. A. </a:t>
            </a:r>
            <a:r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t>Duguay et al., </a:t>
            </a:r>
            <a:r>
              <a:rPr lang="en-US" sz="1200" i="1" smtClean="0">
                <a:latin typeface="Calibri" panose="020F0502020204030204" pitchFamily="34" charset="0"/>
                <a:cs typeface="Arial" panose="020B0604020202020204" pitchFamily="34" charset="0"/>
              </a:rPr>
              <a:t>Appl. Phys</a:t>
            </a:r>
            <a:r>
              <a:rPr lang="en-US" sz="1200" i="1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200" i="1" smtClean="0">
                <a:latin typeface="Calibri" panose="020F0502020204030204" pitchFamily="34" charset="0"/>
                <a:cs typeface="Arial" panose="020B0604020202020204" pitchFamily="34" charset="0"/>
              </a:rPr>
              <a:t>Lett</a:t>
            </a:r>
            <a:r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t>. vol. 49, 13, 1986.</a:t>
            </a:r>
          </a:p>
        </p:txBody>
      </p:sp>
      <p:sp>
        <p:nvSpPr>
          <p:cNvPr id="177" name="Text Box 176"/>
          <p:cNvSpPr txBox="1">
            <a:spLocks noChangeArrowheads="1"/>
          </p:cNvSpPr>
          <p:nvPr/>
        </p:nvSpPr>
        <p:spPr bwMode="auto">
          <a:xfrm>
            <a:off x="348678" y="2560176"/>
            <a:ext cx="5159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</a:rPr>
              <a:t>A</a:t>
            </a:r>
            <a:r>
              <a:rPr lang="cs-CZ" smtClean="0">
                <a:latin typeface="Calibri" panose="020F0502020204030204" pitchFamily="34" charset="0"/>
              </a:rPr>
              <a:t>ntiresonant </a:t>
            </a:r>
            <a:r>
              <a:rPr lang="cs-CZ" b="1">
                <a:latin typeface="Calibri" panose="020F0502020204030204" pitchFamily="34" charset="0"/>
              </a:rPr>
              <a:t>r</a:t>
            </a:r>
            <a:r>
              <a:rPr lang="cs-CZ">
                <a:latin typeface="Calibri" panose="020F0502020204030204" pitchFamily="34" charset="0"/>
              </a:rPr>
              <a:t>eflecting </a:t>
            </a:r>
            <a:r>
              <a:rPr lang="cs-CZ" b="1">
                <a:latin typeface="Calibri" panose="020F0502020204030204" pitchFamily="34" charset="0"/>
              </a:rPr>
              <a:t>o</a:t>
            </a:r>
            <a:r>
              <a:rPr lang="cs-CZ">
                <a:latin typeface="Calibri" panose="020F0502020204030204" pitchFamily="34" charset="0"/>
              </a:rPr>
              <a:t>ptical </a:t>
            </a:r>
            <a:r>
              <a:rPr lang="cs-CZ" b="1" smtClean="0">
                <a:latin typeface="Calibri" panose="020F0502020204030204" pitchFamily="34" charset="0"/>
              </a:rPr>
              <a:t>w</a:t>
            </a:r>
            <a:r>
              <a:rPr lang="cs-CZ" smtClean="0">
                <a:latin typeface="Calibri" panose="020F0502020204030204" pitchFamily="34" charset="0"/>
              </a:rPr>
              <a:t>aveguide</a:t>
            </a:r>
            <a:r>
              <a:rPr lang="en-US" smtClean="0">
                <a:latin typeface="Calibri" panose="020F0502020204030204" pitchFamily="34" charset="0"/>
              </a:rPr>
              <a:t> –</a:t>
            </a:r>
            <a:r>
              <a:rPr lang="cs-CZ" smtClean="0">
                <a:latin typeface="Calibri" panose="020F0502020204030204" pitchFamily="34" charset="0"/>
              </a:rPr>
              <a:t> </a:t>
            </a:r>
            <a:r>
              <a:rPr lang="cs-CZ" b="1">
                <a:latin typeface="Calibri" panose="020F0502020204030204" pitchFamily="34" charset="0"/>
              </a:rPr>
              <a:t>ARROW</a:t>
            </a:r>
            <a:r>
              <a:rPr lang="cs-CZ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79" name="Text Box 178"/>
          <p:cNvSpPr txBox="1">
            <a:spLocks noChangeArrowheads="1"/>
          </p:cNvSpPr>
          <p:nvPr/>
        </p:nvSpPr>
        <p:spPr bwMode="auto">
          <a:xfrm>
            <a:off x="342031" y="3073524"/>
            <a:ext cx="8020914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Differences between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 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ARROW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a conventional index-guiding waveguide</a:t>
            </a: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mtClean="0">
                <a:latin typeface="Calibri" panose="020F0502020204030204" pitchFamily="34" charset="0"/>
              </a:rPr>
              <a:t>refractive index of the guiding layer can be </a:t>
            </a:r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lower</a:t>
            </a:r>
            <a:r>
              <a:rPr lang="en-US" smtClean="0">
                <a:latin typeface="Calibri" panose="020F0502020204030204" pitchFamily="34" charset="0"/>
              </a:rPr>
              <a:t> than those of the grating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smtClean="0">
                <a:latin typeface="Calibri" panose="020F0502020204030204" pitchFamily="34" charset="0"/>
              </a:rPr>
              <a:t>the gratings must operate in the Bragg regime 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mtClean="0">
                <a:latin typeface="Calibri" panose="020F0502020204030204" pitchFamily="34" charset="0"/>
              </a:rPr>
              <a:t>(the 1D photonic crystal has to exhibit a bandgap)</a:t>
            </a:r>
            <a:endParaRPr lang="cs-CZ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>
                <a:latin typeface="Calibri" panose="020F0502020204030204" pitchFamily="34" charset="0"/>
              </a:rPr>
              <a:t>theoretically,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ARROW</a:t>
            </a:r>
            <a:r>
              <a:rPr lang="en-US" smtClean="0">
                <a:latin typeface="Calibri" panose="020F0502020204030204" pitchFamily="34" charset="0"/>
              </a:rPr>
              <a:t> with lower index guiding layer supports only </a:t>
            </a:r>
            <a:r>
              <a:rPr lang="en-US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leaky modes</a:t>
            </a:r>
            <a:r>
              <a:rPr lang="en-US" smtClean="0">
                <a:latin typeface="Calibri" panose="020F0502020204030204" pitchFamily="34" charset="0"/>
              </a:rPr>
              <a:t>;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mtClean="0">
                <a:latin typeface="Calibri" panose="020F0502020204030204" pitchFamily="34" charset="0"/>
              </a:rPr>
              <a:t>the </a:t>
            </a:r>
            <a:r>
              <a:rPr lang="en-US">
                <a:latin typeface="Calibri" panose="020F0502020204030204" pitchFamily="34" charset="0"/>
              </a:rPr>
              <a:t>number of periods has to be sufficient to suppress power leakage </a:t>
            </a:r>
            <a:br>
              <a:rPr lang="en-US">
                <a:latin typeface="Calibri" panose="020F0502020204030204" pitchFamily="34" charset="0"/>
              </a:rPr>
            </a:br>
            <a:r>
              <a:rPr lang="en-US">
                <a:latin typeface="Calibri" panose="020F0502020204030204" pitchFamily="34" charset="0"/>
              </a:rPr>
              <a:t>through the </a:t>
            </a:r>
            <a:r>
              <a:rPr lang="en-US" smtClean="0">
                <a:latin typeface="Calibri" panose="020F0502020204030204" pitchFamily="34" charset="0"/>
              </a:rPr>
              <a:t>grating </a:t>
            </a:r>
            <a:endParaRPr lang="cs-CZ">
              <a:latin typeface="Calibri" panose="020F0502020204030204" pitchFamily="34" charset="0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400050" y="674350"/>
            <a:ext cx="8137519" cy="1806575"/>
            <a:chOff x="400050" y="971674"/>
            <a:chExt cx="8137519" cy="1806575"/>
          </a:xfrm>
        </p:grpSpPr>
        <p:sp>
          <p:nvSpPr>
            <p:cNvPr id="5" name="AutoShape 4"/>
            <p:cNvSpPr>
              <a:spLocks noChangeAspect="1" noChangeArrowheads="1" noTextEdit="1"/>
            </p:cNvSpPr>
            <p:nvPr/>
          </p:nvSpPr>
          <p:spPr bwMode="auto">
            <a:xfrm>
              <a:off x="400050" y="971674"/>
              <a:ext cx="4870446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04812" y="1046287"/>
              <a:ext cx="2786060" cy="1708150"/>
              <a:chOff x="541" y="1660"/>
              <a:chExt cx="1755" cy="1076"/>
            </a:xfrm>
          </p:grpSpPr>
          <p:grpSp>
            <p:nvGrpSpPr>
              <p:cNvPr id="120" name="Group 6"/>
              <p:cNvGrpSpPr>
                <a:grpSpLocks/>
              </p:cNvGrpSpPr>
              <p:nvPr/>
            </p:nvGrpSpPr>
            <p:grpSpPr bwMode="auto">
              <a:xfrm>
                <a:off x="541" y="1660"/>
                <a:ext cx="1755" cy="67"/>
                <a:chOff x="541" y="1660"/>
                <a:chExt cx="1755" cy="67"/>
              </a:xfrm>
            </p:grpSpPr>
            <p:sp>
              <p:nvSpPr>
                <p:cNvPr id="172" name="Rectangle 7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73" name="Rectangle 8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1" name="Group 9"/>
              <p:cNvGrpSpPr>
                <a:grpSpLocks/>
              </p:cNvGrpSpPr>
              <p:nvPr/>
            </p:nvGrpSpPr>
            <p:grpSpPr bwMode="auto">
              <a:xfrm>
                <a:off x="541" y="1727"/>
                <a:ext cx="1755" cy="45"/>
                <a:chOff x="541" y="1727"/>
                <a:chExt cx="1755" cy="45"/>
              </a:xfrm>
            </p:grpSpPr>
            <p:sp>
              <p:nvSpPr>
                <p:cNvPr id="170" name="Rectangle 10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71" name="Rectangle 11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2" name="Group 12"/>
              <p:cNvGrpSpPr>
                <a:grpSpLocks/>
              </p:cNvGrpSpPr>
              <p:nvPr/>
            </p:nvGrpSpPr>
            <p:grpSpPr bwMode="auto">
              <a:xfrm>
                <a:off x="541" y="1772"/>
                <a:ext cx="1755" cy="67"/>
                <a:chOff x="541" y="1772"/>
                <a:chExt cx="1755" cy="67"/>
              </a:xfrm>
            </p:grpSpPr>
            <p:sp>
              <p:nvSpPr>
                <p:cNvPr id="168" name="Rectangle 13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9" name="Rectangle 14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3" name="Group 15"/>
              <p:cNvGrpSpPr>
                <a:grpSpLocks/>
              </p:cNvGrpSpPr>
              <p:nvPr/>
            </p:nvGrpSpPr>
            <p:grpSpPr bwMode="auto">
              <a:xfrm>
                <a:off x="541" y="1839"/>
                <a:ext cx="1755" cy="45"/>
                <a:chOff x="541" y="1839"/>
                <a:chExt cx="1755" cy="45"/>
              </a:xfrm>
            </p:grpSpPr>
            <p:sp>
              <p:nvSpPr>
                <p:cNvPr id="166" name="Rectangle 16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7" name="Rectangle 17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4" name="Group 18"/>
              <p:cNvGrpSpPr>
                <a:grpSpLocks/>
              </p:cNvGrpSpPr>
              <p:nvPr/>
            </p:nvGrpSpPr>
            <p:grpSpPr bwMode="auto">
              <a:xfrm>
                <a:off x="541" y="1884"/>
                <a:ext cx="1755" cy="67"/>
                <a:chOff x="541" y="1884"/>
                <a:chExt cx="1755" cy="67"/>
              </a:xfrm>
            </p:grpSpPr>
            <p:sp>
              <p:nvSpPr>
                <p:cNvPr id="164" name="Rectangle 19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5" name="Rectangle 20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5" name="Group 21"/>
              <p:cNvGrpSpPr>
                <a:grpSpLocks/>
              </p:cNvGrpSpPr>
              <p:nvPr/>
            </p:nvGrpSpPr>
            <p:grpSpPr bwMode="auto">
              <a:xfrm>
                <a:off x="541" y="1951"/>
                <a:ext cx="1755" cy="45"/>
                <a:chOff x="541" y="1951"/>
                <a:chExt cx="1755" cy="45"/>
              </a:xfrm>
            </p:grpSpPr>
            <p:sp>
              <p:nvSpPr>
                <p:cNvPr id="162" name="Rectangle 22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3" name="Rectangle 23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6" name="Group 24"/>
              <p:cNvGrpSpPr>
                <a:grpSpLocks/>
              </p:cNvGrpSpPr>
              <p:nvPr/>
            </p:nvGrpSpPr>
            <p:grpSpPr bwMode="auto">
              <a:xfrm>
                <a:off x="541" y="1996"/>
                <a:ext cx="1755" cy="67"/>
                <a:chOff x="541" y="1996"/>
                <a:chExt cx="1755" cy="67"/>
              </a:xfrm>
            </p:grpSpPr>
            <p:sp>
              <p:nvSpPr>
                <p:cNvPr id="160" name="Rectangle 25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61" name="Rectangle 26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7" name="Group 27"/>
              <p:cNvGrpSpPr>
                <a:grpSpLocks/>
              </p:cNvGrpSpPr>
              <p:nvPr/>
            </p:nvGrpSpPr>
            <p:grpSpPr bwMode="auto">
              <a:xfrm>
                <a:off x="541" y="2063"/>
                <a:ext cx="1755" cy="45"/>
                <a:chOff x="541" y="2063"/>
                <a:chExt cx="1755" cy="45"/>
              </a:xfrm>
            </p:grpSpPr>
            <p:sp>
              <p:nvSpPr>
                <p:cNvPr id="158" name="Rectangle 28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9" name="Rectangle 29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8" name="Group 30"/>
              <p:cNvGrpSpPr>
                <a:grpSpLocks/>
              </p:cNvGrpSpPr>
              <p:nvPr/>
            </p:nvGrpSpPr>
            <p:grpSpPr bwMode="auto">
              <a:xfrm>
                <a:off x="541" y="2287"/>
                <a:ext cx="1755" cy="68"/>
                <a:chOff x="541" y="2287"/>
                <a:chExt cx="1755" cy="68"/>
              </a:xfrm>
            </p:grpSpPr>
            <p:sp>
              <p:nvSpPr>
                <p:cNvPr id="156" name="Rectangle 31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7" name="Rectangle 32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29" name="Group 33"/>
              <p:cNvGrpSpPr>
                <a:grpSpLocks/>
              </p:cNvGrpSpPr>
              <p:nvPr/>
            </p:nvGrpSpPr>
            <p:grpSpPr bwMode="auto">
              <a:xfrm>
                <a:off x="541" y="2355"/>
                <a:ext cx="1755" cy="44"/>
                <a:chOff x="541" y="2355"/>
                <a:chExt cx="1755" cy="44"/>
              </a:xfrm>
            </p:grpSpPr>
            <p:sp>
              <p:nvSpPr>
                <p:cNvPr id="154" name="Rectangle 34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5" name="Rectangle 35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0" name="Group 36"/>
              <p:cNvGrpSpPr>
                <a:grpSpLocks/>
              </p:cNvGrpSpPr>
              <p:nvPr/>
            </p:nvGrpSpPr>
            <p:grpSpPr bwMode="auto">
              <a:xfrm>
                <a:off x="541" y="2398"/>
                <a:ext cx="1755" cy="69"/>
                <a:chOff x="541" y="2398"/>
                <a:chExt cx="1755" cy="69"/>
              </a:xfrm>
            </p:grpSpPr>
            <p:sp>
              <p:nvSpPr>
                <p:cNvPr id="152" name="Rectangle 37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3" name="Rectangle 38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1" name="Group 39"/>
              <p:cNvGrpSpPr>
                <a:grpSpLocks/>
              </p:cNvGrpSpPr>
              <p:nvPr/>
            </p:nvGrpSpPr>
            <p:grpSpPr bwMode="auto">
              <a:xfrm>
                <a:off x="541" y="2467"/>
                <a:ext cx="1755" cy="45"/>
                <a:chOff x="541" y="2467"/>
                <a:chExt cx="1755" cy="45"/>
              </a:xfrm>
            </p:grpSpPr>
            <p:sp>
              <p:nvSpPr>
                <p:cNvPr id="150" name="Rectangle 40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51" name="Rectangle 41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2" name="Group 42"/>
              <p:cNvGrpSpPr>
                <a:grpSpLocks/>
              </p:cNvGrpSpPr>
              <p:nvPr/>
            </p:nvGrpSpPr>
            <p:grpSpPr bwMode="auto">
              <a:xfrm>
                <a:off x="541" y="2512"/>
                <a:ext cx="1755" cy="67"/>
                <a:chOff x="541" y="2512"/>
                <a:chExt cx="1755" cy="67"/>
              </a:xfrm>
            </p:grpSpPr>
            <p:sp>
              <p:nvSpPr>
                <p:cNvPr id="148" name="Rectangle 43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9" name="Rectangle 44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3" name="Group 45"/>
              <p:cNvGrpSpPr>
                <a:grpSpLocks/>
              </p:cNvGrpSpPr>
              <p:nvPr/>
            </p:nvGrpSpPr>
            <p:grpSpPr bwMode="auto">
              <a:xfrm>
                <a:off x="541" y="2579"/>
                <a:ext cx="1755" cy="45"/>
                <a:chOff x="541" y="2579"/>
                <a:chExt cx="1755" cy="45"/>
              </a:xfrm>
            </p:grpSpPr>
            <p:sp>
              <p:nvSpPr>
                <p:cNvPr id="146" name="Rectangle 46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7" name="Rectangle 47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4" name="Group 48"/>
              <p:cNvGrpSpPr>
                <a:grpSpLocks/>
              </p:cNvGrpSpPr>
              <p:nvPr/>
            </p:nvGrpSpPr>
            <p:grpSpPr bwMode="auto">
              <a:xfrm>
                <a:off x="541" y="2624"/>
                <a:ext cx="1755" cy="67"/>
                <a:chOff x="541" y="2624"/>
                <a:chExt cx="1755" cy="67"/>
              </a:xfrm>
            </p:grpSpPr>
            <p:sp>
              <p:nvSpPr>
                <p:cNvPr id="144" name="Rectangle 49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5" name="Rectangle 50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5" name="Group 51"/>
              <p:cNvGrpSpPr>
                <a:grpSpLocks/>
              </p:cNvGrpSpPr>
              <p:nvPr/>
            </p:nvGrpSpPr>
            <p:grpSpPr bwMode="auto">
              <a:xfrm>
                <a:off x="541" y="2691"/>
                <a:ext cx="1755" cy="45"/>
                <a:chOff x="541" y="2691"/>
                <a:chExt cx="1755" cy="45"/>
              </a:xfrm>
            </p:grpSpPr>
            <p:sp>
              <p:nvSpPr>
                <p:cNvPr id="142" name="Rectangle 52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3" name="Rectangle 53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6" name="Group 54"/>
              <p:cNvGrpSpPr>
                <a:grpSpLocks/>
              </p:cNvGrpSpPr>
              <p:nvPr/>
            </p:nvGrpSpPr>
            <p:grpSpPr bwMode="auto">
              <a:xfrm>
                <a:off x="541" y="2243"/>
                <a:ext cx="1755" cy="44"/>
                <a:chOff x="541" y="2243"/>
                <a:chExt cx="1755" cy="44"/>
              </a:xfrm>
            </p:grpSpPr>
            <p:sp>
              <p:nvSpPr>
                <p:cNvPr id="140" name="Rectangle 55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41" name="Rectangle 56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  <p:grpSp>
            <p:nvGrpSpPr>
              <p:cNvPr id="137" name="Group 57"/>
              <p:cNvGrpSpPr>
                <a:grpSpLocks/>
              </p:cNvGrpSpPr>
              <p:nvPr/>
            </p:nvGrpSpPr>
            <p:grpSpPr bwMode="auto">
              <a:xfrm>
                <a:off x="541" y="2108"/>
                <a:ext cx="1755" cy="135"/>
                <a:chOff x="541" y="2108"/>
                <a:chExt cx="1755" cy="135"/>
              </a:xfrm>
            </p:grpSpPr>
            <p:sp>
              <p:nvSpPr>
                <p:cNvPr id="138" name="Rectangle 58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  <p:sp>
              <p:nvSpPr>
                <p:cNvPr id="139" name="Rectangle 59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 sz="1800"/>
                </a:p>
              </p:txBody>
            </p:sp>
          </p:grp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404812" y="1046287"/>
              <a:ext cx="2786060" cy="106362"/>
              <a:chOff x="541" y="1660"/>
              <a:chExt cx="1755" cy="67"/>
            </a:xfrm>
          </p:grpSpPr>
          <p:sp>
            <p:nvSpPr>
              <p:cNvPr id="118" name="Rectangle 63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9" name="Rectangle 64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0" name="Group 65"/>
            <p:cNvGrpSpPr>
              <a:grpSpLocks/>
            </p:cNvGrpSpPr>
            <p:nvPr/>
          </p:nvGrpSpPr>
          <p:grpSpPr bwMode="auto">
            <a:xfrm>
              <a:off x="404812" y="1152649"/>
              <a:ext cx="2786060" cy="71437"/>
              <a:chOff x="541" y="1727"/>
              <a:chExt cx="1755" cy="45"/>
            </a:xfrm>
          </p:grpSpPr>
          <p:sp>
            <p:nvSpPr>
              <p:cNvPr id="116" name="Rectangle 66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7" name="Rectangle 67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404812" y="1224087"/>
              <a:ext cx="2786060" cy="106362"/>
              <a:chOff x="541" y="1772"/>
              <a:chExt cx="1755" cy="67"/>
            </a:xfrm>
          </p:grpSpPr>
          <p:sp>
            <p:nvSpPr>
              <p:cNvPr id="114" name="Rectangle 69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5" name="Rectangle 70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404812" y="1330449"/>
              <a:ext cx="2786060" cy="71437"/>
              <a:chOff x="541" y="1839"/>
              <a:chExt cx="1755" cy="45"/>
            </a:xfrm>
          </p:grpSpPr>
          <p:sp>
            <p:nvSpPr>
              <p:cNvPr id="112" name="Rectangle 72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3" name="Rectangle 73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404812" y="1401887"/>
              <a:ext cx="2786060" cy="106362"/>
              <a:chOff x="541" y="1884"/>
              <a:chExt cx="1755" cy="67"/>
            </a:xfrm>
          </p:grpSpPr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11" name="Rectangle 76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4" name="Group 77"/>
            <p:cNvGrpSpPr>
              <a:grpSpLocks/>
            </p:cNvGrpSpPr>
            <p:nvPr/>
          </p:nvGrpSpPr>
          <p:grpSpPr bwMode="auto">
            <a:xfrm>
              <a:off x="404812" y="1508249"/>
              <a:ext cx="2786060" cy="71437"/>
              <a:chOff x="541" y="1951"/>
              <a:chExt cx="1755" cy="45"/>
            </a:xfrm>
          </p:grpSpPr>
          <p:sp>
            <p:nvSpPr>
              <p:cNvPr id="108" name="Rectangle 78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9" name="Rectangle 79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5" name="Group 80"/>
            <p:cNvGrpSpPr>
              <a:grpSpLocks/>
            </p:cNvGrpSpPr>
            <p:nvPr/>
          </p:nvGrpSpPr>
          <p:grpSpPr bwMode="auto">
            <a:xfrm>
              <a:off x="404812" y="1579687"/>
              <a:ext cx="2786060" cy="106362"/>
              <a:chOff x="541" y="1996"/>
              <a:chExt cx="1755" cy="67"/>
            </a:xfrm>
          </p:grpSpPr>
          <p:sp>
            <p:nvSpPr>
              <p:cNvPr id="106" name="Rectangle 81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7" name="Rectangle 82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6" name="Group 83"/>
            <p:cNvGrpSpPr>
              <a:grpSpLocks/>
            </p:cNvGrpSpPr>
            <p:nvPr/>
          </p:nvGrpSpPr>
          <p:grpSpPr bwMode="auto">
            <a:xfrm>
              <a:off x="404812" y="1686049"/>
              <a:ext cx="2786060" cy="71437"/>
              <a:chOff x="541" y="2063"/>
              <a:chExt cx="1755" cy="45"/>
            </a:xfrm>
          </p:grpSpPr>
          <p:sp>
            <p:nvSpPr>
              <p:cNvPr id="104" name="Rectangle 84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5" name="Rectangle 85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7" name="Group 86"/>
            <p:cNvGrpSpPr>
              <a:grpSpLocks/>
            </p:cNvGrpSpPr>
            <p:nvPr/>
          </p:nvGrpSpPr>
          <p:grpSpPr bwMode="auto">
            <a:xfrm>
              <a:off x="404812" y="2041649"/>
              <a:ext cx="2786060" cy="107950"/>
              <a:chOff x="541" y="2287"/>
              <a:chExt cx="1755" cy="68"/>
            </a:xfrm>
          </p:grpSpPr>
          <p:sp>
            <p:nvSpPr>
              <p:cNvPr id="102" name="Rectangle 87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3" name="Rectangle 88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8" name="Group 89"/>
            <p:cNvGrpSpPr>
              <a:grpSpLocks/>
            </p:cNvGrpSpPr>
            <p:nvPr/>
          </p:nvGrpSpPr>
          <p:grpSpPr bwMode="auto">
            <a:xfrm>
              <a:off x="404812" y="2149599"/>
              <a:ext cx="2786060" cy="69850"/>
              <a:chOff x="541" y="2355"/>
              <a:chExt cx="1755" cy="44"/>
            </a:xfrm>
          </p:grpSpPr>
          <p:sp>
            <p:nvSpPr>
              <p:cNvPr id="100" name="Rectangle 90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101" name="Rectangle 91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19" name="Group 92"/>
            <p:cNvGrpSpPr>
              <a:grpSpLocks/>
            </p:cNvGrpSpPr>
            <p:nvPr/>
          </p:nvGrpSpPr>
          <p:grpSpPr bwMode="auto">
            <a:xfrm>
              <a:off x="404812" y="2217862"/>
              <a:ext cx="2786060" cy="109537"/>
              <a:chOff x="541" y="2398"/>
              <a:chExt cx="1755" cy="69"/>
            </a:xfrm>
          </p:grpSpPr>
          <p:sp>
            <p:nvSpPr>
              <p:cNvPr id="98" name="Rectangle 93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9" name="Rectangle 94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0" name="Group 95"/>
            <p:cNvGrpSpPr>
              <a:grpSpLocks/>
            </p:cNvGrpSpPr>
            <p:nvPr/>
          </p:nvGrpSpPr>
          <p:grpSpPr bwMode="auto">
            <a:xfrm>
              <a:off x="404812" y="2327399"/>
              <a:ext cx="2786060" cy="71437"/>
              <a:chOff x="541" y="2467"/>
              <a:chExt cx="1755" cy="45"/>
            </a:xfrm>
          </p:grpSpPr>
          <p:sp>
            <p:nvSpPr>
              <p:cNvPr id="96" name="Rectangle 96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7" name="Rectangle 97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1" name="Group 98"/>
            <p:cNvGrpSpPr>
              <a:grpSpLocks/>
            </p:cNvGrpSpPr>
            <p:nvPr/>
          </p:nvGrpSpPr>
          <p:grpSpPr bwMode="auto">
            <a:xfrm>
              <a:off x="404812" y="2398837"/>
              <a:ext cx="2786060" cy="106362"/>
              <a:chOff x="541" y="2512"/>
              <a:chExt cx="1755" cy="67"/>
            </a:xfrm>
          </p:grpSpPr>
          <p:sp>
            <p:nvSpPr>
              <p:cNvPr id="94" name="Rectangle 99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5" name="Rectangle 100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2" name="Group 101"/>
            <p:cNvGrpSpPr>
              <a:grpSpLocks/>
            </p:cNvGrpSpPr>
            <p:nvPr/>
          </p:nvGrpSpPr>
          <p:grpSpPr bwMode="auto">
            <a:xfrm>
              <a:off x="404812" y="2505199"/>
              <a:ext cx="2786060" cy="71437"/>
              <a:chOff x="541" y="2579"/>
              <a:chExt cx="1755" cy="45"/>
            </a:xfrm>
          </p:grpSpPr>
          <p:sp>
            <p:nvSpPr>
              <p:cNvPr id="92" name="Rectangle 102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3" name="Rectangle 103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3" name="Group 104"/>
            <p:cNvGrpSpPr>
              <a:grpSpLocks/>
            </p:cNvGrpSpPr>
            <p:nvPr/>
          </p:nvGrpSpPr>
          <p:grpSpPr bwMode="auto">
            <a:xfrm>
              <a:off x="404812" y="2576637"/>
              <a:ext cx="2786060" cy="106362"/>
              <a:chOff x="541" y="2624"/>
              <a:chExt cx="1755" cy="67"/>
            </a:xfrm>
          </p:grpSpPr>
          <p:sp>
            <p:nvSpPr>
              <p:cNvPr id="90" name="Rectangle 105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91" name="Rectangle 106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404812" y="2682999"/>
              <a:ext cx="2786060" cy="71437"/>
              <a:chOff x="541" y="2691"/>
              <a:chExt cx="1755" cy="45"/>
            </a:xfrm>
          </p:grpSpPr>
          <p:sp>
            <p:nvSpPr>
              <p:cNvPr id="88" name="Rectangle 108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9" name="Rectangle 109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5" name="Group 110"/>
            <p:cNvGrpSpPr>
              <a:grpSpLocks/>
            </p:cNvGrpSpPr>
            <p:nvPr/>
          </p:nvGrpSpPr>
          <p:grpSpPr bwMode="auto">
            <a:xfrm>
              <a:off x="404812" y="1971799"/>
              <a:ext cx="2786060" cy="69850"/>
              <a:chOff x="541" y="2243"/>
              <a:chExt cx="1755" cy="44"/>
            </a:xfrm>
          </p:grpSpPr>
          <p:sp>
            <p:nvSpPr>
              <p:cNvPr id="86" name="Rectangle 111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7" name="Rectangle 112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6" name="Group 113"/>
            <p:cNvGrpSpPr>
              <a:grpSpLocks/>
            </p:cNvGrpSpPr>
            <p:nvPr/>
          </p:nvGrpSpPr>
          <p:grpSpPr bwMode="auto">
            <a:xfrm>
              <a:off x="404812" y="1757487"/>
              <a:ext cx="2786060" cy="214312"/>
              <a:chOff x="541" y="2108"/>
              <a:chExt cx="1755" cy="135"/>
            </a:xfrm>
          </p:grpSpPr>
          <p:sp>
            <p:nvSpPr>
              <p:cNvPr id="84" name="Rectangle 114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5" name="Rectangle 115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7" name="Group 116"/>
            <p:cNvGrpSpPr>
              <a:grpSpLocks/>
            </p:cNvGrpSpPr>
            <p:nvPr/>
          </p:nvGrpSpPr>
          <p:grpSpPr bwMode="auto">
            <a:xfrm>
              <a:off x="404812" y="1046287"/>
              <a:ext cx="2786060" cy="106362"/>
              <a:chOff x="541" y="1660"/>
              <a:chExt cx="1755" cy="67"/>
            </a:xfrm>
          </p:grpSpPr>
          <p:sp>
            <p:nvSpPr>
              <p:cNvPr id="82" name="Rectangle 117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3" name="Rectangle 118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8" name="Group 119"/>
            <p:cNvGrpSpPr>
              <a:grpSpLocks/>
            </p:cNvGrpSpPr>
            <p:nvPr/>
          </p:nvGrpSpPr>
          <p:grpSpPr bwMode="auto">
            <a:xfrm>
              <a:off x="404812" y="1152649"/>
              <a:ext cx="2786060" cy="71437"/>
              <a:chOff x="541" y="1727"/>
              <a:chExt cx="1755" cy="45"/>
            </a:xfrm>
          </p:grpSpPr>
          <p:sp>
            <p:nvSpPr>
              <p:cNvPr id="80" name="Rectangle 120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81" name="Rectangle 121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29" name="Group 122"/>
            <p:cNvGrpSpPr>
              <a:grpSpLocks/>
            </p:cNvGrpSpPr>
            <p:nvPr/>
          </p:nvGrpSpPr>
          <p:grpSpPr bwMode="auto">
            <a:xfrm>
              <a:off x="404812" y="1224087"/>
              <a:ext cx="2786060" cy="106362"/>
              <a:chOff x="541" y="1772"/>
              <a:chExt cx="1755" cy="67"/>
            </a:xfrm>
          </p:grpSpPr>
          <p:sp>
            <p:nvSpPr>
              <p:cNvPr id="78" name="Rectangle 123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9" name="Rectangle 124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0" name="Group 125"/>
            <p:cNvGrpSpPr>
              <a:grpSpLocks/>
            </p:cNvGrpSpPr>
            <p:nvPr/>
          </p:nvGrpSpPr>
          <p:grpSpPr bwMode="auto">
            <a:xfrm>
              <a:off x="404812" y="1330449"/>
              <a:ext cx="2786060" cy="71437"/>
              <a:chOff x="541" y="1839"/>
              <a:chExt cx="1755" cy="45"/>
            </a:xfrm>
          </p:grpSpPr>
          <p:sp>
            <p:nvSpPr>
              <p:cNvPr id="76" name="Rectangle 126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7" name="Rectangle 127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1" name="Group 128"/>
            <p:cNvGrpSpPr>
              <a:grpSpLocks/>
            </p:cNvGrpSpPr>
            <p:nvPr/>
          </p:nvGrpSpPr>
          <p:grpSpPr bwMode="auto">
            <a:xfrm>
              <a:off x="404812" y="1401887"/>
              <a:ext cx="2786060" cy="106362"/>
              <a:chOff x="541" y="1884"/>
              <a:chExt cx="1755" cy="67"/>
            </a:xfrm>
          </p:grpSpPr>
          <p:sp>
            <p:nvSpPr>
              <p:cNvPr id="74" name="Rectangle 129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5" name="Rectangle 130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2" name="Group 131"/>
            <p:cNvGrpSpPr>
              <a:grpSpLocks/>
            </p:cNvGrpSpPr>
            <p:nvPr/>
          </p:nvGrpSpPr>
          <p:grpSpPr bwMode="auto">
            <a:xfrm>
              <a:off x="404812" y="1508249"/>
              <a:ext cx="2786060" cy="71437"/>
              <a:chOff x="541" y="1951"/>
              <a:chExt cx="1755" cy="45"/>
            </a:xfrm>
          </p:grpSpPr>
          <p:sp>
            <p:nvSpPr>
              <p:cNvPr id="72" name="Rectangle 132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3" name="Rectangle 133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3" name="Group 134"/>
            <p:cNvGrpSpPr>
              <a:grpSpLocks/>
            </p:cNvGrpSpPr>
            <p:nvPr/>
          </p:nvGrpSpPr>
          <p:grpSpPr bwMode="auto">
            <a:xfrm>
              <a:off x="404812" y="1579687"/>
              <a:ext cx="2786060" cy="106362"/>
              <a:chOff x="541" y="1996"/>
              <a:chExt cx="1755" cy="67"/>
            </a:xfrm>
          </p:grpSpPr>
          <p:sp>
            <p:nvSpPr>
              <p:cNvPr id="70" name="Rectangle 135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71" name="Rectangle 136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4" name="Group 137"/>
            <p:cNvGrpSpPr>
              <a:grpSpLocks/>
            </p:cNvGrpSpPr>
            <p:nvPr/>
          </p:nvGrpSpPr>
          <p:grpSpPr bwMode="auto">
            <a:xfrm>
              <a:off x="404812" y="1686049"/>
              <a:ext cx="2786060" cy="71437"/>
              <a:chOff x="541" y="2063"/>
              <a:chExt cx="1755" cy="45"/>
            </a:xfrm>
          </p:grpSpPr>
          <p:sp>
            <p:nvSpPr>
              <p:cNvPr id="68" name="Rectangle 138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9" name="Rectangle 139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5" name="Group 140"/>
            <p:cNvGrpSpPr>
              <a:grpSpLocks/>
            </p:cNvGrpSpPr>
            <p:nvPr/>
          </p:nvGrpSpPr>
          <p:grpSpPr bwMode="auto">
            <a:xfrm>
              <a:off x="404812" y="2041649"/>
              <a:ext cx="2786060" cy="107950"/>
              <a:chOff x="541" y="2287"/>
              <a:chExt cx="1755" cy="68"/>
            </a:xfrm>
          </p:grpSpPr>
          <p:sp>
            <p:nvSpPr>
              <p:cNvPr id="66" name="Rectangle 141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7" name="Rectangle 142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6" name="Group 143"/>
            <p:cNvGrpSpPr>
              <a:grpSpLocks/>
            </p:cNvGrpSpPr>
            <p:nvPr/>
          </p:nvGrpSpPr>
          <p:grpSpPr bwMode="auto">
            <a:xfrm>
              <a:off x="404812" y="2149599"/>
              <a:ext cx="2786060" cy="69850"/>
              <a:chOff x="541" y="2355"/>
              <a:chExt cx="1755" cy="44"/>
            </a:xfrm>
          </p:grpSpPr>
          <p:sp>
            <p:nvSpPr>
              <p:cNvPr id="64" name="Rectangle 144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5" name="Rectangle 145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7" name="Group 146"/>
            <p:cNvGrpSpPr>
              <a:grpSpLocks/>
            </p:cNvGrpSpPr>
            <p:nvPr/>
          </p:nvGrpSpPr>
          <p:grpSpPr bwMode="auto">
            <a:xfrm>
              <a:off x="404812" y="2217862"/>
              <a:ext cx="2786060" cy="109537"/>
              <a:chOff x="541" y="2398"/>
              <a:chExt cx="1755" cy="69"/>
            </a:xfrm>
          </p:grpSpPr>
          <p:sp>
            <p:nvSpPr>
              <p:cNvPr id="62" name="Rectangle 147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3" name="Rectangle 148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8" name="Group 149"/>
            <p:cNvGrpSpPr>
              <a:grpSpLocks/>
            </p:cNvGrpSpPr>
            <p:nvPr/>
          </p:nvGrpSpPr>
          <p:grpSpPr bwMode="auto">
            <a:xfrm>
              <a:off x="404812" y="2327399"/>
              <a:ext cx="2786060" cy="71437"/>
              <a:chOff x="541" y="2467"/>
              <a:chExt cx="1755" cy="45"/>
            </a:xfrm>
          </p:grpSpPr>
          <p:sp>
            <p:nvSpPr>
              <p:cNvPr id="60" name="Rectangle 150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61" name="Rectangle 151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39" name="Group 152"/>
            <p:cNvGrpSpPr>
              <a:grpSpLocks/>
            </p:cNvGrpSpPr>
            <p:nvPr/>
          </p:nvGrpSpPr>
          <p:grpSpPr bwMode="auto">
            <a:xfrm>
              <a:off x="404812" y="2398837"/>
              <a:ext cx="2786060" cy="106362"/>
              <a:chOff x="541" y="2512"/>
              <a:chExt cx="1755" cy="67"/>
            </a:xfrm>
          </p:grpSpPr>
          <p:sp>
            <p:nvSpPr>
              <p:cNvPr id="58" name="Rectangle 153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9" name="Rectangle 154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0" name="Group 155"/>
            <p:cNvGrpSpPr>
              <a:grpSpLocks/>
            </p:cNvGrpSpPr>
            <p:nvPr/>
          </p:nvGrpSpPr>
          <p:grpSpPr bwMode="auto">
            <a:xfrm>
              <a:off x="404812" y="2505199"/>
              <a:ext cx="2786060" cy="71437"/>
              <a:chOff x="541" y="2579"/>
              <a:chExt cx="1755" cy="45"/>
            </a:xfrm>
          </p:grpSpPr>
          <p:sp>
            <p:nvSpPr>
              <p:cNvPr id="56" name="Rectangle 156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7" name="Rectangle 157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1" name="Group 158"/>
            <p:cNvGrpSpPr>
              <a:grpSpLocks/>
            </p:cNvGrpSpPr>
            <p:nvPr/>
          </p:nvGrpSpPr>
          <p:grpSpPr bwMode="auto">
            <a:xfrm>
              <a:off x="404812" y="2576637"/>
              <a:ext cx="2786060" cy="106362"/>
              <a:chOff x="541" y="2624"/>
              <a:chExt cx="1755" cy="67"/>
            </a:xfrm>
          </p:grpSpPr>
          <p:sp>
            <p:nvSpPr>
              <p:cNvPr id="54" name="Rectangle 159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5" name="Rectangle 160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2" name="Group 161"/>
            <p:cNvGrpSpPr>
              <a:grpSpLocks/>
            </p:cNvGrpSpPr>
            <p:nvPr/>
          </p:nvGrpSpPr>
          <p:grpSpPr bwMode="auto">
            <a:xfrm>
              <a:off x="404812" y="2682999"/>
              <a:ext cx="2786060" cy="71437"/>
              <a:chOff x="541" y="2691"/>
              <a:chExt cx="1755" cy="45"/>
            </a:xfrm>
          </p:grpSpPr>
          <p:sp>
            <p:nvSpPr>
              <p:cNvPr id="52" name="Rectangle 162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3" name="Rectangle 163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3" name="Group 164"/>
            <p:cNvGrpSpPr>
              <a:grpSpLocks/>
            </p:cNvGrpSpPr>
            <p:nvPr/>
          </p:nvGrpSpPr>
          <p:grpSpPr bwMode="auto">
            <a:xfrm>
              <a:off x="404812" y="1971799"/>
              <a:ext cx="2786060" cy="69850"/>
              <a:chOff x="541" y="2243"/>
              <a:chExt cx="1755" cy="44"/>
            </a:xfrm>
          </p:grpSpPr>
          <p:sp>
            <p:nvSpPr>
              <p:cNvPr id="50" name="Rectangle 165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51" name="Rectangle 166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grpSp>
          <p:nvGrpSpPr>
            <p:cNvPr id="44" name="Group 167"/>
            <p:cNvGrpSpPr>
              <a:grpSpLocks/>
            </p:cNvGrpSpPr>
            <p:nvPr/>
          </p:nvGrpSpPr>
          <p:grpSpPr bwMode="auto">
            <a:xfrm>
              <a:off x="404812" y="1757487"/>
              <a:ext cx="2786060" cy="214312"/>
              <a:chOff x="541" y="2108"/>
              <a:chExt cx="1755" cy="135"/>
            </a:xfrm>
          </p:grpSpPr>
          <p:sp>
            <p:nvSpPr>
              <p:cNvPr id="48" name="Rectangle 168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  <p:sp>
            <p:nvSpPr>
              <p:cNvPr id="49" name="Rectangle 169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1800"/>
              </a:p>
            </p:txBody>
          </p:sp>
        </p:grpSp>
        <p:sp>
          <p:nvSpPr>
            <p:cNvPr id="46" name="Text Box 171"/>
            <p:cNvSpPr txBox="1">
              <a:spLocks noChangeArrowheads="1"/>
            </p:cNvSpPr>
            <p:nvPr/>
          </p:nvSpPr>
          <p:spPr bwMode="auto">
            <a:xfrm>
              <a:off x="3560760" y="1684462"/>
              <a:ext cx="4976809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smtClean="0">
                  <a:latin typeface="Calibri" panose="020F0502020204030204" pitchFamily="34" charset="0"/>
                </a:rPr>
                <a:t>waveguiding layer (“defect in the photonic crystal”)</a:t>
              </a:r>
              <a:endParaRPr lang="cs-CZ" sz="1800">
                <a:latin typeface="Calibri" panose="020F0502020204030204" pitchFamily="34" charset="0"/>
              </a:endParaRPr>
            </a:p>
          </p:txBody>
        </p:sp>
        <p:sp>
          <p:nvSpPr>
            <p:cNvPr id="174" name="Line 173"/>
            <p:cNvSpPr>
              <a:spLocks noChangeShapeType="1"/>
            </p:cNvSpPr>
            <p:nvPr/>
          </p:nvSpPr>
          <p:spPr bwMode="auto">
            <a:xfrm flipV="1">
              <a:off x="468313" y="1795534"/>
              <a:ext cx="719137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74"/>
            <p:cNvSpPr>
              <a:spLocks noChangeShapeType="1"/>
            </p:cNvSpPr>
            <p:nvPr/>
          </p:nvSpPr>
          <p:spPr bwMode="auto">
            <a:xfrm flipV="1">
              <a:off x="2035175" y="1787596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75"/>
            <p:cNvSpPr>
              <a:spLocks noChangeShapeType="1"/>
            </p:cNvSpPr>
            <p:nvPr/>
          </p:nvSpPr>
          <p:spPr bwMode="auto">
            <a:xfrm>
              <a:off x="1260475" y="1795534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560760" y="2161076"/>
              <a:ext cx="3614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</a:rPr>
                <a:t>Bragg grating (“</a:t>
              </a:r>
              <a:r>
                <a:rPr lang="cs-CZ">
                  <a:solidFill>
                    <a:srgbClr val="000000"/>
                  </a:solidFill>
                  <a:latin typeface="Calibri" panose="020F0502020204030204" pitchFamily="34" charset="0"/>
                </a:rPr>
                <a:t>1D </a:t>
              </a:r>
              <a:r>
                <a:rPr lang="en-US">
                  <a:solidFill>
                    <a:srgbClr val="000000"/>
                  </a:solidFill>
                  <a:latin typeface="Calibri" panose="020F0502020204030204" pitchFamily="34" charset="0"/>
                </a:rPr>
                <a:t>photonic crystal”)</a:t>
              </a:r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81" name="Object 18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4639081"/>
                </p:ext>
              </p:extLst>
            </p:nvPr>
          </p:nvGraphicFramePr>
          <p:xfrm>
            <a:off x="2994025" y="1014413"/>
            <a:ext cx="508000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318" name="Equation" r:id="rId3" imgW="507960" imgH="774360" progId="Equation.DSMT4">
                    <p:embed/>
                  </p:oleObj>
                </mc:Choice>
                <mc:Fallback>
                  <p:oleObj name="Equation" r:id="rId3" imgW="507960" imgH="774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94025" y="1014413"/>
                          <a:ext cx="508000" cy="774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Object 1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0301722"/>
                </p:ext>
              </p:extLst>
            </p:nvPr>
          </p:nvGraphicFramePr>
          <p:xfrm>
            <a:off x="2987824" y="1986645"/>
            <a:ext cx="520700" cy="78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319" name="Equation" r:id="rId5" imgW="520560" imgH="787320" progId="Equation.DSMT4">
                    <p:embed/>
                  </p:oleObj>
                </mc:Choice>
                <mc:Fallback>
                  <p:oleObj name="Equation" r:id="rId5" imgW="520560" imgH="787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7824" y="1986645"/>
                          <a:ext cx="520700" cy="787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85" name="Straight Arrow Connector 184"/>
          <p:cNvCxnSpPr/>
          <p:nvPr/>
        </p:nvCxnSpPr>
        <p:spPr>
          <a:xfrm flipV="1">
            <a:off x="1260475" y="979944"/>
            <a:ext cx="431205" cy="44449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Line 175"/>
          <p:cNvSpPr>
            <a:spLocks noChangeShapeType="1"/>
          </p:cNvSpPr>
          <p:nvPr/>
        </p:nvSpPr>
        <p:spPr bwMode="auto">
          <a:xfrm>
            <a:off x="2815060" y="1509055"/>
            <a:ext cx="375812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med" len="lg"/>
          </a:ln>
        </p:spPr>
        <p:txBody>
          <a:bodyPr/>
          <a:lstStyle/>
          <a:p>
            <a:endParaRPr lang="en-US"/>
          </a:p>
        </p:txBody>
      </p:sp>
      <p:cxnSp>
        <p:nvCxnSpPr>
          <p:cNvPr id="187" name="Straight Arrow Connector 186"/>
          <p:cNvCxnSpPr/>
          <p:nvPr/>
        </p:nvCxnSpPr>
        <p:spPr>
          <a:xfrm flipV="1">
            <a:off x="2772643" y="967478"/>
            <a:ext cx="431205" cy="44449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433562" y="1697796"/>
            <a:ext cx="431205" cy="44449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>
            <a:off x="2002928" y="1704165"/>
            <a:ext cx="431205" cy="44449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/>
          <p:cNvSpPr/>
          <p:nvPr/>
        </p:nvSpPr>
        <p:spPr>
          <a:xfrm>
            <a:off x="3563888" y="913284"/>
            <a:ext cx="361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Bragg grating (“</a:t>
            </a:r>
            <a:r>
              <a:rPr lang="cs-CZ">
                <a:solidFill>
                  <a:srgbClr val="000000"/>
                </a:solidFill>
                <a:latin typeface="Calibri" panose="020F0502020204030204" pitchFamily="34" charset="0"/>
              </a:rPr>
              <a:t>1D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photonic crystal”)</a:t>
            </a:r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9" y="625252"/>
            <a:ext cx="8515102" cy="39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70875" y="49188"/>
            <a:ext cx="38022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Where I come from…</a:t>
            </a:r>
            <a:endParaRPr lang="cs-CZ" sz="32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91407" y="4729708"/>
            <a:ext cx="216024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4521" y="4673930"/>
            <a:ext cx="2417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Institute of Photonics</a:t>
            </a:r>
            <a:br>
              <a:rPr lang="en-US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and Electronics </a:t>
            </a:r>
            <a:r>
              <a:rPr lang="en-US" sz="1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AS CR</a:t>
            </a:r>
            <a:r>
              <a:rPr lang="en-US" sz="1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, v.v.i.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4449" y="3097749"/>
            <a:ext cx="8515103" cy="2160000"/>
            <a:chOff x="365746" y="3153527"/>
            <a:chExt cx="8515103" cy="2160000"/>
          </a:xfrm>
        </p:grpSpPr>
        <p:pic>
          <p:nvPicPr>
            <p:cNvPr id="249858" name="Picture 2" descr="praha_3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46" y="3153527"/>
              <a:ext cx="324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8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314" y="3153527"/>
              <a:ext cx="2848535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Arrow Connector 3"/>
          <p:cNvCxnSpPr/>
          <p:nvPr/>
        </p:nvCxnSpPr>
        <p:spPr>
          <a:xfrm flipH="1">
            <a:off x="3244471" y="2566855"/>
            <a:ext cx="1008112" cy="777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/>
          <p:cNvSpPr/>
          <p:nvPr/>
        </p:nvSpPr>
        <p:spPr>
          <a:xfrm>
            <a:off x="4188145" y="3680640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21" y="5258705"/>
            <a:ext cx="910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cademy of </a:t>
            </a:r>
            <a:r>
              <a:rPr lang="en-US" sz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ciences of the </a:t>
            </a:r>
            <a:r>
              <a:rPr lang="en-US" sz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zech </a:t>
            </a:r>
            <a:r>
              <a:rPr lang="en-US" sz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epublic is a non-university institution for basic and applied research consisting of 54 independent  institutes</a:t>
            </a:r>
            <a:endParaRPr lang="cs-CZ" sz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79560" y="91219"/>
            <a:ext cx="49941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Guiding by a </a:t>
            </a:r>
            <a:r>
              <a:rPr lang="en-US" sz="3200" b="1" i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single interface</a:t>
            </a:r>
            <a:endParaRPr lang="cs-CZ" sz="32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3893" y="625252"/>
            <a:ext cx="647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Are two interfaces essential for waveguiding?</a:t>
            </a:r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(Typically yes, but…)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918557"/>
              </p:ext>
            </p:extLst>
          </p:nvPr>
        </p:nvGraphicFramePr>
        <p:xfrm>
          <a:off x="1470025" y="1366912"/>
          <a:ext cx="6248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16" name="Equation" r:id="rId3" imgW="6248160" imgH="698400" progId="Equation.DSMT4">
                  <p:embed/>
                </p:oleObj>
              </mc:Choice>
              <mc:Fallback>
                <p:oleObj name="Equation" r:id="rId3" imgW="624816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1366912"/>
                        <a:ext cx="62484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948908"/>
              </p:ext>
            </p:extLst>
          </p:nvPr>
        </p:nvGraphicFramePr>
        <p:xfrm>
          <a:off x="4572000" y="2848199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17" name="Equation" r:id="rId5" imgW="825480" imgH="342720" progId="Equation.DSMT4">
                  <p:embed/>
                </p:oleObj>
              </mc:Choice>
              <mc:Fallback>
                <p:oleObj name="Equation" r:id="rId5" imgW="8254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848199"/>
                        <a:ext cx="825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6336392" y="1342184"/>
            <a:ext cx="1440160" cy="782796"/>
          </a:xfrm>
          <a:prstGeom prst="roundRect">
            <a:avLst/>
          </a:prstGeom>
          <a:noFill/>
          <a:ln w="38100" cmpd="thickThin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2315815"/>
            <a:ext cx="556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Surface </a:t>
            </a:r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plasmon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-polariton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at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dielectric-metal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interface</a:t>
            </a:r>
            <a:endParaRPr lang="cs-CZ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092350"/>
              </p:ext>
            </p:extLst>
          </p:nvPr>
        </p:nvGraphicFramePr>
        <p:xfrm>
          <a:off x="755576" y="2860246"/>
          <a:ext cx="2311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18" name="Equation" r:id="rId7" imgW="2311200" imgH="342720" progId="Equation.DSMT4">
                  <p:embed/>
                </p:oleObj>
              </mc:Choice>
              <mc:Fallback>
                <p:oleObj name="Equation" r:id="rId7" imgW="23112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576" y="2860246"/>
                        <a:ext cx="2311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144371" y="2817158"/>
            <a:ext cx="145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Supported if  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411162" y="2353444"/>
            <a:ext cx="2026791" cy="1353758"/>
            <a:chOff x="4356935" y="3690748"/>
            <a:chExt cx="2419919" cy="1616341"/>
          </a:xfrm>
        </p:grpSpPr>
        <p:sp>
          <p:nvSpPr>
            <p:cNvPr id="33" name="Rectangle 20"/>
            <p:cNvSpPr>
              <a:spLocks noChangeArrowheads="1"/>
            </p:cNvSpPr>
            <p:nvPr/>
          </p:nvSpPr>
          <p:spPr bwMode="auto">
            <a:xfrm>
              <a:off x="4356935" y="4570514"/>
              <a:ext cx="2328860" cy="73657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 sz="2400">
                <a:latin typeface="Calibri" panose="020F0502020204030204" pitchFamily="34" charset="0"/>
              </a:endParaRPr>
            </a:p>
          </p:txBody>
        </p:sp>
        <p:graphicFrame>
          <p:nvGraphicFramePr>
            <p:cNvPr id="34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9628986"/>
                </p:ext>
              </p:extLst>
            </p:nvPr>
          </p:nvGraphicFramePr>
          <p:xfrm>
            <a:off x="4674364" y="4014353"/>
            <a:ext cx="229346" cy="274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19" name="Equation" r:id="rId9" imgW="317160" imgH="380880" progId="Equation.DSMT4">
                    <p:embed/>
                  </p:oleObj>
                </mc:Choice>
                <mc:Fallback>
                  <p:oleObj name="Equation" r:id="rId9" imgW="31716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4364" y="4014353"/>
                          <a:ext cx="229346" cy="27483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3248040"/>
                </p:ext>
              </p:extLst>
            </p:nvPr>
          </p:nvGraphicFramePr>
          <p:xfrm>
            <a:off x="4672469" y="4732717"/>
            <a:ext cx="246405" cy="276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20" name="Equation" r:id="rId11" imgW="342720" imgH="380880" progId="Equation.DSMT4">
                    <p:embed/>
                  </p:oleObj>
                </mc:Choice>
                <mc:Fallback>
                  <p:oleObj name="Equation" r:id="rId11" imgW="34272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2469" y="4732717"/>
                          <a:ext cx="246405" cy="27673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6022306" y="4304624"/>
              <a:ext cx="754548" cy="55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smtClean="0">
                  <a:solidFill>
                    <a:srgbClr val="FF0000"/>
                  </a:solidFill>
                  <a:latin typeface="Calibri" pitchFamily="34" charset="0"/>
                </a:rPr>
                <a:t>power </a:t>
              </a:r>
            </a:p>
            <a:p>
              <a:pPr algn="ctr"/>
              <a:r>
                <a:rPr lang="en-US" sz="1200" b="1" smtClean="0">
                  <a:solidFill>
                    <a:srgbClr val="FF0000"/>
                  </a:solidFill>
                  <a:latin typeface="Calibri" pitchFamily="34" charset="0"/>
                </a:rPr>
                <a:t>flow</a:t>
              </a:r>
              <a:endParaRPr lang="en-US" sz="12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 flipV="1">
              <a:off x="5065906" y="3690748"/>
              <a:ext cx="147774" cy="880912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 flipV="1">
              <a:off x="5309904" y="3704494"/>
              <a:ext cx="142618" cy="86372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9" name="Line 26"/>
            <p:cNvSpPr>
              <a:spLocks noChangeShapeType="1"/>
            </p:cNvSpPr>
            <p:nvPr/>
          </p:nvSpPr>
          <p:spPr bwMode="auto">
            <a:xfrm flipV="1">
              <a:off x="5564211" y="3726260"/>
              <a:ext cx="139182" cy="841963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0" name="Line 27"/>
            <p:cNvSpPr>
              <a:spLocks noChangeShapeType="1"/>
            </p:cNvSpPr>
            <p:nvPr/>
          </p:nvSpPr>
          <p:spPr bwMode="auto">
            <a:xfrm flipV="1">
              <a:off x="5806147" y="3740006"/>
              <a:ext cx="142618" cy="828217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5092705" y="4261965"/>
              <a:ext cx="1024103" cy="247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2" name="Line 29"/>
            <p:cNvSpPr>
              <a:spLocks noChangeShapeType="1"/>
            </p:cNvSpPr>
            <p:nvPr/>
          </p:nvSpPr>
          <p:spPr bwMode="auto">
            <a:xfrm>
              <a:off x="5122513" y="4088413"/>
              <a:ext cx="1011502" cy="2348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3" name="Line 30"/>
            <p:cNvSpPr>
              <a:spLocks noChangeShapeType="1"/>
            </p:cNvSpPr>
            <p:nvPr/>
          </p:nvSpPr>
          <p:spPr bwMode="auto">
            <a:xfrm>
              <a:off x="5158694" y="3898089"/>
              <a:ext cx="1018709" cy="23025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4" name="Line 31"/>
            <p:cNvSpPr>
              <a:spLocks noChangeShapeType="1"/>
            </p:cNvSpPr>
            <p:nvPr/>
          </p:nvSpPr>
          <p:spPr bwMode="auto">
            <a:xfrm>
              <a:off x="5213680" y="3726260"/>
              <a:ext cx="979427" cy="21650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 flipH="1" flipV="1">
              <a:off x="5070717" y="4571660"/>
              <a:ext cx="168940" cy="649514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6" name="Line 34"/>
            <p:cNvSpPr>
              <a:spLocks noChangeShapeType="1"/>
            </p:cNvSpPr>
            <p:nvPr/>
          </p:nvSpPr>
          <p:spPr bwMode="auto">
            <a:xfrm flipH="1" flipV="1">
              <a:off x="5560774" y="4568222"/>
              <a:ext cx="142619" cy="648277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7" name="Line 35"/>
            <p:cNvSpPr>
              <a:spLocks noChangeShapeType="1"/>
            </p:cNvSpPr>
            <p:nvPr/>
          </p:nvSpPr>
          <p:spPr bwMode="auto">
            <a:xfrm flipH="1" flipV="1">
              <a:off x="5803397" y="4568223"/>
              <a:ext cx="142618" cy="648276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8" name="Line 36"/>
            <p:cNvSpPr>
              <a:spLocks noChangeShapeType="1"/>
            </p:cNvSpPr>
            <p:nvPr/>
          </p:nvSpPr>
          <p:spPr bwMode="auto">
            <a:xfrm>
              <a:off x="5036454" y="4609069"/>
              <a:ext cx="967397" cy="554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non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9" name="Line 37"/>
            <p:cNvSpPr>
              <a:spLocks noChangeShapeType="1"/>
            </p:cNvSpPr>
            <p:nvPr/>
          </p:nvSpPr>
          <p:spPr bwMode="auto">
            <a:xfrm>
              <a:off x="5004048" y="4784728"/>
              <a:ext cx="963962" cy="549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non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50" name="Line 38"/>
            <p:cNvSpPr>
              <a:spLocks noChangeShapeType="1"/>
            </p:cNvSpPr>
            <p:nvPr/>
          </p:nvSpPr>
          <p:spPr bwMode="auto">
            <a:xfrm>
              <a:off x="5017795" y="4956172"/>
              <a:ext cx="950214" cy="5709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 type="non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51" name="Line 39"/>
            <p:cNvSpPr>
              <a:spLocks noChangeShapeType="1"/>
            </p:cNvSpPr>
            <p:nvPr/>
          </p:nvSpPr>
          <p:spPr bwMode="auto">
            <a:xfrm>
              <a:off x="5034978" y="5118076"/>
              <a:ext cx="968874" cy="5498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non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52" name="AutoShape 40"/>
            <p:cNvSpPr>
              <a:spLocks noChangeArrowheads="1"/>
            </p:cNvSpPr>
            <p:nvPr/>
          </p:nvSpPr>
          <p:spPr bwMode="auto">
            <a:xfrm rot="801742">
              <a:off x="5241172" y="4006427"/>
              <a:ext cx="765213" cy="174120"/>
            </a:xfrm>
            <a:prstGeom prst="notchedRightArrow">
              <a:avLst>
                <a:gd name="adj1" fmla="val 50000"/>
                <a:gd name="adj2" fmla="val 10986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53" name="AutoShape 41"/>
            <p:cNvSpPr>
              <a:spLocks noChangeArrowheads="1"/>
            </p:cNvSpPr>
            <p:nvPr/>
          </p:nvSpPr>
          <p:spPr bwMode="auto">
            <a:xfrm rot="20933023" flipH="1">
              <a:off x="5179314" y="4807639"/>
              <a:ext cx="614003" cy="79041"/>
            </a:xfrm>
            <a:prstGeom prst="notchedRightArrow">
              <a:avLst>
                <a:gd name="adj1" fmla="val 50000"/>
                <a:gd name="adj2" fmla="val 1942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54" name="Line 32"/>
            <p:cNvSpPr>
              <a:spLocks noChangeShapeType="1"/>
            </p:cNvSpPr>
            <p:nvPr/>
          </p:nvSpPr>
          <p:spPr bwMode="auto">
            <a:xfrm flipH="1" flipV="1">
              <a:off x="5314256" y="4576678"/>
              <a:ext cx="168940" cy="649514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23586" y="3635194"/>
            <a:ext cx="576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. Interface between media with a </a:t>
            </a:r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balance of loss and gain</a:t>
            </a:r>
            <a:endParaRPr lang="cs-CZ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312207"/>
              </p:ext>
            </p:extLst>
          </p:nvPr>
        </p:nvGraphicFramePr>
        <p:xfrm>
          <a:off x="3027784" y="4359962"/>
          <a:ext cx="3200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21" name="Equation" r:id="rId13" imgW="3200400" imgH="787320" progId="Equation.DSMT4">
                  <p:embed/>
                </p:oleObj>
              </mc:Choice>
              <mc:Fallback>
                <p:oleObj name="Equation" r:id="rId13" imgW="32004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27784" y="4359962"/>
                        <a:ext cx="32004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9" name="Group 98"/>
          <p:cNvGrpSpPr/>
          <p:nvPr/>
        </p:nvGrpSpPr>
        <p:grpSpPr>
          <a:xfrm>
            <a:off x="6466723" y="4035856"/>
            <a:ext cx="2078188" cy="1233890"/>
            <a:chOff x="6466723" y="4194266"/>
            <a:chExt cx="2078188" cy="1233890"/>
          </a:xfrm>
        </p:grpSpPr>
        <p:sp>
          <p:nvSpPr>
            <p:cNvPr id="80" name="Rectangle 20"/>
            <p:cNvSpPr>
              <a:spLocks noChangeArrowheads="1"/>
            </p:cNvSpPr>
            <p:nvPr/>
          </p:nvSpPr>
          <p:spPr bwMode="auto">
            <a:xfrm>
              <a:off x="6466723" y="4194266"/>
              <a:ext cx="1950525" cy="61691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 sz="2400">
                <a:latin typeface="Calibri" panose="020F0502020204030204" pitchFamily="34" charset="0"/>
              </a:endParaRPr>
            </a:p>
          </p:txBody>
        </p:sp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6467823" y="4811242"/>
              <a:ext cx="1950525" cy="61691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 sz="2400">
                <a:latin typeface="Calibri" panose="020F0502020204030204" pitchFamily="34" charset="0"/>
              </a:endParaRPr>
            </a:p>
          </p:txBody>
        </p:sp>
        <p:graphicFrame>
          <p:nvGraphicFramePr>
            <p:cNvPr id="59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9166398"/>
                </p:ext>
              </p:extLst>
            </p:nvPr>
          </p:nvGraphicFramePr>
          <p:xfrm>
            <a:off x="6625313" y="4314678"/>
            <a:ext cx="193675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22" name="Equation" r:id="rId15" imgW="317160" imgH="419040" progId="Equation.DSMT4">
                    <p:embed/>
                  </p:oleObj>
                </mc:Choice>
                <mc:Fallback>
                  <p:oleObj name="Equation" r:id="rId15" imgW="3171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5313" y="4314678"/>
                          <a:ext cx="193675" cy="2540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5205943"/>
                </p:ext>
              </p:extLst>
            </p:nvPr>
          </p:nvGraphicFramePr>
          <p:xfrm>
            <a:off x="8092008" y="5084051"/>
            <a:ext cx="152400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23" name="Equation" r:id="rId17" imgW="253800" imgH="380880" progId="Equation.DSMT4">
                    <p:embed/>
                  </p:oleObj>
                </mc:Choice>
                <mc:Fallback>
                  <p:oleObj name="Equation" r:id="rId17" imgW="25380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2008" y="5084051"/>
                          <a:ext cx="152400" cy="23177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 Box 23"/>
            <p:cNvSpPr txBox="1">
              <a:spLocks noChangeArrowheads="1"/>
            </p:cNvSpPr>
            <p:nvPr/>
          </p:nvSpPr>
          <p:spPr bwMode="auto">
            <a:xfrm>
              <a:off x="7912943" y="4578072"/>
              <a:ext cx="6319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smtClean="0">
                  <a:solidFill>
                    <a:srgbClr val="FF0000"/>
                  </a:solidFill>
                  <a:latin typeface="Calibri" pitchFamily="34" charset="0"/>
                </a:rPr>
                <a:t>power </a:t>
              </a:r>
            </a:p>
            <a:p>
              <a:pPr algn="ctr"/>
              <a:r>
                <a:rPr lang="en-US" sz="1200" b="1" smtClean="0">
                  <a:solidFill>
                    <a:srgbClr val="FF0000"/>
                  </a:solidFill>
                  <a:latin typeface="Calibri" pitchFamily="34" charset="0"/>
                </a:rPr>
                <a:t>flow</a:t>
              </a:r>
              <a:endParaRPr lang="en-US" sz="12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V="1">
              <a:off x="6876256" y="4194266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66" name="Line 28"/>
            <p:cNvSpPr>
              <a:spLocks noChangeShapeType="1"/>
            </p:cNvSpPr>
            <p:nvPr/>
          </p:nvSpPr>
          <p:spPr bwMode="auto">
            <a:xfrm>
              <a:off x="6948265" y="4729709"/>
              <a:ext cx="9876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67" name="Line 29"/>
            <p:cNvSpPr>
              <a:spLocks noChangeShapeType="1"/>
            </p:cNvSpPr>
            <p:nvPr/>
          </p:nvSpPr>
          <p:spPr bwMode="auto">
            <a:xfrm>
              <a:off x="6948266" y="4585693"/>
              <a:ext cx="987621" cy="64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68" name="Line 30"/>
            <p:cNvSpPr>
              <a:spLocks noChangeShapeType="1"/>
            </p:cNvSpPr>
            <p:nvPr/>
          </p:nvSpPr>
          <p:spPr bwMode="auto">
            <a:xfrm>
              <a:off x="6956464" y="4441678"/>
              <a:ext cx="97122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69" name="Line 31"/>
            <p:cNvSpPr>
              <a:spLocks noChangeShapeType="1"/>
            </p:cNvSpPr>
            <p:nvPr/>
          </p:nvSpPr>
          <p:spPr bwMode="auto">
            <a:xfrm flipV="1">
              <a:off x="6956465" y="4297660"/>
              <a:ext cx="971223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77" name="AutoShape 40"/>
            <p:cNvSpPr>
              <a:spLocks noChangeArrowheads="1"/>
            </p:cNvSpPr>
            <p:nvPr/>
          </p:nvSpPr>
          <p:spPr bwMode="auto">
            <a:xfrm rot="2357939">
              <a:off x="7169171" y="4416070"/>
              <a:ext cx="640900" cy="145833"/>
            </a:xfrm>
            <a:prstGeom prst="notchedRightArrow">
              <a:avLst>
                <a:gd name="adj1" fmla="val 50000"/>
                <a:gd name="adj2" fmla="val 10986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78" name="AutoShape 41"/>
            <p:cNvSpPr>
              <a:spLocks noChangeArrowheads="1"/>
            </p:cNvSpPr>
            <p:nvPr/>
          </p:nvSpPr>
          <p:spPr bwMode="auto">
            <a:xfrm rot="13085791" flipH="1">
              <a:off x="7116433" y="5087978"/>
              <a:ext cx="514255" cy="66200"/>
            </a:xfrm>
            <a:prstGeom prst="notchedRightArrow">
              <a:avLst>
                <a:gd name="adj1" fmla="val 50000"/>
                <a:gd name="adj2" fmla="val 1942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3" name="Line 24"/>
            <p:cNvSpPr>
              <a:spLocks noChangeShapeType="1"/>
            </p:cNvSpPr>
            <p:nvPr/>
          </p:nvSpPr>
          <p:spPr bwMode="auto">
            <a:xfrm flipV="1">
              <a:off x="7061297" y="4194266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4" name="Line 24"/>
            <p:cNvSpPr>
              <a:spLocks noChangeShapeType="1"/>
            </p:cNvSpPr>
            <p:nvPr/>
          </p:nvSpPr>
          <p:spPr bwMode="auto">
            <a:xfrm flipV="1">
              <a:off x="7270524" y="4196543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5" name="Line 24"/>
            <p:cNvSpPr>
              <a:spLocks noChangeShapeType="1"/>
            </p:cNvSpPr>
            <p:nvPr/>
          </p:nvSpPr>
          <p:spPr bwMode="auto">
            <a:xfrm flipV="1">
              <a:off x="7475126" y="4201923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V="1">
              <a:off x="6739827" y="4801716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7" name="Line 24"/>
            <p:cNvSpPr>
              <a:spLocks noChangeShapeType="1"/>
            </p:cNvSpPr>
            <p:nvPr/>
          </p:nvSpPr>
          <p:spPr bwMode="auto">
            <a:xfrm flipV="1">
              <a:off x="6936834" y="4813146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8" name="Line 24"/>
            <p:cNvSpPr>
              <a:spLocks noChangeShapeType="1"/>
            </p:cNvSpPr>
            <p:nvPr/>
          </p:nvSpPr>
          <p:spPr bwMode="auto">
            <a:xfrm flipV="1">
              <a:off x="7157491" y="4800183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9" name="Line 24"/>
            <p:cNvSpPr>
              <a:spLocks noChangeShapeType="1"/>
            </p:cNvSpPr>
            <p:nvPr/>
          </p:nvSpPr>
          <p:spPr bwMode="auto">
            <a:xfrm flipV="1">
              <a:off x="7358283" y="4801716"/>
              <a:ext cx="543766" cy="61463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0" name="Line 24"/>
            <p:cNvSpPr>
              <a:spLocks noChangeShapeType="1"/>
            </p:cNvSpPr>
            <p:nvPr/>
          </p:nvSpPr>
          <p:spPr bwMode="auto">
            <a:xfrm flipV="1">
              <a:off x="6660231" y="4797976"/>
              <a:ext cx="415885" cy="435788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1" name="Line 24"/>
            <p:cNvSpPr>
              <a:spLocks noChangeShapeType="1"/>
            </p:cNvSpPr>
            <p:nvPr/>
          </p:nvSpPr>
          <p:spPr bwMode="auto">
            <a:xfrm flipV="1">
              <a:off x="7693592" y="4297660"/>
              <a:ext cx="428377" cy="511244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2" name="Line 24"/>
            <p:cNvSpPr>
              <a:spLocks noChangeShapeType="1"/>
            </p:cNvSpPr>
            <p:nvPr/>
          </p:nvSpPr>
          <p:spPr bwMode="auto">
            <a:xfrm flipV="1">
              <a:off x="7884368" y="4501584"/>
              <a:ext cx="266440" cy="318611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 flipV="1">
              <a:off x="6660232" y="4653985"/>
              <a:ext cx="352968" cy="385752"/>
            </a:xfrm>
            <a:prstGeom prst="line">
              <a:avLst/>
            </a:prstGeom>
            <a:noFill/>
            <a:ln w="1587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 flipV="1">
              <a:off x="6938740" y="4886676"/>
              <a:ext cx="987622" cy="432049"/>
              <a:chOff x="7100665" y="4450060"/>
              <a:chExt cx="987622" cy="432049"/>
            </a:xfrm>
          </p:grpSpPr>
          <p:sp>
            <p:nvSpPr>
              <p:cNvPr id="94" name="Line 28"/>
              <p:cNvSpPr>
                <a:spLocks noChangeShapeType="1"/>
              </p:cNvSpPr>
              <p:nvPr/>
            </p:nvSpPr>
            <p:spPr bwMode="auto">
              <a:xfrm>
                <a:off x="7100665" y="4882109"/>
                <a:ext cx="9876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Line 29"/>
              <p:cNvSpPr>
                <a:spLocks noChangeShapeType="1"/>
              </p:cNvSpPr>
              <p:nvPr/>
            </p:nvSpPr>
            <p:spPr bwMode="auto">
              <a:xfrm>
                <a:off x="7100666" y="4738093"/>
                <a:ext cx="987621" cy="64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Line 30"/>
              <p:cNvSpPr>
                <a:spLocks noChangeShapeType="1"/>
              </p:cNvSpPr>
              <p:nvPr/>
            </p:nvSpPr>
            <p:spPr bwMode="auto">
              <a:xfrm>
                <a:off x="7108864" y="4594078"/>
                <a:ext cx="971224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Line 31"/>
              <p:cNvSpPr>
                <a:spLocks noChangeShapeType="1"/>
              </p:cNvSpPr>
              <p:nvPr/>
            </p:nvSpPr>
            <p:spPr bwMode="auto">
              <a:xfrm flipV="1">
                <a:off x="7108865" y="4450060"/>
                <a:ext cx="97122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83568" y="985292"/>
            <a:ext cx="637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Pole of the reflection coefficient: possible only for TM polarization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913888" y="1946276"/>
            <a:ext cx="4184171" cy="379412"/>
            <a:chOff x="715514" y="607061"/>
            <a:chExt cx="4184171" cy="379412"/>
          </a:xfrm>
        </p:grpSpPr>
        <p:sp>
          <p:nvSpPr>
            <p:cNvPr id="71" name="TextBox 70"/>
            <p:cNvSpPr txBox="1"/>
            <p:nvPr/>
          </p:nvSpPr>
          <p:spPr>
            <a:xfrm>
              <a:off x="715514" y="607061"/>
              <a:ext cx="389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Wave is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confined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  if                                    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2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0252147"/>
                </p:ext>
              </p:extLst>
            </p:nvPr>
          </p:nvGraphicFramePr>
          <p:xfrm>
            <a:off x="2677185" y="643573"/>
            <a:ext cx="22225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5824" name="Equation" r:id="rId19" imgW="2222280" imgH="342720" progId="Equation.DSMT4">
                    <p:embed/>
                  </p:oleObj>
                </mc:Choice>
                <mc:Fallback>
                  <p:oleObj name="Equation" r:id="rId19" imgW="222228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677185" y="643573"/>
                          <a:ext cx="22225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931349"/>
              </p:ext>
            </p:extLst>
          </p:nvPr>
        </p:nvGraphicFramePr>
        <p:xfrm>
          <a:off x="434219" y="4511730"/>
          <a:ext cx="237490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25" name="Equation" r:id="rId21" imgW="2374560" imgH="380880" progId="Equation.DSMT4">
                  <p:embed/>
                </p:oleObj>
              </mc:Choice>
              <mc:Fallback>
                <p:oleObj name="Equation" r:id="rId21" imgW="23745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4219" y="4511730"/>
                        <a:ext cx="2374901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5183242"/>
            <a:ext cx="5878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3. Zenneck wave at the interface of a lossy and lossless media (1907)</a:t>
            </a:r>
          </a:p>
        </p:txBody>
      </p:sp>
    </p:spTree>
    <p:extLst>
      <p:ext uri="{BB962C8B-B14F-4D97-AF65-F5344CB8AC3E}">
        <p14:creationId xmlns:p14="http://schemas.microsoft.com/office/powerpoint/2010/main" val="31132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312" y="40477"/>
            <a:ext cx="5397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Circularly bent waveguide</a:t>
            </a:r>
            <a:endParaRPr lang="en-GB" sz="3200" b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52"/>
          <p:cNvSpPr txBox="1">
            <a:spLocks noChangeArrowheads="1"/>
          </p:cNvSpPr>
          <p:nvPr/>
        </p:nvSpPr>
        <p:spPr bwMode="auto">
          <a:xfrm>
            <a:off x="4836320" y="2991283"/>
            <a:ext cx="4307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>
                <a:latin typeface="Calibri" pitchFamily="34" charset="0"/>
              </a:rPr>
              <a:t>M. Heiblum and J. H. Harris, </a:t>
            </a:r>
            <a:r>
              <a:rPr lang="en-US" sz="1200" smtClean="0">
                <a:latin typeface="Calibri" pitchFamily="34" charset="0"/>
              </a:rPr>
              <a:t> </a:t>
            </a:r>
            <a:r>
              <a:rPr lang="cs-CZ" sz="1200" i="1" smtClean="0">
                <a:latin typeface="Calibri" pitchFamily="34" charset="0"/>
              </a:rPr>
              <a:t>IEEE </a:t>
            </a:r>
            <a:r>
              <a:rPr lang="en-US" sz="1200" i="1" smtClean="0">
                <a:latin typeface="Calibri" pitchFamily="34" charset="0"/>
              </a:rPr>
              <a:t>JQE</a:t>
            </a:r>
            <a:r>
              <a:rPr lang="cs-CZ" sz="1200" i="1" smtClean="0">
                <a:latin typeface="Calibri" pitchFamily="34" charset="0"/>
              </a:rPr>
              <a:t>, </a:t>
            </a:r>
            <a:r>
              <a:rPr lang="cs-CZ" sz="1200">
                <a:latin typeface="Calibri" pitchFamily="34" charset="0"/>
              </a:rPr>
              <a:t>vol. QE-11, pp. 75-83, 1975.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5018" y="1296988"/>
            <a:ext cx="1777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Bent waveguide: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5018" y="705971"/>
            <a:ext cx="2077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Straight waveguide: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786984"/>
              </p:ext>
            </p:extLst>
          </p:nvPr>
        </p:nvGraphicFramePr>
        <p:xfrm>
          <a:off x="2120222" y="625475"/>
          <a:ext cx="4102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50" name="Equation" r:id="rId4" imgW="4101840" imgH="609480" progId="Equation.DSMT4">
                  <p:embed/>
                </p:oleObj>
              </mc:Choice>
              <mc:Fallback>
                <p:oleObj name="Equation" r:id="rId4" imgW="41018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222" y="625475"/>
                        <a:ext cx="4102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363548"/>
              </p:ext>
            </p:extLst>
          </p:nvPr>
        </p:nvGraphicFramePr>
        <p:xfrm>
          <a:off x="2417936" y="1831487"/>
          <a:ext cx="3378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51" name="Equation" r:id="rId6" imgW="3377880" imgH="660240" progId="Equation.DSMT4">
                  <p:embed/>
                </p:oleObj>
              </mc:Choice>
              <mc:Fallback>
                <p:oleObj name="Equation" r:id="rId6" imgW="33778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936" y="1831487"/>
                        <a:ext cx="33782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55018" y="1768088"/>
            <a:ext cx="2103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Conformal mapping: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156176" y="964026"/>
            <a:ext cx="1966229" cy="1559919"/>
            <a:chOff x="5381625" y="1103738"/>
            <a:chExt cx="2763838" cy="2192706"/>
          </a:xfrm>
        </p:grpSpPr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5381625" y="1132682"/>
              <a:ext cx="0" cy="2143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403850" y="3296444"/>
              <a:ext cx="27416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Arc 21"/>
            <p:cNvSpPr>
              <a:spLocks/>
            </p:cNvSpPr>
            <p:nvPr/>
          </p:nvSpPr>
          <p:spPr bwMode="auto">
            <a:xfrm>
              <a:off x="5381625" y="1994694"/>
              <a:ext cx="1282700" cy="12827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Arc 22"/>
            <p:cNvSpPr>
              <a:spLocks/>
            </p:cNvSpPr>
            <p:nvPr/>
          </p:nvSpPr>
          <p:spPr bwMode="auto">
            <a:xfrm>
              <a:off x="5381625" y="1432719"/>
              <a:ext cx="1843088" cy="18430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25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0700990"/>
                </p:ext>
              </p:extLst>
            </p:nvPr>
          </p:nvGraphicFramePr>
          <p:xfrm>
            <a:off x="5444323" y="1103738"/>
            <a:ext cx="216454" cy="2677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2" name="Equation" r:id="rId8" imgW="215640" imgH="266400" progId="Equation.DSMT4">
                    <p:embed/>
                  </p:oleObj>
                </mc:Choice>
                <mc:Fallback>
                  <p:oleObj name="Equation" r:id="rId8" imgW="2156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4323" y="1103738"/>
                          <a:ext cx="216454" cy="2677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1061035"/>
                </p:ext>
              </p:extLst>
            </p:nvPr>
          </p:nvGraphicFramePr>
          <p:xfrm>
            <a:off x="7893328" y="3025009"/>
            <a:ext cx="203064" cy="203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3" name="Equation" r:id="rId10" imgW="203040" imgH="203040" progId="Equation.DSMT4">
                    <p:embed/>
                  </p:oleObj>
                </mc:Choice>
                <mc:Fallback>
                  <p:oleObj name="Equation" r:id="rId10" imgW="2030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93328" y="3025009"/>
                          <a:ext cx="203064" cy="2030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9072195"/>
                </p:ext>
              </p:extLst>
            </p:nvPr>
          </p:nvGraphicFramePr>
          <p:xfrm>
            <a:off x="5636683" y="1436053"/>
            <a:ext cx="319102" cy="419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4" name="Equation" r:id="rId12" imgW="317160" imgH="419040" progId="Equation.DSMT4">
                    <p:embed/>
                  </p:oleObj>
                </mc:Choice>
                <mc:Fallback>
                  <p:oleObj name="Equation" r:id="rId12" imgW="3171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6683" y="1436053"/>
                          <a:ext cx="319102" cy="4195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2637158"/>
                </p:ext>
              </p:extLst>
            </p:nvPr>
          </p:nvGraphicFramePr>
          <p:xfrm>
            <a:off x="5536267" y="2038551"/>
            <a:ext cx="278934" cy="379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5" name="Equation" r:id="rId14" imgW="279360" imgH="380880" progId="Equation.DSMT4">
                    <p:embed/>
                  </p:oleObj>
                </mc:Choice>
                <mc:Fallback>
                  <p:oleObj name="Equation" r:id="rId14" imgW="27936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6267" y="2038551"/>
                          <a:ext cx="278934" cy="3793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9738636"/>
                </p:ext>
              </p:extLst>
            </p:nvPr>
          </p:nvGraphicFramePr>
          <p:xfrm>
            <a:off x="6404311" y="1378034"/>
            <a:ext cx="281166" cy="379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6" name="Equation" r:id="rId16" imgW="279360" imgH="380880" progId="Equation.DSMT4">
                    <p:embed/>
                  </p:oleObj>
                </mc:Choice>
                <mc:Fallback>
                  <p:oleObj name="Equation" r:id="rId16" imgW="27936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4311" y="1378034"/>
                          <a:ext cx="281166" cy="3793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Arc 29"/>
            <p:cNvSpPr>
              <a:spLocks/>
            </p:cNvSpPr>
            <p:nvPr/>
          </p:nvSpPr>
          <p:spPr bwMode="auto">
            <a:xfrm>
              <a:off x="5386388" y="1701007"/>
              <a:ext cx="1584325" cy="15843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5381625" y="2286794"/>
              <a:ext cx="1257300" cy="1009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7541243"/>
                </p:ext>
              </p:extLst>
            </p:nvPr>
          </p:nvGraphicFramePr>
          <p:xfrm>
            <a:off x="5660218" y="2587146"/>
            <a:ext cx="240999" cy="25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7" name="Equation" r:id="rId18" imgW="241200" imgH="253800" progId="Equation.DSMT4">
                    <p:embed/>
                  </p:oleObj>
                </mc:Choice>
                <mc:Fallback>
                  <p:oleObj name="Equation" r:id="rId18" imgW="24120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60218" y="2587146"/>
                          <a:ext cx="240999" cy="254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V="1">
              <a:off x="6638926" y="2159792"/>
              <a:ext cx="153194" cy="1270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34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9663682"/>
                </p:ext>
              </p:extLst>
            </p:nvPr>
          </p:nvGraphicFramePr>
          <p:xfrm>
            <a:off x="6561213" y="2042981"/>
            <a:ext cx="151740" cy="1651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58" name="Equation" r:id="rId20" imgW="152280" imgH="164880" progId="Equation.DSMT4">
                    <p:embed/>
                  </p:oleObj>
                </mc:Choice>
                <mc:Fallback>
                  <p:oleObj name="Equation" r:id="rId20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61213" y="2042981"/>
                          <a:ext cx="151740" cy="1651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5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780282"/>
              </p:ext>
            </p:extLst>
          </p:nvPr>
        </p:nvGraphicFramePr>
        <p:xfrm>
          <a:off x="2128838" y="1201738"/>
          <a:ext cx="3987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59" name="Equation" r:id="rId22" imgW="3987720" imgH="609480" progId="Equation.DSMT4">
                  <p:embed/>
                </p:oleObj>
              </mc:Choice>
              <mc:Fallback>
                <p:oleObj name="Equation" r:id="rId22" imgW="398772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838" y="1201738"/>
                        <a:ext cx="39878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295627" y="265212"/>
            <a:ext cx="1668861" cy="1505902"/>
            <a:chOff x="7224044" y="343486"/>
            <a:chExt cx="1668861" cy="1505902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8096631" y="459965"/>
              <a:ext cx="0" cy="1136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7291321" y="1596637"/>
              <a:ext cx="1601584" cy="160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9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3677097"/>
                </p:ext>
              </p:extLst>
            </p:nvPr>
          </p:nvGraphicFramePr>
          <p:xfrm>
            <a:off x="8748311" y="1416898"/>
            <a:ext cx="130537" cy="128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60" name="Equation" r:id="rId24" imgW="203040" imgH="203040" progId="Equation.DSMT4">
                    <p:embed/>
                  </p:oleObj>
                </mc:Choice>
                <mc:Fallback>
                  <p:oleObj name="Equation" r:id="rId24" imgW="20304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48311" y="1416898"/>
                          <a:ext cx="130537" cy="128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2269068"/>
                </p:ext>
              </p:extLst>
            </p:nvPr>
          </p:nvGraphicFramePr>
          <p:xfrm>
            <a:off x="7705995" y="343486"/>
            <a:ext cx="368515" cy="217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61" name="Equation" r:id="rId26" imgW="583920" imgH="342720" progId="Equation.DSMT4">
                    <p:embed/>
                  </p:oleObj>
                </mc:Choice>
                <mc:Fallback>
                  <p:oleObj name="Equation" r:id="rId26" imgW="58392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05995" y="343486"/>
                          <a:ext cx="368515" cy="2178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242083" y="874669"/>
              <a:ext cx="1423854" cy="259065"/>
            </a:xfrm>
            <a:custGeom>
              <a:avLst/>
              <a:gdLst>
                <a:gd name="T0" fmla="*/ 0 w 1531"/>
                <a:gd name="T1" fmla="*/ 251 h 258"/>
                <a:gd name="T2" fmla="*/ 716 w 1531"/>
                <a:gd name="T3" fmla="*/ 251 h 258"/>
                <a:gd name="T4" fmla="*/ 716 w 1531"/>
                <a:gd name="T5" fmla="*/ 0 h 258"/>
                <a:gd name="T6" fmla="*/ 1118 w 1531"/>
                <a:gd name="T7" fmla="*/ 0 h 258"/>
                <a:gd name="T8" fmla="*/ 1118 w 1531"/>
                <a:gd name="T9" fmla="*/ 258 h 258"/>
                <a:gd name="T10" fmla="*/ 1531 w 1531"/>
                <a:gd name="T11" fmla="*/ 25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1"/>
                <a:gd name="T19" fmla="*/ 0 h 258"/>
                <a:gd name="T20" fmla="*/ 1531 w 1531"/>
                <a:gd name="T21" fmla="*/ 258 h 2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1" h="258">
                  <a:moveTo>
                    <a:pt x="0" y="251"/>
                  </a:moveTo>
                  <a:lnTo>
                    <a:pt x="716" y="251"/>
                  </a:lnTo>
                  <a:lnTo>
                    <a:pt x="716" y="0"/>
                  </a:lnTo>
                  <a:lnTo>
                    <a:pt x="1118" y="0"/>
                  </a:lnTo>
                  <a:lnTo>
                    <a:pt x="1118" y="258"/>
                  </a:lnTo>
                  <a:lnTo>
                    <a:pt x="1531" y="25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9467164"/>
                </p:ext>
              </p:extLst>
            </p:nvPr>
          </p:nvGraphicFramePr>
          <p:xfrm>
            <a:off x="7224044" y="878686"/>
            <a:ext cx="175722" cy="2409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62" name="Equation" r:id="rId28" imgW="279360" imgH="380880" progId="Equation.DSMT4">
                    <p:embed/>
                  </p:oleObj>
                </mc:Choice>
                <mc:Fallback>
                  <p:oleObj name="Equation" r:id="rId28" imgW="27936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4044" y="878686"/>
                          <a:ext cx="175722" cy="2409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7144304"/>
                </p:ext>
              </p:extLst>
            </p:nvPr>
          </p:nvGraphicFramePr>
          <p:xfrm>
            <a:off x="8147842" y="603555"/>
            <a:ext cx="201830" cy="2650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63" name="Equation" r:id="rId30" imgW="317160" imgH="419040" progId="Equation.DSMT4">
                    <p:embed/>
                  </p:oleObj>
                </mc:Choice>
                <mc:Fallback>
                  <p:oleObj name="Equation" r:id="rId30" imgW="3171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7842" y="603555"/>
                          <a:ext cx="201830" cy="2650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Flowchart: Connector 38"/>
            <p:cNvSpPr/>
            <p:nvPr/>
          </p:nvSpPr>
          <p:spPr>
            <a:xfrm>
              <a:off x="8062373" y="1565295"/>
              <a:ext cx="68069" cy="68069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aphicFrame>
          <p:nvGraphicFramePr>
            <p:cNvPr id="40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770239"/>
                </p:ext>
              </p:extLst>
            </p:nvPr>
          </p:nvGraphicFramePr>
          <p:xfrm>
            <a:off x="8162428" y="1658888"/>
            <a:ext cx="153988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664" name="Equation" r:id="rId32" imgW="215640" imgH="266400" progId="Equation.DSMT4">
                    <p:embed/>
                  </p:oleObj>
                </mc:Choice>
                <mc:Fallback>
                  <p:oleObj name="Equation" r:id="rId32" imgW="2156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2428" y="1658888"/>
                          <a:ext cx="153988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143427"/>
              </p:ext>
            </p:extLst>
          </p:nvPr>
        </p:nvGraphicFramePr>
        <p:xfrm>
          <a:off x="179512" y="2528933"/>
          <a:ext cx="2324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5" name="Equation" r:id="rId33" imgW="2323800" imgH="558720" progId="Equation.DSMT4">
                  <p:embed/>
                </p:oleObj>
              </mc:Choice>
              <mc:Fallback>
                <p:oleObj name="Equation" r:id="rId33" imgW="2323800" imgH="5587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528933"/>
                        <a:ext cx="2324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35496" y="2137420"/>
            <a:ext cx="232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Transformed equation: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691290"/>
              </p:ext>
            </p:extLst>
          </p:nvPr>
        </p:nvGraphicFramePr>
        <p:xfrm>
          <a:off x="2627784" y="2541633"/>
          <a:ext cx="5969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6" name="Equation" r:id="rId35" imgW="5968800" imgH="558720" progId="Equation.DSMT4">
                  <p:embed/>
                </p:oleObj>
              </mc:Choice>
              <mc:Fallback>
                <p:oleObj name="Equation" r:id="rId35" imgW="5968800" imgH="55872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541633"/>
                        <a:ext cx="5969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Line 17"/>
          <p:cNvSpPr>
            <a:spLocks noChangeShapeType="1"/>
          </p:cNvSpPr>
          <p:nvPr/>
        </p:nvSpPr>
        <p:spPr bwMode="auto">
          <a:xfrm>
            <a:off x="608013" y="3402905"/>
            <a:ext cx="0" cy="179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584200" y="5199955"/>
            <a:ext cx="2119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4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989103"/>
              </p:ext>
            </p:extLst>
          </p:nvPr>
        </p:nvGraphicFramePr>
        <p:xfrm>
          <a:off x="2524125" y="5276850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7" name="Equation" r:id="rId37" imgW="139680" imgH="164880" progId="Equation.DSMT4">
                  <p:embed/>
                </p:oleObj>
              </mc:Choice>
              <mc:Fallback>
                <p:oleObj name="Equation" r:id="rId37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5276850"/>
                        <a:ext cx="1397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39382"/>
              </p:ext>
            </p:extLst>
          </p:nvPr>
        </p:nvGraphicFramePr>
        <p:xfrm>
          <a:off x="130175" y="3257550"/>
          <a:ext cx="520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8" name="Equation" r:id="rId39" imgW="520560" imgH="291960" progId="Equation.DSMT4">
                  <p:embed/>
                </p:oleObj>
              </mc:Choice>
              <mc:Fallback>
                <p:oleObj name="Equation" r:id="rId39" imgW="5205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3257550"/>
                        <a:ext cx="5207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Freeform 21"/>
          <p:cNvSpPr>
            <a:spLocks/>
          </p:cNvSpPr>
          <p:nvPr/>
        </p:nvSpPr>
        <p:spPr bwMode="auto">
          <a:xfrm>
            <a:off x="609600" y="4033143"/>
            <a:ext cx="2017713" cy="409575"/>
          </a:xfrm>
          <a:custGeom>
            <a:avLst/>
            <a:gdLst>
              <a:gd name="T0" fmla="*/ 0 w 1271"/>
              <a:gd name="T1" fmla="*/ 2147483647 h 258"/>
              <a:gd name="T2" fmla="*/ 2147483647 w 1271"/>
              <a:gd name="T3" fmla="*/ 2147483647 h 258"/>
              <a:gd name="T4" fmla="*/ 2147483647 w 1271"/>
              <a:gd name="T5" fmla="*/ 0 h 258"/>
              <a:gd name="T6" fmla="*/ 2147483647 w 1271"/>
              <a:gd name="T7" fmla="*/ 0 h 258"/>
              <a:gd name="T8" fmla="*/ 2147483647 w 1271"/>
              <a:gd name="T9" fmla="*/ 2147483647 h 258"/>
              <a:gd name="T10" fmla="*/ 2147483647 w 1271"/>
              <a:gd name="T11" fmla="*/ 2147483647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1"/>
              <a:gd name="T19" fmla="*/ 0 h 258"/>
              <a:gd name="T20" fmla="*/ 1271 w 1271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1" h="258">
                <a:moveTo>
                  <a:pt x="0" y="251"/>
                </a:moveTo>
                <a:lnTo>
                  <a:pt x="456" y="251"/>
                </a:lnTo>
                <a:lnTo>
                  <a:pt x="456" y="0"/>
                </a:lnTo>
                <a:lnTo>
                  <a:pt x="858" y="0"/>
                </a:lnTo>
                <a:lnTo>
                  <a:pt x="858" y="258"/>
                </a:lnTo>
                <a:lnTo>
                  <a:pt x="1271" y="25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5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905905"/>
              </p:ext>
            </p:extLst>
          </p:nvPr>
        </p:nvGraphicFramePr>
        <p:xfrm>
          <a:off x="654050" y="4135438"/>
          <a:ext cx="203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9" name="Equation" r:id="rId41" imgW="203040" imgH="279360" progId="Equation.DSMT4">
                  <p:embed/>
                </p:oleObj>
              </mc:Choice>
              <mc:Fallback>
                <p:oleObj name="Equation" r:id="rId41" imgW="2030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4135438"/>
                        <a:ext cx="2032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518169"/>
              </p:ext>
            </p:extLst>
          </p:nvPr>
        </p:nvGraphicFramePr>
        <p:xfrm>
          <a:off x="1509713" y="3741738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0" name="Equation" r:id="rId43" imgW="253800" imgH="330120" progId="Equation.DSMT4">
                  <p:embed/>
                </p:oleObj>
              </mc:Choice>
              <mc:Fallback>
                <p:oleObj name="Equation" r:id="rId43" imgW="253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713" y="3741738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24"/>
          <p:cNvSpPr>
            <a:spLocks noChangeShapeType="1"/>
          </p:cNvSpPr>
          <p:nvPr/>
        </p:nvSpPr>
        <p:spPr bwMode="auto">
          <a:xfrm>
            <a:off x="1662113" y="4033143"/>
            <a:ext cx="0" cy="1166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5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105914"/>
              </p:ext>
            </p:extLst>
          </p:nvPr>
        </p:nvGraphicFramePr>
        <p:xfrm>
          <a:off x="1541463" y="5270500"/>
          <a:ext cx="190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1" name="Equation" r:id="rId45" imgW="190440" imgH="203040" progId="Equation.DSMT4">
                  <p:embed/>
                </p:oleObj>
              </mc:Choice>
              <mc:Fallback>
                <p:oleObj name="Equation" r:id="rId45" imgW="190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5270500"/>
                        <a:ext cx="1905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013137" y="4664903"/>
            <a:ext cx="15709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latin typeface="Calibri" pitchFamily="34" charset="0"/>
              </a:rPr>
              <a:t>Very large radius</a:t>
            </a:r>
            <a:endParaRPr lang="cs-CZ" sz="1600">
              <a:latin typeface="Calibri" pitchFamily="34" charset="0"/>
            </a:endParaRPr>
          </a:p>
        </p:txBody>
      </p:sp>
      <p:sp>
        <p:nvSpPr>
          <p:cNvPr id="55" name="Line 27"/>
          <p:cNvSpPr>
            <a:spLocks noChangeShapeType="1"/>
          </p:cNvSpPr>
          <p:nvPr/>
        </p:nvSpPr>
        <p:spPr bwMode="auto">
          <a:xfrm>
            <a:off x="4398963" y="3380680"/>
            <a:ext cx="0" cy="179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" name="Line 28"/>
          <p:cNvSpPr>
            <a:spLocks noChangeShapeType="1"/>
          </p:cNvSpPr>
          <p:nvPr/>
        </p:nvSpPr>
        <p:spPr bwMode="auto">
          <a:xfrm>
            <a:off x="3189288" y="5177730"/>
            <a:ext cx="2430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57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23175"/>
              </p:ext>
            </p:extLst>
          </p:nvPr>
        </p:nvGraphicFramePr>
        <p:xfrm>
          <a:off x="5500688" y="5248275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2" name="Equation" r:id="rId47" imgW="164880" imgH="177480" progId="Equation.DSMT4">
                  <p:embed/>
                </p:oleObj>
              </mc:Choice>
              <mc:Fallback>
                <p:oleObj name="Equation" r:id="rId47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5248275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854780"/>
              </p:ext>
            </p:extLst>
          </p:nvPr>
        </p:nvGraphicFramePr>
        <p:xfrm>
          <a:off x="3733676" y="3319388"/>
          <a:ext cx="622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3" name="Equation" r:id="rId49" imgW="622080" imgH="330120" progId="Equation.DSMT4">
                  <p:embed/>
                </p:oleObj>
              </mc:Choice>
              <mc:Fallback>
                <p:oleObj name="Equation" r:id="rId49" imgW="6220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676" y="3319388"/>
                        <a:ext cx="6223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Freeform 31"/>
          <p:cNvSpPr>
            <a:spLocks/>
          </p:cNvSpPr>
          <p:nvPr/>
        </p:nvSpPr>
        <p:spPr bwMode="auto">
          <a:xfrm>
            <a:off x="3208340" y="4010918"/>
            <a:ext cx="2411413" cy="409575"/>
          </a:xfrm>
          <a:custGeom>
            <a:avLst/>
            <a:gdLst>
              <a:gd name="T0" fmla="*/ 0 w 1485"/>
              <a:gd name="T1" fmla="*/ 2147483647 h 258"/>
              <a:gd name="T2" fmla="*/ 2147483647 w 1485"/>
              <a:gd name="T3" fmla="*/ 2147483647 h 258"/>
              <a:gd name="T4" fmla="*/ 2147483647 w 1485"/>
              <a:gd name="T5" fmla="*/ 0 h 258"/>
              <a:gd name="T6" fmla="*/ 2147483647 w 1485"/>
              <a:gd name="T7" fmla="*/ 0 h 258"/>
              <a:gd name="T8" fmla="*/ 2147483647 w 1485"/>
              <a:gd name="T9" fmla="*/ 2147483647 h 258"/>
              <a:gd name="T10" fmla="*/ 2147483647 w 1485"/>
              <a:gd name="T11" fmla="*/ 2147483647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5"/>
              <a:gd name="T19" fmla="*/ 0 h 258"/>
              <a:gd name="T20" fmla="*/ 1485 w 1485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5" h="258">
                <a:moveTo>
                  <a:pt x="0" y="249"/>
                </a:moveTo>
                <a:lnTo>
                  <a:pt x="524" y="251"/>
                </a:lnTo>
                <a:lnTo>
                  <a:pt x="524" y="0"/>
                </a:lnTo>
                <a:lnTo>
                  <a:pt x="926" y="0"/>
                </a:lnTo>
                <a:lnTo>
                  <a:pt x="926" y="258"/>
                </a:lnTo>
                <a:lnTo>
                  <a:pt x="1485" y="249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60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237604"/>
              </p:ext>
            </p:extLst>
          </p:nvPr>
        </p:nvGraphicFramePr>
        <p:xfrm>
          <a:off x="3233738" y="4106863"/>
          <a:ext cx="228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4" name="Equation" r:id="rId51" imgW="228600" imgH="291960" progId="Equation.DSMT4">
                  <p:embed/>
                </p:oleObj>
              </mc:Choice>
              <mc:Fallback>
                <p:oleObj name="Equation" r:id="rId51" imgW="2286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4106863"/>
                        <a:ext cx="2286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464057"/>
              </p:ext>
            </p:extLst>
          </p:nvPr>
        </p:nvGraphicFramePr>
        <p:xfrm>
          <a:off x="4127500" y="36734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5" name="Equation" r:id="rId53" imgW="253800" imgH="330120" progId="Equation.DSMT4">
                  <p:embed/>
                </p:oleObj>
              </mc:Choice>
              <mc:Fallback>
                <p:oleObj name="Equation" r:id="rId53" imgW="253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0" y="36734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755096"/>
              </p:ext>
            </p:extLst>
          </p:nvPr>
        </p:nvGraphicFramePr>
        <p:xfrm>
          <a:off x="4297363" y="5234880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6" name="Equation" r:id="rId55" imgW="152280" imgH="228600" progId="Equation.DSMT4">
                  <p:embed/>
                </p:oleObj>
              </mc:Choice>
              <mc:Fallback>
                <p:oleObj name="Equation" r:id="rId55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7363" y="5234880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Line 36"/>
          <p:cNvSpPr>
            <a:spLocks noChangeShapeType="1"/>
          </p:cNvSpPr>
          <p:nvPr/>
        </p:nvSpPr>
        <p:spPr bwMode="auto">
          <a:xfrm>
            <a:off x="1319213" y="4210943"/>
            <a:ext cx="644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6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578433"/>
              </p:ext>
            </p:extLst>
          </p:nvPr>
        </p:nvGraphicFramePr>
        <p:xfrm>
          <a:off x="2027238" y="4056063"/>
          <a:ext cx="304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7" name="Equation" r:id="rId57" imgW="304560" imgH="291960" progId="Equation.DSMT4">
                  <p:embed/>
                </p:oleObj>
              </mc:Choice>
              <mc:Fallback>
                <p:oleObj name="Equation" r:id="rId57" imgW="3045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4056063"/>
                        <a:ext cx="304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Freeform 41"/>
          <p:cNvSpPr>
            <a:spLocks/>
          </p:cNvSpPr>
          <p:nvPr/>
        </p:nvSpPr>
        <p:spPr bwMode="auto">
          <a:xfrm>
            <a:off x="3189288" y="3914080"/>
            <a:ext cx="2419350" cy="877888"/>
          </a:xfrm>
          <a:custGeom>
            <a:avLst/>
            <a:gdLst>
              <a:gd name="T0" fmla="*/ 0 w 1524"/>
              <a:gd name="T1" fmla="*/ 2147483647 h 553"/>
              <a:gd name="T2" fmla="*/ 2147483647 w 1524"/>
              <a:gd name="T3" fmla="*/ 2147483647 h 553"/>
              <a:gd name="T4" fmla="*/ 2147483647 w 1524"/>
              <a:gd name="T5" fmla="*/ 2147483647 h 553"/>
              <a:gd name="T6" fmla="*/ 2147483647 w 1524"/>
              <a:gd name="T7" fmla="*/ 0 h 553"/>
              <a:gd name="T8" fmla="*/ 2147483647 w 1524"/>
              <a:gd name="T9" fmla="*/ 2147483647 h 553"/>
              <a:gd name="T10" fmla="*/ 2147483647 w 1524"/>
              <a:gd name="T11" fmla="*/ 2147483647 h 5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4"/>
              <a:gd name="T19" fmla="*/ 0 h 553"/>
              <a:gd name="T20" fmla="*/ 1524 w 1524"/>
              <a:gd name="T21" fmla="*/ 553 h 5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4" h="553">
                <a:moveTo>
                  <a:pt x="0" y="553"/>
                </a:moveTo>
                <a:lnTo>
                  <a:pt x="548" y="387"/>
                </a:lnTo>
                <a:lnTo>
                  <a:pt x="548" y="137"/>
                </a:lnTo>
                <a:lnTo>
                  <a:pt x="958" y="0"/>
                </a:lnTo>
                <a:lnTo>
                  <a:pt x="958" y="227"/>
                </a:lnTo>
                <a:lnTo>
                  <a:pt x="1524" y="5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" name="Line 42"/>
          <p:cNvSpPr>
            <a:spLocks noChangeShapeType="1"/>
          </p:cNvSpPr>
          <p:nvPr/>
        </p:nvSpPr>
        <p:spPr bwMode="auto">
          <a:xfrm>
            <a:off x="4052888" y="4188718"/>
            <a:ext cx="644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7" name="Line 43"/>
          <p:cNvSpPr>
            <a:spLocks noChangeShapeType="1"/>
          </p:cNvSpPr>
          <p:nvPr/>
        </p:nvSpPr>
        <p:spPr bwMode="auto">
          <a:xfrm>
            <a:off x="4710113" y="4190305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8" name="Freeform 44"/>
          <p:cNvSpPr>
            <a:spLocks/>
          </p:cNvSpPr>
          <p:nvPr/>
        </p:nvSpPr>
        <p:spPr bwMode="auto">
          <a:xfrm>
            <a:off x="4962525" y="4190305"/>
            <a:ext cx="633413" cy="1588"/>
          </a:xfrm>
          <a:custGeom>
            <a:avLst/>
            <a:gdLst>
              <a:gd name="T0" fmla="*/ 0 w 399"/>
              <a:gd name="T1" fmla="*/ 0 h 1"/>
              <a:gd name="T2" fmla="*/ 2147483647 w 399"/>
              <a:gd name="T3" fmla="*/ 0 h 1"/>
              <a:gd name="T4" fmla="*/ 0 60000 65536"/>
              <a:gd name="T5" fmla="*/ 0 60000 65536"/>
              <a:gd name="T6" fmla="*/ 0 w 399"/>
              <a:gd name="T7" fmla="*/ 0 h 1"/>
              <a:gd name="T8" fmla="*/ 399 w 39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9" h="1">
                <a:moveTo>
                  <a:pt x="0" y="0"/>
                </a:moveTo>
                <a:lnTo>
                  <a:pt x="399" y="0"/>
                </a:lnTo>
              </a:path>
            </a:pathLst>
          </a:cu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69" name="Group 48"/>
          <p:cNvGrpSpPr>
            <a:grpSpLocks/>
          </p:cNvGrpSpPr>
          <p:nvPr/>
        </p:nvGrpSpPr>
        <p:grpSpPr bwMode="auto">
          <a:xfrm>
            <a:off x="858838" y="4231580"/>
            <a:ext cx="249237" cy="395288"/>
            <a:chOff x="877" y="3338"/>
            <a:chExt cx="157" cy="249"/>
          </a:xfrm>
        </p:grpSpPr>
        <p:sp>
          <p:nvSpPr>
            <p:cNvPr id="70" name="Freeform 46"/>
            <p:cNvSpPr>
              <a:spLocks/>
            </p:cNvSpPr>
            <p:nvPr/>
          </p:nvSpPr>
          <p:spPr bwMode="auto">
            <a:xfrm>
              <a:off x="877" y="3344"/>
              <a:ext cx="107" cy="243"/>
            </a:xfrm>
            <a:custGeom>
              <a:avLst/>
              <a:gdLst>
                <a:gd name="T0" fmla="*/ 0 w 152"/>
                <a:gd name="T1" fmla="*/ 0 h 318"/>
                <a:gd name="T2" fmla="*/ 2 w 152"/>
                <a:gd name="T3" fmla="*/ 11 h 318"/>
                <a:gd name="T4" fmla="*/ 8 w 152"/>
                <a:gd name="T5" fmla="*/ 21 h 318"/>
                <a:gd name="T6" fmla="*/ 9 w 152"/>
                <a:gd name="T7" fmla="*/ 3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318"/>
                <a:gd name="T14" fmla="*/ 152 w 15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318">
                  <a:moveTo>
                    <a:pt x="0" y="0"/>
                  </a:moveTo>
                  <a:cubicBezTo>
                    <a:pt x="52" y="49"/>
                    <a:pt x="6" y="10"/>
                    <a:pt x="31" y="98"/>
                  </a:cubicBezTo>
                  <a:cubicBezTo>
                    <a:pt x="35" y="114"/>
                    <a:pt x="119" y="173"/>
                    <a:pt x="122" y="189"/>
                  </a:cubicBezTo>
                  <a:cubicBezTo>
                    <a:pt x="129" y="234"/>
                    <a:pt x="152" y="272"/>
                    <a:pt x="152" y="318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Freeform 47"/>
            <p:cNvSpPr>
              <a:spLocks/>
            </p:cNvSpPr>
            <p:nvPr/>
          </p:nvSpPr>
          <p:spPr bwMode="auto">
            <a:xfrm>
              <a:off x="927" y="3338"/>
              <a:ext cx="107" cy="243"/>
            </a:xfrm>
            <a:custGeom>
              <a:avLst/>
              <a:gdLst>
                <a:gd name="T0" fmla="*/ 0 w 152"/>
                <a:gd name="T1" fmla="*/ 0 h 318"/>
                <a:gd name="T2" fmla="*/ 2 w 152"/>
                <a:gd name="T3" fmla="*/ 11 h 318"/>
                <a:gd name="T4" fmla="*/ 8 w 152"/>
                <a:gd name="T5" fmla="*/ 21 h 318"/>
                <a:gd name="T6" fmla="*/ 9 w 152"/>
                <a:gd name="T7" fmla="*/ 3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318"/>
                <a:gd name="T14" fmla="*/ 152 w 15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318">
                  <a:moveTo>
                    <a:pt x="0" y="0"/>
                  </a:moveTo>
                  <a:cubicBezTo>
                    <a:pt x="52" y="49"/>
                    <a:pt x="6" y="10"/>
                    <a:pt x="31" y="98"/>
                  </a:cubicBezTo>
                  <a:cubicBezTo>
                    <a:pt x="35" y="114"/>
                    <a:pt x="119" y="173"/>
                    <a:pt x="122" y="189"/>
                  </a:cubicBezTo>
                  <a:cubicBezTo>
                    <a:pt x="129" y="234"/>
                    <a:pt x="152" y="272"/>
                    <a:pt x="152" y="318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2" name="Group 49"/>
          <p:cNvGrpSpPr>
            <a:grpSpLocks/>
          </p:cNvGrpSpPr>
          <p:nvPr/>
        </p:nvGrpSpPr>
        <p:grpSpPr bwMode="auto">
          <a:xfrm>
            <a:off x="849313" y="4984055"/>
            <a:ext cx="249237" cy="395288"/>
            <a:chOff x="877" y="3338"/>
            <a:chExt cx="157" cy="249"/>
          </a:xfrm>
        </p:grpSpPr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877" y="3344"/>
              <a:ext cx="107" cy="243"/>
            </a:xfrm>
            <a:custGeom>
              <a:avLst/>
              <a:gdLst>
                <a:gd name="T0" fmla="*/ 0 w 152"/>
                <a:gd name="T1" fmla="*/ 0 h 318"/>
                <a:gd name="T2" fmla="*/ 2 w 152"/>
                <a:gd name="T3" fmla="*/ 11 h 318"/>
                <a:gd name="T4" fmla="*/ 8 w 152"/>
                <a:gd name="T5" fmla="*/ 21 h 318"/>
                <a:gd name="T6" fmla="*/ 9 w 152"/>
                <a:gd name="T7" fmla="*/ 3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318"/>
                <a:gd name="T14" fmla="*/ 152 w 15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318">
                  <a:moveTo>
                    <a:pt x="0" y="0"/>
                  </a:moveTo>
                  <a:cubicBezTo>
                    <a:pt x="52" y="49"/>
                    <a:pt x="6" y="10"/>
                    <a:pt x="31" y="98"/>
                  </a:cubicBezTo>
                  <a:cubicBezTo>
                    <a:pt x="35" y="114"/>
                    <a:pt x="119" y="173"/>
                    <a:pt x="122" y="189"/>
                  </a:cubicBezTo>
                  <a:cubicBezTo>
                    <a:pt x="129" y="234"/>
                    <a:pt x="152" y="272"/>
                    <a:pt x="152" y="318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927" y="3338"/>
              <a:ext cx="107" cy="243"/>
            </a:xfrm>
            <a:custGeom>
              <a:avLst/>
              <a:gdLst>
                <a:gd name="T0" fmla="*/ 0 w 152"/>
                <a:gd name="T1" fmla="*/ 0 h 318"/>
                <a:gd name="T2" fmla="*/ 2 w 152"/>
                <a:gd name="T3" fmla="*/ 11 h 318"/>
                <a:gd name="T4" fmla="*/ 8 w 152"/>
                <a:gd name="T5" fmla="*/ 21 h 318"/>
                <a:gd name="T6" fmla="*/ 9 w 152"/>
                <a:gd name="T7" fmla="*/ 3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318"/>
                <a:gd name="T14" fmla="*/ 152 w 15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318">
                  <a:moveTo>
                    <a:pt x="0" y="0"/>
                  </a:moveTo>
                  <a:cubicBezTo>
                    <a:pt x="52" y="49"/>
                    <a:pt x="6" y="10"/>
                    <a:pt x="31" y="98"/>
                  </a:cubicBezTo>
                  <a:cubicBezTo>
                    <a:pt x="35" y="114"/>
                    <a:pt x="119" y="173"/>
                    <a:pt x="122" y="189"/>
                  </a:cubicBezTo>
                  <a:cubicBezTo>
                    <a:pt x="129" y="234"/>
                    <a:pt x="152" y="272"/>
                    <a:pt x="152" y="318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75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567762"/>
              </p:ext>
            </p:extLst>
          </p:nvPr>
        </p:nvGraphicFramePr>
        <p:xfrm>
          <a:off x="501650" y="5211068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8" name="Equation" r:id="rId59" imgW="152280" imgH="228600" progId="Equation.DSMT4">
                  <p:embed/>
                </p:oleObj>
              </mc:Choice>
              <mc:Fallback>
                <p:oleObj name="Equation" r:id="rId59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5211068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Line 53"/>
          <p:cNvSpPr>
            <a:spLocks noChangeShapeType="1"/>
          </p:cNvSpPr>
          <p:nvPr/>
        </p:nvSpPr>
        <p:spPr bwMode="auto">
          <a:xfrm>
            <a:off x="7323138" y="3356868"/>
            <a:ext cx="0" cy="179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7" name="Line 54"/>
          <p:cNvSpPr>
            <a:spLocks noChangeShapeType="1"/>
          </p:cNvSpPr>
          <p:nvPr/>
        </p:nvSpPr>
        <p:spPr bwMode="auto">
          <a:xfrm>
            <a:off x="6113463" y="5153918"/>
            <a:ext cx="2430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78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445448"/>
              </p:ext>
            </p:extLst>
          </p:nvPr>
        </p:nvGraphicFramePr>
        <p:xfrm>
          <a:off x="8424863" y="522446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79" name="Equation" r:id="rId61" imgW="164880" imgH="177480" progId="Equation.DSMT4">
                  <p:embed/>
                </p:oleObj>
              </mc:Choice>
              <mc:Fallback>
                <p:oleObj name="Equation" r:id="rId61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863" y="522446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73608"/>
              </p:ext>
            </p:extLst>
          </p:nvPr>
        </p:nvGraphicFramePr>
        <p:xfrm>
          <a:off x="6660232" y="3289548"/>
          <a:ext cx="622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0" name="Equation" r:id="rId63" imgW="622080" imgH="330120" progId="Equation.DSMT4">
                  <p:embed/>
                </p:oleObj>
              </mc:Choice>
              <mc:Fallback>
                <p:oleObj name="Equation" r:id="rId63" imgW="6220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3289548"/>
                        <a:ext cx="6223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Freeform 57"/>
          <p:cNvSpPr>
            <a:spLocks/>
          </p:cNvSpPr>
          <p:nvPr/>
        </p:nvSpPr>
        <p:spPr bwMode="auto">
          <a:xfrm>
            <a:off x="6148386" y="3987105"/>
            <a:ext cx="2357438" cy="409575"/>
          </a:xfrm>
          <a:custGeom>
            <a:avLst/>
            <a:gdLst>
              <a:gd name="T0" fmla="*/ 0 w 1485"/>
              <a:gd name="T1" fmla="*/ 2147483647 h 258"/>
              <a:gd name="T2" fmla="*/ 2147483647 w 1485"/>
              <a:gd name="T3" fmla="*/ 2147483647 h 258"/>
              <a:gd name="T4" fmla="*/ 2147483647 w 1485"/>
              <a:gd name="T5" fmla="*/ 0 h 258"/>
              <a:gd name="T6" fmla="*/ 2147483647 w 1485"/>
              <a:gd name="T7" fmla="*/ 0 h 258"/>
              <a:gd name="T8" fmla="*/ 2147483647 w 1485"/>
              <a:gd name="T9" fmla="*/ 2147483647 h 258"/>
              <a:gd name="T10" fmla="*/ 2147483647 w 1485"/>
              <a:gd name="T11" fmla="*/ 2147483647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5"/>
              <a:gd name="T19" fmla="*/ 0 h 258"/>
              <a:gd name="T20" fmla="*/ 1485 w 1485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5" h="258">
                <a:moveTo>
                  <a:pt x="0" y="249"/>
                </a:moveTo>
                <a:lnTo>
                  <a:pt x="524" y="251"/>
                </a:lnTo>
                <a:lnTo>
                  <a:pt x="524" y="0"/>
                </a:lnTo>
                <a:lnTo>
                  <a:pt x="926" y="0"/>
                </a:lnTo>
                <a:lnTo>
                  <a:pt x="926" y="258"/>
                </a:lnTo>
                <a:lnTo>
                  <a:pt x="1485" y="249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81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141588"/>
              </p:ext>
            </p:extLst>
          </p:nvPr>
        </p:nvGraphicFramePr>
        <p:xfrm>
          <a:off x="6151563" y="4114105"/>
          <a:ext cx="241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1" name="Equation" r:id="rId65" imgW="241200" imgH="228600" progId="Equation.DSMT4">
                  <p:embed/>
                </p:oleObj>
              </mc:Choice>
              <mc:Fallback>
                <p:oleObj name="Equation" r:id="rId65" imgW="241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563" y="4114105"/>
                        <a:ext cx="241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223660"/>
              </p:ext>
            </p:extLst>
          </p:nvPr>
        </p:nvGraphicFramePr>
        <p:xfrm>
          <a:off x="7051675" y="3649663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2" name="Equation" r:id="rId67" imgW="253800" imgH="330120" progId="Equation.DSMT4">
                  <p:embed/>
                </p:oleObj>
              </mc:Choice>
              <mc:Fallback>
                <p:oleObj name="Equation" r:id="rId67" imgW="253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75" y="3649663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630660"/>
              </p:ext>
            </p:extLst>
          </p:nvPr>
        </p:nvGraphicFramePr>
        <p:xfrm>
          <a:off x="7221538" y="5211068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3" name="Equation" r:id="rId69" imgW="152280" imgH="228600" progId="Equation.DSMT4">
                  <p:embed/>
                </p:oleObj>
              </mc:Choice>
              <mc:Fallback>
                <p:oleObj name="Equation" r:id="rId69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538" y="5211068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Freeform 61"/>
          <p:cNvSpPr>
            <a:spLocks/>
          </p:cNvSpPr>
          <p:nvPr/>
        </p:nvSpPr>
        <p:spPr bwMode="auto">
          <a:xfrm>
            <a:off x="6111875" y="3793430"/>
            <a:ext cx="2359025" cy="1095375"/>
          </a:xfrm>
          <a:custGeom>
            <a:avLst/>
            <a:gdLst>
              <a:gd name="T0" fmla="*/ 0 w 1486"/>
              <a:gd name="T1" fmla="*/ 2147483647 h 690"/>
              <a:gd name="T2" fmla="*/ 2147483647 w 1486"/>
              <a:gd name="T3" fmla="*/ 2147483647 h 690"/>
              <a:gd name="T4" fmla="*/ 2147483647 w 1486"/>
              <a:gd name="T5" fmla="*/ 2147483647 h 690"/>
              <a:gd name="T6" fmla="*/ 2147483647 w 1486"/>
              <a:gd name="T7" fmla="*/ 0 h 690"/>
              <a:gd name="T8" fmla="*/ 2147483647 w 1486"/>
              <a:gd name="T9" fmla="*/ 2147483647 h 690"/>
              <a:gd name="T10" fmla="*/ 2147483647 w 1486"/>
              <a:gd name="T11" fmla="*/ 2147483647 h 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6"/>
              <a:gd name="T19" fmla="*/ 0 h 690"/>
              <a:gd name="T20" fmla="*/ 1486 w 1486"/>
              <a:gd name="T21" fmla="*/ 690 h 6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6" h="690">
                <a:moveTo>
                  <a:pt x="0" y="690"/>
                </a:moveTo>
                <a:lnTo>
                  <a:pt x="546" y="470"/>
                </a:lnTo>
                <a:lnTo>
                  <a:pt x="546" y="235"/>
                </a:lnTo>
                <a:lnTo>
                  <a:pt x="955" y="0"/>
                </a:lnTo>
                <a:lnTo>
                  <a:pt x="947" y="288"/>
                </a:lnTo>
                <a:lnTo>
                  <a:pt x="1486" y="5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5" name="Line 62"/>
          <p:cNvSpPr>
            <a:spLocks noChangeShapeType="1"/>
          </p:cNvSpPr>
          <p:nvPr/>
        </p:nvSpPr>
        <p:spPr bwMode="auto">
          <a:xfrm>
            <a:off x="7158038" y="4063305"/>
            <a:ext cx="463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6" name="Line 63"/>
          <p:cNvSpPr>
            <a:spLocks noChangeShapeType="1"/>
          </p:cNvSpPr>
          <p:nvPr/>
        </p:nvSpPr>
        <p:spPr bwMode="auto">
          <a:xfrm>
            <a:off x="7634288" y="4064893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7" name="Freeform 64"/>
          <p:cNvSpPr>
            <a:spLocks/>
          </p:cNvSpPr>
          <p:nvPr/>
        </p:nvSpPr>
        <p:spPr bwMode="auto">
          <a:xfrm>
            <a:off x="7886700" y="4064893"/>
            <a:ext cx="633413" cy="1587"/>
          </a:xfrm>
          <a:custGeom>
            <a:avLst/>
            <a:gdLst>
              <a:gd name="T0" fmla="*/ 0 w 399"/>
              <a:gd name="T1" fmla="*/ 0 h 1"/>
              <a:gd name="T2" fmla="*/ 2147483647 w 399"/>
              <a:gd name="T3" fmla="*/ 0 h 1"/>
              <a:gd name="T4" fmla="*/ 0 60000 65536"/>
              <a:gd name="T5" fmla="*/ 0 60000 65536"/>
              <a:gd name="T6" fmla="*/ 0 w 399"/>
              <a:gd name="T7" fmla="*/ 0 h 1"/>
              <a:gd name="T8" fmla="*/ 399 w 39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9" h="1">
                <a:moveTo>
                  <a:pt x="0" y="0"/>
                </a:moveTo>
                <a:lnTo>
                  <a:pt x="399" y="0"/>
                </a:lnTo>
              </a:path>
            </a:pathLst>
          </a:custGeom>
          <a:noFill/>
          <a:ln w="9525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8" name="Text Box 65"/>
          <p:cNvSpPr txBox="1">
            <a:spLocks noChangeArrowheads="1"/>
          </p:cNvSpPr>
          <p:nvPr/>
        </p:nvSpPr>
        <p:spPr bwMode="auto">
          <a:xfrm>
            <a:off x="5026120" y="3359347"/>
            <a:ext cx="914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latin typeface="Calibri" pitchFamily="34" charset="0"/>
              </a:rPr>
              <a:t>optical</a:t>
            </a:r>
          </a:p>
          <a:p>
            <a:pPr algn="ctr"/>
            <a:r>
              <a:rPr lang="en-US" sz="1600" smtClean="0">
                <a:latin typeface="Calibri" pitchFamily="34" charset="0"/>
              </a:rPr>
              <a:t>tunelling</a:t>
            </a:r>
            <a:endParaRPr lang="cs-CZ" sz="1600">
              <a:latin typeface="Calibri" pitchFamily="34" charset="0"/>
            </a:endParaRPr>
          </a:p>
        </p:txBody>
      </p:sp>
      <p:sp>
        <p:nvSpPr>
          <p:cNvPr id="90" name="Line 67"/>
          <p:cNvSpPr>
            <a:spLocks noChangeShapeType="1"/>
          </p:cNvSpPr>
          <p:nvPr/>
        </p:nvSpPr>
        <p:spPr bwMode="auto">
          <a:xfrm flipH="1">
            <a:off x="4800599" y="3793429"/>
            <a:ext cx="24393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91" name="Text Box 68"/>
          <p:cNvSpPr txBox="1">
            <a:spLocks noChangeArrowheads="1"/>
          </p:cNvSpPr>
          <p:nvPr/>
        </p:nvSpPr>
        <p:spPr bwMode="auto">
          <a:xfrm>
            <a:off x="7538904" y="3208829"/>
            <a:ext cx="1353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smtClean="0">
                <a:latin typeface="Calibri" pitchFamily="34" charset="0"/>
              </a:rPr>
              <a:t>„</a:t>
            </a:r>
            <a:r>
              <a:rPr lang="cs-CZ" sz="1600">
                <a:latin typeface="Calibri" pitchFamily="34" charset="0"/>
              </a:rPr>
              <a:t>whispering</a:t>
            </a:r>
          </a:p>
          <a:p>
            <a:pPr algn="ctr"/>
            <a:r>
              <a:rPr lang="cs-CZ" sz="1600">
                <a:latin typeface="Calibri" pitchFamily="34" charset="0"/>
              </a:rPr>
              <a:t>gallery“ mode</a:t>
            </a:r>
          </a:p>
        </p:txBody>
      </p:sp>
      <p:graphicFrame>
        <p:nvGraphicFramePr>
          <p:cNvPr id="92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87506"/>
              </p:ext>
            </p:extLst>
          </p:nvPr>
        </p:nvGraphicFramePr>
        <p:xfrm>
          <a:off x="3670300" y="4000500"/>
          <a:ext cx="304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4" name="Equation" r:id="rId71" imgW="304560" imgH="291960" progId="Equation.DSMT4">
                  <p:embed/>
                </p:oleObj>
              </mc:Choice>
              <mc:Fallback>
                <p:oleObj name="Equation" r:id="rId71" imgW="3045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300" y="4000500"/>
                        <a:ext cx="304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433810"/>
              </p:ext>
            </p:extLst>
          </p:nvPr>
        </p:nvGraphicFramePr>
        <p:xfrm>
          <a:off x="7673975" y="3798888"/>
          <a:ext cx="304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85" name="Equation" r:id="rId73" imgW="304560" imgH="291960" progId="Equation.DSMT4">
                  <p:embed/>
                </p:oleObj>
              </mc:Choice>
              <mc:Fallback>
                <p:oleObj name="Equation" r:id="rId73" imgW="3045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975" y="3798888"/>
                        <a:ext cx="304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ext Box 77"/>
          <p:cNvSpPr txBox="1">
            <a:spLocks noChangeArrowheads="1"/>
          </p:cNvSpPr>
          <p:nvPr/>
        </p:nvSpPr>
        <p:spPr bwMode="auto">
          <a:xfrm>
            <a:off x="7492543" y="4441676"/>
            <a:ext cx="1615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latin typeface="Calibri" pitchFamily="34" charset="0"/>
              </a:rPr>
              <a:t>internal interface</a:t>
            </a:r>
          </a:p>
          <a:p>
            <a:r>
              <a:rPr lang="en-US" sz="1600" smtClean="0">
                <a:latin typeface="Calibri" pitchFamily="34" charset="0"/>
              </a:rPr>
              <a:t>“not necessary”</a:t>
            </a:r>
            <a:endParaRPr lang="cs-CZ" sz="1600">
              <a:latin typeface="Calibri" pitchFamily="34" charset="0"/>
            </a:endParaRPr>
          </a:p>
        </p:txBody>
      </p:sp>
      <p:sp>
        <p:nvSpPr>
          <p:cNvPr id="95" name="Line 78"/>
          <p:cNvSpPr>
            <a:spLocks noChangeShapeType="1"/>
          </p:cNvSpPr>
          <p:nvPr/>
        </p:nvSpPr>
        <p:spPr bwMode="auto">
          <a:xfrm flipH="1" flipV="1">
            <a:off x="7221538" y="4114105"/>
            <a:ext cx="20955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98" name="Text Box 26"/>
          <p:cNvSpPr txBox="1">
            <a:spLocks noChangeArrowheads="1"/>
          </p:cNvSpPr>
          <p:nvPr/>
        </p:nvSpPr>
        <p:spPr bwMode="auto">
          <a:xfrm>
            <a:off x="4461533" y="4614774"/>
            <a:ext cx="10756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latin typeface="Calibri" pitchFamily="34" charset="0"/>
              </a:rPr>
              <a:t>bent guide</a:t>
            </a:r>
            <a:endParaRPr lang="cs-CZ" sz="1600"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2120" y="3242861"/>
            <a:ext cx="9095279" cy="0"/>
          </a:xfrm>
          <a:prstGeom prst="line">
            <a:avLst/>
          </a:prstGeom>
          <a:ln w="254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Box 26"/>
          <p:cNvSpPr txBox="1">
            <a:spLocks noChangeArrowheads="1"/>
          </p:cNvSpPr>
          <p:nvPr/>
        </p:nvSpPr>
        <p:spPr bwMode="auto">
          <a:xfrm>
            <a:off x="6196205" y="4823202"/>
            <a:ext cx="11841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smtClean="0">
                <a:latin typeface="Calibri" pitchFamily="34" charset="0"/>
              </a:rPr>
              <a:t>strong bend</a:t>
            </a:r>
            <a:endParaRPr lang="cs-CZ" sz="1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7240" y="22371"/>
            <a:ext cx="71495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resonator, or bent waveguide?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07504" y="889794"/>
            <a:ext cx="2000250" cy="2000250"/>
            <a:chOff x="576" y="1200"/>
            <a:chExt cx="1536" cy="1536"/>
          </a:xfrm>
        </p:grpSpPr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576" y="1200"/>
              <a:ext cx="1536" cy="1536"/>
            </a:xfrm>
            <a:prstGeom prst="ellipse">
              <a:avLst/>
            </a:prstGeom>
            <a:solidFill>
              <a:srgbClr val="3399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  <p:sp useBgFill="1"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68" y="1392"/>
              <a:ext cx="1152" cy="1152"/>
            </a:xfrm>
            <a:prstGeom prst="ellipse">
              <a:avLst/>
            </a:prstGeom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113979" y="1913731"/>
            <a:ext cx="1311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rot="16200000">
            <a:off x="461516" y="1243807"/>
            <a:ext cx="1311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472598"/>
              </p:ext>
            </p:extLst>
          </p:nvPr>
        </p:nvGraphicFramePr>
        <p:xfrm>
          <a:off x="2286000" y="1665288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87" name="Equation" r:id="rId3" imgW="177480" imgH="215640" progId="Equation.DSMT4">
                  <p:embed/>
                </p:oleObj>
              </mc:Choice>
              <mc:Fallback>
                <p:oleObj name="Equation" r:id="rId3" imgW="1774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65288"/>
                        <a:ext cx="1778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794886"/>
              </p:ext>
            </p:extLst>
          </p:nvPr>
        </p:nvGraphicFramePr>
        <p:xfrm>
          <a:off x="913954" y="553244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88" name="Equation" r:id="rId5" imgW="152280" imgH="152280" progId="Equation.DSMT4">
                  <p:embed/>
                </p:oleObj>
              </mc:Choice>
              <mc:Fallback>
                <p:oleObj name="Equation" r:id="rId5" imgW="1522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954" y="553244"/>
                        <a:ext cx="1524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1117154" y="1670844"/>
            <a:ext cx="741362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044676"/>
              </p:ext>
            </p:extLst>
          </p:nvPr>
        </p:nvGraphicFramePr>
        <p:xfrm>
          <a:off x="1463675" y="1471613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89" name="Equation" r:id="rId7" imgW="177480" imgH="291960" progId="Equation.DSMT4">
                  <p:embed/>
                </p:oleObj>
              </mc:Choice>
              <mc:Fallback>
                <p:oleObj name="Equation" r:id="rId7" imgW="177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1471613"/>
                        <a:ext cx="177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896014"/>
              </p:ext>
            </p:extLst>
          </p:nvPr>
        </p:nvGraphicFramePr>
        <p:xfrm>
          <a:off x="1166813" y="1223963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0" name="Equation" r:id="rId9" imgW="203040" imgH="291960" progId="Equation.DSMT4">
                  <p:embed/>
                </p:oleObj>
              </mc:Choice>
              <mc:Fallback>
                <p:oleObj name="Equation" r:id="rId9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1223963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1113979" y="1081881"/>
            <a:ext cx="581025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1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32789"/>
              </p:ext>
            </p:extLst>
          </p:nvPr>
        </p:nvGraphicFramePr>
        <p:xfrm>
          <a:off x="786149" y="1473432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1" name="Equation" r:id="rId11" imgW="215640" imgH="215640" progId="Equation.DSMT4">
                  <p:embed/>
                </p:oleObj>
              </mc:Choice>
              <mc:Fallback>
                <p:oleObj name="Equation" r:id="rId11" imgW="215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149" y="1473432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551544"/>
              </p:ext>
            </p:extLst>
          </p:nvPr>
        </p:nvGraphicFramePr>
        <p:xfrm>
          <a:off x="1373535" y="935831"/>
          <a:ext cx="228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2" name="Equation" r:id="rId13" imgW="228600" imgH="291960" progId="Equation.DSMT4">
                  <p:embed/>
                </p:oleObj>
              </mc:Choice>
              <mc:Fallback>
                <p:oleObj name="Equation" r:id="rId13" imgW="2286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535" y="935831"/>
                        <a:ext cx="2286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794692"/>
              </p:ext>
            </p:extLst>
          </p:nvPr>
        </p:nvGraphicFramePr>
        <p:xfrm>
          <a:off x="1487835" y="633963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3" name="Equation" r:id="rId15" imgW="215640" imgH="291960" progId="Equation.DSMT4">
                  <p:embed/>
                </p:oleObj>
              </mc:Choice>
              <mc:Fallback>
                <p:oleObj name="Equation" r:id="rId15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835" y="633963"/>
                        <a:ext cx="215900" cy="292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34780"/>
              </p:ext>
            </p:extLst>
          </p:nvPr>
        </p:nvGraphicFramePr>
        <p:xfrm>
          <a:off x="5168900" y="653654"/>
          <a:ext cx="20478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4" name="Equation" r:id="rId17" imgW="2044440" imgH="419040" progId="Equation.DSMT4">
                  <p:embed/>
                </p:oleObj>
              </mc:Choice>
              <mc:Fallback>
                <p:oleObj name="Equation" r:id="rId17" imgW="20444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653654"/>
                        <a:ext cx="20478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16495"/>
              </p:ext>
            </p:extLst>
          </p:nvPr>
        </p:nvGraphicFramePr>
        <p:xfrm>
          <a:off x="885379" y="1910556"/>
          <a:ext cx="165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5" name="Equation" r:id="rId19" imgW="164880" imgH="152280" progId="Equation.DSMT4">
                  <p:embed/>
                </p:oleObj>
              </mc:Choice>
              <mc:Fallback>
                <p:oleObj name="Equation" r:id="rId19" imgW="1648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79" y="1910556"/>
                        <a:ext cx="165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8"/>
          <p:cNvSpPr>
            <a:spLocks noChangeAspect="1" noChangeArrowheads="1"/>
          </p:cNvSpPr>
          <p:nvPr/>
        </p:nvSpPr>
        <p:spPr bwMode="auto">
          <a:xfrm flipH="1">
            <a:off x="1060004" y="1853406"/>
            <a:ext cx="85725" cy="98425"/>
          </a:xfrm>
          <a:prstGeom prst="ellipse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graphicFrame>
        <p:nvGraphicFramePr>
          <p:cNvPr id="2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881851"/>
              </p:ext>
            </p:extLst>
          </p:nvPr>
        </p:nvGraphicFramePr>
        <p:xfrm>
          <a:off x="3504256" y="566266"/>
          <a:ext cx="1397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6" name="Equation" r:id="rId21" imgW="1396800" imgH="571320" progId="Equation.DSMT4">
                  <p:embed/>
                </p:oleObj>
              </mc:Choice>
              <mc:Fallback>
                <p:oleObj name="Equation" r:id="rId21" imgW="13968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256" y="566266"/>
                        <a:ext cx="1397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2123728" y="658892"/>
            <a:ext cx="14019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Polari</a:t>
            </a:r>
            <a:r>
              <a:rPr lang="cs-CZ">
                <a:latin typeface="Calibri" pitchFamily="34" charset="0"/>
              </a:rPr>
              <a:t>z</a:t>
            </a:r>
            <a:r>
              <a:rPr lang="en-US" smtClean="0">
                <a:latin typeface="Calibri" pitchFamily="34" charset="0"/>
              </a:rPr>
              <a:t>ation: 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2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313346"/>
              </p:ext>
            </p:extLst>
          </p:nvPr>
        </p:nvGraphicFramePr>
        <p:xfrm>
          <a:off x="5200228" y="1201316"/>
          <a:ext cx="23241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7" name="Equation" r:id="rId23" imgW="2323800" imgH="330120" progId="Equation.DSMT4">
                  <p:embed/>
                </p:oleObj>
              </mc:Choice>
              <mc:Fallback>
                <p:oleObj name="Equation" r:id="rId23" imgW="23238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228" y="1201316"/>
                        <a:ext cx="23241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2968981" y="1211660"/>
            <a:ext cx="20260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Helmholz equation: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2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004251"/>
              </p:ext>
            </p:extLst>
          </p:nvPr>
        </p:nvGraphicFramePr>
        <p:xfrm>
          <a:off x="2195736" y="2162175"/>
          <a:ext cx="37719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8" name="Equation" r:id="rId25" imgW="3771720" imgH="698400" progId="Equation.DSMT4">
                  <p:embed/>
                </p:oleObj>
              </mc:Choice>
              <mc:Fallback>
                <p:oleObj name="Equation" r:id="rId25" imgW="377172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162175"/>
                        <a:ext cx="37719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6633073" y="2587574"/>
            <a:ext cx="16669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Bessel equation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31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96721"/>
              </p:ext>
            </p:extLst>
          </p:nvPr>
        </p:nvGraphicFramePr>
        <p:xfrm>
          <a:off x="1907704" y="965200"/>
          <a:ext cx="927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699" name="Equation" r:id="rId27" imgW="927000" imgH="291960" progId="Equation.DSMT4">
                  <p:embed/>
                </p:oleObj>
              </mc:Choice>
              <mc:Fallback>
                <p:oleObj name="Equation" r:id="rId27" imgW="9270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965200"/>
                        <a:ext cx="9271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55111"/>
              </p:ext>
            </p:extLst>
          </p:nvPr>
        </p:nvGraphicFramePr>
        <p:xfrm>
          <a:off x="5438775" y="1743720"/>
          <a:ext cx="2400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00" name="Equation" r:id="rId29" imgW="2400120" imgH="393480" progId="Equation.DSMT4">
                  <p:embed/>
                </p:oleObj>
              </mc:Choice>
              <mc:Fallback>
                <p:oleObj name="Equation" r:id="rId29" imgW="2400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438775" y="1743720"/>
                        <a:ext cx="2400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ounded Rectangle 33"/>
          <p:cNvSpPr/>
          <p:nvPr/>
        </p:nvSpPr>
        <p:spPr>
          <a:xfrm>
            <a:off x="5364088" y="1734215"/>
            <a:ext cx="2535312" cy="403205"/>
          </a:xfrm>
          <a:prstGeom prst="roundRect">
            <a:avLst/>
          </a:prstGeom>
          <a:noFill/>
          <a:ln w="38100" cmpd="thickThin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31663" y="2227534"/>
            <a:ext cx="297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angular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propagation constant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804248" y="1993404"/>
            <a:ext cx="662290" cy="288032"/>
          </a:xfrm>
          <a:prstGeom prst="straightConnector1">
            <a:avLst/>
          </a:prstGeom>
          <a:ln w="6350">
            <a:solidFill>
              <a:srgbClr val="A5002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234440"/>
              </p:ext>
            </p:extLst>
          </p:nvPr>
        </p:nvGraphicFramePr>
        <p:xfrm>
          <a:off x="651222" y="2137420"/>
          <a:ext cx="903288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01" name="Equation" r:id="rId31" imgW="901440" imgH="279360" progId="Equation.DSMT4">
                  <p:embed/>
                </p:oleObj>
              </mc:Choice>
              <mc:Fallback>
                <p:oleObj name="Equation" r:id="rId31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22" y="2137420"/>
                        <a:ext cx="903288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706334"/>
              </p:ext>
            </p:extLst>
          </p:nvPr>
        </p:nvGraphicFramePr>
        <p:xfrm>
          <a:off x="1544638" y="2909888"/>
          <a:ext cx="19907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02" name="Equation" r:id="rId33" imgW="1993680" imgH="279360" progId="Equation.DSMT4">
                  <p:embed/>
                </p:oleObj>
              </mc:Choice>
              <mc:Fallback>
                <p:oleObj name="Equation" r:id="rId33" imgW="19936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38" y="2909888"/>
                        <a:ext cx="199072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712726"/>
              </p:ext>
            </p:extLst>
          </p:nvPr>
        </p:nvGraphicFramePr>
        <p:xfrm>
          <a:off x="47228" y="2857500"/>
          <a:ext cx="1068388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03" name="Equation" r:id="rId35" imgW="1066680" imgH="304560" progId="Equation.DSMT4">
                  <p:embed/>
                </p:oleObj>
              </mc:Choice>
              <mc:Fallback>
                <p:oleObj name="Equation" r:id="rId35" imgW="1066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8" y="2857500"/>
                        <a:ext cx="1068388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16"/>
          <p:cNvSpPr>
            <a:spLocks noChangeShapeType="1"/>
          </p:cNvSpPr>
          <p:nvPr/>
        </p:nvSpPr>
        <p:spPr bwMode="auto">
          <a:xfrm flipH="1" flipV="1">
            <a:off x="1220341" y="2685190"/>
            <a:ext cx="267494" cy="3180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square" anchor="ctr">
            <a:spAutoFit/>
          </a:bodyPr>
          <a:lstStyle/>
          <a:p>
            <a:endParaRPr lang="cs-CZ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6012160" y="2587574"/>
            <a:ext cx="619584" cy="189312"/>
          </a:xfrm>
          <a:prstGeom prst="straightConnector1">
            <a:avLst/>
          </a:prstGeom>
          <a:ln w="6350">
            <a:solidFill>
              <a:srgbClr val="A5002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115616" y="3073524"/>
            <a:ext cx="6344109" cy="571500"/>
            <a:chOff x="450649" y="3100683"/>
            <a:chExt cx="6344109" cy="571500"/>
          </a:xfrm>
        </p:grpSpPr>
        <p:sp>
          <p:nvSpPr>
            <p:cNvPr id="54" name="TextBox 53"/>
            <p:cNvSpPr txBox="1"/>
            <p:nvPr/>
          </p:nvSpPr>
          <p:spPr>
            <a:xfrm>
              <a:off x="450649" y="3217540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Field continuity conditions:                                continuous at           :</a:t>
              </a:r>
            </a:p>
          </p:txBody>
        </p: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7786572"/>
                </p:ext>
              </p:extLst>
            </p:nvPr>
          </p:nvGraphicFramePr>
          <p:xfrm>
            <a:off x="3107308" y="3100683"/>
            <a:ext cx="15367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704" name="Equation" r:id="rId37" imgW="1536480" imgH="571320" progId="Equation.DSMT4">
                    <p:embed/>
                  </p:oleObj>
                </mc:Choice>
                <mc:Fallback>
                  <p:oleObj name="Equation" r:id="rId37" imgW="1536480" imgH="571320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308" y="3100683"/>
                          <a:ext cx="1536700" cy="571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4396485"/>
                </p:ext>
              </p:extLst>
            </p:nvPr>
          </p:nvGraphicFramePr>
          <p:xfrm>
            <a:off x="6093352" y="3256156"/>
            <a:ext cx="4572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705" name="Equation" r:id="rId39" imgW="457200" imgH="291960" progId="Equation.DSMT4">
                    <p:embed/>
                  </p:oleObj>
                </mc:Choice>
                <mc:Fallback>
                  <p:oleObj name="Equation" r:id="rId39" imgW="457200" imgH="29196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3352" y="3256156"/>
                          <a:ext cx="4572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318305"/>
              </p:ext>
            </p:extLst>
          </p:nvPr>
        </p:nvGraphicFramePr>
        <p:xfrm>
          <a:off x="1153368" y="3649588"/>
          <a:ext cx="6731000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06" name="Equation" r:id="rId41" imgW="6730920" imgH="1434960" progId="Equation.DSMT4">
                  <p:embed/>
                </p:oleObj>
              </mc:Choice>
              <mc:Fallback>
                <p:oleObj name="Equation" r:id="rId41" imgW="6730920" imgH="14349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368" y="3649588"/>
                        <a:ext cx="6731000" cy="143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2987824" y="1737271"/>
            <a:ext cx="23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Separation of variables: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77218" y="5183242"/>
            <a:ext cx="3704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(We are not going </a:t>
            </a:r>
            <a:r>
              <a:rPr lang="en-US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to solve 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this equation!)</a:t>
            </a:r>
          </a:p>
        </p:txBody>
      </p:sp>
    </p:spTree>
    <p:extLst>
      <p:ext uri="{BB962C8B-B14F-4D97-AF65-F5344CB8AC3E}">
        <p14:creationId xmlns:p14="http://schemas.microsoft.com/office/powerpoint/2010/main" val="4090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7240" y="22371"/>
            <a:ext cx="71495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resonator, or bent waveguide?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084141"/>
              </p:ext>
            </p:extLst>
          </p:nvPr>
        </p:nvGraphicFramePr>
        <p:xfrm>
          <a:off x="2903538" y="722313"/>
          <a:ext cx="196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02" name="Equation" r:id="rId3" imgW="1968480" imgH="342720" progId="Equation.DSMT4">
                  <p:embed/>
                </p:oleObj>
              </mc:Choice>
              <mc:Fallback>
                <p:oleObj name="Equation" r:id="rId3" imgW="19684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722313"/>
                        <a:ext cx="1968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687968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Dispersion equation: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687968"/>
            <a:ext cx="365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Frequency  introduced  “on purpose”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75707" y="687968"/>
            <a:ext cx="2016224" cy="369332"/>
          </a:xfrm>
          <a:prstGeom prst="roundRect">
            <a:avLst/>
          </a:prstGeom>
          <a:noFill/>
          <a:ln w="38100" cmpd="thickThin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21418" y="1190683"/>
            <a:ext cx="8843070" cy="923330"/>
            <a:chOff x="553466" y="1201316"/>
            <a:chExt cx="8843070" cy="923330"/>
          </a:xfrm>
        </p:grpSpPr>
        <p:sp>
          <p:nvSpPr>
            <p:cNvPr id="7" name="TextBox 6"/>
            <p:cNvSpPr txBox="1"/>
            <p:nvPr/>
          </p:nvSpPr>
          <p:spPr>
            <a:xfrm>
              <a:off x="553466" y="1201316"/>
              <a:ext cx="88430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We have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two </a:t>
              </a:r>
              <a:r>
                <a:rPr lang="en-US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 basic 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possibilities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how to proceed: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>
                  <a:latin typeface="Calibri" panose="020F0502020204030204" pitchFamily="34" charset="0"/>
                  <a:cs typeface="Arial" panose="020B0604020202020204" pitchFamily="34" charset="0"/>
                </a:rPr>
                <a:t>f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ix       and seek for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(complex)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azimuthal propagation constant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     for a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bent waveguide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or       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>
                  <a:latin typeface="Calibri" panose="020F0502020204030204" pitchFamily="34" charset="0"/>
                  <a:cs typeface="Arial" panose="020B0604020202020204" pitchFamily="34" charset="0"/>
                </a:rPr>
                <a:t>f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ix      (as an integer) and seek </a:t>
              </a:r>
              <a:r>
                <a:rPr lang="en-US">
                  <a:latin typeface="Calibri" panose="020F0502020204030204" pitchFamily="34" charset="0"/>
                  <a:cs typeface="Arial" panose="020B0604020202020204" pitchFamily="34" charset="0"/>
                </a:rPr>
                <a:t>for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(complex)  resonant frequency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      of a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ring resonator</a:t>
              </a:r>
              <a:r>
                <a:rPr lang="en-US">
                  <a:latin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2708428"/>
                </p:ext>
              </p:extLst>
            </p:nvPr>
          </p:nvGraphicFramePr>
          <p:xfrm>
            <a:off x="1229175" y="1595347"/>
            <a:ext cx="191552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903" name="Equation" r:id="rId5" imgW="203040" imgH="177480" progId="Equation.DSMT4">
                    <p:embed/>
                  </p:oleObj>
                </mc:Choice>
                <mc:Fallback>
                  <p:oleObj name="Equation" r:id="rId5" imgW="2030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29175" y="1595347"/>
                          <a:ext cx="191552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4329841"/>
                </p:ext>
              </p:extLst>
            </p:nvPr>
          </p:nvGraphicFramePr>
          <p:xfrm>
            <a:off x="6792628" y="1595347"/>
            <a:ext cx="155636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904" name="Equation" r:id="rId7" imgW="164880" imgH="177480" progId="Equation.DSMT4">
                    <p:embed/>
                  </p:oleObj>
                </mc:Choice>
                <mc:Fallback>
                  <p:oleObj name="Equation" r:id="rId7" imgW="164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792628" y="1595347"/>
                          <a:ext cx="155636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7605175"/>
                </p:ext>
              </p:extLst>
            </p:nvPr>
          </p:nvGraphicFramePr>
          <p:xfrm>
            <a:off x="1256961" y="1870654"/>
            <a:ext cx="155636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905" name="Equation" r:id="rId9" imgW="164880" imgH="177480" progId="Equation.DSMT4">
                    <p:embed/>
                  </p:oleObj>
                </mc:Choice>
                <mc:Fallback>
                  <p:oleObj name="Equation" r:id="rId9" imgW="164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56961" y="1870654"/>
                          <a:ext cx="155636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2321881"/>
                </p:ext>
              </p:extLst>
            </p:nvPr>
          </p:nvGraphicFramePr>
          <p:xfrm>
            <a:off x="6972736" y="1870654"/>
            <a:ext cx="191552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906" name="Equation" r:id="rId11" imgW="203040" imgH="177480" progId="Equation.DSMT4">
                    <p:embed/>
                  </p:oleObj>
                </mc:Choice>
                <mc:Fallback>
                  <p:oleObj name="Equation" r:id="rId11" imgW="2030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972736" y="1870654"/>
                          <a:ext cx="191552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512822"/>
              </p:ext>
            </p:extLst>
          </p:nvPr>
        </p:nvGraphicFramePr>
        <p:xfrm>
          <a:off x="3982079" y="2635367"/>
          <a:ext cx="11938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07" name="Equation" r:id="rId13" imgW="1193760" imgH="1358640" progId="Equation.DSMT4">
                  <p:embed/>
                </p:oleObj>
              </mc:Choice>
              <mc:Fallback>
                <p:oleObj name="Equation" r:id="rId13" imgW="1193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079" y="2635367"/>
                        <a:ext cx="1193800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23747" y="2569468"/>
            <a:ext cx="2541346" cy="25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00254" y="2569468"/>
            <a:ext cx="2520000" cy="25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654863" y="5140490"/>
            <a:ext cx="16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bent waveguide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3957" y="5140490"/>
            <a:ext cx="151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ring resonator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038112"/>
              </p:ext>
            </p:extLst>
          </p:nvPr>
        </p:nvGraphicFramePr>
        <p:xfrm>
          <a:off x="5809354" y="2154560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08" name="Equation" r:id="rId17" imgW="1701720" imgH="342720" progId="Equation.DSMT4">
                  <p:embed/>
                </p:oleObj>
              </mc:Choice>
              <mc:Fallback>
                <p:oleObj name="Equation" r:id="rId17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09354" y="2154560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157456"/>
              </p:ext>
            </p:extLst>
          </p:nvPr>
        </p:nvGraphicFramePr>
        <p:xfrm>
          <a:off x="1065213" y="2186310"/>
          <a:ext cx="2857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09" name="Equation" r:id="rId19" imgW="2857320" imgH="279360" progId="Equation.DSMT4">
                  <p:embed/>
                </p:oleObj>
              </mc:Choice>
              <mc:Fallback>
                <p:oleObj name="Equation" r:id="rId19" imgW="2857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65213" y="2186310"/>
                        <a:ext cx="2857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36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3948" y="1489348"/>
            <a:ext cx="8136104" cy="3600000"/>
            <a:chOff x="539952" y="1489348"/>
            <a:chExt cx="8136104" cy="3600000"/>
          </a:xfrm>
        </p:grpSpPr>
        <p:pic>
          <p:nvPicPr>
            <p:cNvPr id="2" name="diskR10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48934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R102db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3"/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52" y="1489348"/>
              <a:ext cx="36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25076" y="49188"/>
            <a:ext cx="46938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800" b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Examples of field distributions</a:t>
            </a:r>
            <a:endParaRPr lang="cs-CZ" altLang="cs-CZ" sz="2800" b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745241"/>
              </p:ext>
            </p:extLst>
          </p:nvPr>
        </p:nvGraphicFramePr>
        <p:xfrm>
          <a:off x="2451100" y="644525"/>
          <a:ext cx="4241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29" name="Equation" r:id="rId7" imgW="4241520" imgH="291960" progId="Equation.DSMT4">
                  <p:embed/>
                </p:oleObj>
              </mc:Choice>
              <mc:Fallback>
                <p:oleObj name="Equation" r:id="rId7" imgW="4241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100" y="644525"/>
                        <a:ext cx="4241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88224" y="1079773"/>
            <a:ext cx="596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000">
                <a:latin typeface="Calibri" panose="020F0502020204030204" pitchFamily="34" charset="0"/>
              </a:rPr>
              <a:t>disk</a:t>
            </a: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979712" y="109247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000">
                <a:latin typeface="Calibri" panose="020F0502020204030204" pitchFamily="34" charset="0"/>
              </a:rPr>
              <a:t>ring</a:t>
            </a:r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39313" y="913284"/>
            <a:ext cx="20653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(Lossy) resonators</a:t>
            </a:r>
            <a:endParaRPr lang="cs-CZ" altLang="cs-CZ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2728" y="5147024"/>
            <a:ext cx="518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igenmodes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of dielectric resonators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leaky modes</a:t>
            </a:r>
            <a:r>
              <a:rPr lang="cs-CZ">
                <a:latin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927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740217" y="49188"/>
            <a:ext cx="36635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Channel waveguides</a:t>
            </a:r>
            <a:endParaRPr lang="cs-CZ" sz="32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300125"/>
              </p:ext>
            </p:extLst>
          </p:nvPr>
        </p:nvGraphicFramePr>
        <p:xfrm>
          <a:off x="4229869" y="1045518"/>
          <a:ext cx="2489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0" name="Equation" r:id="rId3" imgW="2489040" imgH="368280" progId="Equation.DSMT4">
                  <p:embed/>
                </p:oleObj>
              </mc:Choice>
              <mc:Fallback>
                <p:oleObj name="Equation" r:id="rId3" imgW="24890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869" y="1045518"/>
                        <a:ext cx="24892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09104"/>
              </p:ext>
            </p:extLst>
          </p:nvPr>
        </p:nvGraphicFramePr>
        <p:xfrm>
          <a:off x="4273996" y="1371600"/>
          <a:ext cx="4762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1" name="Equation" r:id="rId5" imgW="4762440" imgH="571320" progId="Equation.DSMT4">
                  <p:embed/>
                </p:oleObj>
              </mc:Choice>
              <mc:Fallback>
                <p:oleObj name="Equation" r:id="rId5" imgW="476244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996" y="1371600"/>
                        <a:ext cx="47625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596419"/>
              </p:ext>
            </p:extLst>
          </p:nvPr>
        </p:nvGraphicFramePr>
        <p:xfrm>
          <a:off x="4283968" y="1993404"/>
          <a:ext cx="3098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2" name="Equation" r:id="rId7" imgW="3098520" imgH="380880" progId="Equation.DSMT4">
                  <p:embed/>
                </p:oleObj>
              </mc:Choice>
              <mc:Fallback>
                <p:oleObj name="Equation" r:id="rId7" imgW="3098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1993404"/>
                        <a:ext cx="30988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812894" y="2425452"/>
            <a:ext cx="7518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Let’s separate transversal and longitudinal field components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an eigenmode</a:t>
            </a:r>
            <a:r>
              <a:rPr lang="cs-CZ" smtClean="0">
                <a:latin typeface="Calibri" pitchFamily="34" charset="0"/>
              </a:rPr>
              <a:t>: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2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880264"/>
              </p:ext>
            </p:extLst>
          </p:nvPr>
        </p:nvGraphicFramePr>
        <p:xfrm>
          <a:off x="933524" y="2713484"/>
          <a:ext cx="7454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3" name="Equation" r:id="rId9" imgW="7454880" imgH="634680" progId="Equation.DSMT4">
                  <p:embed/>
                </p:oleObj>
              </mc:Choice>
              <mc:Fallback>
                <p:oleObj name="Equation" r:id="rId9" imgW="745488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524" y="2713484"/>
                        <a:ext cx="74549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267184"/>
            <a:ext cx="3585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We obtain a 2D eigenvalue equation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2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481015"/>
              </p:ext>
            </p:extLst>
          </p:nvPr>
        </p:nvGraphicFramePr>
        <p:xfrm>
          <a:off x="683568" y="3577580"/>
          <a:ext cx="7975601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4" name="Equation" r:id="rId11" imgW="7975440" imgH="634680" progId="Equation.DSMT4">
                  <p:embed/>
                </p:oleObj>
              </mc:Choice>
              <mc:Fallback>
                <p:oleObj name="Equation" r:id="rId11" imgW="797544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577580"/>
                        <a:ext cx="7975601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445710" y="4140572"/>
            <a:ext cx="82525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Modes of channel waveguides are </a:t>
            </a:r>
            <a:r>
              <a:rPr lang="cs-CZ" b="1" smtClean="0">
                <a:latin typeface="Calibri" pitchFamily="34" charset="0"/>
              </a:rPr>
              <a:t>hybrid </a:t>
            </a:r>
            <a:r>
              <a:rPr lang="cs-CZ">
                <a:latin typeface="Calibri" pitchFamily="34" charset="0"/>
              </a:rPr>
              <a:t>–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all field components are generally nonzero</a:t>
            </a:r>
            <a:endParaRPr lang="cs-CZ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9952" y="625252"/>
            <a:ext cx="405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General considerations: </a:t>
            </a:r>
            <a:r>
              <a:rPr lang="en-US" smtClean="0">
                <a:latin typeface="Calibri" pitchFamily="34" charset="0"/>
              </a:rPr>
              <a:t>vector equation</a:t>
            </a:r>
            <a:endParaRPr lang="cs-CZ">
              <a:latin typeface="Calibri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90587" y="553244"/>
            <a:ext cx="3489325" cy="1874168"/>
            <a:chOff x="290587" y="625252"/>
            <a:chExt cx="3489325" cy="1874168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290587" y="1491357"/>
              <a:ext cx="2625725" cy="100806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403425" y="1491357"/>
              <a:ext cx="431800" cy="217488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290587" y="916682"/>
              <a:ext cx="3489325" cy="574675"/>
            </a:xfrm>
            <a:prstGeom prst="parallelogram">
              <a:avLst>
                <a:gd name="adj" fmla="val 15179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1403425" y="916682"/>
              <a:ext cx="1187450" cy="574675"/>
            </a:xfrm>
            <a:custGeom>
              <a:avLst/>
              <a:gdLst>
                <a:gd name="T0" fmla="*/ 0 w 748"/>
                <a:gd name="T1" fmla="*/ 2147483647 h 362"/>
                <a:gd name="T2" fmla="*/ 2147483647 w 748"/>
                <a:gd name="T3" fmla="*/ 0 h 362"/>
                <a:gd name="T4" fmla="*/ 2147483647 w 748"/>
                <a:gd name="T5" fmla="*/ 0 h 362"/>
                <a:gd name="T6" fmla="*/ 2147483647 w 748"/>
                <a:gd name="T7" fmla="*/ 2147483647 h 362"/>
                <a:gd name="T8" fmla="*/ 0 w 748"/>
                <a:gd name="T9" fmla="*/ 2147483647 h 3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8"/>
                <a:gd name="T16" fmla="*/ 0 h 362"/>
                <a:gd name="T17" fmla="*/ 748 w 748"/>
                <a:gd name="T18" fmla="*/ 362 h 3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8" h="362">
                  <a:moveTo>
                    <a:pt x="0" y="362"/>
                  </a:moveTo>
                  <a:lnTo>
                    <a:pt x="499" y="0"/>
                  </a:lnTo>
                  <a:lnTo>
                    <a:pt x="748" y="0"/>
                  </a:lnTo>
                  <a:lnTo>
                    <a:pt x="272" y="362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916312" y="916682"/>
              <a:ext cx="863600" cy="1582738"/>
            </a:xfrm>
            <a:custGeom>
              <a:avLst/>
              <a:gdLst>
                <a:gd name="T0" fmla="*/ 0 w 544"/>
                <a:gd name="T1" fmla="*/ 2147483647 h 997"/>
                <a:gd name="T2" fmla="*/ 0 w 544"/>
                <a:gd name="T3" fmla="*/ 2147483647 h 997"/>
                <a:gd name="T4" fmla="*/ 2147483647 w 544"/>
                <a:gd name="T5" fmla="*/ 2147483647 h 997"/>
                <a:gd name="T6" fmla="*/ 2147483647 w 544"/>
                <a:gd name="T7" fmla="*/ 0 h 9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997"/>
                <a:gd name="T14" fmla="*/ 544 w 544"/>
                <a:gd name="T15" fmla="*/ 997 h 9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997">
                  <a:moveTo>
                    <a:pt x="0" y="362"/>
                  </a:moveTo>
                  <a:lnTo>
                    <a:pt x="0" y="997"/>
                  </a:lnTo>
                  <a:lnTo>
                    <a:pt x="544" y="589"/>
                  </a:lnTo>
                  <a:lnTo>
                    <a:pt x="544" y="0"/>
                  </a:lnTo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V="1">
              <a:off x="1619325" y="700782"/>
              <a:ext cx="0" cy="790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1619325" y="1491357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 flipV="1">
              <a:off x="1619324" y="768597"/>
              <a:ext cx="971551" cy="7227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3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0907039"/>
                </p:ext>
              </p:extLst>
            </p:nvPr>
          </p:nvGraphicFramePr>
          <p:xfrm>
            <a:off x="1416447" y="625252"/>
            <a:ext cx="1397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75" name="Equation" r:id="rId13" imgW="139680" imgH="152280" progId="Equation.DSMT4">
                    <p:embed/>
                  </p:oleObj>
                </mc:Choice>
                <mc:Fallback>
                  <p:oleObj name="Equation" r:id="rId13" imgW="1396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6447" y="625252"/>
                          <a:ext cx="139700" cy="152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6283423"/>
                </p:ext>
              </p:extLst>
            </p:nvPr>
          </p:nvGraphicFramePr>
          <p:xfrm>
            <a:off x="2438797" y="1576164"/>
            <a:ext cx="1524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76" name="Equation" r:id="rId15" imgW="152280" imgH="190440" progId="Equation.DSMT4">
                    <p:embed/>
                  </p:oleObj>
                </mc:Choice>
                <mc:Fallback>
                  <p:oleObj name="Equation" r:id="rId15" imgW="1522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797" y="1576164"/>
                          <a:ext cx="152400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7481292"/>
                </p:ext>
              </p:extLst>
            </p:nvPr>
          </p:nvGraphicFramePr>
          <p:xfrm>
            <a:off x="2640409" y="634777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77" name="Equation" r:id="rId17" imgW="126720" imgH="139680" progId="Equation.DSMT4">
                    <p:embed/>
                  </p:oleObj>
                </mc:Choice>
                <mc:Fallback>
                  <p:oleObj name="Equation" r:id="rId17" imgW="12672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409" y="634777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Parallelogram 39"/>
            <p:cNvSpPr/>
            <p:nvPr/>
          </p:nvSpPr>
          <p:spPr>
            <a:xfrm rot="5400000" flipV="1">
              <a:off x="1816766" y="934736"/>
              <a:ext cx="792165" cy="756055"/>
            </a:xfrm>
            <a:prstGeom prst="parallelogram">
              <a:avLst>
                <a:gd name="adj" fmla="val 76326"/>
              </a:avLst>
            </a:prstGeom>
            <a:solidFill>
              <a:srgbClr val="00B0F0">
                <a:alpha val="14000"/>
              </a:srgbClr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108991"/>
                </p:ext>
              </p:extLst>
            </p:nvPr>
          </p:nvGraphicFramePr>
          <p:xfrm>
            <a:off x="611560" y="1708846"/>
            <a:ext cx="6477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78" name="Equation" r:id="rId19" imgW="647640" imgH="266400" progId="Equation.DSMT4">
                    <p:embed/>
                  </p:oleObj>
                </mc:Choice>
                <mc:Fallback>
                  <p:oleObj name="Equation" r:id="rId19" imgW="64764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11560" y="1708846"/>
                          <a:ext cx="6477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ounded Rectangle 1"/>
          <p:cNvSpPr/>
          <p:nvPr/>
        </p:nvSpPr>
        <p:spPr>
          <a:xfrm>
            <a:off x="611560" y="3636516"/>
            <a:ext cx="5256584" cy="504056"/>
          </a:xfrm>
          <a:prstGeom prst="roundRect">
            <a:avLst/>
          </a:prstGeom>
          <a:noFill/>
          <a:ln w="38100" cmpd="thickThin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598920" y="4496897"/>
            <a:ext cx="73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Weakly guiding waveguide: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term                                    is negligibly small; then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247960"/>
              </p:ext>
            </p:extLst>
          </p:nvPr>
        </p:nvGraphicFramePr>
        <p:xfrm>
          <a:off x="3787407" y="4489402"/>
          <a:ext cx="1778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79" name="Equation" r:id="rId21" imgW="1777680" imgH="444240" progId="Equation.DSMT4">
                  <p:embed/>
                </p:oleObj>
              </mc:Choice>
              <mc:Fallback>
                <p:oleObj name="Equation" r:id="rId21" imgW="1777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787407" y="4489402"/>
                        <a:ext cx="17780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211263" y="4945732"/>
            <a:ext cx="6937354" cy="393700"/>
            <a:chOff x="1211263" y="4906169"/>
            <a:chExt cx="6937354" cy="3937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0572777"/>
                </p:ext>
              </p:extLst>
            </p:nvPr>
          </p:nvGraphicFramePr>
          <p:xfrm>
            <a:off x="1211263" y="4906169"/>
            <a:ext cx="31750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80" name="Equation" r:id="rId23" imgW="3174840" imgH="393480" progId="Equation.DSMT4">
                    <p:embed/>
                  </p:oleObj>
                </mc:Choice>
                <mc:Fallback>
                  <p:oleObj name="Equation" r:id="rId23" imgW="31748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63" y="4906169"/>
                          <a:ext cx="31750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355976" y="4918353"/>
              <a:ext cx="3792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…essentially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scalar equation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,       small.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328575"/>
                </p:ext>
              </p:extLst>
            </p:nvPr>
          </p:nvGraphicFramePr>
          <p:xfrm>
            <a:off x="7213811" y="4940209"/>
            <a:ext cx="228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81" name="Equation" r:id="rId25" imgW="228600" imgH="355320" progId="Equation.DSMT4">
                    <p:embed/>
                  </p:oleObj>
                </mc:Choice>
                <mc:Fallback>
                  <p:oleObj name="Equation" r:id="rId25" imgW="228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213811" y="4940209"/>
                          <a:ext cx="228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ounded Rectangle 10"/>
          <p:cNvSpPr/>
          <p:nvPr/>
        </p:nvSpPr>
        <p:spPr>
          <a:xfrm>
            <a:off x="1100626" y="4926189"/>
            <a:ext cx="3312368" cy="491872"/>
          </a:xfrm>
          <a:prstGeom prst="roundRect">
            <a:avLst/>
          </a:prstGeom>
          <a:noFill/>
          <a:ln w="3810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4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97192" y="121196"/>
            <a:ext cx="65496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Marcatili met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hod – separation of variables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8549"/>
              </p:ext>
            </p:extLst>
          </p:nvPr>
        </p:nvGraphicFramePr>
        <p:xfrm>
          <a:off x="4878536" y="1921396"/>
          <a:ext cx="2717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28" name="Equation" r:id="rId3" imgW="2717640" imgH="444240" progId="Equation.DSMT4">
                  <p:embed/>
                </p:oleObj>
              </mc:Choice>
              <mc:Fallback>
                <p:oleObj name="Equation" r:id="rId3" imgW="27176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36" y="1921396"/>
                        <a:ext cx="27178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4788024" y="2353444"/>
            <a:ext cx="3130985" cy="369332"/>
            <a:chOff x="4139952" y="2353444"/>
            <a:chExt cx="3130985" cy="369332"/>
          </a:xfrm>
        </p:grpSpPr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4139952" y="2353444"/>
              <a:ext cx="31309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latin typeface="Calibri" pitchFamily="34" charset="0"/>
                </a:rPr>
                <a:t>Then                                     , and</a:t>
              </a:r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2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1835687"/>
                </p:ext>
              </p:extLst>
            </p:nvPr>
          </p:nvGraphicFramePr>
          <p:xfrm>
            <a:off x="4819497" y="2401787"/>
            <a:ext cx="181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29" name="Equation" r:id="rId5" imgW="1815840" imgH="317160" progId="Equation.DSMT4">
                    <p:embed/>
                  </p:oleObj>
                </mc:Choice>
                <mc:Fallback>
                  <p:oleObj name="Equation" r:id="rId5" imgW="181584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9497" y="2401787"/>
                          <a:ext cx="1816100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05488"/>
              </p:ext>
            </p:extLst>
          </p:nvPr>
        </p:nvGraphicFramePr>
        <p:xfrm>
          <a:off x="4860032" y="2718668"/>
          <a:ext cx="28829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30" name="Equation" r:id="rId7" imgW="2882880" imgH="1650960" progId="Equation.DSMT4">
                  <p:embed/>
                </p:oleObj>
              </mc:Choice>
              <mc:Fallback>
                <p:oleObj name="Equation" r:id="rId7" imgW="2882880" imgH="1650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718668"/>
                        <a:ext cx="2882900" cy="165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26537"/>
              </p:ext>
            </p:extLst>
          </p:nvPr>
        </p:nvGraphicFramePr>
        <p:xfrm>
          <a:off x="280988" y="3577580"/>
          <a:ext cx="18161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31" name="Equation" r:id="rId9" imgW="1815840" imgH="1091880" progId="Equation.DSMT4">
                  <p:embed/>
                </p:oleObj>
              </mc:Choice>
              <mc:Fallback>
                <p:oleObj name="Equation" r:id="rId9" imgW="1815840" imgH="10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3577580"/>
                        <a:ext cx="1816100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204253" y="976313"/>
            <a:ext cx="3805772" cy="2596703"/>
            <a:chOff x="115888" y="1548060"/>
            <a:chExt cx="4972997" cy="3393108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1735138" y="2728193"/>
              <a:ext cx="1620837" cy="99060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15888" y="3718793"/>
              <a:ext cx="4860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15888" y="2729781"/>
              <a:ext cx="4860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735138" y="1602656"/>
              <a:ext cx="0" cy="3338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355975" y="1602656"/>
              <a:ext cx="0" cy="3338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8518709"/>
                </p:ext>
              </p:extLst>
            </p:nvPr>
          </p:nvGraphicFramePr>
          <p:xfrm>
            <a:off x="2404632" y="3058212"/>
            <a:ext cx="280043" cy="41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2" name="Equation" r:id="rId11" imgW="279360" imgH="419040" progId="Equation.DSMT4">
                    <p:embed/>
                  </p:oleObj>
                </mc:Choice>
                <mc:Fallback>
                  <p:oleObj name="Equation" r:id="rId11" imgW="2793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4632" y="3058212"/>
                          <a:ext cx="280043" cy="4169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355975" y="2728193"/>
              <a:ext cx="1436688" cy="9906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1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262912"/>
                </p:ext>
              </p:extLst>
            </p:nvPr>
          </p:nvGraphicFramePr>
          <p:xfrm>
            <a:off x="3985313" y="3076880"/>
            <a:ext cx="267596" cy="37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3" name="Equation" r:id="rId13" imgW="266400" imgH="380880" progId="Equation.DSMT4">
                    <p:embed/>
                  </p:oleObj>
                </mc:Choice>
                <mc:Fallback>
                  <p:oleObj name="Equation" r:id="rId13" imgW="26640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5313" y="3076880"/>
                          <a:ext cx="267596" cy="379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98450" y="2728193"/>
              <a:ext cx="1436688" cy="9906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1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5451183"/>
                </p:ext>
              </p:extLst>
            </p:nvPr>
          </p:nvGraphicFramePr>
          <p:xfrm>
            <a:off x="927671" y="3076880"/>
            <a:ext cx="267596" cy="37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4" name="Equation" r:id="rId15" imgW="266400" imgH="380880" progId="Equation.DSMT4">
                    <p:embed/>
                  </p:oleObj>
                </mc:Choice>
                <mc:Fallback>
                  <p:oleObj name="Equation" r:id="rId15" imgW="26640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671" y="3076880"/>
                          <a:ext cx="267596" cy="379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735138" y="3718793"/>
              <a:ext cx="1620837" cy="9906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14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8226552"/>
                </p:ext>
              </p:extLst>
            </p:nvPr>
          </p:nvGraphicFramePr>
          <p:xfrm>
            <a:off x="2410856" y="4053916"/>
            <a:ext cx="267595" cy="381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5" name="Equation" r:id="rId17" imgW="266400" imgH="380880" progId="Equation.DSMT4">
                    <p:embed/>
                  </p:oleObj>
                </mc:Choice>
                <mc:Fallback>
                  <p:oleObj name="Equation" r:id="rId17" imgW="26640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0856" y="4053916"/>
                          <a:ext cx="267595" cy="3816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735138" y="1828081"/>
              <a:ext cx="1620837" cy="9001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16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1219101"/>
                </p:ext>
              </p:extLst>
            </p:nvPr>
          </p:nvGraphicFramePr>
          <p:xfrm>
            <a:off x="2471208" y="2137185"/>
            <a:ext cx="255150" cy="342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6" name="Equation" r:id="rId19" imgW="253800" imgH="342720" progId="Equation.DSMT4">
                    <p:embed/>
                  </p:oleObj>
                </mc:Choice>
                <mc:Fallback>
                  <p:oleObj name="Equation" r:id="rId19" imgW="25380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1208" y="2137185"/>
                          <a:ext cx="255150" cy="3422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355975" y="3718793"/>
              <a:ext cx="1436688" cy="990600"/>
            </a:xfrm>
            <a:prstGeom prst="rect">
              <a:avLst/>
            </a:prstGeom>
            <a:solidFill>
              <a:srgbClr val="8D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" name="Rectangle 28"/>
            <p:cNvSpPr>
              <a:spLocks noChangeArrowheads="1"/>
            </p:cNvSpPr>
            <p:nvPr/>
          </p:nvSpPr>
          <p:spPr bwMode="auto">
            <a:xfrm>
              <a:off x="3355975" y="1828081"/>
              <a:ext cx="1436688" cy="90011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298450" y="3718793"/>
              <a:ext cx="1436688" cy="990600"/>
            </a:xfrm>
            <a:prstGeom prst="rect">
              <a:avLst/>
            </a:prstGeom>
            <a:solidFill>
              <a:srgbClr val="8D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298450" y="1828081"/>
              <a:ext cx="1436688" cy="90011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2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1606763"/>
                </p:ext>
              </p:extLst>
            </p:nvPr>
          </p:nvGraphicFramePr>
          <p:xfrm>
            <a:off x="3443899" y="2087400"/>
            <a:ext cx="1246704" cy="419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7" name="Equation" r:id="rId21" imgW="1244520" imgH="419040" progId="Equation.DSMT4">
                    <p:embed/>
                  </p:oleObj>
                </mc:Choice>
                <mc:Fallback>
                  <p:oleObj name="Equation" r:id="rId21" imgW="124452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3899" y="2087400"/>
                          <a:ext cx="1246704" cy="4190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870613"/>
                </p:ext>
              </p:extLst>
            </p:nvPr>
          </p:nvGraphicFramePr>
          <p:xfrm>
            <a:off x="3645114" y="4022799"/>
            <a:ext cx="887836" cy="416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8" name="Equation" r:id="rId23" imgW="888840" imgH="419040" progId="Equation.DSMT4">
                    <p:embed/>
                  </p:oleObj>
                </mc:Choice>
                <mc:Fallback>
                  <p:oleObj name="Equation" r:id="rId23" imgW="88884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5114" y="4022799"/>
                          <a:ext cx="887836" cy="41695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6964294"/>
                </p:ext>
              </p:extLst>
            </p:nvPr>
          </p:nvGraphicFramePr>
          <p:xfrm>
            <a:off x="483752" y="4022799"/>
            <a:ext cx="891985" cy="416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39" name="Equation" r:id="rId25" imgW="888840" imgH="419040" progId="Equation.DSMT4">
                    <p:embed/>
                  </p:oleObj>
                </mc:Choice>
                <mc:Fallback>
                  <p:oleObj name="Equation" r:id="rId25" imgW="88884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752" y="4022799"/>
                          <a:ext cx="891985" cy="41695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5879782"/>
                </p:ext>
              </p:extLst>
            </p:nvPr>
          </p:nvGraphicFramePr>
          <p:xfrm>
            <a:off x="402852" y="2085325"/>
            <a:ext cx="1244630" cy="421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0" name="Equation" r:id="rId27" imgW="1244520" imgH="419040" progId="Equation.DSMT4">
                    <p:embed/>
                  </p:oleObj>
                </mc:Choice>
                <mc:Fallback>
                  <p:oleObj name="Equation" r:id="rId27" imgW="124452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852" y="2085325"/>
                          <a:ext cx="1244630" cy="42110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5701906"/>
                </p:ext>
              </p:extLst>
            </p:nvPr>
          </p:nvGraphicFramePr>
          <p:xfrm>
            <a:off x="1504349" y="1548060"/>
            <a:ext cx="178397" cy="176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1" name="Equation" r:id="rId29" imgW="177480" imgH="177480" progId="Equation.DSMT4">
                    <p:embed/>
                  </p:oleObj>
                </mc:Choice>
                <mc:Fallback>
                  <p:oleObj name="Equation" r:id="rId29" imgW="1774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4349" y="1548060"/>
                          <a:ext cx="178397" cy="1763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4240612"/>
                </p:ext>
              </p:extLst>
            </p:nvPr>
          </p:nvGraphicFramePr>
          <p:xfrm>
            <a:off x="4900117" y="3431601"/>
            <a:ext cx="188768" cy="22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2" name="Equation" r:id="rId31" imgW="190440" imgH="228600" progId="Equation.DSMT4">
                    <p:embed/>
                  </p:oleObj>
                </mc:Choice>
                <mc:Fallback>
                  <p:oleObj name="Equation" r:id="rId31" imgW="1904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0117" y="3431601"/>
                          <a:ext cx="188768" cy="228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9215232"/>
                </p:ext>
              </p:extLst>
            </p:nvPr>
          </p:nvGraphicFramePr>
          <p:xfrm>
            <a:off x="3151410" y="3744832"/>
            <a:ext cx="178397" cy="176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3" name="Equation" r:id="rId33" imgW="177480" imgH="177480" progId="Equation.DSMT4">
                    <p:embed/>
                  </p:oleObj>
                </mc:Choice>
                <mc:Fallback>
                  <p:oleObj name="Equation" r:id="rId33" imgW="1774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1410" y="3744832"/>
                          <a:ext cx="178397" cy="1763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5331129"/>
                </p:ext>
              </p:extLst>
            </p:nvPr>
          </p:nvGraphicFramePr>
          <p:xfrm>
            <a:off x="1570038" y="3718793"/>
            <a:ext cx="152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4" name="Equation" r:id="rId35" imgW="152280" imgH="228600" progId="Equation.DSMT4">
                    <p:embed/>
                  </p:oleObj>
                </mc:Choice>
                <mc:Fallback>
                  <p:oleObj name="Equation" r:id="rId35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0038" y="3718793"/>
                          <a:ext cx="1524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5204668"/>
                </p:ext>
              </p:extLst>
            </p:nvPr>
          </p:nvGraphicFramePr>
          <p:xfrm>
            <a:off x="1570038" y="2729781"/>
            <a:ext cx="1397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745" name="Equation" r:id="rId37" imgW="139680" imgH="215640" progId="Equation.DSMT4">
                    <p:embed/>
                  </p:oleObj>
                </mc:Choice>
                <mc:Fallback>
                  <p:oleObj name="Equation" r:id="rId37" imgW="1396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0038" y="2729781"/>
                          <a:ext cx="1397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8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705829"/>
              </p:ext>
            </p:extLst>
          </p:nvPr>
        </p:nvGraphicFramePr>
        <p:xfrm>
          <a:off x="2267744" y="3577580"/>
          <a:ext cx="18415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46" name="Equation" r:id="rId39" imgW="1841400" imgH="1091880" progId="Equation.DSMT4">
                  <p:embed/>
                </p:oleObj>
              </mc:Choice>
              <mc:Fallback>
                <p:oleObj name="Equation" r:id="rId39" imgW="1841400" imgH="10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577580"/>
                        <a:ext cx="1841500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64321"/>
              </p:ext>
            </p:extLst>
          </p:nvPr>
        </p:nvGraphicFramePr>
        <p:xfrm>
          <a:off x="7668344" y="4657695"/>
          <a:ext cx="1103630" cy="37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47" name="Equation" r:id="rId41" imgW="1002960" imgH="342720" progId="Equation.DSMT4">
                  <p:embed/>
                </p:oleObj>
              </mc:Choice>
              <mc:Fallback>
                <p:oleObj name="Equation" r:id="rId41" imgW="10029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4657695"/>
                        <a:ext cx="1103630" cy="37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639360"/>
              </p:ext>
            </p:extLst>
          </p:nvPr>
        </p:nvGraphicFramePr>
        <p:xfrm>
          <a:off x="4860032" y="1273324"/>
          <a:ext cx="3492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48" name="Equation" r:id="rId43" imgW="3492360" imgH="380880" progId="Equation.DSMT4">
                  <p:embed/>
                </p:oleObj>
              </mc:Choice>
              <mc:Fallback>
                <p:oleObj name="Equation" r:id="rId43" imgW="34923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273324"/>
                        <a:ext cx="34925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315243" y="553244"/>
            <a:ext cx="651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 very simple approximate mode solving method for 2D waveguides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15662" y="-7830"/>
            <a:ext cx="37573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>
                <a:latin typeface="Calibri" panose="020F0502020204030204" pitchFamily="34" charset="0"/>
              </a:rPr>
              <a:t>E.A.J. Marcatili, Bell System Tech </a:t>
            </a:r>
            <a:r>
              <a:rPr lang="cs-CZ" sz="1100" smtClean="0">
                <a:latin typeface="Calibri" panose="020F0502020204030204" pitchFamily="34" charset="0"/>
              </a:rPr>
              <a:t>Journal</a:t>
            </a:r>
            <a:r>
              <a:rPr lang="en-US" sz="1100" smtClean="0">
                <a:latin typeface="Calibri" panose="020F0502020204030204" pitchFamily="34" charset="0"/>
              </a:rPr>
              <a:t> </a:t>
            </a:r>
            <a:r>
              <a:rPr lang="cs-CZ" sz="1100" smtClean="0">
                <a:latin typeface="Calibri" panose="020F0502020204030204" pitchFamily="34" charset="0"/>
              </a:rPr>
              <a:t>48</a:t>
            </a:r>
            <a:r>
              <a:rPr lang="cs-CZ" sz="1100">
                <a:latin typeface="Calibri" panose="020F0502020204030204" pitchFamily="34" charset="0"/>
              </a:rPr>
              <a:t>, </a:t>
            </a:r>
            <a:r>
              <a:rPr lang="cs-CZ" sz="1100" smtClean="0">
                <a:latin typeface="Calibri" panose="020F0502020204030204" pitchFamily="34" charset="0"/>
              </a:rPr>
              <a:t>2071-2102</a:t>
            </a:r>
            <a:r>
              <a:rPr lang="en-US" sz="1100" smtClean="0">
                <a:latin typeface="Calibri" panose="020F0502020204030204" pitchFamily="34" charset="0"/>
              </a:rPr>
              <a:t>, 1969</a:t>
            </a:r>
            <a:endParaRPr lang="cs-CZ" sz="110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88024" y="889846"/>
            <a:ext cx="316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Approximation of weak guiding,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30052" y="1633364"/>
            <a:ext cx="439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Simple solution </a:t>
            </a:r>
            <a:r>
              <a:rPr lang="en-US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if the profile were separable:</a:t>
            </a:r>
            <a:endParaRPr lang="cs-CZ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496" y="464840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Subtracting                  from the permittivity in the corners makes the profile separable</a:t>
            </a:r>
            <a:r>
              <a:rPr lang="en-US" spc="-40" smtClean="0">
                <a:latin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cs-CZ" spc="-4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159397"/>
              </p:ext>
            </p:extLst>
          </p:nvPr>
        </p:nvGraphicFramePr>
        <p:xfrm>
          <a:off x="1187624" y="4642384"/>
          <a:ext cx="752983" cy="41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49" name="Equation" r:id="rId45" imgW="622080" imgH="342720" progId="Equation.DSMT4">
                  <p:embed/>
                </p:oleObj>
              </mc:Choice>
              <mc:Fallback>
                <p:oleObj name="Equation" r:id="rId45" imgW="622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187624" y="4642384"/>
                        <a:ext cx="752983" cy="414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5496" y="508045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smtClean="0">
                <a:latin typeface="Calibri" panose="020F0502020204030204" pitchFamily="34" charset="0"/>
                <a:cs typeface="Arial" panose="020B0604020202020204" pitchFamily="34" charset="0"/>
              </a:rPr>
              <a:t>The task is reduced to solving 2 simple 1D equations, but results close to </a:t>
            </a:r>
            <a:r>
              <a:rPr lang="en-US" spc="-50">
                <a:latin typeface="Calibri" panose="020F0502020204030204" pitchFamily="34" charset="0"/>
                <a:cs typeface="Arial" panose="020B0604020202020204" pitchFamily="34" charset="0"/>
              </a:rPr>
              <a:t>cut-off are </a:t>
            </a:r>
            <a:r>
              <a:rPr lang="en-US" spc="-50" smtClean="0">
                <a:latin typeface="Calibri" panose="020F0502020204030204" pitchFamily="34" charset="0"/>
                <a:cs typeface="Arial" panose="020B0604020202020204" pitchFamily="34" charset="0"/>
              </a:rPr>
              <a:t>questionable. </a:t>
            </a:r>
            <a:endParaRPr lang="cs-CZ" spc="-5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19432" y="121196"/>
            <a:ext cx="5705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Effective-index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met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hod for 2D profile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995936" y="697260"/>
            <a:ext cx="50148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i="1">
                <a:latin typeface="Calibri" panose="020F0502020204030204" pitchFamily="34" charset="0"/>
              </a:rPr>
              <a:t>Semi-intuitive</a:t>
            </a:r>
            <a:r>
              <a:rPr lang="cs-CZ" altLang="cs-CZ">
                <a:latin typeface="Calibri" panose="020F0502020204030204" pitchFamily="34" charset="0"/>
              </a:rPr>
              <a:t> met</a:t>
            </a:r>
            <a:r>
              <a:rPr lang="en-US" altLang="cs-CZ">
                <a:latin typeface="Calibri" panose="020F0502020204030204" pitchFamily="34" charset="0"/>
              </a:rPr>
              <a:t>h</a:t>
            </a:r>
            <a:r>
              <a:rPr lang="cs-CZ" altLang="cs-CZ">
                <a:latin typeface="Calibri" panose="020F0502020204030204" pitchFamily="34" charset="0"/>
              </a:rPr>
              <a:t>od – </a:t>
            </a:r>
            <a:r>
              <a:rPr lang="en-US" altLang="cs-CZ">
                <a:latin typeface="Calibri" panose="020F0502020204030204" pitchFamily="34" charset="0"/>
              </a:rPr>
              <a:t>reduction </a:t>
            </a:r>
            <a:r>
              <a:rPr lang="en-US" altLang="cs-CZ" smtClean="0">
                <a:latin typeface="Calibri" panose="020F0502020204030204" pitchFamily="34" charset="0"/>
              </a:rPr>
              <a:t> to </a:t>
            </a:r>
            <a:r>
              <a:rPr lang="en-US" altLang="cs-CZ">
                <a:latin typeface="Calibri" panose="020F0502020204030204" pitchFamily="34" charset="0"/>
              </a:rPr>
              <a:t>a 1D </a:t>
            </a:r>
            <a:r>
              <a:rPr lang="en-US" altLang="cs-CZ" smtClean="0">
                <a:latin typeface="Calibri" panose="020F0502020204030204" pitchFamily="34" charset="0"/>
              </a:rPr>
              <a:t>problem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4283968" y="1066592"/>
            <a:ext cx="425949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9875" indent="-2698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74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240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606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54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11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8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26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arenR"/>
            </a:pPr>
            <a:r>
              <a:rPr lang="cs-CZ" altLang="cs-CZ" sz="1800" smtClean="0">
                <a:latin typeface="Calibri" panose="020F0502020204030204" pitchFamily="34" charset="0"/>
              </a:rPr>
              <a:t>plan</a:t>
            </a:r>
            <a:r>
              <a:rPr lang="en-US" altLang="cs-CZ" sz="1800" smtClean="0">
                <a:latin typeface="Calibri" panose="020F0502020204030204" pitchFamily="34" charset="0"/>
              </a:rPr>
              <a:t>ar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en-US" altLang="cs-CZ" sz="1800" smtClean="0">
                <a:latin typeface="Calibri" panose="020F0502020204030204" pitchFamily="34" charset="0"/>
              </a:rPr>
              <a:t>waveguide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with a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verti</a:t>
            </a:r>
            <a:r>
              <a:rPr lang="en-US" altLang="cs-CZ" sz="1800" i="1">
                <a:latin typeface="Calibri" panose="020F0502020204030204" pitchFamily="34" charset="0"/>
              </a:rPr>
              <a:t>cal</a:t>
            </a:r>
            <a:r>
              <a:rPr lang="cs-CZ" altLang="cs-CZ" sz="1800" i="1">
                <a:latin typeface="Calibri" panose="020F0502020204030204" pitchFamily="34" charset="0"/>
              </a:rPr>
              <a:t> </a:t>
            </a:r>
            <a:r>
              <a:rPr lang="cs-CZ" altLang="cs-CZ" sz="1800" i="1" smtClean="0">
                <a:latin typeface="Calibri" panose="020F0502020204030204" pitchFamily="34" charset="0"/>
              </a:rPr>
              <a:t>profile</a:t>
            </a:r>
            <a:r>
              <a:rPr lang="en-US" altLang="cs-CZ" sz="1800" i="1" smtClean="0">
                <a:latin typeface="Calibri" panose="020F0502020204030204" pitchFamily="34" charset="0"/>
              </a:rPr>
              <a:t>,</a:t>
            </a:r>
            <a:r>
              <a:rPr lang="cs-CZ" altLang="cs-CZ" sz="1800" i="1">
                <a:latin typeface="Calibri" panose="020F0502020204030204" pitchFamily="34" charset="0"/>
              </a:rPr>
              <a:t/>
            </a:r>
            <a:br>
              <a:rPr lang="cs-CZ" altLang="cs-CZ" sz="1800" i="1">
                <a:latin typeface="Calibri" panose="020F0502020204030204" pitchFamily="34" charset="0"/>
              </a:rPr>
            </a:br>
            <a:r>
              <a:rPr lang="cs-CZ" altLang="cs-CZ" sz="1800" smtClean="0">
                <a:latin typeface="Calibri" panose="020F0502020204030204" pitchFamily="34" charset="0"/>
              </a:rPr>
              <a:t>ef</a:t>
            </a:r>
            <a:r>
              <a:rPr lang="en-US" altLang="cs-CZ" sz="1800" smtClean="0">
                <a:latin typeface="Calibri" panose="020F0502020204030204" pitchFamily="34" charset="0"/>
              </a:rPr>
              <a:t>fective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cs-CZ" altLang="cs-CZ" sz="1800">
                <a:latin typeface="Calibri" panose="020F0502020204030204" pitchFamily="34" charset="0"/>
              </a:rPr>
              <a:t>index </a:t>
            </a:r>
            <a:r>
              <a:rPr lang="cs-CZ" altLang="cs-CZ" sz="1800" i="1">
                <a:latin typeface="Calibri" panose="020F0502020204030204" pitchFamily="34" charset="0"/>
              </a:rPr>
              <a:t>N</a:t>
            </a:r>
            <a:r>
              <a:rPr lang="cs-CZ" altLang="cs-CZ" sz="1800" baseline="-25000">
                <a:latin typeface="Calibri" panose="020F0502020204030204" pitchFamily="34" charset="0"/>
              </a:rPr>
              <a:t>1</a:t>
            </a:r>
            <a:r>
              <a:rPr lang="cs-CZ" altLang="cs-CZ" sz="1800">
                <a:latin typeface="Calibri" panose="020F0502020204030204" pitchFamily="34" charset="0"/>
              </a:rPr>
              <a:t> a</a:t>
            </a:r>
            <a:r>
              <a:rPr lang="en-US" altLang="cs-CZ" sz="1800">
                <a:latin typeface="Calibri" panose="020F0502020204030204" pitchFamily="34" charset="0"/>
              </a:rPr>
              <a:t>nd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mode field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e</a:t>
            </a:r>
            <a:r>
              <a:rPr lang="cs-CZ" altLang="cs-CZ" sz="1800" baseline="-25000">
                <a:latin typeface="Calibri" panose="020F0502020204030204" pitchFamily="34" charset="0"/>
              </a:rPr>
              <a:t>1</a:t>
            </a:r>
            <a:r>
              <a:rPr lang="cs-CZ" altLang="cs-CZ" sz="1800">
                <a:latin typeface="Calibri" panose="020F0502020204030204" pitchFamily="34" charset="0"/>
              </a:rPr>
              <a:t>(</a:t>
            </a:r>
            <a:r>
              <a:rPr lang="cs-CZ" altLang="cs-CZ" sz="1800" i="1">
                <a:latin typeface="Calibri" panose="020F0502020204030204" pitchFamily="34" charset="0"/>
              </a:rPr>
              <a:t>x</a:t>
            </a:r>
            <a:r>
              <a:rPr lang="cs-CZ" altLang="cs-CZ" sz="1800">
                <a:latin typeface="Calibri" panose="020F0502020204030204" pitchFamily="34" charset="0"/>
              </a:rPr>
              <a:t>)</a:t>
            </a:r>
          </a:p>
          <a:p>
            <a:pPr>
              <a:buFontTx/>
              <a:buAutoNum type="arabicParenR"/>
            </a:pPr>
            <a:r>
              <a:rPr lang="cs-CZ" altLang="cs-CZ" sz="1800" smtClean="0">
                <a:latin typeface="Calibri" panose="020F0502020204030204" pitchFamily="34" charset="0"/>
              </a:rPr>
              <a:t>plan</a:t>
            </a:r>
            <a:r>
              <a:rPr lang="en-US" altLang="cs-CZ" sz="1800">
                <a:latin typeface="Calibri" panose="020F0502020204030204" pitchFamily="34" charset="0"/>
              </a:rPr>
              <a:t>ar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waveguide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with a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verti</a:t>
            </a:r>
            <a:r>
              <a:rPr lang="en-US" altLang="cs-CZ" sz="1800" i="1">
                <a:latin typeface="Calibri" panose="020F0502020204030204" pitchFamily="34" charset="0"/>
              </a:rPr>
              <a:t>cal</a:t>
            </a:r>
            <a:r>
              <a:rPr lang="cs-CZ" altLang="cs-CZ" sz="1800" i="1">
                <a:latin typeface="Calibri" panose="020F0502020204030204" pitchFamily="34" charset="0"/>
              </a:rPr>
              <a:t> profile</a:t>
            </a:r>
            <a:r>
              <a:rPr lang="en-US" altLang="cs-CZ" sz="1800" i="1">
                <a:latin typeface="Calibri" panose="020F0502020204030204" pitchFamily="34" charset="0"/>
              </a:rPr>
              <a:t>,</a:t>
            </a:r>
            <a:r>
              <a:rPr lang="cs-CZ" altLang="cs-CZ" sz="1800" i="1">
                <a:latin typeface="Calibri" panose="020F0502020204030204" pitchFamily="34" charset="0"/>
              </a:rPr>
              <a:t/>
            </a:r>
            <a:br>
              <a:rPr lang="cs-CZ" altLang="cs-CZ" sz="1800" i="1">
                <a:latin typeface="Calibri" panose="020F0502020204030204" pitchFamily="34" charset="0"/>
              </a:rPr>
            </a:br>
            <a:r>
              <a:rPr lang="cs-CZ" altLang="cs-CZ" sz="1800">
                <a:latin typeface="Calibri" panose="020F0502020204030204" pitchFamily="34" charset="0"/>
              </a:rPr>
              <a:t>ef</a:t>
            </a:r>
            <a:r>
              <a:rPr lang="en-US" altLang="cs-CZ" sz="1800">
                <a:latin typeface="Calibri" panose="020F0502020204030204" pitchFamily="34" charset="0"/>
              </a:rPr>
              <a:t>fective</a:t>
            </a:r>
            <a:r>
              <a:rPr lang="cs-CZ" altLang="cs-CZ" sz="1800">
                <a:latin typeface="Calibri" panose="020F0502020204030204" pitchFamily="34" charset="0"/>
              </a:rPr>
              <a:t> index </a:t>
            </a:r>
            <a:r>
              <a:rPr lang="cs-CZ" altLang="cs-CZ" sz="1800" i="1" smtClean="0">
                <a:latin typeface="Calibri" panose="020F0502020204030204" pitchFamily="34" charset="0"/>
              </a:rPr>
              <a:t>N</a:t>
            </a:r>
            <a:r>
              <a:rPr lang="en-US" altLang="cs-CZ" sz="1800" baseline="-25000" smtClean="0">
                <a:latin typeface="Calibri" panose="020F0502020204030204" pitchFamily="34" charset="0"/>
              </a:rPr>
              <a:t>2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cs-CZ" altLang="cs-CZ" sz="1800">
                <a:latin typeface="Calibri" panose="020F0502020204030204" pitchFamily="34" charset="0"/>
              </a:rPr>
              <a:t>a</a:t>
            </a:r>
            <a:r>
              <a:rPr lang="en-US" altLang="cs-CZ" sz="1800">
                <a:latin typeface="Calibri" panose="020F0502020204030204" pitchFamily="34" charset="0"/>
              </a:rPr>
              <a:t>nd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mode field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 smtClean="0">
                <a:latin typeface="Calibri" panose="020F0502020204030204" pitchFamily="34" charset="0"/>
              </a:rPr>
              <a:t>e</a:t>
            </a:r>
            <a:r>
              <a:rPr lang="en-US" altLang="cs-CZ" sz="1800" baseline="-25000" smtClean="0">
                <a:latin typeface="Calibri" panose="020F0502020204030204" pitchFamily="34" charset="0"/>
              </a:rPr>
              <a:t>2</a:t>
            </a:r>
            <a:r>
              <a:rPr lang="cs-CZ" altLang="cs-CZ" sz="1800" smtClean="0">
                <a:latin typeface="Calibri" panose="020F0502020204030204" pitchFamily="34" charset="0"/>
              </a:rPr>
              <a:t>(</a:t>
            </a:r>
            <a:r>
              <a:rPr lang="cs-CZ" altLang="cs-CZ" sz="1800" i="1" smtClean="0">
                <a:latin typeface="Calibri" panose="020F0502020204030204" pitchFamily="34" charset="0"/>
              </a:rPr>
              <a:t>x</a:t>
            </a:r>
            <a:r>
              <a:rPr lang="cs-CZ" altLang="cs-CZ" sz="1800" smtClean="0">
                <a:latin typeface="Calibri" panose="020F0502020204030204" pitchFamily="34" charset="0"/>
              </a:rPr>
              <a:t>)</a:t>
            </a:r>
            <a:endParaRPr lang="en-US" altLang="cs-CZ" sz="1800" smtClean="0">
              <a:latin typeface="Calibri" panose="020F0502020204030204" pitchFamily="34" charset="0"/>
            </a:endParaRPr>
          </a:p>
          <a:p>
            <a:pPr>
              <a:buFontTx/>
              <a:buAutoNum type="arabicParenR"/>
            </a:pPr>
            <a:r>
              <a:rPr lang="cs-CZ" altLang="cs-CZ" sz="1800">
                <a:latin typeface="Calibri" panose="020F0502020204030204" pitchFamily="34" charset="0"/>
              </a:rPr>
              <a:t>plan</a:t>
            </a:r>
            <a:r>
              <a:rPr lang="en-US" altLang="cs-CZ" sz="1800">
                <a:latin typeface="Calibri" panose="020F0502020204030204" pitchFamily="34" charset="0"/>
              </a:rPr>
              <a:t>ar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waveguide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with a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verti</a:t>
            </a:r>
            <a:r>
              <a:rPr lang="en-US" altLang="cs-CZ" sz="1800" i="1">
                <a:latin typeface="Calibri" panose="020F0502020204030204" pitchFamily="34" charset="0"/>
              </a:rPr>
              <a:t>cal</a:t>
            </a:r>
            <a:r>
              <a:rPr lang="cs-CZ" altLang="cs-CZ" sz="1800" i="1">
                <a:latin typeface="Calibri" panose="020F0502020204030204" pitchFamily="34" charset="0"/>
              </a:rPr>
              <a:t> profile</a:t>
            </a:r>
            <a:r>
              <a:rPr lang="en-US" altLang="cs-CZ" sz="1800" i="1">
                <a:latin typeface="Calibri" panose="020F0502020204030204" pitchFamily="34" charset="0"/>
              </a:rPr>
              <a:t>,</a:t>
            </a:r>
            <a:r>
              <a:rPr lang="cs-CZ" altLang="cs-CZ" sz="1800" i="1">
                <a:latin typeface="Calibri" panose="020F0502020204030204" pitchFamily="34" charset="0"/>
              </a:rPr>
              <a:t/>
            </a:r>
            <a:br>
              <a:rPr lang="cs-CZ" altLang="cs-CZ" sz="1800" i="1">
                <a:latin typeface="Calibri" panose="020F0502020204030204" pitchFamily="34" charset="0"/>
              </a:rPr>
            </a:br>
            <a:r>
              <a:rPr lang="cs-CZ" altLang="cs-CZ" sz="1800">
                <a:latin typeface="Calibri" panose="020F0502020204030204" pitchFamily="34" charset="0"/>
              </a:rPr>
              <a:t>ef</a:t>
            </a:r>
            <a:r>
              <a:rPr lang="en-US" altLang="cs-CZ" sz="1800">
                <a:latin typeface="Calibri" panose="020F0502020204030204" pitchFamily="34" charset="0"/>
              </a:rPr>
              <a:t>fective</a:t>
            </a:r>
            <a:r>
              <a:rPr lang="cs-CZ" altLang="cs-CZ" sz="1800">
                <a:latin typeface="Calibri" panose="020F0502020204030204" pitchFamily="34" charset="0"/>
              </a:rPr>
              <a:t> index </a:t>
            </a:r>
            <a:r>
              <a:rPr lang="cs-CZ" altLang="cs-CZ" sz="1800" i="1" smtClean="0">
                <a:latin typeface="Calibri" panose="020F0502020204030204" pitchFamily="34" charset="0"/>
              </a:rPr>
              <a:t>N</a:t>
            </a:r>
            <a:r>
              <a:rPr lang="en-US" altLang="cs-CZ" sz="1800" baseline="-25000" smtClean="0">
                <a:latin typeface="Calibri" panose="020F0502020204030204" pitchFamily="34" charset="0"/>
              </a:rPr>
              <a:t>3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cs-CZ" altLang="cs-CZ" sz="1800">
                <a:latin typeface="Calibri" panose="020F0502020204030204" pitchFamily="34" charset="0"/>
              </a:rPr>
              <a:t>a</a:t>
            </a:r>
            <a:r>
              <a:rPr lang="en-US" altLang="cs-CZ" sz="1800">
                <a:latin typeface="Calibri" panose="020F0502020204030204" pitchFamily="34" charset="0"/>
              </a:rPr>
              <a:t>nd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mode field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 smtClean="0">
                <a:latin typeface="Calibri" panose="020F0502020204030204" pitchFamily="34" charset="0"/>
              </a:rPr>
              <a:t>e</a:t>
            </a:r>
            <a:r>
              <a:rPr lang="en-US" altLang="cs-CZ" sz="1800" baseline="-25000" smtClean="0">
                <a:latin typeface="Calibri" panose="020F0502020204030204" pitchFamily="34" charset="0"/>
              </a:rPr>
              <a:t>3</a:t>
            </a:r>
            <a:r>
              <a:rPr lang="cs-CZ" altLang="cs-CZ" sz="1800" smtClean="0">
                <a:latin typeface="Calibri" panose="020F0502020204030204" pitchFamily="34" charset="0"/>
              </a:rPr>
              <a:t>(</a:t>
            </a:r>
            <a:r>
              <a:rPr lang="cs-CZ" altLang="cs-CZ" sz="1800" i="1" smtClean="0">
                <a:latin typeface="Calibri" panose="020F0502020204030204" pitchFamily="34" charset="0"/>
              </a:rPr>
              <a:t>x</a:t>
            </a:r>
            <a:r>
              <a:rPr lang="cs-CZ" altLang="cs-CZ" sz="1800" smtClean="0">
                <a:latin typeface="Calibri" panose="020F0502020204030204" pitchFamily="34" charset="0"/>
              </a:rPr>
              <a:t>)</a:t>
            </a:r>
            <a:endParaRPr lang="cs-CZ" altLang="cs-CZ" sz="1800">
              <a:latin typeface="Calibri" panose="020F0502020204030204" pitchFamily="34" charset="0"/>
            </a:endParaRPr>
          </a:p>
          <a:p>
            <a:pPr>
              <a:buFontTx/>
              <a:buAutoNum type="arabicParenR"/>
            </a:pPr>
            <a:r>
              <a:rPr lang="cs-CZ" altLang="cs-CZ" sz="1800" smtClean="0">
                <a:latin typeface="Calibri" panose="020F0502020204030204" pitchFamily="34" charset="0"/>
              </a:rPr>
              <a:t>„plan</a:t>
            </a:r>
            <a:r>
              <a:rPr lang="en-US" altLang="cs-CZ" sz="1800" smtClean="0">
                <a:latin typeface="Calibri" panose="020F0502020204030204" pitchFamily="34" charset="0"/>
              </a:rPr>
              <a:t>ar</a:t>
            </a:r>
            <a:r>
              <a:rPr lang="cs-CZ" altLang="cs-CZ" sz="1800" smtClean="0">
                <a:latin typeface="Calibri" panose="020F0502020204030204" pitchFamily="34" charset="0"/>
              </a:rPr>
              <a:t>“ </a:t>
            </a:r>
            <a:r>
              <a:rPr lang="en-US" altLang="cs-CZ" sz="1800" smtClean="0">
                <a:latin typeface="Calibri" panose="020F0502020204030204" pitchFamily="34" charset="0"/>
              </a:rPr>
              <a:t>waveguide</a:t>
            </a:r>
            <a:r>
              <a:rPr lang="cs-CZ" altLang="cs-CZ" sz="1800" smtClean="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with a </a:t>
            </a:r>
            <a:r>
              <a:rPr lang="cs-CZ" altLang="cs-CZ" sz="1800" i="1">
                <a:latin typeface="Calibri" panose="020F0502020204030204" pitchFamily="34" charset="0"/>
              </a:rPr>
              <a:t>later</a:t>
            </a:r>
            <a:r>
              <a:rPr lang="en-US" altLang="cs-CZ" sz="1800" i="1">
                <a:latin typeface="Calibri" panose="020F0502020204030204" pitchFamily="34" charset="0"/>
              </a:rPr>
              <a:t>a</a:t>
            </a:r>
            <a:r>
              <a:rPr lang="cs-CZ" altLang="cs-CZ" sz="1800" i="1">
                <a:latin typeface="Calibri" panose="020F0502020204030204" pitchFamily="34" charset="0"/>
              </a:rPr>
              <a:t>l</a:t>
            </a:r>
            <a:r>
              <a:rPr lang="en-US" altLang="cs-CZ" sz="1800" i="1">
                <a:latin typeface="Calibri" panose="020F0502020204030204" pitchFamily="34" charset="0"/>
              </a:rPr>
              <a:t> profile</a:t>
            </a:r>
            <a:r>
              <a:rPr lang="cs-CZ" altLang="cs-CZ" sz="1800" i="1">
                <a:latin typeface="Calibri" panose="020F0502020204030204" pitchFamily="34" charset="0"/>
              </a:rPr>
              <a:t/>
            </a:r>
            <a:br>
              <a:rPr lang="cs-CZ" altLang="cs-CZ" sz="1800" i="1">
                <a:latin typeface="Calibri" panose="020F0502020204030204" pitchFamily="34" charset="0"/>
              </a:rPr>
            </a:br>
            <a:r>
              <a:rPr lang="cs-CZ" altLang="cs-CZ" sz="1800" i="1">
                <a:latin typeface="Calibri" panose="020F0502020204030204" pitchFamily="34" charset="0"/>
              </a:rPr>
              <a:t>N</a:t>
            </a:r>
            <a:r>
              <a:rPr lang="cs-CZ" altLang="cs-CZ" sz="1800" baseline="-25000">
                <a:latin typeface="Calibri" panose="020F0502020204030204" pitchFamily="34" charset="0"/>
              </a:rPr>
              <a:t>1</a:t>
            </a:r>
            <a:r>
              <a:rPr lang="cs-CZ" altLang="cs-CZ" sz="1800">
                <a:latin typeface="Calibri" panose="020F0502020204030204" pitchFamily="34" charset="0"/>
              </a:rPr>
              <a:t> , </a:t>
            </a:r>
            <a:r>
              <a:rPr lang="cs-CZ" altLang="cs-CZ" sz="1800" i="1">
                <a:latin typeface="Calibri" panose="020F0502020204030204" pitchFamily="34" charset="0"/>
              </a:rPr>
              <a:t>N</a:t>
            </a:r>
            <a:r>
              <a:rPr lang="cs-CZ" altLang="cs-CZ" sz="1800" baseline="-25000">
                <a:latin typeface="Calibri" panose="020F0502020204030204" pitchFamily="34" charset="0"/>
              </a:rPr>
              <a:t>2</a:t>
            </a:r>
            <a:r>
              <a:rPr lang="cs-CZ" altLang="cs-CZ" sz="1800">
                <a:latin typeface="Calibri" panose="020F0502020204030204" pitchFamily="34" charset="0"/>
              </a:rPr>
              <a:t>,</a:t>
            </a:r>
            <a:r>
              <a:rPr lang="cs-CZ" altLang="cs-CZ" sz="1800" baseline="-25000">
                <a:latin typeface="Calibri" panose="020F0502020204030204" pitchFamily="34" charset="0"/>
              </a:rPr>
              <a:t> 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N</a:t>
            </a:r>
            <a:r>
              <a:rPr lang="cs-CZ" altLang="cs-CZ" sz="1800" baseline="-25000">
                <a:latin typeface="Calibri" panose="020F0502020204030204" pitchFamily="34" charset="0"/>
              </a:rPr>
              <a:t>3</a:t>
            </a:r>
            <a:r>
              <a:rPr lang="cs-CZ" altLang="cs-CZ" sz="1800">
                <a:latin typeface="Calibri" panose="020F0502020204030204" pitchFamily="34" charset="0"/>
              </a:rPr>
              <a:t> a</a:t>
            </a:r>
            <a:r>
              <a:rPr lang="en-US" altLang="cs-CZ" sz="1800">
                <a:latin typeface="Calibri" panose="020F0502020204030204" pitchFamily="34" charset="0"/>
              </a:rPr>
              <a:t>nd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the field</a:t>
            </a:r>
            <a:r>
              <a:rPr lang="cs-CZ" altLang="cs-CZ" sz="1800">
                <a:latin typeface="Calibri" panose="020F0502020204030204" pitchFamily="34" charset="0"/>
              </a:rPr>
              <a:t> </a:t>
            </a:r>
            <a:r>
              <a:rPr lang="cs-CZ" altLang="cs-CZ" sz="1800" i="1">
                <a:latin typeface="Calibri" panose="020F0502020204030204" pitchFamily="34" charset="0"/>
              </a:rPr>
              <a:t>e</a:t>
            </a:r>
            <a:r>
              <a:rPr lang="en-US" altLang="cs-CZ" sz="1800" baseline="-25000">
                <a:latin typeface="Calibri" panose="020F0502020204030204" pitchFamily="34" charset="0"/>
              </a:rPr>
              <a:t>4</a:t>
            </a:r>
            <a:r>
              <a:rPr lang="cs-CZ" altLang="cs-CZ" sz="1800">
                <a:latin typeface="Calibri" panose="020F0502020204030204" pitchFamily="34" charset="0"/>
              </a:rPr>
              <a:t>(</a:t>
            </a:r>
            <a:r>
              <a:rPr lang="cs-CZ" altLang="cs-CZ" sz="1800" i="1">
                <a:latin typeface="Calibri" panose="020F0502020204030204" pitchFamily="34" charset="0"/>
              </a:rPr>
              <a:t>y</a:t>
            </a:r>
            <a:r>
              <a:rPr lang="cs-CZ" altLang="cs-CZ" sz="180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408786" y="3496280"/>
            <a:ext cx="6827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mtClean="0">
                <a:latin typeface="Calibri" panose="020F0502020204030204" pitchFamily="34" charset="0"/>
              </a:rPr>
              <a:t>The total </a:t>
            </a:r>
            <a:r>
              <a:rPr lang="en-US" altLang="cs-CZ">
                <a:latin typeface="Calibri" panose="020F0502020204030204" pitchFamily="34" charset="0"/>
              </a:rPr>
              <a:t>field is approximately given by the product</a:t>
            </a:r>
            <a:r>
              <a:rPr lang="cs-CZ" altLang="cs-CZ">
                <a:latin typeface="Calibri" panose="020F0502020204030204" pitchFamily="34" charset="0"/>
              </a:rPr>
              <a:t> </a:t>
            </a:r>
            <a:r>
              <a:rPr lang="cs-CZ" altLang="cs-CZ" i="1">
                <a:latin typeface="+mn-lt"/>
              </a:rPr>
              <a:t>e</a:t>
            </a:r>
            <a:r>
              <a:rPr lang="cs-CZ" altLang="cs-CZ">
                <a:latin typeface="+mn-lt"/>
              </a:rPr>
              <a:t>(</a:t>
            </a:r>
            <a:r>
              <a:rPr lang="cs-CZ" altLang="cs-CZ" i="1">
                <a:latin typeface="+mn-lt"/>
              </a:rPr>
              <a:t>x</a:t>
            </a:r>
            <a:r>
              <a:rPr lang="cs-CZ" altLang="cs-CZ">
                <a:latin typeface="+mn-lt"/>
              </a:rPr>
              <a:t>,</a:t>
            </a:r>
            <a:r>
              <a:rPr lang="cs-CZ" altLang="cs-CZ" i="1">
                <a:latin typeface="+mn-lt"/>
              </a:rPr>
              <a:t>y</a:t>
            </a:r>
            <a:r>
              <a:rPr lang="cs-CZ" altLang="cs-CZ">
                <a:latin typeface="+mn-lt"/>
              </a:rPr>
              <a:t>) </a:t>
            </a:r>
            <a:r>
              <a:rPr lang="cs-CZ" altLang="cs-CZ">
                <a:latin typeface="+mn-lt"/>
                <a:sym typeface="Euclid Symbol" pitchFamily="18" charset="2"/>
              </a:rPr>
              <a:t></a:t>
            </a:r>
            <a:r>
              <a:rPr lang="cs-CZ" altLang="cs-CZ">
                <a:latin typeface="+mn-lt"/>
              </a:rPr>
              <a:t> </a:t>
            </a:r>
            <a:r>
              <a:rPr lang="cs-CZ" altLang="cs-CZ" i="1">
                <a:latin typeface="+mn-lt"/>
              </a:rPr>
              <a:t>e</a:t>
            </a:r>
            <a:r>
              <a:rPr lang="en-US" altLang="cs-CZ" baseline="-25000">
                <a:latin typeface="+mn-lt"/>
              </a:rPr>
              <a:t>2</a:t>
            </a:r>
            <a:r>
              <a:rPr lang="cs-CZ" altLang="cs-CZ">
                <a:latin typeface="+mn-lt"/>
              </a:rPr>
              <a:t>(</a:t>
            </a:r>
            <a:r>
              <a:rPr lang="cs-CZ" altLang="cs-CZ" i="1">
                <a:latin typeface="+mn-lt"/>
              </a:rPr>
              <a:t>x</a:t>
            </a:r>
            <a:r>
              <a:rPr lang="cs-CZ" altLang="cs-CZ">
                <a:latin typeface="+mn-lt"/>
              </a:rPr>
              <a:t>)</a:t>
            </a:r>
            <a:r>
              <a:rPr lang="cs-CZ" altLang="cs-CZ" i="1">
                <a:latin typeface="+mn-lt"/>
              </a:rPr>
              <a:t>e</a:t>
            </a:r>
            <a:r>
              <a:rPr lang="cs-CZ" altLang="cs-CZ" baseline="-25000">
                <a:latin typeface="+mn-lt"/>
              </a:rPr>
              <a:t>4</a:t>
            </a:r>
            <a:r>
              <a:rPr lang="cs-CZ" altLang="cs-CZ">
                <a:latin typeface="+mn-lt"/>
              </a:rPr>
              <a:t>(</a:t>
            </a:r>
            <a:r>
              <a:rPr lang="cs-CZ" altLang="cs-CZ" i="1">
                <a:latin typeface="+mn-lt"/>
              </a:rPr>
              <a:t>x</a:t>
            </a:r>
            <a:r>
              <a:rPr lang="cs-CZ" altLang="cs-CZ">
                <a:latin typeface="+mn-lt"/>
              </a:rPr>
              <a:t>)</a:t>
            </a:r>
            <a:r>
              <a:rPr lang="cs-CZ" altLang="cs-CZ" i="1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30213" y="3937620"/>
            <a:ext cx="63253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Advantage</a:t>
            </a:r>
            <a:r>
              <a:rPr lang="cs-CZ" altLang="cs-CZ">
                <a:latin typeface="Calibri" panose="020F0502020204030204" pitchFamily="34" charset="0"/>
              </a:rPr>
              <a:t>: </a:t>
            </a:r>
            <a:r>
              <a:rPr lang="en-US" altLang="cs-CZ">
                <a:latin typeface="Calibri" panose="020F0502020204030204" pitchFamily="34" charset="0"/>
              </a:rPr>
              <a:t>    simplicity, clear physical interpretation</a:t>
            </a:r>
            <a:r>
              <a:rPr lang="cs-CZ" altLang="cs-CZ">
                <a:latin typeface="Calibri" panose="020F0502020204030204" pitchFamily="34" charset="0"/>
              </a:rPr>
              <a:t>. </a:t>
            </a:r>
            <a:endParaRPr lang="en-US" altLang="cs-CZ">
              <a:latin typeface="Calibri" panose="020F0502020204030204" pitchFamily="34" charset="0"/>
            </a:endParaRPr>
          </a:p>
          <a:p>
            <a:r>
              <a:rPr lang="en-US" altLang="cs-CZ">
                <a:latin typeface="Calibri" panose="020F0502020204030204" pitchFamily="34" charset="0"/>
              </a:rPr>
              <a:t>Disadvantage: inaccurate near cut-off, accuracy difficult to assess;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430213" y="4753595"/>
            <a:ext cx="71424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Well-applicable to shallow ridges and diffused channel waveguides, </a:t>
            </a:r>
          </a:p>
          <a:p>
            <a:r>
              <a:rPr lang="en-US" altLang="cs-CZ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many other cases very useful as a first guess. Commonly used method.</a:t>
            </a:r>
            <a:endParaRPr lang="cs-CZ" altLang="cs-CZ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44342" y="743518"/>
            <a:ext cx="4006971" cy="2610080"/>
            <a:chOff x="161925" y="655184"/>
            <a:chExt cx="5263199" cy="261008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342900" y="1688877"/>
              <a:ext cx="4140200" cy="1576387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42900" y="1688877"/>
              <a:ext cx="4140200" cy="26987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42900" y="1104677"/>
              <a:ext cx="4140200" cy="584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1158313"/>
                </p:ext>
              </p:extLst>
            </p:nvPr>
          </p:nvGraphicFramePr>
          <p:xfrm>
            <a:off x="3094038" y="2522538"/>
            <a:ext cx="2540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099" name="Equation" r:id="rId3" imgW="253800" imgH="342720" progId="Equation.DSMT4">
                    <p:embed/>
                  </p:oleObj>
                </mc:Choice>
                <mc:Fallback>
                  <p:oleObj name="Equation" r:id="rId3" imgW="25380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4038" y="2522538"/>
                          <a:ext cx="2540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1416932"/>
                </p:ext>
              </p:extLst>
            </p:nvPr>
          </p:nvGraphicFramePr>
          <p:xfrm>
            <a:off x="3094038" y="1189038"/>
            <a:ext cx="2540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0" name="Equation" r:id="rId5" imgW="253800" imgH="342720" progId="Equation.DSMT4">
                    <p:embed/>
                  </p:oleObj>
                </mc:Choice>
                <mc:Fallback>
                  <p:oleObj name="Equation" r:id="rId5" imgW="25380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4038" y="1189038"/>
                          <a:ext cx="2540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006600" y="1525364"/>
              <a:ext cx="814388" cy="16351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2413000" y="834802"/>
              <a:ext cx="0" cy="2430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413000" y="1958752"/>
              <a:ext cx="24749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9875591"/>
                </p:ext>
              </p:extLst>
            </p:nvPr>
          </p:nvGraphicFramePr>
          <p:xfrm>
            <a:off x="2201863" y="771302"/>
            <a:ext cx="1651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1" name="Equation" r:id="rId7" imgW="164880" imgH="152280" progId="Equation.DSMT4">
                    <p:embed/>
                  </p:oleObj>
                </mc:Choice>
                <mc:Fallback>
                  <p:oleObj name="Equation" r:id="rId7" imgW="1648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1863" y="771302"/>
                          <a:ext cx="165100" cy="15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3640827"/>
                </p:ext>
              </p:extLst>
            </p:nvPr>
          </p:nvGraphicFramePr>
          <p:xfrm>
            <a:off x="4662488" y="2027014"/>
            <a:ext cx="1524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2" name="Equation" r:id="rId9" imgW="152280" imgH="203040" progId="Equation.DSMT4">
                    <p:embed/>
                  </p:oleObj>
                </mc:Choice>
                <mc:Fallback>
                  <p:oleObj name="Equation" r:id="rId9" imgW="1522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2488" y="2027014"/>
                          <a:ext cx="152400" cy="20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1106488" y="834803"/>
              <a:ext cx="0" cy="2382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6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6327323"/>
                </p:ext>
              </p:extLst>
            </p:nvPr>
          </p:nvGraphicFramePr>
          <p:xfrm>
            <a:off x="896938" y="655184"/>
            <a:ext cx="190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3" name="Equation" r:id="rId11" imgW="190440" imgH="291960" progId="Equation.DSMT4">
                    <p:embed/>
                  </p:oleObj>
                </mc:Choice>
                <mc:Fallback>
                  <p:oleObj name="Equation" r:id="rId11" imgW="1904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6938" y="655184"/>
                          <a:ext cx="1905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2636838" y="834802"/>
              <a:ext cx="15875" cy="23827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8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6193992"/>
                </p:ext>
              </p:extLst>
            </p:nvPr>
          </p:nvGraphicFramePr>
          <p:xfrm>
            <a:off x="2652713" y="655184"/>
            <a:ext cx="228599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4" name="Equation" r:id="rId13" imgW="228600" imgH="291960" progId="Equation.DSMT4">
                    <p:embed/>
                  </p:oleObj>
                </mc:Choice>
                <mc:Fallback>
                  <p:oleObj name="Equation" r:id="rId13" imgW="2286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2713" y="655184"/>
                          <a:ext cx="228599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3960305" y="850678"/>
              <a:ext cx="0" cy="2366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20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1178127"/>
                </p:ext>
              </p:extLst>
            </p:nvPr>
          </p:nvGraphicFramePr>
          <p:xfrm>
            <a:off x="3738055" y="655184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5" name="Equation" r:id="rId15" imgW="215640" imgH="291960" progId="Equation.DSMT4">
                    <p:embed/>
                  </p:oleObj>
                </mc:Choice>
                <mc:Fallback>
                  <p:oleObj name="Equation" r:id="rId15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055" y="655184"/>
                          <a:ext cx="2159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161925" y="1825402"/>
              <a:ext cx="4545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2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4045637"/>
                </p:ext>
              </p:extLst>
            </p:nvPr>
          </p:nvGraphicFramePr>
          <p:xfrm>
            <a:off x="2112524" y="1509003"/>
            <a:ext cx="2667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6" name="Equation" r:id="rId17" imgW="266400" imgH="342720" progId="Equation.DSMT4">
                    <p:embed/>
                  </p:oleObj>
                </mc:Choice>
                <mc:Fallback>
                  <p:oleObj name="Equation" r:id="rId17" imgW="26640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524" y="1509003"/>
                          <a:ext cx="2667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032447"/>
                </p:ext>
              </p:extLst>
            </p:nvPr>
          </p:nvGraphicFramePr>
          <p:xfrm>
            <a:off x="4662488" y="1558702"/>
            <a:ext cx="2286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7" name="Equation" r:id="rId19" imgW="228600" imgH="291960" progId="Equation.DSMT4">
                    <p:embed/>
                  </p:oleObj>
                </mc:Choice>
                <mc:Fallback>
                  <p:oleObj name="Equation" r:id="rId19" imgW="2286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2488" y="1558702"/>
                          <a:ext cx="2286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0262238"/>
                </p:ext>
              </p:extLst>
            </p:nvPr>
          </p:nvGraphicFramePr>
          <p:xfrm>
            <a:off x="1102508" y="655184"/>
            <a:ext cx="506704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8" name="Equation" r:id="rId21" imgW="507960" imgH="291960" progId="Equation.DSMT4">
                    <p:embed/>
                  </p:oleObj>
                </mc:Choice>
                <mc:Fallback>
                  <p:oleObj name="Equation" r:id="rId21" imgW="5079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2508" y="655184"/>
                          <a:ext cx="506704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548964"/>
                </p:ext>
              </p:extLst>
            </p:nvPr>
          </p:nvGraphicFramePr>
          <p:xfrm>
            <a:off x="2916664" y="655184"/>
            <a:ext cx="533811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09" name="Equation" r:id="rId23" imgW="533160" imgH="291960" progId="Equation.DSMT4">
                    <p:embed/>
                  </p:oleObj>
                </mc:Choice>
                <mc:Fallback>
                  <p:oleObj name="Equation" r:id="rId23" imgW="5331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6664" y="655184"/>
                          <a:ext cx="533811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6339548"/>
                </p:ext>
              </p:extLst>
            </p:nvPr>
          </p:nvGraphicFramePr>
          <p:xfrm>
            <a:off x="4005103" y="655184"/>
            <a:ext cx="521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10" name="Equation" r:id="rId25" imgW="520560" imgH="291960" progId="Equation.DSMT4">
                    <p:embed/>
                  </p:oleObj>
                </mc:Choice>
                <mc:Fallback>
                  <p:oleObj name="Equation" r:id="rId25" imgW="5205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5103" y="655184"/>
                          <a:ext cx="5213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4470698"/>
                </p:ext>
              </p:extLst>
            </p:nvPr>
          </p:nvGraphicFramePr>
          <p:xfrm>
            <a:off x="4930931" y="1501091"/>
            <a:ext cx="49419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11" name="Equation" r:id="rId27" imgW="495000" imgH="393480" progId="Equation.DSMT4">
                    <p:embed/>
                  </p:oleObj>
                </mc:Choice>
                <mc:Fallback>
                  <p:oleObj name="Equation" r:id="rId27" imgW="49500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0931" y="1501091"/>
                          <a:ext cx="494193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315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806896"/>
            <a:ext cx="3312369" cy="2050604"/>
            <a:chOff x="755576" y="1522413"/>
            <a:chExt cx="3312369" cy="2050604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755576" y="2317201"/>
              <a:ext cx="3096344" cy="1255816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046763" y="2317200"/>
              <a:ext cx="2528887" cy="495300"/>
              <a:chOff x="1032" y="1168"/>
              <a:chExt cx="1202" cy="312"/>
            </a:xfrm>
          </p:grpSpPr>
          <p:sp>
            <p:nvSpPr>
              <p:cNvPr id="20" name="Freeform 6"/>
              <p:cNvSpPr>
                <a:spLocks/>
              </p:cNvSpPr>
              <p:nvPr/>
            </p:nvSpPr>
            <p:spPr bwMode="auto">
              <a:xfrm>
                <a:off x="1032" y="1168"/>
                <a:ext cx="601" cy="312"/>
              </a:xfrm>
              <a:custGeom>
                <a:avLst/>
                <a:gdLst>
                  <a:gd name="T0" fmla="*/ 62 w 601"/>
                  <a:gd name="T1" fmla="*/ 0 h 312"/>
                  <a:gd name="T2" fmla="*/ 231 w 601"/>
                  <a:gd name="T3" fmla="*/ 51 h 312"/>
                  <a:gd name="T4" fmla="*/ 365 w 601"/>
                  <a:gd name="T5" fmla="*/ 207 h 312"/>
                  <a:gd name="T6" fmla="*/ 466 w 601"/>
                  <a:gd name="T7" fmla="*/ 261 h 312"/>
                  <a:gd name="T8" fmla="*/ 601 w 601"/>
                  <a:gd name="T9" fmla="*/ 312 h 312"/>
                  <a:gd name="T10" fmla="*/ 601 w 601"/>
                  <a:gd name="T11" fmla="*/ 0 h 312"/>
                  <a:gd name="T12" fmla="*/ 62 w 601"/>
                  <a:gd name="T13" fmla="*/ 0 h 3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1"/>
                  <a:gd name="T22" fmla="*/ 0 h 312"/>
                  <a:gd name="T23" fmla="*/ 601 w 601"/>
                  <a:gd name="T24" fmla="*/ 312 h 3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1" h="312">
                    <a:moveTo>
                      <a:pt x="62" y="0"/>
                    </a:moveTo>
                    <a:cubicBezTo>
                      <a:pt x="0" y="8"/>
                      <a:pt x="181" y="17"/>
                      <a:pt x="231" y="51"/>
                    </a:cubicBezTo>
                    <a:cubicBezTo>
                      <a:pt x="281" y="85"/>
                      <a:pt x="326" y="172"/>
                      <a:pt x="365" y="207"/>
                    </a:cubicBezTo>
                    <a:cubicBezTo>
                      <a:pt x="404" y="242"/>
                      <a:pt x="427" y="244"/>
                      <a:pt x="466" y="261"/>
                    </a:cubicBezTo>
                    <a:cubicBezTo>
                      <a:pt x="466" y="261"/>
                      <a:pt x="537" y="302"/>
                      <a:pt x="601" y="312"/>
                    </a:cubicBezTo>
                    <a:cubicBezTo>
                      <a:pt x="601" y="156"/>
                      <a:pt x="601" y="0"/>
                      <a:pt x="601" y="0"/>
                    </a:cubicBezTo>
                    <a:lnTo>
                      <a:pt x="6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18900000" scaled="1"/>
              </a:gra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 flipH="1">
                <a:off x="1633" y="1168"/>
                <a:ext cx="601" cy="312"/>
              </a:xfrm>
              <a:custGeom>
                <a:avLst/>
                <a:gdLst>
                  <a:gd name="T0" fmla="*/ 62 w 601"/>
                  <a:gd name="T1" fmla="*/ 0 h 312"/>
                  <a:gd name="T2" fmla="*/ 231 w 601"/>
                  <a:gd name="T3" fmla="*/ 51 h 312"/>
                  <a:gd name="T4" fmla="*/ 365 w 601"/>
                  <a:gd name="T5" fmla="*/ 207 h 312"/>
                  <a:gd name="T6" fmla="*/ 466 w 601"/>
                  <a:gd name="T7" fmla="*/ 261 h 312"/>
                  <a:gd name="T8" fmla="*/ 601 w 601"/>
                  <a:gd name="T9" fmla="*/ 312 h 312"/>
                  <a:gd name="T10" fmla="*/ 601 w 601"/>
                  <a:gd name="T11" fmla="*/ 0 h 312"/>
                  <a:gd name="T12" fmla="*/ 62 w 601"/>
                  <a:gd name="T13" fmla="*/ 0 h 3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1"/>
                  <a:gd name="T22" fmla="*/ 0 h 312"/>
                  <a:gd name="T23" fmla="*/ 601 w 601"/>
                  <a:gd name="T24" fmla="*/ 312 h 3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1" h="312">
                    <a:moveTo>
                      <a:pt x="62" y="0"/>
                    </a:moveTo>
                    <a:cubicBezTo>
                      <a:pt x="0" y="8"/>
                      <a:pt x="181" y="17"/>
                      <a:pt x="231" y="51"/>
                    </a:cubicBezTo>
                    <a:cubicBezTo>
                      <a:pt x="281" y="85"/>
                      <a:pt x="326" y="172"/>
                      <a:pt x="365" y="207"/>
                    </a:cubicBezTo>
                    <a:cubicBezTo>
                      <a:pt x="404" y="242"/>
                      <a:pt x="427" y="244"/>
                      <a:pt x="466" y="261"/>
                    </a:cubicBezTo>
                    <a:cubicBezTo>
                      <a:pt x="466" y="261"/>
                      <a:pt x="537" y="302"/>
                      <a:pt x="601" y="312"/>
                    </a:cubicBezTo>
                    <a:cubicBezTo>
                      <a:pt x="601" y="156"/>
                      <a:pt x="601" y="0"/>
                      <a:pt x="601" y="0"/>
                    </a:cubicBezTo>
                    <a:lnTo>
                      <a:pt x="6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lin ang="18900000" scaled="1"/>
              </a:gra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" name="Line 11"/>
            <p:cNvSpPr>
              <a:spLocks noChangeShapeType="1"/>
            </p:cNvSpPr>
            <p:nvPr/>
          </p:nvSpPr>
          <p:spPr bwMode="auto">
            <a:xfrm flipV="1">
              <a:off x="2300425" y="1709188"/>
              <a:ext cx="0" cy="1373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6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3103982"/>
                </p:ext>
              </p:extLst>
            </p:nvPr>
          </p:nvGraphicFramePr>
          <p:xfrm>
            <a:off x="2178050" y="1522413"/>
            <a:ext cx="1651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18" name="Equation" r:id="rId3" imgW="164880" imgH="177480" progId="Equation.DSMT4">
                    <p:embed/>
                  </p:oleObj>
                </mc:Choice>
                <mc:Fallback>
                  <p:oleObj name="Equation" r:id="rId3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8050" y="1522413"/>
                          <a:ext cx="165100" cy="177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1227739" y="2317199"/>
              <a:ext cx="284020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8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6439018"/>
                </p:ext>
              </p:extLst>
            </p:nvPr>
          </p:nvGraphicFramePr>
          <p:xfrm>
            <a:off x="3838575" y="2108200"/>
            <a:ext cx="1778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19" name="Equation" r:id="rId5" imgW="177480" imgH="215640" progId="Equation.DSMT4">
                    <p:embed/>
                  </p:oleObj>
                </mc:Choice>
                <mc:Fallback>
                  <p:oleObj name="Equation" r:id="rId5" imgW="1774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8575" y="2108200"/>
                          <a:ext cx="1778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1572225" y="1785388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1946875" y="1777450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2298185" y="1776593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2621563" y="1777450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2937475" y="1777450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3251800" y="1821900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1272188" y="1777450"/>
              <a:ext cx="0" cy="143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6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1001183"/>
                </p:ext>
              </p:extLst>
            </p:nvPr>
          </p:nvGraphicFramePr>
          <p:xfrm>
            <a:off x="1039813" y="1631950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20" name="Equation" r:id="rId7" imgW="215640" imgH="291960" progId="Equation.DSMT4">
                    <p:embed/>
                  </p:oleObj>
                </mc:Choice>
                <mc:Fallback>
                  <p:oleObj name="Equation" r:id="rId7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9813" y="1631950"/>
                          <a:ext cx="2159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7435967"/>
                </p:ext>
              </p:extLst>
            </p:nvPr>
          </p:nvGraphicFramePr>
          <p:xfrm>
            <a:off x="1363663" y="1652588"/>
            <a:ext cx="241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21" name="Equation" r:id="rId9" imgW="241200" imgH="291960" progId="Equation.DSMT4">
                    <p:embed/>
                  </p:oleObj>
                </mc:Choice>
                <mc:Fallback>
                  <p:oleObj name="Equation" r:id="rId9" imgW="2412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663" y="1652588"/>
                          <a:ext cx="2413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8316510"/>
                </p:ext>
              </p:extLst>
            </p:nvPr>
          </p:nvGraphicFramePr>
          <p:xfrm>
            <a:off x="2411413" y="1676400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22" name="Equation" r:id="rId11" imgW="215640" imgH="291960" progId="Equation.DSMT4">
                    <p:embed/>
                  </p:oleObj>
                </mc:Choice>
                <mc:Fallback>
                  <p:oleObj name="Equation" r:id="rId11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413" y="1676400"/>
                          <a:ext cx="2159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6939509"/>
                </p:ext>
              </p:extLst>
            </p:nvPr>
          </p:nvGraphicFramePr>
          <p:xfrm>
            <a:off x="2031939" y="1785388"/>
            <a:ext cx="228600" cy="7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6623" name="Equation" r:id="rId13" imgW="228600" imgH="75960" progId="Equation.DSMT4">
                    <p:embed/>
                  </p:oleObj>
                </mc:Choice>
                <mc:Fallback>
                  <p:oleObj name="Equation" r:id="rId13" imgW="228600" imgH="75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1939" y="1785388"/>
                          <a:ext cx="228600" cy="76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01514" y="49188"/>
            <a:ext cx="8540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Effective-index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met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hod for diffused channel waveguides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830102"/>
              </p:ext>
            </p:extLst>
          </p:nvPr>
        </p:nvGraphicFramePr>
        <p:xfrm>
          <a:off x="3851275" y="1587500"/>
          <a:ext cx="3784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4" name="Equation" r:id="rId15" imgW="3784320" imgH="393480" progId="Equation.DSMT4">
                  <p:embed/>
                </p:oleObj>
              </mc:Choice>
              <mc:Fallback>
                <p:oleObj name="Equation" r:id="rId15" imgW="3784320" imgH="39348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587500"/>
                        <a:ext cx="3784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80863"/>
              </p:ext>
            </p:extLst>
          </p:nvPr>
        </p:nvGraphicFramePr>
        <p:xfrm>
          <a:off x="6265220" y="1997328"/>
          <a:ext cx="2159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5" name="Equation" r:id="rId17" imgW="2158920" imgH="342720" progId="Equation.DSMT4">
                  <p:embed/>
                </p:oleObj>
              </mc:Choice>
              <mc:Fallback>
                <p:oleObj name="Equation" r:id="rId17" imgW="2158920" imgH="34272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220" y="1997328"/>
                        <a:ext cx="21590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528386"/>
              </p:ext>
            </p:extLst>
          </p:nvPr>
        </p:nvGraphicFramePr>
        <p:xfrm>
          <a:off x="3820492" y="2751956"/>
          <a:ext cx="4279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6" name="Equation" r:id="rId19" imgW="4279680" imgH="609480" progId="Equation.DSMT4">
                  <p:embed/>
                </p:oleObj>
              </mc:Choice>
              <mc:Fallback>
                <p:oleObj name="Equation" r:id="rId19" imgW="4279680" imgH="60948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0492" y="2751956"/>
                        <a:ext cx="42799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914892"/>
              </p:ext>
            </p:extLst>
          </p:nvPr>
        </p:nvGraphicFramePr>
        <p:xfrm>
          <a:off x="5508104" y="3428432"/>
          <a:ext cx="72548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7" name="Equation" r:id="rId21" imgW="660240" imgH="355320" progId="Equation.DSMT4">
                  <p:embed/>
                </p:oleObj>
              </mc:Choice>
              <mc:Fallback>
                <p:oleObj name="Equation" r:id="rId21" imgW="660240" imgH="35532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428432"/>
                        <a:ext cx="72548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392286"/>
              </p:ext>
            </p:extLst>
          </p:nvPr>
        </p:nvGraphicFramePr>
        <p:xfrm>
          <a:off x="3895591" y="4090967"/>
          <a:ext cx="3568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8" name="Equation" r:id="rId23" imgW="3568700" imgH="673100" progId="Equation.DSMT4">
                  <p:embed/>
                </p:oleObj>
              </mc:Choice>
              <mc:Fallback>
                <p:oleObj name="Equation" r:id="rId23" imgW="3568700" imgH="6731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591" y="4090967"/>
                        <a:ext cx="35687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771800" y="625252"/>
            <a:ext cx="594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Efficient approximate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method based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on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physical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intuition.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Suitable for graded-index waveguides and complex structures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07904" y="1201316"/>
            <a:ext cx="454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Weak guiding, lateral </a:t>
            </a:r>
            <a:r>
              <a:rPr lang="en-US" i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   dependence weaker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19872" y="1984112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Non-separable, but let us try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19872" y="2329230"/>
            <a:ext cx="590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where “the strong”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-dependence is concentrated in            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354529"/>
              </p:ext>
            </p:extLst>
          </p:nvPr>
        </p:nvGraphicFramePr>
        <p:xfrm>
          <a:off x="8424350" y="2353444"/>
          <a:ext cx="558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9" name="Equation" r:id="rId25" imgW="558720" imgH="342720" progId="Equation.DSMT4">
                  <p:embed/>
                </p:oleObj>
              </mc:Choice>
              <mc:Fallback>
                <p:oleObj name="Equation" r:id="rId25" imgW="558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424350" y="2353444"/>
                        <a:ext cx="558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566607" y="2588130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a parameter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36512" y="3433564"/>
            <a:ext cx="918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20" smtClean="0">
                <a:latin typeface="Calibri" panose="020F0502020204030204" pitchFamily="34" charset="0"/>
                <a:cs typeface="Arial" panose="020B0604020202020204" pitchFamily="34" charset="0"/>
              </a:rPr>
              <a:t>Then we solve this equation for several values of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and get                 as an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effective lateral profile.</a:t>
            </a: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 the next step, we solve the “lateral equation” to get       and  </a:t>
            </a:r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721583"/>
              </p:ext>
            </p:extLst>
          </p:nvPr>
        </p:nvGraphicFramePr>
        <p:xfrm>
          <a:off x="7440020" y="2697462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0" name="Equation" r:id="rId27" imgW="177480" imgH="215640" progId="Equation.DSMT4">
                  <p:embed/>
                </p:oleObj>
              </mc:Choice>
              <mc:Fallback>
                <p:oleObj name="Equation" r:id="rId27" imgW="177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40020" y="2697462"/>
                        <a:ext cx="1778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649924"/>
              </p:ext>
            </p:extLst>
          </p:nvPr>
        </p:nvGraphicFramePr>
        <p:xfrm>
          <a:off x="4499992" y="3549587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1" name="Equation" r:id="rId29" imgW="177480" imgH="215640" progId="Equation.DSMT4">
                  <p:embed/>
                </p:oleObj>
              </mc:Choice>
              <mc:Fallback>
                <p:oleObj name="Equation" r:id="rId29" imgW="177480" imgH="21564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3549587"/>
                        <a:ext cx="1778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974364"/>
              </p:ext>
            </p:extLst>
          </p:nvPr>
        </p:nvGraphicFramePr>
        <p:xfrm>
          <a:off x="5796136" y="1273324"/>
          <a:ext cx="330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2" name="Equation" r:id="rId31" imgW="330120" imgH="266400" progId="Equation.DSMT4">
                  <p:embed/>
                </p:oleObj>
              </mc:Choice>
              <mc:Fallback>
                <p:oleObj name="Equation" r:id="rId31" imgW="330120" imgH="2664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273324"/>
                        <a:ext cx="3302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933309"/>
              </p:ext>
            </p:extLst>
          </p:nvPr>
        </p:nvGraphicFramePr>
        <p:xfrm>
          <a:off x="5144819" y="3781028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3" name="Equation" r:id="rId33" imgW="228600" imgH="228600" progId="Equation.DSMT4">
                  <p:embed/>
                </p:oleObj>
              </mc:Choice>
              <mc:Fallback>
                <p:oleObj name="Equation" r:id="rId33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144819" y="3781028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65384"/>
              </p:ext>
            </p:extLst>
          </p:nvPr>
        </p:nvGraphicFramePr>
        <p:xfrm>
          <a:off x="5868144" y="3763963"/>
          <a:ext cx="533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4" name="Equation" r:id="rId35" imgW="533160" imgH="317160" progId="Equation.DSMT4">
                  <p:embed/>
                </p:oleObj>
              </mc:Choice>
              <mc:Fallback>
                <p:oleObj name="Equation" r:id="rId35" imgW="533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868144" y="3763963"/>
                        <a:ext cx="533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79512" y="4873724"/>
            <a:ext cx="819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hat if there is no guided mode for some    ?  Take the substrate value       instead of 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236013"/>
              </p:ext>
            </p:extLst>
          </p:nvPr>
        </p:nvGraphicFramePr>
        <p:xfrm>
          <a:off x="4183967" y="4971209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5" name="Equation" r:id="rId37" imgW="177480" imgH="215640" progId="Equation.DSMT4">
                  <p:embed/>
                </p:oleObj>
              </mc:Choice>
              <mc:Fallback>
                <p:oleObj name="Equation" r:id="rId37" imgW="177480" imgH="21564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967" y="4971209"/>
                        <a:ext cx="1778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682564"/>
              </p:ext>
            </p:extLst>
          </p:nvPr>
        </p:nvGraphicFramePr>
        <p:xfrm>
          <a:off x="6876256" y="4923002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6" name="Equation" r:id="rId38" imgW="215640" imgH="291960" progId="Equation.DSMT4">
                  <p:embed/>
                </p:oleObj>
              </mc:Choice>
              <mc:Fallback>
                <p:oleObj name="Equation" r:id="rId38" imgW="2156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6876256" y="4923002"/>
                        <a:ext cx="215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170244"/>
              </p:ext>
            </p:extLst>
          </p:nvPr>
        </p:nvGraphicFramePr>
        <p:xfrm>
          <a:off x="8126040" y="4923002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7" name="Equation" r:id="rId40" imgW="622080" imgH="291960" progId="Equation.DSMT4">
                  <p:embed/>
                </p:oleObj>
              </mc:Choice>
              <mc:Fallback>
                <p:oleObj name="Equation" r:id="rId40" imgW="6220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8126040" y="4923002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42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21456" y="-22820"/>
            <a:ext cx="79376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More complex waveguide structures:</a:t>
            </a:r>
            <a:b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“rigorous” formulation of the coupled-mode theory 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88905"/>
              </p:ext>
            </p:extLst>
          </p:nvPr>
        </p:nvGraphicFramePr>
        <p:xfrm>
          <a:off x="2119313" y="1527175"/>
          <a:ext cx="49911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1" name="Equation" r:id="rId3" imgW="4991040" imgH="330120" progId="Equation.DSMT4">
                  <p:embed/>
                </p:oleObj>
              </mc:Choice>
              <mc:Fallback>
                <p:oleObj name="Equation" r:id="rId3" imgW="499104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1527175"/>
                        <a:ext cx="49911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496" y="1984112"/>
            <a:ext cx="2127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Mode o</a:t>
            </a:r>
            <a:r>
              <a:rPr lang="cs-CZ" smtClean="0">
                <a:latin typeface="Calibri" pitchFamily="34" charset="0"/>
              </a:rPr>
              <a:t>rt</a:t>
            </a:r>
            <a:r>
              <a:rPr lang="en-US" smtClean="0">
                <a:latin typeface="Calibri" pitchFamily="34" charset="0"/>
              </a:rPr>
              <a:t>h</a:t>
            </a:r>
            <a:r>
              <a:rPr lang="cs-CZ" smtClean="0">
                <a:latin typeface="Calibri" pitchFamily="34" charset="0"/>
              </a:rPr>
              <a:t>ogonality</a:t>
            </a:r>
            <a:r>
              <a:rPr lang="en-US" smtClean="0">
                <a:latin typeface="Calibri" pitchFamily="34" charset="0"/>
              </a:rPr>
              <a:t>:</a:t>
            </a:r>
            <a:endParaRPr lang="cs-CZ" smtClean="0">
              <a:latin typeface="Calibri" pitchFamily="34" charset="0"/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605473"/>
              </p:ext>
            </p:extLst>
          </p:nvPr>
        </p:nvGraphicFramePr>
        <p:xfrm>
          <a:off x="2782888" y="1905000"/>
          <a:ext cx="3721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2" name="Equation" r:id="rId5" imgW="3720960" imgH="634680" progId="Equation.DSMT4">
                  <p:embed/>
                </p:oleObj>
              </mc:Choice>
              <mc:Fallback>
                <p:oleObj name="Equation" r:id="rId5" imgW="372096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1905000"/>
                        <a:ext cx="37211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518183"/>
              </p:ext>
            </p:extLst>
          </p:nvPr>
        </p:nvGraphicFramePr>
        <p:xfrm>
          <a:off x="277813" y="2797175"/>
          <a:ext cx="8686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3" name="Equation" r:id="rId7" imgW="8686800" imgH="990360" progId="Equation.DSMT4">
                  <p:embed/>
                </p:oleObj>
              </mc:Choice>
              <mc:Fallback>
                <p:oleObj name="Equation" r:id="rId7" imgW="868680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2797175"/>
                        <a:ext cx="86868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028614"/>
              </p:ext>
            </p:extLst>
          </p:nvPr>
        </p:nvGraphicFramePr>
        <p:xfrm>
          <a:off x="2054448" y="4111972"/>
          <a:ext cx="47498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4" name="Equation" r:id="rId9" imgW="4749480" imgH="1193760" progId="Equation.DSMT4">
                  <p:embed/>
                </p:oleObj>
              </mc:Choice>
              <mc:Fallback>
                <p:oleObj name="Equation" r:id="rId9" imgW="474948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48" y="4111972"/>
                        <a:ext cx="4749800" cy="119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604046"/>
              </p:ext>
            </p:extLst>
          </p:nvPr>
        </p:nvGraphicFramePr>
        <p:xfrm>
          <a:off x="7423224" y="1124695"/>
          <a:ext cx="965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5" name="Equation" r:id="rId11" imgW="965160" imgH="355320" progId="Equation.DSMT4">
                  <p:embed/>
                </p:oleObj>
              </mc:Choice>
              <mc:Fallback>
                <p:oleObj name="Equation" r:id="rId11" imgW="9651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224" y="1124695"/>
                        <a:ext cx="9652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752" y="836661"/>
            <a:ext cx="906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smtClean="0">
                <a:latin typeface="Calibri" panose="020F0502020204030204" pitchFamily="34" charset="0"/>
                <a:cs typeface="Arial" panose="020B0604020202020204" pitchFamily="34" charset="0"/>
              </a:rPr>
              <a:t>Wave propagation in the permittivity distribution                   can be analyzed using the completeness</a:t>
            </a:r>
          </a:p>
          <a:p>
            <a:r>
              <a:rPr lang="en-US" spc="-30" smtClean="0">
                <a:latin typeface="Calibri" panose="020F0502020204030204" pitchFamily="34" charset="0"/>
                <a:cs typeface="Arial" panose="020B0604020202020204" pitchFamily="34" charset="0"/>
              </a:rPr>
              <a:t>and orthogonality of the eigenmodes of a waveguide with the permittivity profile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34238"/>
              </p:ext>
            </p:extLst>
          </p:nvPr>
        </p:nvGraphicFramePr>
        <p:xfrm>
          <a:off x="4560590" y="909829"/>
          <a:ext cx="838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6" name="Equation" r:id="rId13" imgW="838080" imgH="266400" progId="Equation.DSMT4">
                  <p:embed/>
                </p:oleObj>
              </mc:Choice>
              <mc:Fallback>
                <p:oleObj name="Equation" r:id="rId13" imgW="838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60590" y="909829"/>
                        <a:ext cx="838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716016" y="5275575"/>
            <a:ext cx="4398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>
                <a:latin typeface="Calibri" panose="020F0502020204030204" pitchFamily="34" charset="0"/>
              </a:rPr>
              <a:t>D</a:t>
            </a:r>
            <a:r>
              <a:rPr lang="en-US" sz="1000">
                <a:latin typeface="Calibri" panose="020F0502020204030204" pitchFamily="34" charset="0"/>
              </a:rPr>
              <a:t>. Marcuse, </a:t>
            </a:r>
            <a:r>
              <a:rPr lang="en-US" sz="1000" i="1">
                <a:latin typeface="Calibri" panose="020F0502020204030204" pitchFamily="34" charset="0"/>
              </a:rPr>
              <a:t>Theory of dielectric optical waveguides, 2</a:t>
            </a:r>
            <a:r>
              <a:rPr lang="en-US" sz="1000" i="1" baseline="30000">
                <a:latin typeface="Calibri" panose="020F0502020204030204" pitchFamily="34" charset="0"/>
              </a:rPr>
              <a:t>nd</a:t>
            </a:r>
            <a:r>
              <a:rPr lang="en-US" sz="1000" i="1">
                <a:latin typeface="Calibri" panose="020F0502020204030204" pitchFamily="34" charset="0"/>
              </a:rPr>
              <a:t> ed. </a:t>
            </a:r>
            <a:r>
              <a:rPr lang="en-US" sz="1000" i="1" smtClean="0">
                <a:latin typeface="Calibri" panose="020F0502020204030204" pitchFamily="34" charset="0"/>
              </a:rPr>
              <a:t>Academic </a:t>
            </a:r>
            <a:r>
              <a:rPr lang="en-US" sz="1000" i="1">
                <a:latin typeface="Calibri" panose="020F0502020204030204" pitchFamily="34" charset="0"/>
              </a:rPr>
              <a:t>Press, </a:t>
            </a:r>
            <a:r>
              <a:rPr lang="en-US" sz="1000" i="1" smtClean="0">
                <a:latin typeface="Calibri" panose="020F0502020204030204" pitchFamily="34" charset="0"/>
              </a:rPr>
              <a:t>1991</a:t>
            </a:r>
            <a:endParaRPr lang="en-US" sz="1000" i="1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96" y="1489348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Eigenmode fields: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496" y="2425452"/>
            <a:ext cx="3805785" cy="369332"/>
            <a:chOff x="323528" y="2641476"/>
            <a:chExt cx="3805785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323528" y="2641476"/>
              <a:ext cx="380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Wave in                  can be expressed as </a:t>
              </a: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5350399"/>
                </p:ext>
              </p:extLst>
            </p:nvPr>
          </p:nvGraphicFramePr>
          <p:xfrm>
            <a:off x="1200283" y="2719951"/>
            <a:ext cx="8382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4387" name="Equation" r:id="rId15" imgW="838080" imgH="266400" progId="Equation.DSMT4">
                    <p:embed/>
                  </p:oleObj>
                </mc:Choice>
                <mc:Fallback>
                  <p:oleObj name="Equation" r:id="rId15" imgW="838080" imgH="2664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283" y="2719951"/>
                          <a:ext cx="83820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179512" y="3721596"/>
            <a:ext cx="894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From Maxwell equations we get the set of first order linear equations for complex amplitudes,</a:t>
            </a:r>
          </a:p>
        </p:txBody>
      </p:sp>
    </p:spTree>
    <p:extLst>
      <p:ext uri="{BB962C8B-B14F-4D97-AF65-F5344CB8AC3E}">
        <p14:creationId xmlns:p14="http://schemas.microsoft.com/office/powerpoint/2010/main" val="35330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882" y="1489039"/>
            <a:ext cx="534544" cy="534544"/>
            <a:chOff x="140" y="1622"/>
            <a:chExt cx="454" cy="454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140" y="1622"/>
              <a:ext cx="454" cy="454"/>
            </a:xfrm>
            <a:prstGeom prst="ellipse">
              <a:avLst/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legacyPerspectiveTopRight">
                <a:rot lat="0" lon="1500000" rev="0"/>
              </a:camera>
              <a:lightRig rig="legacyFlat3" dir="b"/>
            </a:scene3d>
            <a:sp3d extrusionH="6475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80" y="1765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5236" y="769268"/>
            <a:ext cx="1307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>
                <a:latin typeface="Calibri" panose="020F0502020204030204" pitchFamily="34" charset="0"/>
              </a:rPr>
              <a:t>o</a:t>
            </a:r>
            <a:r>
              <a:rPr lang="en-US" smtClean="0">
                <a:latin typeface="Calibri" panose="020F0502020204030204" pitchFamily="34" charset="0"/>
              </a:rPr>
              <a:t>ptical fibre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79912" y="697260"/>
            <a:ext cx="1784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mtClean="0">
                <a:latin typeface="Calibri" panose="020F0502020204030204" pitchFamily="34" charset="0"/>
              </a:rPr>
              <a:t>channel optical waveguide</a:t>
            </a:r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053013" y="5745163"/>
            <a:ext cx="144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optic</a:t>
            </a:r>
            <a:r>
              <a:rPr lang="cs-CZ"/>
              <a:t>ká vlákna</a:t>
            </a:r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85862" y="49188"/>
            <a:ext cx="59722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Examples of waveguide structures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58878" y="1748940"/>
            <a:ext cx="1256332" cy="502976"/>
            <a:chOff x="2290" y="1752"/>
            <a:chExt cx="1134" cy="45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90" y="1752"/>
              <a:ext cx="1134" cy="45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0" lon="600000" rev="0"/>
              </a:camera>
              <a:lightRig rig="legacyFlat3" dir="b"/>
            </a:scene3d>
            <a:sp3d extrusionH="44180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2699" y="1752"/>
              <a:ext cx="272" cy="91"/>
              <a:chOff x="2699" y="1752"/>
              <a:chExt cx="272" cy="91"/>
            </a:xfrm>
          </p:grpSpPr>
          <p:sp>
            <p:nvSpPr>
              <p:cNvPr id="10" name="Arc 8"/>
              <p:cNvSpPr>
                <a:spLocks/>
              </p:cNvSpPr>
              <p:nvPr/>
            </p:nvSpPr>
            <p:spPr bwMode="auto">
              <a:xfrm flipV="1">
                <a:off x="2835" y="1752"/>
                <a:ext cx="13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Arc 9"/>
              <p:cNvSpPr>
                <a:spLocks/>
              </p:cNvSpPr>
              <p:nvPr/>
            </p:nvSpPr>
            <p:spPr bwMode="auto">
              <a:xfrm flipH="1" flipV="1">
                <a:off x="2699" y="1752"/>
                <a:ext cx="13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699" y="1752"/>
              <a:ext cx="272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/>
            </a:ln>
            <a:scene3d>
              <a:camera prst="legacyPerspectiveTopRight">
                <a:rot lat="0" lon="899996" rev="0"/>
              </a:camera>
              <a:lightRig rig="legacyFlat3" dir="b"/>
            </a:scene3d>
            <a:sp3d extrusionH="44180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06140" y="3505572"/>
            <a:ext cx="2830356" cy="1872208"/>
            <a:chOff x="383193" y="3484067"/>
            <a:chExt cx="2830356" cy="1872208"/>
          </a:xfrm>
        </p:grpSpPr>
        <p:grpSp>
          <p:nvGrpSpPr>
            <p:cNvPr id="40" name="Group 5"/>
            <p:cNvGrpSpPr>
              <a:grpSpLocks/>
            </p:cNvGrpSpPr>
            <p:nvPr/>
          </p:nvGrpSpPr>
          <p:grpSpPr bwMode="auto">
            <a:xfrm>
              <a:off x="383193" y="3915778"/>
              <a:ext cx="2713378" cy="1440497"/>
              <a:chOff x="1716" y="1850"/>
              <a:chExt cx="3724" cy="2111"/>
            </a:xfrm>
          </p:grpSpPr>
          <p:sp>
            <p:nvSpPr>
              <p:cNvPr id="41" name="Freeform 6"/>
              <p:cNvSpPr>
                <a:spLocks/>
              </p:cNvSpPr>
              <p:nvPr/>
            </p:nvSpPr>
            <p:spPr bwMode="auto">
              <a:xfrm>
                <a:off x="1723" y="2619"/>
                <a:ext cx="2069" cy="1342"/>
              </a:xfrm>
              <a:custGeom>
                <a:avLst/>
                <a:gdLst>
                  <a:gd name="T0" fmla="*/ 0 w 1929"/>
                  <a:gd name="T1" fmla="*/ 0 h 1251"/>
                  <a:gd name="T2" fmla="*/ 0 w 1929"/>
                  <a:gd name="T3" fmla="*/ 378 h 1251"/>
                  <a:gd name="T4" fmla="*/ 2553 w 1929"/>
                  <a:gd name="T5" fmla="*/ 1657 h 1251"/>
                  <a:gd name="T6" fmla="*/ 2553 w 1929"/>
                  <a:gd name="T7" fmla="*/ 1212 h 1251"/>
                  <a:gd name="T8" fmla="*/ 0 w 1929"/>
                  <a:gd name="T9" fmla="*/ 0 h 1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1251"/>
                  <a:gd name="T17" fmla="*/ 1929 w 1929"/>
                  <a:gd name="T18" fmla="*/ 1251 h 1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1251">
                    <a:moveTo>
                      <a:pt x="0" y="0"/>
                    </a:moveTo>
                    <a:lnTo>
                      <a:pt x="0" y="285"/>
                    </a:lnTo>
                    <a:lnTo>
                      <a:pt x="1929" y="1251"/>
                    </a:lnTo>
                    <a:lnTo>
                      <a:pt x="1929" y="9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/>
            </p:nvSpPr>
            <p:spPr bwMode="auto">
              <a:xfrm>
                <a:off x="3792" y="2983"/>
                <a:ext cx="1648" cy="978"/>
              </a:xfrm>
              <a:custGeom>
                <a:avLst/>
                <a:gdLst>
                  <a:gd name="T0" fmla="*/ 0 w 1536"/>
                  <a:gd name="T1" fmla="*/ 1206 h 912"/>
                  <a:gd name="T2" fmla="*/ 0 w 1536"/>
                  <a:gd name="T3" fmla="*/ 762 h 912"/>
                  <a:gd name="T4" fmla="*/ 2035 w 1536"/>
                  <a:gd name="T5" fmla="*/ 0 h 912"/>
                  <a:gd name="T6" fmla="*/ 2035 w 1536"/>
                  <a:gd name="T7" fmla="*/ 381 h 912"/>
                  <a:gd name="T8" fmla="*/ 0 w 1536"/>
                  <a:gd name="T9" fmla="*/ 1206 h 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6"/>
                  <a:gd name="T16" fmla="*/ 0 h 912"/>
                  <a:gd name="T17" fmla="*/ 1536 w 1536"/>
                  <a:gd name="T18" fmla="*/ 912 h 9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6" h="912">
                    <a:moveTo>
                      <a:pt x="0" y="912"/>
                    </a:moveTo>
                    <a:lnTo>
                      <a:pt x="0" y="576"/>
                    </a:lnTo>
                    <a:lnTo>
                      <a:pt x="1536" y="0"/>
                    </a:lnTo>
                    <a:lnTo>
                      <a:pt x="1536" y="288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CC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auto">
              <a:xfrm>
                <a:off x="1723" y="2327"/>
                <a:ext cx="2069" cy="1342"/>
              </a:xfrm>
              <a:custGeom>
                <a:avLst/>
                <a:gdLst>
                  <a:gd name="T0" fmla="*/ 0 w 1929"/>
                  <a:gd name="T1" fmla="*/ 0 h 1251"/>
                  <a:gd name="T2" fmla="*/ 0 w 1929"/>
                  <a:gd name="T3" fmla="*/ 378 h 1251"/>
                  <a:gd name="T4" fmla="*/ 2553 w 1929"/>
                  <a:gd name="T5" fmla="*/ 1657 h 1251"/>
                  <a:gd name="T6" fmla="*/ 2553 w 1929"/>
                  <a:gd name="T7" fmla="*/ 1212 h 1251"/>
                  <a:gd name="T8" fmla="*/ 0 w 1929"/>
                  <a:gd name="T9" fmla="*/ 0 h 1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1251"/>
                  <a:gd name="T17" fmla="*/ 1929 w 1929"/>
                  <a:gd name="T18" fmla="*/ 1251 h 1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1251">
                    <a:moveTo>
                      <a:pt x="0" y="0"/>
                    </a:moveTo>
                    <a:lnTo>
                      <a:pt x="0" y="285"/>
                    </a:lnTo>
                    <a:lnTo>
                      <a:pt x="1929" y="1251"/>
                    </a:lnTo>
                    <a:lnTo>
                      <a:pt x="1929" y="9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FB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/>
            </p:nvSpPr>
            <p:spPr bwMode="auto">
              <a:xfrm>
                <a:off x="3792" y="2690"/>
                <a:ext cx="1648" cy="979"/>
              </a:xfrm>
              <a:custGeom>
                <a:avLst/>
                <a:gdLst>
                  <a:gd name="T0" fmla="*/ 0 w 1536"/>
                  <a:gd name="T1" fmla="*/ 1211 h 912"/>
                  <a:gd name="T2" fmla="*/ 0 w 1536"/>
                  <a:gd name="T3" fmla="*/ 764 h 912"/>
                  <a:gd name="T4" fmla="*/ 2035 w 1536"/>
                  <a:gd name="T5" fmla="*/ 0 h 912"/>
                  <a:gd name="T6" fmla="*/ 2035 w 1536"/>
                  <a:gd name="T7" fmla="*/ 382 h 912"/>
                  <a:gd name="T8" fmla="*/ 0 w 1536"/>
                  <a:gd name="T9" fmla="*/ 1211 h 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6"/>
                  <a:gd name="T16" fmla="*/ 0 h 912"/>
                  <a:gd name="T17" fmla="*/ 1536 w 1536"/>
                  <a:gd name="T18" fmla="*/ 912 h 9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6" h="912">
                    <a:moveTo>
                      <a:pt x="0" y="912"/>
                    </a:moveTo>
                    <a:lnTo>
                      <a:pt x="0" y="576"/>
                    </a:lnTo>
                    <a:lnTo>
                      <a:pt x="1536" y="0"/>
                    </a:lnTo>
                    <a:lnTo>
                      <a:pt x="1536" y="288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E472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/>
            </p:nvSpPr>
            <p:spPr bwMode="auto">
              <a:xfrm>
                <a:off x="1716" y="1850"/>
                <a:ext cx="3724" cy="1406"/>
              </a:xfrm>
              <a:custGeom>
                <a:avLst/>
                <a:gdLst>
                  <a:gd name="T0" fmla="*/ 0 w 3724"/>
                  <a:gd name="T1" fmla="*/ 421 h 1406"/>
                  <a:gd name="T2" fmla="*/ 1130 w 3724"/>
                  <a:gd name="T3" fmla="*/ 1142 h 1406"/>
                  <a:gd name="T4" fmla="*/ 2076 w 3724"/>
                  <a:gd name="T5" fmla="*/ 1406 h 1406"/>
                  <a:gd name="T6" fmla="*/ 3724 w 3724"/>
                  <a:gd name="T7" fmla="*/ 788 h 1406"/>
                  <a:gd name="T8" fmla="*/ 1687 w 3724"/>
                  <a:gd name="T9" fmla="*/ 0 h 1406"/>
                  <a:gd name="T10" fmla="*/ 0 w 3724"/>
                  <a:gd name="T11" fmla="*/ 421 h 14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24"/>
                  <a:gd name="T19" fmla="*/ 0 h 1406"/>
                  <a:gd name="T20" fmla="*/ 3724 w 3724"/>
                  <a:gd name="T21" fmla="*/ 1406 h 14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24" h="1406">
                    <a:moveTo>
                      <a:pt x="0" y="421"/>
                    </a:moveTo>
                    <a:lnTo>
                      <a:pt x="1130" y="1142"/>
                    </a:lnTo>
                    <a:lnTo>
                      <a:pt x="2076" y="1406"/>
                    </a:lnTo>
                    <a:lnTo>
                      <a:pt x="3724" y="788"/>
                    </a:lnTo>
                    <a:lnTo>
                      <a:pt x="1687" y="0"/>
                    </a:lnTo>
                    <a:lnTo>
                      <a:pt x="0" y="421"/>
                    </a:lnTo>
                    <a:close/>
                  </a:path>
                </a:pathLst>
              </a:cu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Freeform 11"/>
              <p:cNvSpPr>
                <a:spLocks/>
              </p:cNvSpPr>
              <p:nvPr/>
            </p:nvSpPr>
            <p:spPr bwMode="auto">
              <a:xfrm>
                <a:off x="3792" y="2638"/>
                <a:ext cx="1648" cy="978"/>
              </a:xfrm>
              <a:custGeom>
                <a:avLst/>
                <a:gdLst>
                  <a:gd name="T0" fmla="*/ 0 w 1536"/>
                  <a:gd name="T1" fmla="*/ 1206 h 912"/>
                  <a:gd name="T2" fmla="*/ 0 w 1536"/>
                  <a:gd name="T3" fmla="*/ 762 h 912"/>
                  <a:gd name="T4" fmla="*/ 2035 w 1536"/>
                  <a:gd name="T5" fmla="*/ 0 h 912"/>
                  <a:gd name="T6" fmla="*/ 2035 w 1536"/>
                  <a:gd name="T7" fmla="*/ 381 h 912"/>
                  <a:gd name="T8" fmla="*/ 0 w 1536"/>
                  <a:gd name="T9" fmla="*/ 1206 h 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6"/>
                  <a:gd name="T16" fmla="*/ 0 h 912"/>
                  <a:gd name="T17" fmla="*/ 1536 w 1536"/>
                  <a:gd name="T18" fmla="*/ 912 h 9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6" h="912">
                    <a:moveTo>
                      <a:pt x="0" y="912"/>
                    </a:moveTo>
                    <a:lnTo>
                      <a:pt x="0" y="576"/>
                    </a:lnTo>
                    <a:lnTo>
                      <a:pt x="1536" y="0"/>
                    </a:lnTo>
                    <a:lnTo>
                      <a:pt x="1536" y="288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CC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/>
            </p:nvSpPr>
            <p:spPr bwMode="auto">
              <a:xfrm>
                <a:off x="1723" y="2275"/>
                <a:ext cx="2069" cy="1341"/>
              </a:xfrm>
              <a:custGeom>
                <a:avLst/>
                <a:gdLst>
                  <a:gd name="T0" fmla="*/ 0 w 1929"/>
                  <a:gd name="T1" fmla="*/ 0 h 1251"/>
                  <a:gd name="T2" fmla="*/ 0 w 1929"/>
                  <a:gd name="T3" fmla="*/ 381 h 1251"/>
                  <a:gd name="T4" fmla="*/ 2553 w 1929"/>
                  <a:gd name="T5" fmla="*/ 1651 h 1251"/>
                  <a:gd name="T6" fmla="*/ 2553 w 1929"/>
                  <a:gd name="T7" fmla="*/ 1209 h 1251"/>
                  <a:gd name="T8" fmla="*/ 0 w 1929"/>
                  <a:gd name="T9" fmla="*/ 0 h 1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9"/>
                  <a:gd name="T16" fmla="*/ 0 h 1251"/>
                  <a:gd name="T17" fmla="*/ 1929 w 1929"/>
                  <a:gd name="T18" fmla="*/ 1251 h 1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9" h="1251">
                    <a:moveTo>
                      <a:pt x="0" y="0"/>
                    </a:moveTo>
                    <a:lnTo>
                      <a:pt x="0" y="288"/>
                    </a:lnTo>
                    <a:lnTo>
                      <a:pt x="1929" y="1251"/>
                    </a:lnTo>
                    <a:lnTo>
                      <a:pt x="1929" y="9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al 13" descr="Light vertical"/>
              <p:cNvSpPr>
                <a:spLocks noChangeArrowheads="1"/>
              </p:cNvSpPr>
              <p:nvPr/>
            </p:nvSpPr>
            <p:spPr bwMode="auto">
              <a:xfrm>
                <a:off x="2002" y="2230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Oval 14" descr="Light vertical"/>
              <p:cNvSpPr>
                <a:spLocks noChangeArrowheads="1"/>
              </p:cNvSpPr>
              <p:nvPr/>
            </p:nvSpPr>
            <p:spPr bwMode="auto">
              <a:xfrm>
                <a:off x="2220" y="2174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al 15" descr="Light vertical"/>
              <p:cNvSpPr>
                <a:spLocks noChangeArrowheads="1"/>
              </p:cNvSpPr>
              <p:nvPr/>
            </p:nvSpPr>
            <p:spPr bwMode="auto">
              <a:xfrm>
                <a:off x="2439" y="2117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Oval 16" descr="Light vertical"/>
              <p:cNvSpPr>
                <a:spLocks noChangeArrowheads="1"/>
              </p:cNvSpPr>
              <p:nvPr/>
            </p:nvSpPr>
            <p:spPr bwMode="auto">
              <a:xfrm>
                <a:off x="2657" y="2061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Oval 17" descr="Light vertical"/>
              <p:cNvSpPr>
                <a:spLocks noChangeArrowheads="1"/>
              </p:cNvSpPr>
              <p:nvPr/>
            </p:nvSpPr>
            <p:spPr bwMode="auto">
              <a:xfrm>
                <a:off x="2876" y="2005"/>
                <a:ext cx="160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al 18" descr="Light vertical"/>
              <p:cNvSpPr>
                <a:spLocks noChangeArrowheads="1"/>
              </p:cNvSpPr>
              <p:nvPr/>
            </p:nvSpPr>
            <p:spPr bwMode="auto">
              <a:xfrm>
                <a:off x="3313" y="1892"/>
                <a:ext cx="160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Freeform 19" descr="Light vertical"/>
              <p:cNvSpPr>
                <a:spLocks/>
              </p:cNvSpPr>
              <p:nvPr/>
            </p:nvSpPr>
            <p:spPr bwMode="auto">
              <a:xfrm>
                <a:off x="1786" y="2243"/>
                <a:ext cx="221" cy="623"/>
              </a:xfrm>
              <a:custGeom>
                <a:avLst/>
                <a:gdLst>
                  <a:gd name="T0" fmla="*/ 0 w 206"/>
                  <a:gd name="T1" fmla="*/ 71 h 581"/>
                  <a:gd name="T2" fmla="*/ 0 w 206"/>
                  <a:gd name="T3" fmla="*/ 642 h 581"/>
                  <a:gd name="T4" fmla="*/ 112 w 206"/>
                  <a:gd name="T5" fmla="*/ 682 h 581"/>
                  <a:gd name="T6" fmla="*/ 112 w 206"/>
                  <a:gd name="T7" fmla="*/ 123 h 581"/>
                  <a:gd name="T8" fmla="*/ 0 w 206"/>
                  <a:gd name="T9" fmla="*/ 71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581"/>
                  <a:gd name="T17" fmla="*/ 206 w 206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581">
                    <a:moveTo>
                      <a:pt x="0" y="54"/>
                    </a:moveTo>
                    <a:lnTo>
                      <a:pt x="0" y="486"/>
                    </a:lnTo>
                    <a:cubicBezTo>
                      <a:pt x="0" y="558"/>
                      <a:pt x="70" y="581"/>
                      <a:pt x="84" y="516"/>
                    </a:cubicBezTo>
                    <a:lnTo>
                      <a:pt x="84" y="93"/>
                    </a:lnTo>
                    <a:cubicBezTo>
                      <a:pt x="206" y="74"/>
                      <a:pt x="110" y="0"/>
                      <a:pt x="0" y="54"/>
                    </a:cubicBezTo>
                    <a:close/>
                  </a:path>
                </a:pathLst>
              </a:cu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Oval 20" descr="Light vertical"/>
              <p:cNvSpPr>
                <a:spLocks noChangeArrowheads="1"/>
              </p:cNvSpPr>
              <p:nvPr/>
            </p:nvSpPr>
            <p:spPr bwMode="auto">
              <a:xfrm>
                <a:off x="2344" y="2375"/>
                <a:ext cx="160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Oval 21" descr="Light vertical"/>
              <p:cNvSpPr>
                <a:spLocks noChangeArrowheads="1"/>
              </p:cNvSpPr>
              <p:nvPr/>
            </p:nvSpPr>
            <p:spPr bwMode="auto">
              <a:xfrm>
                <a:off x="2560" y="2317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Oval 22" descr="Light vertical"/>
              <p:cNvSpPr>
                <a:spLocks noChangeArrowheads="1"/>
              </p:cNvSpPr>
              <p:nvPr/>
            </p:nvSpPr>
            <p:spPr bwMode="auto">
              <a:xfrm>
                <a:off x="2778" y="2259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Oval 23" descr="Light vertical"/>
              <p:cNvSpPr>
                <a:spLocks noChangeArrowheads="1"/>
              </p:cNvSpPr>
              <p:nvPr/>
            </p:nvSpPr>
            <p:spPr bwMode="auto">
              <a:xfrm>
                <a:off x="2995" y="2201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Oval 24" descr="Light vertical"/>
              <p:cNvSpPr>
                <a:spLocks noChangeArrowheads="1"/>
              </p:cNvSpPr>
              <p:nvPr/>
            </p:nvSpPr>
            <p:spPr bwMode="auto">
              <a:xfrm>
                <a:off x="3430" y="2086"/>
                <a:ext cx="160" cy="60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Oval 25" descr="Light vertical"/>
              <p:cNvSpPr>
                <a:spLocks noChangeArrowheads="1"/>
              </p:cNvSpPr>
              <p:nvPr/>
            </p:nvSpPr>
            <p:spPr bwMode="auto">
              <a:xfrm>
                <a:off x="3647" y="2028"/>
                <a:ext cx="161" cy="60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Freeform 26" descr="Light vertical"/>
              <p:cNvSpPr>
                <a:spLocks/>
              </p:cNvSpPr>
              <p:nvPr/>
            </p:nvSpPr>
            <p:spPr bwMode="auto">
              <a:xfrm>
                <a:off x="2118" y="2397"/>
                <a:ext cx="221" cy="624"/>
              </a:xfrm>
              <a:custGeom>
                <a:avLst/>
                <a:gdLst>
                  <a:gd name="T0" fmla="*/ 0 w 206"/>
                  <a:gd name="T1" fmla="*/ 72 h 581"/>
                  <a:gd name="T2" fmla="*/ 0 w 206"/>
                  <a:gd name="T3" fmla="*/ 648 h 581"/>
                  <a:gd name="T4" fmla="*/ 112 w 206"/>
                  <a:gd name="T5" fmla="*/ 686 h 581"/>
                  <a:gd name="T6" fmla="*/ 112 w 206"/>
                  <a:gd name="T7" fmla="*/ 124 h 581"/>
                  <a:gd name="T8" fmla="*/ 0 w 206"/>
                  <a:gd name="T9" fmla="*/ 72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581"/>
                  <a:gd name="T17" fmla="*/ 206 w 206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581">
                    <a:moveTo>
                      <a:pt x="0" y="54"/>
                    </a:moveTo>
                    <a:lnTo>
                      <a:pt x="0" y="486"/>
                    </a:lnTo>
                    <a:cubicBezTo>
                      <a:pt x="0" y="558"/>
                      <a:pt x="70" y="581"/>
                      <a:pt x="84" y="516"/>
                    </a:cubicBezTo>
                    <a:lnTo>
                      <a:pt x="84" y="93"/>
                    </a:lnTo>
                    <a:cubicBezTo>
                      <a:pt x="206" y="74"/>
                      <a:pt x="110" y="0"/>
                      <a:pt x="0" y="54"/>
                    </a:cubicBezTo>
                    <a:close/>
                  </a:path>
                </a:pathLst>
              </a:cu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Oval 27" descr="Light vertical"/>
              <p:cNvSpPr>
                <a:spLocks noChangeArrowheads="1"/>
              </p:cNvSpPr>
              <p:nvPr/>
            </p:nvSpPr>
            <p:spPr bwMode="auto">
              <a:xfrm>
                <a:off x="2701" y="2548"/>
                <a:ext cx="160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Oval 28" descr="Light vertical"/>
              <p:cNvSpPr>
                <a:spLocks noChangeArrowheads="1"/>
              </p:cNvSpPr>
              <p:nvPr/>
            </p:nvSpPr>
            <p:spPr bwMode="auto">
              <a:xfrm>
                <a:off x="2916" y="2484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Oval 29" descr="Light vertical"/>
              <p:cNvSpPr>
                <a:spLocks noChangeArrowheads="1"/>
              </p:cNvSpPr>
              <p:nvPr/>
            </p:nvSpPr>
            <p:spPr bwMode="auto">
              <a:xfrm>
                <a:off x="3133" y="2421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Oval 30" descr="Light vertical"/>
              <p:cNvSpPr>
                <a:spLocks noChangeArrowheads="1"/>
              </p:cNvSpPr>
              <p:nvPr/>
            </p:nvSpPr>
            <p:spPr bwMode="auto">
              <a:xfrm>
                <a:off x="3566" y="2293"/>
                <a:ext cx="160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val 31" descr="Light vertical"/>
              <p:cNvSpPr>
                <a:spLocks noChangeArrowheads="1"/>
              </p:cNvSpPr>
              <p:nvPr/>
            </p:nvSpPr>
            <p:spPr bwMode="auto">
              <a:xfrm>
                <a:off x="3781" y="2229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Oval 32" descr="Light vertical"/>
              <p:cNvSpPr>
                <a:spLocks noChangeArrowheads="1"/>
              </p:cNvSpPr>
              <p:nvPr/>
            </p:nvSpPr>
            <p:spPr bwMode="auto">
              <a:xfrm>
                <a:off x="3998" y="2165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Freeform 33" descr="Light vertical"/>
              <p:cNvSpPr>
                <a:spLocks/>
              </p:cNvSpPr>
              <p:nvPr/>
            </p:nvSpPr>
            <p:spPr bwMode="auto">
              <a:xfrm>
                <a:off x="2488" y="2571"/>
                <a:ext cx="221" cy="623"/>
              </a:xfrm>
              <a:custGeom>
                <a:avLst/>
                <a:gdLst>
                  <a:gd name="T0" fmla="*/ 0 w 206"/>
                  <a:gd name="T1" fmla="*/ 71 h 581"/>
                  <a:gd name="T2" fmla="*/ 0 w 206"/>
                  <a:gd name="T3" fmla="*/ 642 h 581"/>
                  <a:gd name="T4" fmla="*/ 112 w 206"/>
                  <a:gd name="T5" fmla="*/ 682 h 581"/>
                  <a:gd name="T6" fmla="*/ 112 w 206"/>
                  <a:gd name="T7" fmla="*/ 123 h 581"/>
                  <a:gd name="T8" fmla="*/ 0 w 206"/>
                  <a:gd name="T9" fmla="*/ 71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581"/>
                  <a:gd name="T17" fmla="*/ 206 w 206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581">
                    <a:moveTo>
                      <a:pt x="0" y="54"/>
                    </a:moveTo>
                    <a:lnTo>
                      <a:pt x="0" y="486"/>
                    </a:lnTo>
                    <a:cubicBezTo>
                      <a:pt x="0" y="558"/>
                      <a:pt x="70" y="581"/>
                      <a:pt x="84" y="516"/>
                    </a:cubicBezTo>
                    <a:lnTo>
                      <a:pt x="84" y="93"/>
                    </a:lnTo>
                    <a:cubicBezTo>
                      <a:pt x="206" y="74"/>
                      <a:pt x="110" y="0"/>
                      <a:pt x="0" y="54"/>
                    </a:cubicBezTo>
                    <a:close/>
                  </a:path>
                </a:pathLst>
              </a:cu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Oval 34" descr="Light vertical"/>
              <p:cNvSpPr>
                <a:spLocks noChangeArrowheads="1"/>
              </p:cNvSpPr>
              <p:nvPr/>
            </p:nvSpPr>
            <p:spPr bwMode="auto">
              <a:xfrm>
                <a:off x="3744" y="2529"/>
                <a:ext cx="160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Oval 35" descr="Light vertical"/>
              <p:cNvSpPr>
                <a:spLocks noChangeArrowheads="1"/>
              </p:cNvSpPr>
              <p:nvPr/>
            </p:nvSpPr>
            <p:spPr bwMode="auto">
              <a:xfrm>
                <a:off x="3961" y="2460"/>
                <a:ext cx="160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Oval 36" descr="Light vertical"/>
              <p:cNvSpPr>
                <a:spLocks noChangeArrowheads="1"/>
              </p:cNvSpPr>
              <p:nvPr/>
            </p:nvSpPr>
            <p:spPr bwMode="auto">
              <a:xfrm>
                <a:off x="4177" y="2392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Oval 37" descr="Light vertical"/>
              <p:cNvSpPr>
                <a:spLocks noChangeArrowheads="1"/>
              </p:cNvSpPr>
              <p:nvPr/>
            </p:nvSpPr>
            <p:spPr bwMode="auto">
              <a:xfrm>
                <a:off x="4394" y="2323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3" name="Group 38"/>
              <p:cNvGrpSpPr>
                <a:grpSpLocks/>
              </p:cNvGrpSpPr>
              <p:nvPr/>
            </p:nvGrpSpPr>
            <p:grpSpPr bwMode="auto">
              <a:xfrm>
                <a:off x="3496" y="2462"/>
                <a:ext cx="1439" cy="508"/>
                <a:chOff x="1884" y="2571"/>
                <a:chExt cx="1341" cy="474"/>
              </a:xfrm>
            </p:grpSpPr>
            <p:sp>
              <p:nvSpPr>
                <p:cNvPr id="174" name="Oval 39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1884" y="2988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5" name="Oval 40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082" y="2918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6" name="Oval 41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281" y="284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7" name="Oval 42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479" y="277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8" name="Oval 43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678" y="2710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9" name="Oval 44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876" y="2640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0" name="Oval 45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075" y="2571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4" name="Freeform 46" descr="Light vertical"/>
              <p:cNvSpPr>
                <a:spLocks/>
              </p:cNvSpPr>
              <p:nvPr/>
            </p:nvSpPr>
            <p:spPr bwMode="auto">
              <a:xfrm>
                <a:off x="3271" y="2944"/>
                <a:ext cx="221" cy="624"/>
              </a:xfrm>
              <a:custGeom>
                <a:avLst/>
                <a:gdLst>
                  <a:gd name="T0" fmla="*/ 0 w 206"/>
                  <a:gd name="T1" fmla="*/ 72 h 581"/>
                  <a:gd name="T2" fmla="*/ 0 w 206"/>
                  <a:gd name="T3" fmla="*/ 648 h 581"/>
                  <a:gd name="T4" fmla="*/ 112 w 206"/>
                  <a:gd name="T5" fmla="*/ 686 h 581"/>
                  <a:gd name="T6" fmla="*/ 112 w 206"/>
                  <a:gd name="T7" fmla="*/ 124 h 581"/>
                  <a:gd name="T8" fmla="*/ 0 w 206"/>
                  <a:gd name="T9" fmla="*/ 72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581"/>
                  <a:gd name="T17" fmla="*/ 206 w 206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581">
                    <a:moveTo>
                      <a:pt x="0" y="54"/>
                    </a:moveTo>
                    <a:lnTo>
                      <a:pt x="0" y="486"/>
                    </a:lnTo>
                    <a:cubicBezTo>
                      <a:pt x="0" y="558"/>
                      <a:pt x="70" y="581"/>
                      <a:pt x="84" y="516"/>
                    </a:cubicBezTo>
                    <a:lnTo>
                      <a:pt x="84" y="93"/>
                    </a:lnTo>
                    <a:cubicBezTo>
                      <a:pt x="206" y="74"/>
                      <a:pt x="110" y="0"/>
                      <a:pt x="0" y="54"/>
                    </a:cubicBezTo>
                    <a:close/>
                  </a:path>
                </a:pathLst>
              </a:cu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oup 47"/>
              <p:cNvGrpSpPr>
                <a:grpSpLocks/>
              </p:cNvGrpSpPr>
              <p:nvPr/>
            </p:nvGrpSpPr>
            <p:grpSpPr bwMode="auto">
              <a:xfrm>
                <a:off x="3892" y="2616"/>
                <a:ext cx="1432" cy="537"/>
                <a:chOff x="2253" y="2715"/>
                <a:chExt cx="1335" cy="501"/>
              </a:xfrm>
            </p:grpSpPr>
            <p:sp>
              <p:nvSpPr>
                <p:cNvPr id="167" name="Oval 48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253" y="315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8" name="Oval 49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450" y="3085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9" name="Oval 50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648" y="3011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0" name="Oval 51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845" y="2937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1" name="Oval 52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043" y="2863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2" name="Oval 53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240" y="278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3" name="Oval 54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438" y="2715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6" name="Freeform 55" descr="Light vertical"/>
              <p:cNvSpPr>
                <a:spLocks/>
              </p:cNvSpPr>
              <p:nvPr/>
            </p:nvSpPr>
            <p:spPr bwMode="auto">
              <a:xfrm>
                <a:off x="3672" y="3138"/>
                <a:ext cx="222" cy="622"/>
              </a:xfrm>
              <a:custGeom>
                <a:avLst/>
                <a:gdLst>
                  <a:gd name="T0" fmla="*/ 0 w 206"/>
                  <a:gd name="T1" fmla="*/ 71 h 581"/>
                  <a:gd name="T2" fmla="*/ 0 w 206"/>
                  <a:gd name="T3" fmla="*/ 638 h 581"/>
                  <a:gd name="T4" fmla="*/ 114 w 206"/>
                  <a:gd name="T5" fmla="*/ 678 h 581"/>
                  <a:gd name="T6" fmla="*/ 114 w 206"/>
                  <a:gd name="T7" fmla="*/ 123 h 581"/>
                  <a:gd name="T8" fmla="*/ 0 w 206"/>
                  <a:gd name="T9" fmla="*/ 71 h 5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581"/>
                  <a:gd name="T17" fmla="*/ 206 w 206"/>
                  <a:gd name="T18" fmla="*/ 581 h 5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581">
                    <a:moveTo>
                      <a:pt x="0" y="54"/>
                    </a:moveTo>
                    <a:lnTo>
                      <a:pt x="0" y="486"/>
                    </a:lnTo>
                    <a:cubicBezTo>
                      <a:pt x="0" y="558"/>
                      <a:pt x="70" y="581"/>
                      <a:pt x="84" y="516"/>
                    </a:cubicBezTo>
                    <a:lnTo>
                      <a:pt x="84" y="93"/>
                    </a:lnTo>
                    <a:cubicBezTo>
                      <a:pt x="206" y="74"/>
                      <a:pt x="110" y="0"/>
                      <a:pt x="0" y="54"/>
                    </a:cubicBezTo>
                    <a:close/>
                  </a:path>
                </a:pathLst>
              </a:cu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7" name="Group 56"/>
              <p:cNvGrpSpPr>
                <a:grpSpLocks/>
              </p:cNvGrpSpPr>
              <p:nvPr/>
            </p:nvGrpSpPr>
            <p:grpSpPr bwMode="auto">
              <a:xfrm>
                <a:off x="3589" y="2575"/>
                <a:ext cx="1432" cy="536"/>
                <a:chOff x="2253" y="2715"/>
                <a:chExt cx="1335" cy="501"/>
              </a:xfrm>
            </p:grpSpPr>
            <p:sp>
              <p:nvSpPr>
                <p:cNvPr id="160" name="Oval 57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253" y="315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1" name="Oval 58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450" y="3085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2" name="Oval 59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648" y="3011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3" name="Oval 60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845" y="2937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4" name="Oval 61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043" y="2863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5" name="Oval 62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240" y="278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6" name="Oval 63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438" y="2715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8" name="Group 64"/>
              <p:cNvGrpSpPr>
                <a:grpSpLocks/>
              </p:cNvGrpSpPr>
              <p:nvPr/>
            </p:nvGrpSpPr>
            <p:grpSpPr bwMode="auto">
              <a:xfrm>
                <a:off x="3206" y="2423"/>
                <a:ext cx="1439" cy="509"/>
                <a:chOff x="1884" y="2571"/>
                <a:chExt cx="1341" cy="474"/>
              </a:xfrm>
            </p:grpSpPr>
            <p:sp>
              <p:nvSpPr>
                <p:cNvPr id="153" name="Oval 65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1884" y="2988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4" name="Oval 66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082" y="2918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5" name="Oval 67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281" y="284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6" name="Oval 68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479" y="2779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7" name="Oval 69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678" y="2710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8" name="Oval 70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2876" y="2640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9" name="Oval 71" descr="Light vertical"/>
                <p:cNvSpPr>
                  <a:spLocks noChangeArrowheads="1"/>
                </p:cNvSpPr>
                <p:nvPr/>
              </p:nvSpPr>
              <p:spPr bwMode="auto">
                <a:xfrm>
                  <a:off x="3075" y="2571"/>
                  <a:ext cx="150" cy="57"/>
                </a:xfrm>
                <a:prstGeom prst="ellipse">
                  <a:avLst/>
                </a:pr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9" name="Oval 72" descr="Light vertical"/>
              <p:cNvSpPr>
                <a:spLocks noChangeArrowheads="1"/>
              </p:cNvSpPr>
              <p:nvPr/>
            </p:nvSpPr>
            <p:spPr bwMode="auto">
              <a:xfrm>
                <a:off x="2778" y="2674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Oval 73" descr="Light vertical"/>
              <p:cNvSpPr>
                <a:spLocks noChangeArrowheads="1"/>
              </p:cNvSpPr>
              <p:nvPr/>
            </p:nvSpPr>
            <p:spPr bwMode="auto">
              <a:xfrm>
                <a:off x="2999" y="2607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Oval 74" descr="Light vertical"/>
              <p:cNvSpPr>
                <a:spLocks noChangeArrowheads="1"/>
              </p:cNvSpPr>
              <p:nvPr/>
            </p:nvSpPr>
            <p:spPr bwMode="auto">
              <a:xfrm>
                <a:off x="3220" y="2541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Oval 75" descr="Light vertical"/>
              <p:cNvSpPr>
                <a:spLocks noChangeArrowheads="1"/>
              </p:cNvSpPr>
              <p:nvPr/>
            </p:nvSpPr>
            <p:spPr bwMode="auto">
              <a:xfrm>
                <a:off x="3662" y="2408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Oval 76" descr="Light vertical"/>
              <p:cNvSpPr>
                <a:spLocks noChangeArrowheads="1"/>
              </p:cNvSpPr>
              <p:nvPr/>
            </p:nvSpPr>
            <p:spPr bwMode="auto">
              <a:xfrm>
                <a:off x="3883" y="2342"/>
                <a:ext cx="161" cy="60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Oval 77" descr="Light vertical"/>
              <p:cNvSpPr>
                <a:spLocks noChangeArrowheads="1"/>
              </p:cNvSpPr>
              <p:nvPr/>
            </p:nvSpPr>
            <p:spPr bwMode="auto">
              <a:xfrm>
                <a:off x="4104" y="2275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Oval 78" descr="Light vertical"/>
              <p:cNvSpPr>
                <a:spLocks noChangeArrowheads="1"/>
              </p:cNvSpPr>
              <p:nvPr/>
            </p:nvSpPr>
            <p:spPr bwMode="auto">
              <a:xfrm>
                <a:off x="2414" y="2491"/>
                <a:ext cx="162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6" name="Oval 79" descr="Light vertical"/>
              <p:cNvSpPr>
                <a:spLocks noChangeArrowheads="1"/>
              </p:cNvSpPr>
              <p:nvPr/>
            </p:nvSpPr>
            <p:spPr bwMode="auto">
              <a:xfrm>
                <a:off x="2631" y="2432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Oval 80" descr="Light vertical"/>
              <p:cNvSpPr>
                <a:spLocks noChangeArrowheads="1"/>
              </p:cNvSpPr>
              <p:nvPr/>
            </p:nvSpPr>
            <p:spPr bwMode="auto">
              <a:xfrm>
                <a:off x="2849" y="2371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Oval 81" descr="Light vertical"/>
              <p:cNvSpPr>
                <a:spLocks noChangeArrowheads="1"/>
              </p:cNvSpPr>
              <p:nvPr/>
            </p:nvSpPr>
            <p:spPr bwMode="auto">
              <a:xfrm>
                <a:off x="3066" y="2312"/>
                <a:ext cx="160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Oval 82" descr="Light vertical"/>
              <p:cNvSpPr>
                <a:spLocks noChangeArrowheads="1"/>
              </p:cNvSpPr>
              <p:nvPr/>
            </p:nvSpPr>
            <p:spPr bwMode="auto">
              <a:xfrm>
                <a:off x="3500" y="2193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Oval 83" descr="Light vertical"/>
              <p:cNvSpPr>
                <a:spLocks noChangeArrowheads="1"/>
              </p:cNvSpPr>
              <p:nvPr/>
            </p:nvSpPr>
            <p:spPr bwMode="auto">
              <a:xfrm>
                <a:off x="3718" y="2133"/>
                <a:ext cx="161" cy="62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Oval 84" descr="Light vertical"/>
              <p:cNvSpPr>
                <a:spLocks noChangeArrowheads="1"/>
              </p:cNvSpPr>
              <p:nvPr/>
            </p:nvSpPr>
            <p:spPr bwMode="auto">
              <a:xfrm>
                <a:off x="2066" y="2333"/>
                <a:ext cx="162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Oval 85" descr="Light vertical"/>
              <p:cNvSpPr>
                <a:spLocks noChangeArrowheads="1"/>
              </p:cNvSpPr>
              <p:nvPr/>
            </p:nvSpPr>
            <p:spPr bwMode="auto">
              <a:xfrm>
                <a:off x="2283" y="2275"/>
                <a:ext cx="162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3" name="Oval 86" descr="Light vertical"/>
              <p:cNvSpPr>
                <a:spLocks noChangeArrowheads="1"/>
              </p:cNvSpPr>
              <p:nvPr/>
            </p:nvSpPr>
            <p:spPr bwMode="auto">
              <a:xfrm>
                <a:off x="2501" y="2217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4" name="Oval 87" descr="Light vertical"/>
              <p:cNvSpPr>
                <a:spLocks noChangeArrowheads="1"/>
              </p:cNvSpPr>
              <p:nvPr/>
            </p:nvSpPr>
            <p:spPr bwMode="auto">
              <a:xfrm>
                <a:off x="2718" y="2159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5" name="Oval 88" descr="Light vertical"/>
              <p:cNvSpPr>
                <a:spLocks noChangeArrowheads="1"/>
              </p:cNvSpPr>
              <p:nvPr/>
            </p:nvSpPr>
            <p:spPr bwMode="auto">
              <a:xfrm>
                <a:off x="2935" y="2101"/>
                <a:ext cx="162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6" name="Oval 89" descr="Light vertical"/>
              <p:cNvSpPr>
                <a:spLocks noChangeArrowheads="1"/>
              </p:cNvSpPr>
              <p:nvPr/>
            </p:nvSpPr>
            <p:spPr bwMode="auto">
              <a:xfrm>
                <a:off x="3370" y="1986"/>
                <a:ext cx="161" cy="61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rgbClr val="CCCC00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7" name="Freeform 90"/>
              <p:cNvSpPr>
                <a:spLocks/>
              </p:cNvSpPr>
              <p:nvPr/>
            </p:nvSpPr>
            <p:spPr bwMode="auto">
              <a:xfrm>
                <a:off x="2938" y="1912"/>
                <a:ext cx="632" cy="939"/>
              </a:xfrm>
              <a:custGeom>
                <a:avLst/>
                <a:gdLst>
                  <a:gd name="T0" fmla="*/ 252 w 589"/>
                  <a:gd name="T1" fmla="*/ 0 h 876"/>
                  <a:gd name="T2" fmla="*/ 780 w 589"/>
                  <a:gd name="T3" fmla="*/ 888 h 876"/>
                  <a:gd name="T4" fmla="*/ 0 w 589"/>
                  <a:gd name="T5" fmla="*/ 1157 h 876"/>
                  <a:gd name="T6" fmla="*/ 0 60000 65536"/>
                  <a:gd name="T7" fmla="*/ 0 60000 65536"/>
                  <a:gd name="T8" fmla="*/ 0 60000 65536"/>
                  <a:gd name="T9" fmla="*/ 0 w 589"/>
                  <a:gd name="T10" fmla="*/ 0 h 876"/>
                  <a:gd name="T11" fmla="*/ 589 w 589"/>
                  <a:gd name="T12" fmla="*/ 876 h 8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89" h="876">
                    <a:moveTo>
                      <a:pt x="190" y="0"/>
                    </a:moveTo>
                    <a:lnTo>
                      <a:pt x="589" y="672"/>
                    </a:lnTo>
                    <a:lnTo>
                      <a:pt x="0" y="876"/>
                    </a:lnTo>
                  </a:path>
                </a:pathLst>
              </a:custGeom>
              <a:noFill/>
              <a:ln w="38100">
                <a:solidFill>
                  <a:srgbClr val="FF9933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8" name="Oval 91"/>
              <p:cNvSpPr>
                <a:spLocks noChangeArrowheads="1"/>
              </p:cNvSpPr>
              <p:nvPr/>
            </p:nvSpPr>
            <p:spPr bwMode="auto">
              <a:xfrm rot="75363">
                <a:off x="2840" y="2866"/>
                <a:ext cx="144" cy="637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FFCC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99" name="Freeform 92"/>
              <p:cNvSpPr>
                <a:spLocks/>
              </p:cNvSpPr>
              <p:nvPr/>
            </p:nvSpPr>
            <p:spPr bwMode="auto">
              <a:xfrm>
                <a:off x="2820" y="3137"/>
                <a:ext cx="180" cy="126"/>
              </a:xfrm>
              <a:custGeom>
                <a:avLst/>
                <a:gdLst>
                  <a:gd name="T0" fmla="*/ 0 w 180"/>
                  <a:gd name="T1" fmla="*/ 0 h 126"/>
                  <a:gd name="T2" fmla="*/ 6 w 180"/>
                  <a:gd name="T3" fmla="*/ 48 h 126"/>
                  <a:gd name="T4" fmla="*/ 168 w 180"/>
                  <a:gd name="T5" fmla="*/ 126 h 126"/>
                  <a:gd name="T6" fmla="*/ 180 w 180"/>
                  <a:gd name="T7" fmla="*/ 78 h 126"/>
                  <a:gd name="T8" fmla="*/ 0 w 180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0"/>
                  <a:gd name="T16" fmla="*/ 0 h 126"/>
                  <a:gd name="T17" fmla="*/ 180 w 180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0" h="126">
                    <a:moveTo>
                      <a:pt x="0" y="0"/>
                    </a:moveTo>
                    <a:lnTo>
                      <a:pt x="6" y="48"/>
                    </a:lnTo>
                    <a:lnTo>
                      <a:pt x="168" y="126"/>
                    </a:lnTo>
                    <a:lnTo>
                      <a:pt x="180" y="7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DFBF"/>
                  </a:gs>
                  <a:gs pos="50000">
                    <a:srgbClr val="FF9900"/>
                  </a:gs>
                  <a:gs pos="100000">
                    <a:srgbClr val="FFDFBF"/>
                  </a:gs>
                </a:gsLst>
                <a:lin ang="0" scaled="1"/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cs-CZ" sz="1800">
                  <a:latin typeface="Calibri" panose="020F0502020204030204" pitchFamily="34" charset="0"/>
                </a:endParaRPr>
              </a:p>
            </p:txBody>
          </p:sp>
          <p:sp>
            <p:nvSpPr>
              <p:cNvPr id="100" name="Line 93"/>
              <p:cNvSpPr>
                <a:spLocks noChangeShapeType="1"/>
              </p:cNvSpPr>
              <p:nvPr/>
            </p:nvSpPr>
            <p:spPr bwMode="auto">
              <a:xfrm>
                <a:off x="2751" y="3097"/>
                <a:ext cx="412" cy="2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01" name="Line 94"/>
              <p:cNvSpPr>
                <a:spLocks noChangeShapeType="1"/>
              </p:cNvSpPr>
              <p:nvPr/>
            </p:nvSpPr>
            <p:spPr bwMode="auto">
              <a:xfrm>
                <a:off x="2748" y="3146"/>
                <a:ext cx="412" cy="2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2" name="Group 95"/>
              <p:cNvGrpSpPr>
                <a:grpSpLocks/>
              </p:cNvGrpSpPr>
              <p:nvPr/>
            </p:nvGrpSpPr>
            <p:grpSpPr bwMode="auto">
              <a:xfrm>
                <a:off x="3267" y="3320"/>
                <a:ext cx="94" cy="370"/>
                <a:chOff x="1685" y="3482"/>
                <a:chExt cx="88" cy="345"/>
              </a:xfrm>
            </p:grpSpPr>
            <p:sp>
              <p:nvSpPr>
                <p:cNvPr id="151" name="Freeform 96" descr="Light vertical"/>
                <p:cNvSpPr>
                  <a:spLocks/>
                </p:cNvSpPr>
                <p:nvPr/>
              </p:nvSpPr>
              <p:spPr bwMode="auto">
                <a:xfrm>
                  <a:off x="1685" y="3482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E472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2" name="Freeform 97" descr="Light vertical"/>
                <p:cNvSpPr>
                  <a:spLocks/>
                </p:cNvSpPr>
                <p:nvPr/>
              </p:nvSpPr>
              <p:spPr bwMode="auto">
                <a:xfrm>
                  <a:off x="1685" y="3530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up 98"/>
              <p:cNvGrpSpPr>
                <a:grpSpLocks/>
              </p:cNvGrpSpPr>
              <p:nvPr/>
            </p:nvGrpSpPr>
            <p:grpSpPr bwMode="auto">
              <a:xfrm>
                <a:off x="3668" y="3524"/>
                <a:ext cx="95" cy="371"/>
                <a:chOff x="1685" y="3482"/>
                <a:chExt cx="88" cy="345"/>
              </a:xfrm>
            </p:grpSpPr>
            <p:sp>
              <p:nvSpPr>
                <p:cNvPr id="149" name="Freeform 99" descr="Light vertical"/>
                <p:cNvSpPr>
                  <a:spLocks/>
                </p:cNvSpPr>
                <p:nvPr/>
              </p:nvSpPr>
              <p:spPr bwMode="auto">
                <a:xfrm>
                  <a:off x="1685" y="3482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E472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0" name="Freeform 100" descr="Light vertical"/>
                <p:cNvSpPr>
                  <a:spLocks/>
                </p:cNvSpPr>
                <p:nvPr/>
              </p:nvSpPr>
              <p:spPr bwMode="auto">
                <a:xfrm>
                  <a:off x="1685" y="3530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4" name="Group 101"/>
              <p:cNvGrpSpPr>
                <a:grpSpLocks/>
              </p:cNvGrpSpPr>
              <p:nvPr/>
            </p:nvGrpSpPr>
            <p:grpSpPr bwMode="auto">
              <a:xfrm>
                <a:off x="2484" y="2938"/>
                <a:ext cx="94" cy="370"/>
                <a:chOff x="1685" y="3482"/>
                <a:chExt cx="88" cy="345"/>
              </a:xfrm>
            </p:grpSpPr>
            <p:sp>
              <p:nvSpPr>
                <p:cNvPr id="147" name="Freeform 102" descr="Light vertical"/>
                <p:cNvSpPr>
                  <a:spLocks/>
                </p:cNvSpPr>
                <p:nvPr/>
              </p:nvSpPr>
              <p:spPr bwMode="auto">
                <a:xfrm>
                  <a:off x="1685" y="3482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E472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8" name="Freeform 103" descr="Light vertical"/>
                <p:cNvSpPr>
                  <a:spLocks/>
                </p:cNvSpPr>
                <p:nvPr/>
              </p:nvSpPr>
              <p:spPr bwMode="auto">
                <a:xfrm>
                  <a:off x="1685" y="3530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5" name="Group 104"/>
              <p:cNvGrpSpPr>
                <a:grpSpLocks/>
              </p:cNvGrpSpPr>
              <p:nvPr/>
            </p:nvGrpSpPr>
            <p:grpSpPr bwMode="auto">
              <a:xfrm>
                <a:off x="2114" y="2749"/>
                <a:ext cx="94" cy="370"/>
                <a:chOff x="1685" y="3482"/>
                <a:chExt cx="88" cy="345"/>
              </a:xfrm>
            </p:grpSpPr>
            <p:sp>
              <p:nvSpPr>
                <p:cNvPr id="145" name="Freeform 105" descr="Light vertical"/>
                <p:cNvSpPr>
                  <a:spLocks/>
                </p:cNvSpPr>
                <p:nvPr/>
              </p:nvSpPr>
              <p:spPr bwMode="auto">
                <a:xfrm>
                  <a:off x="1685" y="3482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E472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6" name="Freeform 106" descr="Light vertical"/>
                <p:cNvSpPr>
                  <a:spLocks/>
                </p:cNvSpPr>
                <p:nvPr/>
              </p:nvSpPr>
              <p:spPr bwMode="auto">
                <a:xfrm>
                  <a:off x="1685" y="3530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6" name="Group 107"/>
              <p:cNvGrpSpPr>
                <a:grpSpLocks/>
              </p:cNvGrpSpPr>
              <p:nvPr/>
            </p:nvGrpSpPr>
            <p:grpSpPr bwMode="auto">
              <a:xfrm>
                <a:off x="1782" y="2583"/>
                <a:ext cx="94" cy="370"/>
                <a:chOff x="1685" y="3482"/>
                <a:chExt cx="88" cy="345"/>
              </a:xfrm>
            </p:grpSpPr>
            <p:sp>
              <p:nvSpPr>
                <p:cNvPr id="143" name="Freeform 108" descr="Light vertical"/>
                <p:cNvSpPr>
                  <a:spLocks/>
                </p:cNvSpPr>
                <p:nvPr/>
              </p:nvSpPr>
              <p:spPr bwMode="auto">
                <a:xfrm>
                  <a:off x="1685" y="3482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E472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4" name="Freeform 109" descr="Light vertical"/>
                <p:cNvSpPr>
                  <a:spLocks/>
                </p:cNvSpPr>
                <p:nvPr/>
              </p:nvSpPr>
              <p:spPr bwMode="auto">
                <a:xfrm>
                  <a:off x="1685" y="3530"/>
                  <a:ext cx="88" cy="297"/>
                </a:xfrm>
                <a:custGeom>
                  <a:avLst/>
                  <a:gdLst>
                    <a:gd name="T0" fmla="*/ 4 w 88"/>
                    <a:gd name="T1" fmla="*/ 30 h 297"/>
                    <a:gd name="T2" fmla="*/ 4 w 88"/>
                    <a:gd name="T3" fmla="*/ 186 h 297"/>
                    <a:gd name="T4" fmla="*/ 88 w 88"/>
                    <a:gd name="T5" fmla="*/ 222 h 297"/>
                    <a:gd name="T6" fmla="*/ 88 w 88"/>
                    <a:gd name="T7" fmla="*/ 10 h 297"/>
                    <a:gd name="T8" fmla="*/ 4 w 88"/>
                    <a:gd name="T9" fmla="*/ 3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297"/>
                    <a:gd name="T17" fmla="*/ 88 w 88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297">
                      <a:moveTo>
                        <a:pt x="4" y="30"/>
                      </a:moveTo>
                      <a:lnTo>
                        <a:pt x="4" y="186"/>
                      </a:lnTo>
                      <a:cubicBezTo>
                        <a:pt x="0" y="280"/>
                        <a:pt x="74" y="297"/>
                        <a:pt x="88" y="222"/>
                      </a:cubicBezTo>
                      <a:lnTo>
                        <a:pt x="88" y="10"/>
                      </a:lnTo>
                      <a:cubicBezTo>
                        <a:pt x="72" y="4"/>
                        <a:pt x="39" y="0"/>
                        <a:pt x="4" y="30"/>
                      </a:cubicBezTo>
                      <a:close/>
                    </a:path>
                  </a:pathLst>
                </a:custGeom>
                <a:pattFill prst="ltVert">
                  <a:fgClr>
                    <a:srgbClr val="000000"/>
                  </a:fgClr>
                  <a:bgClr>
                    <a:srgbClr val="CCCC00"/>
                  </a:bgClr>
                </a:patt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cs-CZ" sz="1800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81" name="Text Box 12"/>
            <p:cNvSpPr txBox="1">
              <a:spLocks noChangeArrowheads="1"/>
            </p:cNvSpPr>
            <p:nvPr/>
          </p:nvSpPr>
          <p:spPr bwMode="auto">
            <a:xfrm>
              <a:off x="1535462" y="3484067"/>
              <a:ext cx="16780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mtClean="0">
                  <a:latin typeface="Calibri" panose="020F0502020204030204" pitchFamily="34" charset="0"/>
                </a:rPr>
                <a:t>photonic crystal</a:t>
              </a:r>
              <a:br>
                <a:rPr lang="en-US" smtClean="0">
                  <a:latin typeface="Calibri" panose="020F0502020204030204" pitchFamily="34" charset="0"/>
                </a:rPr>
              </a:br>
              <a:r>
                <a:rPr lang="en-US" smtClean="0">
                  <a:latin typeface="Calibri" panose="020F0502020204030204" pitchFamily="34" charset="0"/>
                </a:rPr>
                <a:t>waveguide</a:t>
              </a:r>
              <a:endParaRPr lang="cs-CZ">
                <a:latin typeface="Calibri" panose="020F0502020204030204" pitchFamily="34" charset="0"/>
              </a:endParaRPr>
            </a:p>
          </p:txBody>
        </p:sp>
      </p:grpSp>
      <p:sp>
        <p:nvSpPr>
          <p:cNvPr id="182" name="Text Box 13"/>
          <p:cNvSpPr txBox="1">
            <a:spLocks noChangeArrowheads="1"/>
          </p:cNvSpPr>
          <p:nvPr/>
        </p:nvSpPr>
        <p:spPr bwMode="auto">
          <a:xfrm>
            <a:off x="8569895" y="5172973"/>
            <a:ext cx="4448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mtClean="0">
                <a:latin typeface="Calibri" panose="020F0502020204030204" pitchFamily="34" charset="0"/>
              </a:rPr>
              <a:t>etc…</a:t>
            </a:r>
            <a:endParaRPr lang="cs-CZ">
              <a:latin typeface="Calibri" panose="020F0502020204030204" pitchFamily="34" charset="0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543600" y="4585692"/>
            <a:ext cx="1955436" cy="730072"/>
            <a:chOff x="2343800" y="2447937"/>
            <a:chExt cx="2225645" cy="869777"/>
          </a:xfrm>
        </p:grpSpPr>
        <p:pic>
          <p:nvPicPr>
            <p:cNvPr id="18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2" t="26690" r="16369" b="36421"/>
            <a:stretch/>
          </p:blipFill>
          <p:spPr bwMode="auto">
            <a:xfrm>
              <a:off x="2353457" y="2516914"/>
              <a:ext cx="2215988" cy="78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" name="Rectangle 188"/>
            <p:cNvSpPr/>
            <p:nvPr/>
          </p:nvSpPr>
          <p:spPr>
            <a:xfrm>
              <a:off x="2343800" y="2524083"/>
              <a:ext cx="2215988" cy="414445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411760" y="2447937"/>
              <a:ext cx="569613" cy="403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FFFF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loss</a:t>
              </a:r>
              <a:endParaRPr lang="cs-CZ" sz="160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404265" y="2914375"/>
              <a:ext cx="601796" cy="403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gain</a:t>
              </a:r>
              <a:endParaRPr lang="cs-CZ" sz="160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6732240" y="1431644"/>
            <a:ext cx="2041103" cy="1002519"/>
            <a:chOff x="400050" y="1427163"/>
            <a:chExt cx="2786062" cy="1708175"/>
          </a:xfrm>
        </p:grpSpPr>
        <p:grpSp>
          <p:nvGrpSpPr>
            <p:cNvPr id="135" name="Group 134"/>
            <p:cNvGrpSpPr>
              <a:grpSpLocks/>
            </p:cNvGrpSpPr>
            <p:nvPr/>
          </p:nvGrpSpPr>
          <p:grpSpPr bwMode="auto">
            <a:xfrm>
              <a:off x="400050" y="1427178"/>
              <a:ext cx="2786062" cy="1708160"/>
              <a:chOff x="541" y="1660"/>
              <a:chExt cx="1755" cy="1076"/>
            </a:xfrm>
          </p:grpSpPr>
          <p:grpSp>
            <p:nvGrpSpPr>
              <p:cNvPr id="294" name="Group 293"/>
              <p:cNvGrpSpPr>
                <a:grpSpLocks/>
              </p:cNvGrpSpPr>
              <p:nvPr/>
            </p:nvGrpSpPr>
            <p:grpSpPr bwMode="auto">
              <a:xfrm>
                <a:off x="541" y="1660"/>
                <a:ext cx="1755" cy="67"/>
                <a:chOff x="541" y="1660"/>
                <a:chExt cx="1755" cy="67"/>
              </a:xfrm>
            </p:grpSpPr>
            <p:sp>
              <p:nvSpPr>
                <p:cNvPr id="346" name="Rectangle 345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47" name="Rectangle 346"/>
                <p:cNvSpPr>
                  <a:spLocks noChangeArrowheads="1"/>
                </p:cNvSpPr>
                <p:nvPr/>
              </p:nvSpPr>
              <p:spPr bwMode="auto">
                <a:xfrm>
                  <a:off x="541" y="1660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295" name="Group 294"/>
              <p:cNvGrpSpPr>
                <a:grpSpLocks/>
              </p:cNvGrpSpPr>
              <p:nvPr/>
            </p:nvGrpSpPr>
            <p:grpSpPr bwMode="auto">
              <a:xfrm>
                <a:off x="541" y="1727"/>
                <a:ext cx="1755" cy="45"/>
                <a:chOff x="541" y="1727"/>
                <a:chExt cx="1755" cy="45"/>
              </a:xfrm>
            </p:grpSpPr>
            <p:sp>
              <p:nvSpPr>
                <p:cNvPr id="344" name="Rectangle 343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45" name="Rectangle 344"/>
                <p:cNvSpPr>
                  <a:spLocks noChangeArrowheads="1"/>
                </p:cNvSpPr>
                <p:nvPr/>
              </p:nvSpPr>
              <p:spPr bwMode="auto">
                <a:xfrm>
                  <a:off x="541" y="172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296" name="Group 295"/>
              <p:cNvGrpSpPr>
                <a:grpSpLocks/>
              </p:cNvGrpSpPr>
              <p:nvPr/>
            </p:nvGrpSpPr>
            <p:grpSpPr bwMode="auto">
              <a:xfrm>
                <a:off x="541" y="1772"/>
                <a:ext cx="1755" cy="67"/>
                <a:chOff x="541" y="1772"/>
                <a:chExt cx="1755" cy="67"/>
              </a:xfrm>
            </p:grpSpPr>
            <p:sp>
              <p:nvSpPr>
                <p:cNvPr id="342" name="Rectangle 341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43" name="Rectangle 342"/>
                <p:cNvSpPr>
                  <a:spLocks noChangeArrowheads="1"/>
                </p:cNvSpPr>
                <p:nvPr/>
              </p:nvSpPr>
              <p:spPr bwMode="auto">
                <a:xfrm>
                  <a:off x="541" y="177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297" name="Group 296"/>
              <p:cNvGrpSpPr>
                <a:grpSpLocks/>
              </p:cNvGrpSpPr>
              <p:nvPr/>
            </p:nvGrpSpPr>
            <p:grpSpPr bwMode="auto">
              <a:xfrm>
                <a:off x="541" y="1839"/>
                <a:ext cx="1755" cy="45"/>
                <a:chOff x="541" y="1839"/>
                <a:chExt cx="1755" cy="45"/>
              </a:xfrm>
            </p:grpSpPr>
            <p:sp>
              <p:nvSpPr>
                <p:cNvPr id="340" name="Rectangle 339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41" name="Rectangle 340"/>
                <p:cNvSpPr>
                  <a:spLocks noChangeArrowheads="1"/>
                </p:cNvSpPr>
                <p:nvPr/>
              </p:nvSpPr>
              <p:spPr bwMode="auto">
                <a:xfrm>
                  <a:off x="541" y="183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298" name="Group 297"/>
              <p:cNvGrpSpPr>
                <a:grpSpLocks/>
              </p:cNvGrpSpPr>
              <p:nvPr/>
            </p:nvGrpSpPr>
            <p:grpSpPr bwMode="auto">
              <a:xfrm>
                <a:off x="541" y="1884"/>
                <a:ext cx="1755" cy="67"/>
                <a:chOff x="541" y="1884"/>
                <a:chExt cx="1755" cy="67"/>
              </a:xfrm>
            </p:grpSpPr>
            <p:sp>
              <p:nvSpPr>
                <p:cNvPr id="338" name="Rectangle 337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39" name="Rectangle 338"/>
                <p:cNvSpPr>
                  <a:spLocks noChangeArrowheads="1"/>
                </p:cNvSpPr>
                <p:nvPr/>
              </p:nvSpPr>
              <p:spPr bwMode="auto">
                <a:xfrm>
                  <a:off x="541" y="188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299" name="Group 298"/>
              <p:cNvGrpSpPr>
                <a:grpSpLocks/>
              </p:cNvGrpSpPr>
              <p:nvPr/>
            </p:nvGrpSpPr>
            <p:grpSpPr bwMode="auto">
              <a:xfrm>
                <a:off x="541" y="1951"/>
                <a:ext cx="1755" cy="45"/>
                <a:chOff x="541" y="1951"/>
                <a:chExt cx="1755" cy="45"/>
              </a:xfrm>
            </p:grpSpPr>
            <p:sp>
              <p:nvSpPr>
                <p:cNvPr id="336" name="Rectangle 335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37" name="Rectangle 336"/>
                <p:cNvSpPr>
                  <a:spLocks noChangeArrowheads="1"/>
                </p:cNvSpPr>
                <p:nvPr/>
              </p:nvSpPr>
              <p:spPr bwMode="auto">
                <a:xfrm>
                  <a:off x="541" y="195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0" name="Group 299"/>
              <p:cNvGrpSpPr>
                <a:grpSpLocks/>
              </p:cNvGrpSpPr>
              <p:nvPr/>
            </p:nvGrpSpPr>
            <p:grpSpPr bwMode="auto">
              <a:xfrm>
                <a:off x="541" y="1996"/>
                <a:ext cx="1755" cy="67"/>
                <a:chOff x="541" y="1996"/>
                <a:chExt cx="1755" cy="67"/>
              </a:xfrm>
            </p:grpSpPr>
            <p:sp>
              <p:nvSpPr>
                <p:cNvPr id="334" name="Rectangle 333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35" name="Rectangle 334"/>
                <p:cNvSpPr>
                  <a:spLocks noChangeArrowheads="1"/>
                </p:cNvSpPr>
                <p:nvPr/>
              </p:nvSpPr>
              <p:spPr bwMode="auto">
                <a:xfrm>
                  <a:off x="541" y="1996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1" name="Group 300"/>
              <p:cNvGrpSpPr>
                <a:grpSpLocks/>
              </p:cNvGrpSpPr>
              <p:nvPr/>
            </p:nvGrpSpPr>
            <p:grpSpPr bwMode="auto">
              <a:xfrm>
                <a:off x="541" y="2063"/>
                <a:ext cx="1755" cy="45"/>
                <a:chOff x="541" y="2063"/>
                <a:chExt cx="1755" cy="45"/>
              </a:xfrm>
            </p:grpSpPr>
            <p:sp>
              <p:nvSpPr>
                <p:cNvPr id="332" name="Rectangle 331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33" name="Rectangle 332"/>
                <p:cNvSpPr>
                  <a:spLocks noChangeArrowheads="1"/>
                </p:cNvSpPr>
                <p:nvPr/>
              </p:nvSpPr>
              <p:spPr bwMode="auto">
                <a:xfrm>
                  <a:off x="541" y="2063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2" name="Group 301"/>
              <p:cNvGrpSpPr>
                <a:grpSpLocks/>
              </p:cNvGrpSpPr>
              <p:nvPr/>
            </p:nvGrpSpPr>
            <p:grpSpPr bwMode="auto">
              <a:xfrm>
                <a:off x="541" y="2287"/>
                <a:ext cx="1755" cy="68"/>
                <a:chOff x="541" y="2287"/>
                <a:chExt cx="1755" cy="68"/>
              </a:xfrm>
            </p:grpSpPr>
            <p:sp>
              <p:nvSpPr>
                <p:cNvPr id="330" name="Rectangle 329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31" name="Rectangle 330"/>
                <p:cNvSpPr>
                  <a:spLocks noChangeArrowheads="1"/>
                </p:cNvSpPr>
                <p:nvPr/>
              </p:nvSpPr>
              <p:spPr bwMode="auto">
                <a:xfrm>
                  <a:off x="541" y="2287"/>
                  <a:ext cx="1755" cy="68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3" name="Group 302"/>
              <p:cNvGrpSpPr>
                <a:grpSpLocks/>
              </p:cNvGrpSpPr>
              <p:nvPr/>
            </p:nvGrpSpPr>
            <p:grpSpPr bwMode="auto">
              <a:xfrm>
                <a:off x="541" y="2355"/>
                <a:ext cx="1755" cy="44"/>
                <a:chOff x="541" y="2355"/>
                <a:chExt cx="1755" cy="44"/>
              </a:xfrm>
            </p:grpSpPr>
            <p:sp>
              <p:nvSpPr>
                <p:cNvPr id="328" name="Rectangle 327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29" name="Rectangle 328"/>
                <p:cNvSpPr>
                  <a:spLocks noChangeArrowheads="1"/>
                </p:cNvSpPr>
                <p:nvPr/>
              </p:nvSpPr>
              <p:spPr bwMode="auto">
                <a:xfrm>
                  <a:off x="541" y="2355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4" name="Group 303"/>
              <p:cNvGrpSpPr>
                <a:grpSpLocks/>
              </p:cNvGrpSpPr>
              <p:nvPr/>
            </p:nvGrpSpPr>
            <p:grpSpPr bwMode="auto">
              <a:xfrm>
                <a:off x="541" y="2398"/>
                <a:ext cx="1755" cy="69"/>
                <a:chOff x="541" y="2398"/>
                <a:chExt cx="1755" cy="69"/>
              </a:xfrm>
            </p:grpSpPr>
            <p:sp>
              <p:nvSpPr>
                <p:cNvPr id="326" name="Rectangle 325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27" name="Rectangle 326"/>
                <p:cNvSpPr>
                  <a:spLocks noChangeArrowheads="1"/>
                </p:cNvSpPr>
                <p:nvPr/>
              </p:nvSpPr>
              <p:spPr bwMode="auto">
                <a:xfrm>
                  <a:off x="541" y="2398"/>
                  <a:ext cx="1755" cy="69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5" name="Group 304"/>
              <p:cNvGrpSpPr>
                <a:grpSpLocks/>
              </p:cNvGrpSpPr>
              <p:nvPr/>
            </p:nvGrpSpPr>
            <p:grpSpPr bwMode="auto">
              <a:xfrm>
                <a:off x="541" y="2467"/>
                <a:ext cx="1755" cy="45"/>
                <a:chOff x="541" y="2467"/>
                <a:chExt cx="1755" cy="45"/>
              </a:xfrm>
            </p:grpSpPr>
            <p:sp>
              <p:nvSpPr>
                <p:cNvPr id="324" name="Rectangle 323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25" name="Rectangle 324"/>
                <p:cNvSpPr>
                  <a:spLocks noChangeArrowheads="1"/>
                </p:cNvSpPr>
                <p:nvPr/>
              </p:nvSpPr>
              <p:spPr bwMode="auto">
                <a:xfrm>
                  <a:off x="541" y="2467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6" name="Group 305"/>
              <p:cNvGrpSpPr>
                <a:grpSpLocks/>
              </p:cNvGrpSpPr>
              <p:nvPr/>
            </p:nvGrpSpPr>
            <p:grpSpPr bwMode="auto">
              <a:xfrm>
                <a:off x="541" y="2512"/>
                <a:ext cx="1755" cy="67"/>
                <a:chOff x="541" y="2512"/>
                <a:chExt cx="1755" cy="67"/>
              </a:xfrm>
            </p:grpSpPr>
            <p:sp>
              <p:nvSpPr>
                <p:cNvPr id="322" name="Rectangle 321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23" name="Rectangle 322"/>
                <p:cNvSpPr>
                  <a:spLocks noChangeArrowheads="1"/>
                </p:cNvSpPr>
                <p:nvPr/>
              </p:nvSpPr>
              <p:spPr bwMode="auto">
                <a:xfrm>
                  <a:off x="541" y="2512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7" name="Group 306"/>
              <p:cNvGrpSpPr>
                <a:grpSpLocks/>
              </p:cNvGrpSpPr>
              <p:nvPr/>
            </p:nvGrpSpPr>
            <p:grpSpPr bwMode="auto">
              <a:xfrm>
                <a:off x="541" y="2579"/>
                <a:ext cx="1755" cy="45"/>
                <a:chOff x="541" y="2579"/>
                <a:chExt cx="1755" cy="45"/>
              </a:xfrm>
            </p:grpSpPr>
            <p:sp>
              <p:nvSpPr>
                <p:cNvPr id="320" name="Rectangle 319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21" name="Rectangle 320"/>
                <p:cNvSpPr>
                  <a:spLocks noChangeArrowheads="1"/>
                </p:cNvSpPr>
                <p:nvPr/>
              </p:nvSpPr>
              <p:spPr bwMode="auto">
                <a:xfrm>
                  <a:off x="541" y="2579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8" name="Group 307"/>
              <p:cNvGrpSpPr>
                <a:grpSpLocks/>
              </p:cNvGrpSpPr>
              <p:nvPr/>
            </p:nvGrpSpPr>
            <p:grpSpPr bwMode="auto">
              <a:xfrm>
                <a:off x="541" y="2624"/>
                <a:ext cx="1755" cy="67"/>
                <a:chOff x="541" y="2624"/>
                <a:chExt cx="1755" cy="67"/>
              </a:xfrm>
            </p:grpSpPr>
            <p:sp>
              <p:nvSpPr>
                <p:cNvPr id="318" name="Rectangle 317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solidFill>
                  <a:srgbClr val="BBE0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19" name="Rectangle 318"/>
                <p:cNvSpPr>
                  <a:spLocks noChangeArrowheads="1"/>
                </p:cNvSpPr>
                <p:nvPr/>
              </p:nvSpPr>
              <p:spPr bwMode="auto">
                <a:xfrm>
                  <a:off x="541" y="2624"/>
                  <a:ext cx="1755" cy="67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09" name="Group 308"/>
              <p:cNvGrpSpPr>
                <a:grpSpLocks/>
              </p:cNvGrpSpPr>
              <p:nvPr/>
            </p:nvGrpSpPr>
            <p:grpSpPr bwMode="auto">
              <a:xfrm>
                <a:off x="541" y="2691"/>
                <a:ext cx="1755" cy="45"/>
                <a:chOff x="541" y="2691"/>
                <a:chExt cx="1755" cy="45"/>
              </a:xfrm>
            </p:grpSpPr>
            <p:sp>
              <p:nvSpPr>
                <p:cNvPr id="316" name="Rectangle 315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17" name="Rectangle 316"/>
                <p:cNvSpPr>
                  <a:spLocks noChangeArrowheads="1"/>
                </p:cNvSpPr>
                <p:nvPr/>
              </p:nvSpPr>
              <p:spPr bwMode="auto">
                <a:xfrm>
                  <a:off x="541" y="2691"/>
                  <a:ext cx="1755" cy="4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10" name="Group 309"/>
              <p:cNvGrpSpPr>
                <a:grpSpLocks/>
              </p:cNvGrpSpPr>
              <p:nvPr/>
            </p:nvGrpSpPr>
            <p:grpSpPr bwMode="auto">
              <a:xfrm>
                <a:off x="541" y="2243"/>
                <a:ext cx="1755" cy="44"/>
                <a:chOff x="541" y="2243"/>
                <a:chExt cx="1755" cy="44"/>
              </a:xfrm>
            </p:grpSpPr>
            <p:sp>
              <p:nvSpPr>
                <p:cNvPr id="314" name="Rectangle 313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15" name="Rectangle 314"/>
                <p:cNvSpPr>
                  <a:spLocks noChangeArrowheads="1"/>
                </p:cNvSpPr>
                <p:nvPr/>
              </p:nvSpPr>
              <p:spPr bwMode="auto">
                <a:xfrm>
                  <a:off x="541" y="2243"/>
                  <a:ext cx="1755" cy="4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  <p:grpSp>
            <p:nvGrpSpPr>
              <p:cNvPr id="311" name="Group 310"/>
              <p:cNvGrpSpPr>
                <a:grpSpLocks/>
              </p:cNvGrpSpPr>
              <p:nvPr/>
            </p:nvGrpSpPr>
            <p:grpSpPr bwMode="auto">
              <a:xfrm>
                <a:off x="541" y="2108"/>
                <a:ext cx="1755" cy="135"/>
                <a:chOff x="541" y="2108"/>
                <a:chExt cx="1755" cy="135"/>
              </a:xfrm>
            </p:grpSpPr>
            <p:sp>
              <p:nvSpPr>
                <p:cNvPr id="312" name="Rectangle 311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  <p:sp>
              <p:nvSpPr>
                <p:cNvPr id="313" name="Rectangle 312"/>
                <p:cNvSpPr>
                  <a:spLocks noChangeArrowheads="1"/>
                </p:cNvSpPr>
                <p:nvPr/>
              </p:nvSpPr>
              <p:spPr bwMode="auto">
                <a:xfrm>
                  <a:off x="541" y="2108"/>
                  <a:ext cx="1755" cy="135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cs-CZ" sz="1800"/>
                </a:p>
              </p:txBody>
            </p:sp>
          </p:grpSp>
        </p:grpSp>
        <p:grpSp>
          <p:nvGrpSpPr>
            <p:cNvPr id="136" name="Group 135"/>
            <p:cNvGrpSpPr>
              <a:grpSpLocks/>
            </p:cNvGrpSpPr>
            <p:nvPr/>
          </p:nvGrpSpPr>
          <p:grpSpPr bwMode="auto">
            <a:xfrm>
              <a:off x="400050" y="1427163"/>
              <a:ext cx="2786062" cy="106362"/>
              <a:chOff x="541" y="1660"/>
              <a:chExt cx="1755" cy="67"/>
            </a:xfrm>
          </p:grpSpPr>
          <p:sp>
            <p:nvSpPr>
              <p:cNvPr id="292" name="Rectangle 291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93" name="Rectangle 292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37" name="Group 136"/>
            <p:cNvGrpSpPr>
              <a:grpSpLocks/>
            </p:cNvGrpSpPr>
            <p:nvPr/>
          </p:nvGrpSpPr>
          <p:grpSpPr bwMode="auto">
            <a:xfrm>
              <a:off x="400050" y="1533525"/>
              <a:ext cx="2786062" cy="71437"/>
              <a:chOff x="541" y="1727"/>
              <a:chExt cx="1755" cy="45"/>
            </a:xfrm>
          </p:grpSpPr>
          <p:sp>
            <p:nvSpPr>
              <p:cNvPr id="290" name="Rectangle 289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91" name="Rectangle 290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38" name="Group 137"/>
            <p:cNvGrpSpPr>
              <a:grpSpLocks/>
            </p:cNvGrpSpPr>
            <p:nvPr/>
          </p:nvGrpSpPr>
          <p:grpSpPr bwMode="auto">
            <a:xfrm>
              <a:off x="400050" y="1604963"/>
              <a:ext cx="2786062" cy="106362"/>
              <a:chOff x="541" y="1772"/>
              <a:chExt cx="1755" cy="67"/>
            </a:xfrm>
          </p:grpSpPr>
          <p:sp>
            <p:nvSpPr>
              <p:cNvPr id="288" name="Rectangle 287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89" name="Rectangle 288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39" name="Group 138"/>
            <p:cNvGrpSpPr>
              <a:grpSpLocks/>
            </p:cNvGrpSpPr>
            <p:nvPr/>
          </p:nvGrpSpPr>
          <p:grpSpPr bwMode="auto">
            <a:xfrm>
              <a:off x="400050" y="1711325"/>
              <a:ext cx="2786062" cy="71437"/>
              <a:chOff x="541" y="1839"/>
              <a:chExt cx="1755" cy="45"/>
            </a:xfrm>
          </p:grpSpPr>
          <p:sp>
            <p:nvSpPr>
              <p:cNvPr id="286" name="Rectangle 285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87" name="Rectangle 286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40" name="Group 139"/>
            <p:cNvGrpSpPr>
              <a:grpSpLocks/>
            </p:cNvGrpSpPr>
            <p:nvPr/>
          </p:nvGrpSpPr>
          <p:grpSpPr bwMode="auto">
            <a:xfrm>
              <a:off x="400050" y="1782763"/>
              <a:ext cx="2786062" cy="106362"/>
              <a:chOff x="541" y="1884"/>
              <a:chExt cx="1755" cy="67"/>
            </a:xfrm>
          </p:grpSpPr>
          <p:sp>
            <p:nvSpPr>
              <p:cNvPr id="284" name="Rectangle 283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85" name="Rectangle 284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41" name="Group 140"/>
            <p:cNvGrpSpPr>
              <a:grpSpLocks/>
            </p:cNvGrpSpPr>
            <p:nvPr/>
          </p:nvGrpSpPr>
          <p:grpSpPr bwMode="auto">
            <a:xfrm>
              <a:off x="400050" y="1889125"/>
              <a:ext cx="2786062" cy="71437"/>
              <a:chOff x="541" y="1951"/>
              <a:chExt cx="1755" cy="45"/>
            </a:xfrm>
          </p:grpSpPr>
          <p:sp>
            <p:nvSpPr>
              <p:cNvPr id="282" name="Rectangle 281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83" name="Rectangle 282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400050" y="1960563"/>
              <a:ext cx="2786062" cy="106362"/>
              <a:chOff x="541" y="1996"/>
              <a:chExt cx="1755" cy="67"/>
            </a:xfrm>
          </p:grpSpPr>
          <p:sp>
            <p:nvSpPr>
              <p:cNvPr id="280" name="Rectangle 279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81" name="Rectangle 280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83" name="Group 182"/>
            <p:cNvGrpSpPr>
              <a:grpSpLocks/>
            </p:cNvGrpSpPr>
            <p:nvPr/>
          </p:nvGrpSpPr>
          <p:grpSpPr bwMode="auto">
            <a:xfrm>
              <a:off x="400050" y="2066925"/>
              <a:ext cx="2786062" cy="71437"/>
              <a:chOff x="541" y="2063"/>
              <a:chExt cx="1755" cy="45"/>
            </a:xfrm>
          </p:grpSpPr>
          <p:sp>
            <p:nvSpPr>
              <p:cNvPr id="278" name="Rectangle 277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79" name="Rectangle 278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84" name="Group 183"/>
            <p:cNvGrpSpPr>
              <a:grpSpLocks/>
            </p:cNvGrpSpPr>
            <p:nvPr/>
          </p:nvGrpSpPr>
          <p:grpSpPr bwMode="auto">
            <a:xfrm>
              <a:off x="400050" y="2422525"/>
              <a:ext cx="2786062" cy="107950"/>
              <a:chOff x="541" y="2287"/>
              <a:chExt cx="1755" cy="68"/>
            </a:xfrm>
          </p:grpSpPr>
          <p:sp>
            <p:nvSpPr>
              <p:cNvPr id="276" name="Rectangle 275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77" name="Rectangle 276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85" name="Group 184"/>
            <p:cNvGrpSpPr>
              <a:grpSpLocks/>
            </p:cNvGrpSpPr>
            <p:nvPr/>
          </p:nvGrpSpPr>
          <p:grpSpPr bwMode="auto">
            <a:xfrm>
              <a:off x="400050" y="2530475"/>
              <a:ext cx="2786062" cy="69850"/>
              <a:chOff x="541" y="2355"/>
              <a:chExt cx="1755" cy="44"/>
            </a:xfrm>
          </p:grpSpPr>
          <p:sp>
            <p:nvSpPr>
              <p:cNvPr id="274" name="Rectangle 273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75" name="Rectangle 274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86" name="Group 185"/>
            <p:cNvGrpSpPr>
              <a:grpSpLocks/>
            </p:cNvGrpSpPr>
            <p:nvPr/>
          </p:nvGrpSpPr>
          <p:grpSpPr bwMode="auto">
            <a:xfrm>
              <a:off x="400050" y="2598738"/>
              <a:ext cx="2786062" cy="109537"/>
              <a:chOff x="541" y="2398"/>
              <a:chExt cx="1755" cy="69"/>
            </a:xfrm>
          </p:grpSpPr>
          <p:sp>
            <p:nvSpPr>
              <p:cNvPr id="272" name="Rectangle 271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73" name="Rectangle 272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4" name="Group 193"/>
            <p:cNvGrpSpPr>
              <a:grpSpLocks/>
            </p:cNvGrpSpPr>
            <p:nvPr/>
          </p:nvGrpSpPr>
          <p:grpSpPr bwMode="auto">
            <a:xfrm>
              <a:off x="400050" y="2708275"/>
              <a:ext cx="2786062" cy="71437"/>
              <a:chOff x="541" y="2467"/>
              <a:chExt cx="1755" cy="45"/>
            </a:xfrm>
          </p:grpSpPr>
          <p:sp>
            <p:nvSpPr>
              <p:cNvPr id="270" name="Rectangle 269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71" name="Rectangle 270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5" name="Group 194"/>
            <p:cNvGrpSpPr>
              <a:grpSpLocks/>
            </p:cNvGrpSpPr>
            <p:nvPr/>
          </p:nvGrpSpPr>
          <p:grpSpPr bwMode="auto">
            <a:xfrm>
              <a:off x="400050" y="2779713"/>
              <a:ext cx="2786062" cy="106362"/>
              <a:chOff x="541" y="2512"/>
              <a:chExt cx="1755" cy="67"/>
            </a:xfrm>
          </p:grpSpPr>
          <p:sp>
            <p:nvSpPr>
              <p:cNvPr id="268" name="Rectangle 267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69" name="Rectangle 268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6" name="Group 195"/>
            <p:cNvGrpSpPr>
              <a:grpSpLocks/>
            </p:cNvGrpSpPr>
            <p:nvPr/>
          </p:nvGrpSpPr>
          <p:grpSpPr bwMode="auto">
            <a:xfrm>
              <a:off x="400050" y="2886075"/>
              <a:ext cx="2786062" cy="71437"/>
              <a:chOff x="541" y="2579"/>
              <a:chExt cx="1755" cy="45"/>
            </a:xfrm>
          </p:grpSpPr>
          <p:sp>
            <p:nvSpPr>
              <p:cNvPr id="266" name="Rectangle 265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67" name="Rectangle 266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7" name="Group 196"/>
            <p:cNvGrpSpPr>
              <a:grpSpLocks/>
            </p:cNvGrpSpPr>
            <p:nvPr/>
          </p:nvGrpSpPr>
          <p:grpSpPr bwMode="auto">
            <a:xfrm>
              <a:off x="400050" y="2957513"/>
              <a:ext cx="2786062" cy="106362"/>
              <a:chOff x="541" y="2624"/>
              <a:chExt cx="1755" cy="67"/>
            </a:xfrm>
          </p:grpSpPr>
          <p:sp>
            <p:nvSpPr>
              <p:cNvPr id="264" name="Rectangle 263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65" name="Rectangle 264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8" name="Group 197"/>
            <p:cNvGrpSpPr>
              <a:grpSpLocks/>
            </p:cNvGrpSpPr>
            <p:nvPr/>
          </p:nvGrpSpPr>
          <p:grpSpPr bwMode="auto">
            <a:xfrm>
              <a:off x="400050" y="3063875"/>
              <a:ext cx="2786062" cy="71437"/>
              <a:chOff x="541" y="2691"/>
              <a:chExt cx="1755" cy="45"/>
            </a:xfrm>
          </p:grpSpPr>
          <p:sp>
            <p:nvSpPr>
              <p:cNvPr id="262" name="Rectangle 261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63" name="Rectangle 262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199" name="Group 198"/>
            <p:cNvGrpSpPr>
              <a:grpSpLocks/>
            </p:cNvGrpSpPr>
            <p:nvPr/>
          </p:nvGrpSpPr>
          <p:grpSpPr bwMode="auto">
            <a:xfrm>
              <a:off x="400050" y="2352675"/>
              <a:ext cx="2786062" cy="69850"/>
              <a:chOff x="541" y="2243"/>
              <a:chExt cx="1755" cy="44"/>
            </a:xfrm>
          </p:grpSpPr>
          <p:sp>
            <p:nvSpPr>
              <p:cNvPr id="260" name="Rectangle 259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61" name="Rectangle 260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0" name="Group 199"/>
            <p:cNvGrpSpPr>
              <a:grpSpLocks/>
            </p:cNvGrpSpPr>
            <p:nvPr/>
          </p:nvGrpSpPr>
          <p:grpSpPr bwMode="auto">
            <a:xfrm>
              <a:off x="400050" y="2138363"/>
              <a:ext cx="2786062" cy="214312"/>
              <a:chOff x="541" y="2108"/>
              <a:chExt cx="1755" cy="135"/>
            </a:xfrm>
          </p:grpSpPr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59" name="Rectangle 258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1" name="Group 200"/>
            <p:cNvGrpSpPr>
              <a:grpSpLocks/>
            </p:cNvGrpSpPr>
            <p:nvPr/>
          </p:nvGrpSpPr>
          <p:grpSpPr bwMode="auto">
            <a:xfrm>
              <a:off x="400050" y="1427163"/>
              <a:ext cx="2786062" cy="106362"/>
              <a:chOff x="541" y="1660"/>
              <a:chExt cx="1755" cy="67"/>
            </a:xfrm>
          </p:grpSpPr>
          <p:sp>
            <p:nvSpPr>
              <p:cNvPr id="256" name="Rectangle 255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57" name="Rectangle 256"/>
              <p:cNvSpPr>
                <a:spLocks noChangeArrowheads="1"/>
              </p:cNvSpPr>
              <p:nvPr/>
            </p:nvSpPr>
            <p:spPr bwMode="auto">
              <a:xfrm>
                <a:off x="541" y="1660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2" name="Group 201"/>
            <p:cNvGrpSpPr>
              <a:grpSpLocks/>
            </p:cNvGrpSpPr>
            <p:nvPr/>
          </p:nvGrpSpPr>
          <p:grpSpPr bwMode="auto">
            <a:xfrm>
              <a:off x="400050" y="1533525"/>
              <a:ext cx="2786062" cy="71437"/>
              <a:chOff x="541" y="1727"/>
              <a:chExt cx="1755" cy="45"/>
            </a:xfrm>
          </p:grpSpPr>
          <p:sp>
            <p:nvSpPr>
              <p:cNvPr id="254" name="Rectangle 253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541" y="172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3" name="Group 202"/>
            <p:cNvGrpSpPr>
              <a:grpSpLocks/>
            </p:cNvGrpSpPr>
            <p:nvPr/>
          </p:nvGrpSpPr>
          <p:grpSpPr bwMode="auto">
            <a:xfrm>
              <a:off x="400050" y="1604963"/>
              <a:ext cx="2786062" cy="106362"/>
              <a:chOff x="541" y="1772"/>
              <a:chExt cx="1755" cy="67"/>
            </a:xfrm>
          </p:grpSpPr>
          <p:sp>
            <p:nvSpPr>
              <p:cNvPr id="252" name="Rectangle 251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53" name="Rectangle 252"/>
              <p:cNvSpPr>
                <a:spLocks noChangeArrowheads="1"/>
              </p:cNvSpPr>
              <p:nvPr/>
            </p:nvSpPr>
            <p:spPr bwMode="auto">
              <a:xfrm>
                <a:off x="541" y="177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4" name="Group 203"/>
            <p:cNvGrpSpPr>
              <a:grpSpLocks/>
            </p:cNvGrpSpPr>
            <p:nvPr/>
          </p:nvGrpSpPr>
          <p:grpSpPr bwMode="auto">
            <a:xfrm>
              <a:off x="400050" y="1711325"/>
              <a:ext cx="2786062" cy="71437"/>
              <a:chOff x="541" y="1839"/>
              <a:chExt cx="1755" cy="45"/>
            </a:xfrm>
          </p:grpSpPr>
          <p:sp>
            <p:nvSpPr>
              <p:cNvPr id="250" name="Rectangle 249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541" y="183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5" name="Group 204"/>
            <p:cNvGrpSpPr>
              <a:grpSpLocks/>
            </p:cNvGrpSpPr>
            <p:nvPr/>
          </p:nvGrpSpPr>
          <p:grpSpPr bwMode="auto">
            <a:xfrm>
              <a:off x="400050" y="1782763"/>
              <a:ext cx="2786062" cy="106362"/>
              <a:chOff x="541" y="1884"/>
              <a:chExt cx="1755" cy="67"/>
            </a:xfrm>
          </p:grpSpPr>
          <p:sp>
            <p:nvSpPr>
              <p:cNvPr id="248" name="Rectangle 247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49" name="Rectangle 248"/>
              <p:cNvSpPr>
                <a:spLocks noChangeArrowheads="1"/>
              </p:cNvSpPr>
              <p:nvPr/>
            </p:nvSpPr>
            <p:spPr bwMode="auto">
              <a:xfrm>
                <a:off x="541" y="188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6" name="Group 205"/>
            <p:cNvGrpSpPr>
              <a:grpSpLocks/>
            </p:cNvGrpSpPr>
            <p:nvPr/>
          </p:nvGrpSpPr>
          <p:grpSpPr bwMode="auto">
            <a:xfrm>
              <a:off x="400050" y="1889125"/>
              <a:ext cx="2786062" cy="71437"/>
              <a:chOff x="541" y="1951"/>
              <a:chExt cx="1755" cy="45"/>
            </a:xfrm>
          </p:grpSpPr>
          <p:sp>
            <p:nvSpPr>
              <p:cNvPr id="246" name="Rectangle 245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541" y="195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7" name="Group 206"/>
            <p:cNvGrpSpPr>
              <a:grpSpLocks/>
            </p:cNvGrpSpPr>
            <p:nvPr/>
          </p:nvGrpSpPr>
          <p:grpSpPr bwMode="auto">
            <a:xfrm>
              <a:off x="400050" y="1960563"/>
              <a:ext cx="2786062" cy="106362"/>
              <a:chOff x="541" y="1996"/>
              <a:chExt cx="1755" cy="67"/>
            </a:xfrm>
          </p:grpSpPr>
          <p:sp>
            <p:nvSpPr>
              <p:cNvPr id="244" name="Rectangle 243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45" name="Rectangle 244"/>
              <p:cNvSpPr>
                <a:spLocks noChangeArrowheads="1"/>
              </p:cNvSpPr>
              <p:nvPr/>
            </p:nvSpPr>
            <p:spPr bwMode="auto">
              <a:xfrm>
                <a:off x="541" y="1996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8" name="Group 207"/>
            <p:cNvGrpSpPr>
              <a:grpSpLocks/>
            </p:cNvGrpSpPr>
            <p:nvPr/>
          </p:nvGrpSpPr>
          <p:grpSpPr bwMode="auto">
            <a:xfrm>
              <a:off x="400050" y="2066925"/>
              <a:ext cx="2786062" cy="71437"/>
              <a:chOff x="541" y="2063"/>
              <a:chExt cx="1755" cy="45"/>
            </a:xfrm>
          </p:grpSpPr>
          <p:sp>
            <p:nvSpPr>
              <p:cNvPr id="242" name="Rectangle 241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43" name="Rectangle 242"/>
              <p:cNvSpPr>
                <a:spLocks noChangeArrowheads="1"/>
              </p:cNvSpPr>
              <p:nvPr/>
            </p:nvSpPr>
            <p:spPr bwMode="auto">
              <a:xfrm>
                <a:off x="541" y="2063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09" name="Group 208"/>
            <p:cNvGrpSpPr>
              <a:grpSpLocks/>
            </p:cNvGrpSpPr>
            <p:nvPr/>
          </p:nvGrpSpPr>
          <p:grpSpPr bwMode="auto">
            <a:xfrm>
              <a:off x="400050" y="2422525"/>
              <a:ext cx="2786062" cy="107950"/>
              <a:chOff x="541" y="2287"/>
              <a:chExt cx="1755" cy="68"/>
            </a:xfrm>
          </p:grpSpPr>
          <p:sp>
            <p:nvSpPr>
              <p:cNvPr id="240" name="Rectangle 239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41" name="Rectangle 240"/>
              <p:cNvSpPr>
                <a:spLocks noChangeArrowheads="1"/>
              </p:cNvSpPr>
              <p:nvPr/>
            </p:nvSpPr>
            <p:spPr bwMode="auto">
              <a:xfrm>
                <a:off x="541" y="2287"/>
                <a:ext cx="1755" cy="6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0" name="Group 209"/>
            <p:cNvGrpSpPr>
              <a:grpSpLocks/>
            </p:cNvGrpSpPr>
            <p:nvPr/>
          </p:nvGrpSpPr>
          <p:grpSpPr bwMode="auto">
            <a:xfrm>
              <a:off x="400050" y="2530475"/>
              <a:ext cx="2786062" cy="69850"/>
              <a:chOff x="541" y="2355"/>
              <a:chExt cx="1755" cy="44"/>
            </a:xfrm>
          </p:grpSpPr>
          <p:sp>
            <p:nvSpPr>
              <p:cNvPr id="238" name="Rectangle 237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39" name="Rectangle 238"/>
              <p:cNvSpPr>
                <a:spLocks noChangeArrowheads="1"/>
              </p:cNvSpPr>
              <p:nvPr/>
            </p:nvSpPr>
            <p:spPr bwMode="auto">
              <a:xfrm>
                <a:off x="541" y="2355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1" name="Group 210"/>
            <p:cNvGrpSpPr>
              <a:grpSpLocks/>
            </p:cNvGrpSpPr>
            <p:nvPr/>
          </p:nvGrpSpPr>
          <p:grpSpPr bwMode="auto">
            <a:xfrm>
              <a:off x="400050" y="2598738"/>
              <a:ext cx="2786062" cy="109537"/>
              <a:chOff x="541" y="2398"/>
              <a:chExt cx="1755" cy="69"/>
            </a:xfrm>
          </p:grpSpPr>
          <p:sp>
            <p:nvSpPr>
              <p:cNvPr id="236" name="Rectangle 235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37" name="Rectangle 236"/>
              <p:cNvSpPr>
                <a:spLocks noChangeArrowheads="1"/>
              </p:cNvSpPr>
              <p:nvPr/>
            </p:nvSpPr>
            <p:spPr bwMode="auto">
              <a:xfrm>
                <a:off x="541" y="2398"/>
                <a:ext cx="1755" cy="69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2" name="Group 211"/>
            <p:cNvGrpSpPr>
              <a:grpSpLocks/>
            </p:cNvGrpSpPr>
            <p:nvPr/>
          </p:nvGrpSpPr>
          <p:grpSpPr bwMode="auto">
            <a:xfrm>
              <a:off x="400050" y="2708275"/>
              <a:ext cx="2786062" cy="71437"/>
              <a:chOff x="541" y="2467"/>
              <a:chExt cx="1755" cy="45"/>
            </a:xfrm>
          </p:grpSpPr>
          <p:sp>
            <p:nvSpPr>
              <p:cNvPr id="234" name="Rectangle 233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35" name="Rectangle 234"/>
              <p:cNvSpPr>
                <a:spLocks noChangeArrowheads="1"/>
              </p:cNvSpPr>
              <p:nvPr/>
            </p:nvSpPr>
            <p:spPr bwMode="auto">
              <a:xfrm>
                <a:off x="541" y="2467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3" name="Group 212"/>
            <p:cNvGrpSpPr>
              <a:grpSpLocks/>
            </p:cNvGrpSpPr>
            <p:nvPr/>
          </p:nvGrpSpPr>
          <p:grpSpPr bwMode="auto">
            <a:xfrm>
              <a:off x="400050" y="2779713"/>
              <a:ext cx="2786062" cy="106362"/>
              <a:chOff x="541" y="2512"/>
              <a:chExt cx="1755" cy="67"/>
            </a:xfrm>
          </p:grpSpPr>
          <p:sp>
            <p:nvSpPr>
              <p:cNvPr id="232" name="Rectangle 231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33" name="Rectangle 232"/>
              <p:cNvSpPr>
                <a:spLocks noChangeArrowheads="1"/>
              </p:cNvSpPr>
              <p:nvPr/>
            </p:nvSpPr>
            <p:spPr bwMode="auto">
              <a:xfrm>
                <a:off x="541" y="2512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4" name="Group 213"/>
            <p:cNvGrpSpPr>
              <a:grpSpLocks/>
            </p:cNvGrpSpPr>
            <p:nvPr/>
          </p:nvGrpSpPr>
          <p:grpSpPr bwMode="auto">
            <a:xfrm>
              <a:off x="400050" y="2886075"/>
              <a:ext cx="2786062" cy="71437"/>
              <a:chOff x="541" y="2579"/>
              <a:chExt cx="1755" cy="45"/>
            </a:xfrm>
          </p:grpSpPr>
          <p:sp>
            <p:nvSpPr>
              <p:cNvPr id="230" name="Rectangle 229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31" name="Rectangle 230"/>
              <p:cNvSpPr>
                <a:spLocks noChangeArrowheads="1"/>
              </p:cNvSpPr>
              <p:nvPr/>
            </p:nvSpPr>
            <p:spPr bwMode="auto">
              <a:xfrm>
                <a:off x="541" y="2579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5" name="Group 214"/>
            <p:cNvGrpSpPr>
              <a:grpSpLocks/>
            </p:cNvGrpSpPr>
            <p:nvPr/>
          </p:nvGrpSpPr>
          <p:grpSpPr bwMode="auto">
            <a:xfrm>
              <a:off x="400050" y="2957513"/>
              <a:ext cx="2786062" cy="106362"/>
              <a:chOff x="541" y="2624"/>
              <a:chExt cx="1755" cy="67"/>
            </a:xfrm>
          </p:grpSpPr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29" name="Rectangle 228"/>
              <p:cNvSpPr>
                <a:spLocks noChangeArrowheads="1"/>
              </p:cNvSpPr>
              <p:nvPr/>
            </p:nvSpPr>
            <p:spPr bwMode="auto">
              <a:xfrm>
                <a:off x="541" y="2624"/>
                <a:ext cx="1755" cy="67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6" name="Group 215"/>
            <p:cNvGrpSpPr>
              <a:grpSpLocks/>
            </p:cNvGrpSpPr>
            <p:nvPr/>
          </p:nvGrpSpPr>
          <p:grpSpPr bwMode="auto">
            <a:xfrm>
              <a:off x="400050" y="3063875"/>
              <a:ext cx="2786062" cy="71437"/>
              <a:chOff x="541" y="2691"/>
              <a:chExt cx="1755" cy="45"/>
            </a:xfrm>
          </p:grpSpPr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541" y="2691"/>
                <a:ext cx="1755" cy="4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7" name="Group 216"/>
            <p:cNvGrpSpPr>
              <a:grpSpLocks/>
            </p:cNvGrpSpPr>
            <p:nvPr/>
          </p:nvGrpSpPr>
          <p:grpSpPr bwMode="auto">
            <a:xfrm>
              <a:off x="400050" y="2352675"/>
              <a:ext cx="2786062" cy="69850"/>
              <a:chOff x="541" y="2243"/>
              <a:chExt cx="1755" cy="44"/>
            </a:xfrm>
          </p:grpSpPr>
          <p:sp>
            <p:nvSpPr>
              <p:cNvPr id="224" name="Rectangle 223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solidFill>
                <a:srgbClr val="0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25" name="Rectangle 224"/>
              <p:cNvSpPr>
                <a:spLocks noChangeArrowheads="1"/>
              </p:cNvSpPr>
              <p:nvPr/>
            </p:nvSpPr>
            <p:spPr bwMode="auto">
              <a:xfrm>
                <a:off x="541" y="2243"/>
                <a:ext cx="1755" cy="44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grpSp>
          <p:nvGrpSpPr>
            <p:cNvPr id="218" name="Group 217"/>
            <p:cNvGrpSpPr>
              <a:grpSpLocks/>
            </p:cNvGrpSpPr>
            <p:nvPr/>
          </p:nvGrpSpPr>
          <p:grpSpPr bwMode="auto">
            <a:xfrm>
              <a:off x="400050" y="2138363"/>
              <a:ext cx="2786062" cy="214312"/>
              <a:chOff x="541" y="2108"/>
              <a:chExt cx="1755" cy="135"/>
            </a:xfrm>
          </p:grpSpPr>
          <p:sp>
            <p:nvSpPr>
              <p:cNvPr id="222" name="Rectangle 221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  <p:sp>
            <p:nvSpPr>
              <p:cNvPr id="223" name="Rectangle 222"/>
              <p:cNvSpPr>
                <a:spLocks noChangeArrowheads="1"/>
              </p:cNvSpPr>
              <p:nvPr/>
            </p:nvSpPr>
            <p:spPr bwMode="auto">
              <a:xfrm>
                <a:off x="541" y="2108"/>
                <a:ext cx="1755" cy="135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cs-CZ" sz="1800"/>
              </a:p>
            </p:txBody>
          </p:sp>
        </p:grpSp>
        <p:sp>
          <p:nvSpPr>
            <p:cNvPr id="219" name="Line 173"/>
            <p:cNvSpPr>
              <a:spLocks noChangeShapeType="1"/>
            </p:cNvSpPr>
            <p:nvPr/>
          </p:nvSpPr>
          <p:spPr bwMode="auto">
            <a:xfrm flipV="1">
              <a:off x="468313" y="2189163"/>
              <a:ext cx="719137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Line 174"/>
            <p:cNvSpPr>
              <a:spLocks noChangeShapeType="1"/>
            </p:cNvSpPr>
            <p:nvPr/>
          </p:nvSpPr>
          <p:spPr bwMode="auto">
            <a:xfrm flipV="1">
              <a:off x="2035175" y="2181225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Line 175"/>
            <p:cNvSpPr>
              <a:spLocks noChangeShapeType="1"/>
            </p:cNvSpPr>
            <p:nvPr/>
          </p:nvSpPr>
          <p:spPr bwMode="auto">
            <a:xfrm>
              <a:off x="1260475" y="2189163"/>
              <a:ext cx="719138" cy="1428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48" name="Text Box 12"/>
          <p:cNvSpPr txBox="1">
            <a:spLocks noChangeArrowheads="1"/>
          </p:cNvSpPr>
          <p:nvPr/>
        </p:nvSpPr>
        <p:spPr bwMode="auto">
          <a:xfrm>
            <a:off x="6525625" y="697260"/>
            <a:ext cx="2438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mtClean="0">
                <a:latin typeface="Calibri" panose="020F0502020204030204" pitchFamily="34" charset="0"/>
              </a:rPr>
              <a:t>“ARROW” 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z="1400" smtClean="0">
                <a:latin typeface="Calibri" panose="020F0502020204030204" pitchFamily="34" charset="0"/>
              </a:rPr>
              <a:t>(antiresonant reflecting OW)</a:t>
            </a:r>
            <a:endParaRPr lang="cs-CZ" sz="1400">
              <a:latin typeface="Calibri" panose="020F0502020204030204" pitchFamily="34" charset="0"/>
            </a:endParaRPr>
          </a:p>
        </p:txBody>
      </p:sp>
      <p:sp>
        <p:nvSpPr>
          <p:cNvPr id="349" name="Text Box 12"/>
          <p:cNvSpPr txBox="1">
            <a:spLocks noChangeArrowheads="1"/>
          </p:cNvSpPr>
          <p:nvPr/>
        </p:nvSpPr>
        <p:spPr bwMode="auto">
          <a:xfrm>
            <a:off x="352963" y="4171471"/>
            <a:ext cx="2262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mtClean="0">
                <a:latin typeface="Calibri" panose="020F0502020204030204" pitchFamily="34" charset="0"/>
              </a:rPr>
              <a:t>“gain/loss” waveguide</a:t>
            </a:r>
            <a:endParaRPr lang="cs-CZ">
              <a:latin typeface="Calibri" panose="020F0502020204030204" pitchFamily="34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00" y="4166084"/>
            <a:ext cx="2331305" cy="11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" name="Text Box 12"/>
          <p:cNvSpPr txBox="1">
            <a:spLocks noChangeArrowheads="1"/>
          </p:cNvSpPr>
          <p:nvPr/>
        </p:nvSpPr>
        <p:spPr bwMode="auto">
          <a:xfrm>
            <a:off x="3158878" y="3586016"/>
            <a:ext cx="24753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mtClean="0">
                <a:latin typeface="Calibri" panose="020F0502020204030204" pitchFamily="34" charset="0"/>
              </a:rPr>
              <a:t>subwavelength grating waveguide</a:t>
            </a:r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7" y="2286696"/>
            <a:ext cx="269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longitudinally</a:t>
            </a:r>
            <a:r>
              <a:rPr lang="en-US" b="1" i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uniform</a:t>
            </a:r>
            <a:endParaRPr lang="cs-CZ" b="1" i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5251172" y="4873724"/>
            <a:ext cx="167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longitudinally</a:t>
            </a:r>
            <a:br>
              <a:rPr lang="en-US" b="1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i="1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periodic</a:t>
            </a:r>
            <a:endParaRPr lang="cs-CZ" b="1" i="1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8796" y="2837735"/>
            <a:ext cx="2199000" cy="1171893"/>
            <a:chOff x="338796" y="2652811"/>
            <a:chExt cx="2199000" cy="1171893"/>
          </a:xfrm>
        </p:grpSpPr>
        <p:sp>
          <p:nvSpPr>
            <p:cNvPr id="18" name="Rectangle 17"/>
            <p:cNvSpPr/>
            <p:nvPr/>
          </p:nvSpPr>
          <p:spPr>
            <a:xfrm>
              <a:off x="563663" y="3005730"/>
              <a:ext cx="1935373" cy="3620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libri" panose="020F050202020403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38796" y="2652811"/>
              <a:ext cx="2199000" cy="1171893"/>
              <a:chOff x="3635896" y="3989863"/>
              <a:chExt cx="2199000" cy="117189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860763" y="4340845"/>
                <a:ext cx="1935373" cy="820911"/>
                <a:chOff x="3860763" y="4268837"/>
                <a:chExt cx="1935373" cy="820911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3860763" y="4268837"/>
                  <a:ext cx="1935373" cy="820911"/>
                  <a:chOff x="3387910" y="4369668"/>
                  <a:chExt cx="2188294" cy="928190"/>
                </a:xfrm>
              </p:grpSpPr>
              <p:sp>
                <p:nvSpPr>
                  <p:cNvPr id="13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387910" y="4779020"/>
                    <a:ext cx="2188294" cy="518838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cs-CZ" sz="240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Freeform 9"/>
                  <p:cNvSpPr>
                    <a:spLocks/>
                  </p:cNvSpPr>
                  <p:nvPr/>
                </p:nvSpPr>
                <p:spPr bwMode="auto">
                  <a:xfrm>
                    <a:off x="4082911" y="4369668"/>
                    <a:ext cx="190602" cy="668693"/>
                  </a:xfrm>
                  <a:custGeom>
                    <a:avLst/>
                    <a:gdLst>
                      <a:gd name="T0" fmla="*/ 0 w 246"/>
                      <a:gd name="T1" fmla="*/ 0 h 1086"/>
                      <a:gd name="T2" fmla="*/ 0 w 246"/>
                      <a:gd name="T3" fmla="*/ 2147483647 h 1086"/>
                      <a:gd name="T4" fmla="*/ 2147483647 w 246"/>
                      <a:gd name="T5" fmla="*/ 2147483647 h 1086"/>
                      <a:gd name="T6" fmla="*/ 2147483647 w 246"/>
                      <a:gd name="T7" fmla="*/ 2147483647 h 1086"/>
                      <a:gd name="T8" fmla="*/ 2147483647 w 246"/>
                      <a:gd name="T9" fmla="*/ 2147483647 h 1086"/>
                      <a:gd name="T10" fmla="*/ 2147483647 w 246"/>
                      <a:gd name="T11" fmla="*/ 2147483647 h 1086"/>
                      <a:gd name="T12" fmla="*/ 2147483647 w 246"/>
                      <a:gd name="T13" fmla="*/ 2147483647 h 1086"/>
                      <a:gd name="T14" fmla="*/ 2147483647 w 246"/>
                      <a:gd name="T15" fmla="*/ 2147483647 h 1086"/>
                      <a:gd name="T16" fmla="*/ 2147483647 w 246"/>
                      <a:gd name="T17" fmla="*/ 2147483647 h 1086"/>
                      <a:gd name="T18" fmla="*/ 0 w 246"/>
                      <a:gd name="T19" fmla="*/ 0 h 10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46"/>
                      <a:gd name="T31" fmla="*/ 0 h 1086"/>
                      <a:gd name="T32" fmla="*/ 246 w 246"/>
                      <a:gd name="T33" fmla="*/ 1086 h 108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46" h="1086">
                        <a:moveTo>
                          <a:pt x="0" y="0"/>
                        </a:moveTo>
                        <a:lnTo>
                          <a:pt x="0" y="1086"/>
                        </a:lnTo>
                        <a:lnTo>
                          <a:pt x="36" y="942"/>
                        </a:lnTo>
                        <a:lnTo>
                          <a:pt x="78" y="849"/>
                        </a:lnTo>
                        <a:cubicBezTo>
                          <a:pt x="96" y="818"/>
                          <a:pt x="116" y="779"/>
                          <a:pt x="144" y="753"/>
                        </a:cubicBezTo>
                        <a:cubicBezTo>
                          <a:pt x="172" y="727"/>
                          <a:pt x="222" y="696"/>
                          <a:pt x="246" y="690"/>
                        </a:cubicBezTo>
                        <a:cubicBezTo>
                          <a:pt x="205" y="627"/>
                          <a:pt x="165" y="564"/>
                          <a:pt x="165" y="564"/>
                        </a:cubicBezTo>
                        <a:cubicBezTo>
                          <a:pt x="140" y="520"/>
                          <a:pt x="116" y="488"/>
                          <a:pt x="93" y="426"/>
                        </a:cubicBezTo>
                        <a:cubicBezTo>
                          <a:pt x="70" y="364"/>
                          <a:pt x="45" y="259"/>
                          <a:pt x="27" y="189"/>
                        </a:cubicBezTo>
                        <a:cubicBezTo>
                          <a:pt x="9" y="119"/>
                          <a:pt x="6" y="3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92" name="TextBox 191"/>
                <p:cNvSpPr txBox="1"/>
                <p:nvPr/>
              </p:nvSpPr>
              <p:spPr>
                <a:xfrm>
                  <a:off x="5021435" y="4661033"/>
                  <a:ext cx="6864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smtClean="0">
                      <a:solidFill>
                        <a:schemeClr val="accent6">
                          <a:lumMod val="50000"/>
                        </a:schemeClr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metal</a:t>
                  </a:r>
                  <a:endParaRPr lang="cs-CZ" sz="160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3" name="Text Box 12"/>
              <p:cNvSpPr txBox="1">
                <a:spLocks noChangeArrowheads="1"/>
              </p:cNvSpPr>
              <p:nvPr/>
            </p:nvSpPr>
            <p:spPr bwMode="auto">
              <a:xfrm>
                <a:off x="3635896" y="3989863"/>
                <a:ext cx="2199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smtClean="0">
                    <a:latin typeface="Calibri" panose="020F0502020204030204" pitchFamily="34" charset="0"/>
                  </a:rPr>
                  <a:t>plasmonic waveguide</a:t>
                </a:r>
                <a:endParaRPr lang="cs-CZ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352" name="Picture 3" descr="resona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7639">
            <a:off x="5182039" y="2181065"/>
            <a:ext cx="1348066" cy="14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" name="Text Box 11"/>
          <p:cNvSpPr txBox="1">
            <a:spLocks noChangeArrowheads="1"/>
          </p:cNvSpPr>
          <p:nvPr/>
        </p:nvSpPr>
        <p:spPr bwMode="auto">
          <a:xfrm>
            <a:off x="3987407" y="2643217"/>
            <a:ext cx="1095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mtClean="0">
                <a:latin typeface="Calibri" panose="020F0502020204030204" pitchFamily="34" charset="0"/>
              </a:rPr>
              <a:t>microring</a:t>
            </a:r>
          </a:p>
          <a:p>
            <a:pPr algn="r" eaLnBrk="1" hangingPunct="1"/>
            <a:r>
              <a:rPr lang="en-US" smtClean="0">
                <a:latin typeface="Calibri" panose="020F0502020204030204" pitchFamily="34" charset="0"/>
              </a:rPr>
              <a:t>resonator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6357856" y="2787233"/>
            <a:ext cx="12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CC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angularly</a:t>
            </a:r>
            <a:endParaRPr lang="en-US" b="1" i="1">
              <a:solidFill>
                <a:srgbClr val="CC99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smtClean="0">
                <a:solidFill>
                  <a:srgbClr val="CC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uniform</a:t>
            </a:r>
            <a:endParaRPr lang="cs-CZ" b="1">
              <a:solidFill>
                <a:srgbClr val="CC99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05273" y="684245"/>
            <a:ext cx="8789437" cy="4752392"/>
          </a:xfrm>
          <a:custGeom>
            <a:avLst/>
            <a:gdLst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36849 h 4752392"/>
              <a:gd name="connsiteX71" fmla="*/ 4889241 w 8789437"/>
              <a:gd name="connsiteY71" fmla="*/ 143069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17503 w 8789437"/>
              <a:gd name="connsiteY172" fmla="*/ 1244082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35625 w 8789437"/>
              <a:gd name="connsiteY198" fmla="*/ 1598645 h 4752392"/>
              <a:gd name="connsiteX199" fmla="*/ 4316964 w 8789437"/>
              <a:gd name="connsiteY199" fmla="*/ 1617306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36849 h 4752392"/>
              <a:gd name="connsiteX71" fmla="*/ 4889241 w 8789437"/>
              <a:gd name="connsiteY71" fmla="*/ 143069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17503 w 8789437"/>
              <a:gd name="connsiteY172" fmla="*/ 1244082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35625 w 8789437"/>
              <a:gd name="connsiteY198" fmla="*/ 1598645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36849 h 4752392"/>
              <a:gd name="connsiteX71" fmla="*/ 4889241 w 8789437"/>
              <a:gd name="connsiteY71" fmla="*/ 143069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17503 w 8789437"/>
              <a:gd name="connsiteY172" fmla="*/ 1244082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60507 w 8789437"/>
              <a:gd name="connsiteY198" fmla="*/ 1635967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36849 h 4752392"/>
              <a:gd name="connsiteX71" fmla="*/ 4889241 w 8789437"/>
              <a:gd name="connsiteY71" fmla="*/ 143069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23724 w 8789437"/>
              <a:gd name="connsiteY172" fmla="*/ 1262743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60507 w 8789437"/>
              <a:gd name="connsiteY198" fmla="*/ 1635967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05747 h 4752392"/>
              <a:gd name="connsiteX71" fmla="*/ 4889241 w 8789437"/>
              <a:gd name="connsiteY71" fmla="*/ 143069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23724 w 8789437"/>
              <a:gd name="connsiteY172" fmla="*/ 1262743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60507 w 8789437"/>
              <a:gd name="connsiteY198" fmla="*/ 1635967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05747 h 4752392"/>
              <a:gd name="connsiteX71" fmla="*/ 4926564 w 8789437"/>
              <a:gd name="connsiteY71" fmla="*/ 93306 h 4752392"/>
              <a:gd name="connsiteX72" fmla="*/ 4963886 w 8789437"/>
              <a:gd name="connsiteY72" fmla="*/ 136849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23724 w 8789437"/>
              <a:gd name="connsiteY172" fmla="*/ 1262743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60507 w 8789437"/>
              <a:gd name="connsiteY198" fmla="*/ 1635967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05747 h 4752392"/>
              <a:gd name="connsiteX71" fmla="*/ 4926564 w 8789437"/>
              <a:gd name="connsiteY71" fmla="*/ 93306 h 4752392"/>
              <a:gd name="connsiteX72" fmla="*/ 4994988 w 8789437"/>
              <a:gd name="connsiteY72" fmla="*/ 74645 h 4752392"/>
              <a:gd name="connsiteX73" fmla="*/ 5007429 w 8789437"/>
              <a:gd name="connsiteY73" fmla="*/ 118188 h 4752392"/>
              <a:gd name="connsiteX74" fmla="*/ 5026090 w 8789437"/>
              <a:gd name="connsiteY74" fmla="*/ 105747 h 4752392"/>
              <a:gd name="connsiteX75" fmla="*/ 5063413 w 8789437"/>
              <a:gd name="connsiteY75" fmla="*/ 93306 h 4752392"/>
              <a:gd name="connsiteX76" fmla="*/ 5617029 w 8789437"/>
              <a:gd name="connsiteY76" fmla="*/ 87086 h 4752392"/>
              <a:gd name="connsiteX77" fmla="*/ 5641911 w 8789437"/>
              <a:gd name="connsiteY77" fmla="*/ 80865 h 4752392"/>
              <a:gd name="connsiteX78" fmla="*/ 5660572 w 8789437"/>
              <a:gd name="connsiteY78" fmla="*/ 74645 h 4752392"/>
              <a:gd name="connsiteX79" fmla="*/ 5741437 w 8789437"/>
              <a:gd name="connsiteY79" fmla="*/ 68424 h 4752392"/>
              <a:gd name="connsiteX80" fmla="*/ 6419462 w 8789437"/>
              <a:gd name="connsiteY80" fmla="*/ 62204 h 4752392"/>
              <a:gd name="connsiteX81" fmla="*/ 6463005 w 8789437"/>
              <a:gd name="connsiteY81" fmla="*/ 55984 h 4752392"/>
              <a:gd name="connsiteX82" fmla="*/ 6487886 w 8789437"/>
              <a:gd name="connsiteY82" fmla="*/ 49763 h 4752392"/>
              <a:gd name="connsiteX83" fmla="*/ 6581192 w 8789437"/>
              <a:gd name="connsiteY83" fmla="*/ 43543 h 4752392"/>
              <a:gd name="connsiteX84" fmla="*/ 6749143 w 8789437"/>
              <a:gd name="connsiteY84" fmla="*/ 31102 h 4752392"/>
              <a:gd name="connsiteX85" fmla="*/ 6935756 w 8789437"/>
              <a:gd name="connsiteY85" fmla="*/ 24882 h 4752392"/>
              <a:gd name="connsiteX86" fmla="*/ 6997960 w 8789437"/>
              <a:gd name="connsiteY86" fmla="*/ 18661 h 4752392"/>
              <a:gd name="connsiteX87" fmla="*/ 7420947 w 8789437"/>
              <a:gd name="connsiteY87" fmla="*/ 31102 h 4752392"/>
              <a:gd name="connsiteX88" fmla="*/ 7576458 w 8789437"/>
              <a:gd name="connsiteY88" fmla="*/ 24882 h 4752392"/>
              <a:gd name="connsiteX89" fmla="*/ 7595119 w 8789437"/>
              <a:gd name="connsiteY89" fmla="*/ 18661 h 4752392"/>
              <a:gd name="connsiteX90" fmla="*/ 7700866 w 8789437"/>
              <a:gd name="connsiteY90" fmla="*/ 0 h 4752392"/>
              <a:gd name="connsiteX91" fmla="*/ 7850156 w 8789437"/>
              <a:gd name="connsiteY91" fmla="*/ 6220 h 4752392"/>
              <a:gd name="connsiteX92" fmla="*/ 7868817 w 8789437"/>
              <a:gd name="connsiteY92" fmla="*/ 12441 h 4752392"/>
              <a:gd name="connsiteX93" fmla="*/ 8067870 w 8789437"/>
              <a:gd name="connsiteY93" fmla="*/ 31102 h 4752392"/>
              <a:gd name="connsiteX94" fmla="*/ 8136294 w 8789437"/>
              <a:gd name="connsiteY94" fmla="*/ 43543 h 4752392"/>
              <a:gd name="connsiteX95" fmla="*/ 8217160 w 8789437"/>
              <a:gd name="connsiteY95" fmla="*/ 49763 h 4752392"/>
              <a:gd name="connsiteX96" fmla="*/ 8242041 w 8789437"/>
              <a:gd name="connsiteY96" fmla="*/ 55984 h 4752392"/>
              <a:gd name="connsiteX97" fmla="*/ 8304245 w 8789437"/>
              <a:gd name="connsiteY97" fmla="*/ 62204 h 4752392"/>
              <a:gd name="connsiteX98" fmla="*/ 8329127 w 8789437"/>
              <a:gd name="connsiteY98" fmla="*/ 74645 h 4752392"/>
              <a:gd name="connsiteX99" fmla="*/ 8360229 w 8789437"/>
              <a:gd name="connsiteY99" fmla="*/ 80865 h 4752392"/>
              <a:gd name="connsiteX100" fmla="*/ 8378890 w 8789437"/>
              <a:gd name="connsiteY100" fmla="*/ 87086 h 4752392"/>
              <a:gd name="connsiteX101" fmla="*/ 8447315 w 8789437"/>
              <a:gd name="connsiteY101" fmla="*/ 99526 h 4752392"/>
              <a:gd name="connsiteX102" fmla="*/ 8546841 w 8789437"/>
              <a:gd name="connsiteY102" fmla="*/ 118188 h 4752392"/>
              <a:gd name="connsiteX103" fmla="*/ 8565503 w 8789437"/>
              <a:gd name="connsiteY103" fmla="*/ 130628 h 4752392"/>
              <a:gd name="connsiteX104" fmla="*/ 8609045 w 8789437"/>
              <a:gd name="connsiteY104" fmla="*/ 149290 h 4752392"/>
              <a:gd name="connsiteX105" fmla="*/ 8640147 w 8789437"/>
              <a:gd name="connsiteY105" fmla="*/ 174171 h 4752392"/>
              <a:gd name="connsiteX106" fmla="*/ 8677470 w 8789437"/>
              <a:gd name="connsiteY106" fmla="*/ 217714 h 4752392"/>
              <a:gd name="connsiteX107" fmla="*/ 8696131 w 8789437"/>
              <a:gd name="connsiteY107" fmla="*/ 261257 h 4752392"/>
              <a:gd name="connsiteX108" fmla="*/ 8708572 w 8789437"/>
              <a:gd name="connsiteY108" fmla="*/ 304800 h 4752392"/>
              <a:gd name="connsiteX109" fmla="*/ 8721013 w 8789437"/>
              <a:gd name="connsiteY109" fmla="*/ 404326 h 4752392"/>
              <a:gd name="connsiteX110" fmla="*/ 8733454 w 8789437"/>
              <a:gd name="connsiteY110" fmla="*/ 441649 h 4752392"/>
              <a:gd name="connsiteX111" fmla="*/ 8739674 w 8789437"/>
              <a:gd name="connsiteY111" fmla="*/ 460310 h 4752392"/>
              <a:gd name="connsiteX112" fmla="*/ 8745894 w 8789437"/>
              <a:gd name="connsiteY112" fmla="*/ 777551 h 4752392"/>
              <a:gd name="connsiteX113" fmla="*/ 8752115 w 8789437"/>
              <a:gd name="connsiteY113" fmla="*/ 796212 h 4752392"/>
              <a:gd name="connsiteX114" fmla="*/ 8758335 w 8789437"/>
              <a:gd name="connsiteY114" fmla="*/ 839755 h 4752392"/>
              <a:gd name="connsiteX115" fmla="*/ 8764556 w 8789437"/>
              <a:gd name="connsiteY115" fmla="*/ 870857 h 4752392"/>
              <a:gd name="connsiteX116" fmla="*/ 8770776 w 8789437"/>
              <a:gd name="connsiteY116" fmla="*/ 1051249 h 4752392"/>
              <a:gd name="connsiteX117" fmla="*/ 8783217 w 8789437"/>
              <a:gd name="connsiteY117" fmla="*/ 1175657 h 4752392"/>
              <a:gd name="connsiteX118" fmla="*/ 8789437 w 8789437"/>
              <a:gd name="connsiteY118" fmla="*/ 1244082 h 4752392"/>
              <a:gd name="connsiteX119" fmla="*/ 8783217 w 8789437"/>
              <a:gd name="connsiteY119" fmla="*/ 1393371 h 4752392"/>
              <a:gd name="connsiteX120" fmla="*/ 8770776 w 8789437"/>
              <a:gd name="connsiteY120" fmla="*/ 1430694 h 4752392"/>
              <a:gd name="connsiteX121" fmla="*/ 8758335 w 8789437"/>
              <a:gd name="connsiteY121" fmla="*/ 1474237 h 4752392"/>
              <a:gd name="connsiteX122" fmla="*/ 8745894 w 8789437"/>
              <a:gd name="connsiteY122" fmla="*/ 1517779 h 4752392"/>
              <a:gd name="connsiteX123" fmla="*/ 8739674 w 8789437"/>
              <a:gd name="connsiteY123" fmla="*/ 1785257 h 4752392"/>
              <a:gd name="connsiteX124" fmla="*/ 8727233 w 8789437"/>
              <a:gd name="connsiteY124" fmla="*/ 1822579 h 4752392"/>
              <a:gd name="connsiteX125" fmla="*/ 8721013 w 8789437"/>
              <a:gd name="connsiteY125" fmla="*/ 1841241 h 4752392"/>
              <a:gd name="connsiteX126" fmla="*/ 8702351 w 8789437"/>
              <a:gd name="connsiteY126" fmla="*/ 1866122 h 4752392"/>
              <a:gd name="connsiteX127" fmla="*/ 8665029 w 8789437"/>
              <a:gd name="connsiteY127" fmla="*/ 1884784 h 4752392"/>
              <a:gd name="connsiteX128" fmla="*/ 8565503 w 8789437"/>
              <a:gd name="connsiteY128" fmla="*/ 1897224 h 4752392"/>
              <a:gd name="connsiteX129" fmla="*/ 8254482 w 8789437"/>
              <a:gd name="connsiteY129" fmla="*/ 1891004 h 4752392"/>
              <a:gd name="connsiteX130" fmla="*/ 8223380 w 8789437"/>
              <a:gd name="connsiteY130" fmla="*/ 1884784 h 4752392"/>
              <a:gd name="connsiteX131" fmla="*/ 7564017 w 8789437"/>
              <a:gd name="connsiteY131" fmla="*/ 1878563 h 4752392"/>
              <a:gd name="connsiteX132" fmla="*/ 7364964 w 8789437"/>
              <a:gd name="connsiteY132" fmla="*/ 1891004 h 4752392"/>
              <a:gd name="connsiteX133" fmla="*/ 7302760 w 8789437"/>
              <a:gd name="connsiteY133" fmla="*/ 1897224 h 4752392"/>
              <a:gd name="connsiteX134" fmla="*/ 7234335 w 8789437"/>
              <a:gd name="connsiteY134" fmla="*/ 1891004 h 4752392"/>
              <a:gd name="connsiteX135" fmla="*/ 7197013 w 8789437"/>
              <a:gd name="connsiteY135" fmla="*/ 1872343 h 4752392"/>
              <a:gd name="connsiteX136" fmla="*/ 7178351 w 8789437"/>
              <a:gd name="connsiteY136" fmla="*/ 1859902 h 4752392"/>
              <a:gd name="connsiteX137" fmla="*/ 7103707 w 8789437"/>
              <a:gd name="connsiteY137" fmla="*/ 1847461 h 4752392"/>
              <a:gd name="connsiteX138" fmla="*/ 7078825 w 8789437"/>
              <a:gd name="connsiteY138" fmla="*/ 1835020 h 4752392"/>
              <a:gd name="connsiteX139" fmla="*/ 7047723 w 8789437"/>
              <a:gd name="connsiteY139" fmla="*/ 1828800 h 4752392"/>
              <a:gd name="connsiteX140" fmla="*/ 6966858 w 8789437"/>
              <a:gd name="connsiteY140" fmla="*/ 1816359 h 4752392"/>
              <a:gd name="connsiteX141" fmla="*/ 6842449 w 8789437"/>
              <a:gd name="connsiteY141" fmla="*/ 1828800 h 4752392"/>
              <a:gd name="connsiteX142" fmla="*/ 6543870 w 8789437"/>
              <a:gd name="connsiteY142" fmla="*/ 1816359 h 4752392"/>
              <a:gd name="connsiteX143" fmla="*/ 6494107 w 8789437"/>
              <a:gd name="connsiteY143" fmla="*/ 1803918 h 4752392"/>
              <a:gd name="connsiteX144" fmla="*/ 6444343 w 8789437"/>
              <a:gd name="connsiteY144" fmla="*/ 1791477 h 4752392"/>
              <a:gd name="connsiteX145" fmla="*/ 6413241 w 8789437"/>
              <a:gd name="connsiteY145" fmla="*/ 1772816 h 4752392"/>
              <a:gd name="connsiteX146" fmla="*/ 6388360 w 8789437"/>
              <a:gd name="connsiteY146" fmla="*/ 1766596 h 4752392"/>
              <a:gd name="connsiteX147" fmla="*/ 6382139 w 8789437"/>
              <a:gd name="connsiteY147" fmla="*/ 1735494 h 4752392"/>
              <a:gd name="connsiteX148" fmla="*/ 6375919 w 8789437"/>
              <a:gd name="connsiteY148" fmla="*/ 1667069 h 4752392"/>
              <a:gd name="connsiteX149" fmla="*/ 6363478 w 8789437"/>
              <a:gd name="connsiteY149" fmla="*/ 1592424 h 4752392"/>
              <a:gd name="connsiteX150" fmla="*/ 6351037 w 8789437"/>
              <a:gd name="connsiteY150" fmla="*/ 1573763 h 4752392"/>
              <a:gd name="connsiteX151" fmla="*/ 6344817 w 8789437"/>
              <a:gd name="connsiteY151" fmla="*/ 1555102 h 4752392"/>
              <a:gd name="connsiteX152" fmla="*/ 6319935 w 8789437"/>
              <a:gd name="connsiteY152" fmla="*/ 1517779 h 4752392"/>
              <a:gd name="connsiteX153" fmla="*/ 6313715 w 8789437"/>
              <a:gd name="connsiteY153" fmla="*/ 1499118 h 4752392"/>
              <a:gd name="connsiteX154" fmla="*/ 6295054 w 8789437"/>
              <a:gd name="connsiteY154" fmla="*/ 1486677 h 4752392"/>
              <a:gd name="connsiteX155" fmla="*/ 6245290 w 8789437"/>
              <a:gd name="connsiteY155" fmla="*/ 1468016 h 4752392"/>
              <a:gd name="connsiteX156" fmla="*/ 6220409 w 8789437"/>
              <a:gd name="connsiteY156" fmla="*/ 1455575 h 4752392"/>
              <a:gd name="connsiteX157" fmla="*/ 6201747 w 8789437"/>
              <a:gd name="connsiteY157" fmla="*/ 1443135 h 4752392"/>
              <a:gd name="connsiteX158" fmla="*/ 6164425 w 8789437"/>
              <a:gd name="connsiteY158" fmla="*/ 1430694 h 4752392"/>
              <a:gd name="connsiteX159" fmla="*/ 6145764 w 8789437"/>
              <a:gd name="connsiteY159" fmla="*/ 1424473 h 4752392"/>
              <a:gd name="connsiteX160" fmla="*/ 6114662 w 8789437"/>
              <a:gd name="connsiteY160" fmla="*/ 1412033 h 4752392"/>
              <a:gd name="connsiteX161" fmla="*/ 6089780 w 8789437"/>
              <a:gd name="connsiteY161" fmla="*/ 1405812 h 4752392"/>
              <a:gd name="connsiteX162" fmla="*/ 6071119 w 8789437"/>
              <a:gd name="connsiteY162" fmla="*/ 1399592 h 4752392"/>
              <a:gd name="connsiteX163" fmla="*/ 6021356 w 8789437"/>
              <a:gd name="connsiteY163" fmla="*/ 1356049 h 4752392"/>
              <a:gd name="connsiteX164" fmla="*/ 6002694 w 8789437"/>
              <a:gd name="connsiteY164" fmla="*/ 1349828 h 4752392"/>
              <a:gd name="connsiteX165" fmla="*/ 5971592 w 8789437"/>
              <a:gd name="connsiteY165" fmla="*/ 1331167 h 4752392"/>
              <a:gd name="connsiteX166" fmla="*/ 5940490 w 8789437"/>
              <a:gd name="connsiteY166" fmla="*/ 1324947 h 4752392"/>
              <a:gd name="connsiteX167" fmla="*/ 5921829 w 8789437"/>
              <a:gd name="connsiteY167" fmla="*/ 1312506 h 4752392"/>
              <a:gd name="connsiteX168" fmla="*/ 5896947 w 8789437"/>
              <a:gd name="connsiteY168" fmla="*/ 1293845 h 4752392"/>
              <a:gd name="connsiteX169" fmla="*/ 5797421 w 8789437"/>
              <a:gd name="connsiteY169" fmla="*/ 1275184 h 4752392"/>
              <a:gd name="connsiteX170" fmla="*/ 5766319 w 8789437"/>
              <a:gd name="connsiteY170" fmla="*/ 1268963 h 4752392"/>
              <a:gd name="connsiteX171" fmla="*/ 5573486 w 8789437"/>
              <a:gd name="connsiteY171" fmla="*/ 1262743 h 4752392"/>
              <a:gd name="connsiteX172" fmla="*/ 5523724 w 8789437"/>
              <a:gd name="connsiteY172" fmla="*/ 1262743 h 4752392"/>
              <a:gd name="connsiteX173" fmla="*/ 5480180 w 8789437"/>
              <a:gd name="connsiteY173" fmla="*/ 1262743 h 4752392"/>
              <a:gd name="connsiteX174" fmla="*/ 5436637 w 8789437"/>
              <a:gd name="connsiteY174" fmla="*/ 1275184 h 4752392"/>
              <a:gd name="connsiteX175" fmla="*/ 5405535 w 8789437"/>
              <a:gd name="connsiteY175" fmla="*/ 1287624 h 4752392"/>
              <a:gd name="connsiteX176" fmla="*/ 5386874 w 8789437"/>
              <a:gd name="connsiteY176" fmla="*/ 1293845 h 4752392"/>
              <a:gd name="connsiteX177" fmla="*/ 5368213 w 8789437"/>
              <a:gd name="connsiteY177" fmla="*/ 1306286 h 4752392"/>
              <a:gd name="connsiteX178" fmla="*/ 5337111 w 8789437"/>
              <a:gd name="connsiteY178" fmla="*/ 1318726 h 4752392"/>
              <a:gd name="connsiteX179" fmla="*/ 5281127 w 8789437"/>
              <a:gd name="connsiteY179" fmla="*/ 1349828 h 4752392"/>
              <a:gd name="connsiteX180" fmla="*/ 5218923 w 8789437"/>
              <a:gd name="connsiteY180" fmla="*/ 1368490 h 4752392"/>
              <a:gd name="connsiteX181" fmla="*/ 5200262 w 8789437"/>
              <a:gd name="connsiteY181" fmla="*/ 1374710 h 4752392"/>
              <a:gd name="connsiteX182" fmla="*/ 5131837 w 8789437"/>
              <a:gd name="connsiteY182" fmla="*/ 1380931 h 4752392"/>
              <a:gd name="connsiteX183" fmla="*/ 5113176 w 8789437"/>
              <a:gd name="connsiteY183" fmla="*/ 1393371 h 4752392"/>
              <a:gd name="connsiteX184" fmla="*/ 5088294 w 8789437"/>
              <a:gd name="connsiteY184" fmla="*/ 1412033 h 4752392"/>
              <a:gd name="connsiteX185" fmla="*/ 5057192 w 8789437"/>
              <a:gd name="connsiteY185" fmla="*/ 1430694 h 4752392"/>
              <a:gd name="connsiteX186" fmla="*/ 4895462 w 8789437"/>
              <a:gd name="connsiteY186" fmla="*/ 1443135 h 4752392"/>
              <a:gd name="connsiteX187" fmla="*/ 4876800 w 8789437"/>
              <a:gd name="connsiteY187" fmla="*/ 1449355 h 4752392"/>
              <a:gd name="connsiteX188" fmla="*/ 4827037 w 8789437"/>
              <a:gd name="connsiteY188" fmla="*/ 1468016 h 4752392"/>
              <a:gd name="connsiteX189" fmla="*/ 4783494 w 8789437"/>
              <a:gd name="connsiteY189" fmla="*/ 1486677 h 4752392"/>
              <a:gd name="connsiteX190" fmla="*/ 4752392 w 8789437"/>
              <a:gd name="connsiteY190" fmla="*/ 1499118 h 4752392"/>
              <a:gd name="connsiteX191" fmla="*/ 4733731 w 8789437"/>
              <a:gd name="connsiteY191" fmla="*/ 1505339 h 4752392"/>
              <a:gd name="connsiteX192" fmla="*/ 4721290 w 8789437"/>
              <a:gd name="connsiteY192" fmla="*/ 1524000 h 4752392"/>
              <a:gd name="connsiteX193" fmla="*/ 4677747 w 8789437"/>
              <a:gd name="connsiteY193" fmla="*/ 1542661 h 4752392"/>
              <a:gd name="connsiteX194" fmla="*/ 4652866 w 8789437"/>
              <a:gd name="connsiteY194" fmla="*/ 1555102 h 4752392"/>
              <a:gd name="connsiteX195" fmla="*/ 4590662 w 8789437"/>
              <a:gd name="connsiteY195" fmla="*/ 1573763 h 4752392"/>
              <a:gd name="connsiteX196" fmla="*/ 4509796 w 8789437"/>
              <a:gd name="connsiteY196" fmla="*/ 1579984 h 4752392"/>
              <a:gd name="connsiteX197" fmla="*/ 4453813 w 8789437"/>
              <a:gd name="connsiteY197" fmla="*/ 1586204 h 4752392"/>
              <a:gd name="connsiteX198" fmla="*/ 4360507 w 8789437"/>
              <a:gd name="connsiteY198" fmla="*/ 1635967 h 4752392"/>
              <a:gd name="connsiteX199" fmla="*/ 4329405 w 8789437"/>
              <a:gd name="connsiteY199" fmla="*/ 1648408 h 4752392"/>
              <a:gd name="connsiteX200" fmla="*/ 4292082 w 8789437"/>
              <a:gd name="connsiteY200" fmla="*/ 1679510 h 4752392"/>
              <a:gd name="connsiteX201" fmla="*/ 4267200 w 8789437"/>
              <a:gd name="connsiteY201" fmla="*/ 1698171 h 4752392"/>
              <a:gd name="connsiteX202" fmla="*/ 4173894 w 8789437"/>
              <a:gd name="connsiteY202" fmla="*/ 1729273 h 4752392"/>
              <a:gd name="connsiteX203" fmla="*/ 4136572 w 8789437"/>
              <a:gd name="connsiteY203" fmla="*/ 1741714 h 4752392"/>
              <a:gd name="connsiteX204" fmla="*/ 3732245 w 8789437"/>
              <a:gd name="connsiteY204" fmla="*/ 1760375 h 4752392"/>
              <a:gd name="connsiteX205" fmla="*/ 3632719 w 8789437"/>
              <a:gd name="connsiteY205" fmla="*/ 1779037 h 4752392"/>
              <a:gd name="connsiteX206" fmla="*/ 3570515 w 8789437"/>
              <a:gd name="connsiteY206" fmla="*/ 1785257 h 4752392"/>
              <a:gd name="connsiteX207" fmla="*/ 3539413 w 8789437"/>
              <a:gd name="connsiteY207" fmla="*/ 1791477 h 4752392"/>
              <a:gd name="connsiteX208" fmla="*/ 3477209 w 8789437"/>
              <a:gd name="connsiteY208" fmla="*/ 1797698 h 4752392"/>
              <a:gd name="connsiteX209" fmla="*/ 3458547 w 8789437"/>
              <a:gd name="connsiteY209" fmla="*/ 1810139 h 4752392"/>
              <a:gd name="connsiteX210" fmla="*/ 3446107 w 8789437"/>
              <a:gd name="connsiteY210" fmla="*/ 1835020 h 4752392"/>
              <a:gd name="connsiteX211" fmla="*/ 3415005 w 8789437"/>
              <a:gd name="connsiteY211" fmla="*/ 1841241 h 4752392"/>
              <a:gd name="connsiteX212" fmla="*/ 3346580 w 8789437"/>
              <a:gd name="connsiteY212" fmla="*/ 1853682 h 4752392"/>
              <a:gd name="connsiteX213" fmla="*/ 3191070 w 8789437"/>
              <a:gd name="connsiteY213" fmla="*/ 1866122 h 4752392"/>
              <a:gd name="connsiteX214" fmla="*/ 3172409 w 8789437"/>
              <a:gd name="connsiteY214" fmla="*/ 1872343 h 4752392"/>
              <a:gd name="connsiteX215" fmla="*/ 3147527 w 8789437"/>
              <a:gd name="connsiteY215" fmla="*/ 1878563 h 4752392"/>
              <a:gd name="connsiteX216" fmla="*/ 3097764 w 8789437"/>
              <a:gd name="connsiteY216" fmla="*/ 1909665 h 4752392"/>
              <a:gd name="connsiteX217" fmla="*/ 3072882 w 8789437"/>
              <a:gd name="connsiteY217" fmla="*/ 1922106 h 4752392"/>
              <a:gd name="connsiteX218" fmla="*/ 3060441 w 8789437"/>
              <a:gd name="connsiteY218" fmla="*/ 1940767 h 4752392"/>
              <a:gd name="connsiteX219" fmla="*/ 3054221 w 8789437"/>
              <a:gd name="connsiteY219" fmla="*/ 1959428 h 4752392"/>
              <a:gd name="connsiteX220" fmla="*/ 3048000 w 8789437"/>
              <a:gd name="connsiteY220" fmla="*/ 2077616 h 4752392"/>
              <a:gd name="connsiteX221" fmla="*/ 3029339 w 8789437"/>
              <a:gd name="connsiteY221" fmla="*/ 2114939 h 4752392"/>
              <a:gd name="connsiteX222" fmla="*/ 3016898 w 8789437"/>
              <a:gd name="connsiteY222" fmla="*/ 2158482 h 4752392"/>
              <a:gd name="connsiteX223" fmla="*/ 2979576 w 8789437"/>
              <a:gd name="connsiteY223" fmla="*/ 2195804 h 4752392"/>
              <a:gd name="connsiteX224" fmla="*/ 2954694 w 8789437"/>
              <a:gd name="connsiteY224" fmla="*/ 2239347 h 4752392"/>
              <a:gd name="connsiteX225" fmla="*/ 2911151 w 8789437"/>
              <a:gd name="connsiteY225" fmla="*/ 2295331 h 4752392"/>
              <a:gd name="connsiteX226" fmla="*/ 2892490 w 8789437"/>
              <a:gd name="connsiteY226" fmla="*/ 2345094 h 4752392"/>
              <a:gd name="connsiteX227" fmla="*/ 2861388 w 8789437"/>
              <a:gd name="connsiteY227" fmla="*/ 2376196 h 4752392"/>
              <a:gd name="connsiteX228" fmla="*/ 2848947 w 8789437"/>
              <a:gd name="connsiteY228" fmla="*/ 2394857 h 4752392"/>
              <a:gd name="connsiteX229" fmla="*/ 2836507 w 8789437"/>
              <a:gd name="connsiteY229" fmla="*/ 2419739 h 4752392"/>
              <a:gd name="connsiteX230" fmla="*/ 2811625 w 8789437"/>
              <a:gd name="connsiteY230" fmla="*/ 2438400 h 4752392"/>
              <a:gd name="connsiteX231" fmla="*/ 2792964 w 8789437"/>
              <a:gd name="connsiteY231" fmla="*/ 2463282 h 4752392"/>
              <a:gd name="connsiteX232" fmla="*/ 2768082 w 8789437"/>
              <a:gd name="connsiteY232" fmla="*/ 2494384 h 4752392"/>
              <a:gd name="connsiteX233" fmla="*/ 2755641 w 8789437"/>
              <a:gd name="connsiteY233" fmla="*/ 2531706 h 4752392"/>
              <a:gd name="connsiteX234" fmla="*/ 2743200 w 8789437"/>
              <a:gd name="connsiteY234" fmla="*/ 2581469 h 4752392"/>
              <a:gd name="connsiteX235" fmla="*/ 2736980 w 8789437"/>
              <a:gd name="connsiteY235" fmla="*/ 2600131 h 4752392"/>
              <a:gd name="connsiteX236" fmla="*/ 2705878 w 8789437"/>
              <a:gd name="connsiteY236" fmla="*/ 2755641 h 4752392"/>
              <a:gd name="connsiteX237" fmla="*/ 2693437 w 8789437"/>
              <a:gd name="connsiteY237" fmla="*/ 2792963 h 4752392"/>
              <a:gd name="connsiteX238" fmla="*/ 2674776 w 8789437"/>
              <a:gd name="connsiteY238" fmla="*/ 2811624 h 4752392"/>
              <a:gd name="connsiteX239" fmla="*/ 2649894 w 8789437"/>
              <a:gd name="connsiteY239" fmla="*/ 2873828 h 4752392"/>
              <a:gd name="connsiteX240" fmla="*/ 2631233 w 8789437"/>
              <a:gd name="connsiteY240" fmla="*/ 2898710 h 4752392"/>
              <a:gd name="connsiteX241" fmla="*/ 2618792 w 8789437"/>
              <a:gd name="connsiteY241" fmla="*/ 2954694 h 4752392"/>
              <a:gd name="connsiteX242" fmla="*/ 2606351 w 8789437"/>
              <a:gd name="connsiteY242" fmla="*/ 2973355 h 4752392"/>
              <a:gd name="connsiteX243" fmla="*/ 2600131 w 8789437"/>
              <a:gd name="connsiteY243" fmla="*/ 3010677 h 4752392"/>
              <a:gd name="connsiteX244" fmla="*/ 2587690 w 8789437"/>
              <a:gd name="connsiteY244" fmla="*/ 3048000 h 4752392"/>
              <a:gd name="connsiteX245" fmla="*/ 2581470 w 8789437"/>
              <a:gd name="connsiteY245" fmla="*/ 3072882 h 4752392"/>
              <a:gd name="connsiteX246" fmla="*/ 2587690 w 8789437"/>
              <a:gd name="connsiteY246" fmla="*/ 3271935 h 4752392"/>
              <a:gd name="connsiteX247" fmla="*/ 2593911 w 8789437"/>
              <a:gd name="connsiteY247" fmla="*/ 3290596 h 4752392"/>
              <a:gd name="connsiteX248" fmla="*/ 2612572 w 8789437"/>
              <a:gd name="connsiteY248" fmla="*/ 3315477 h 4752392"/>
              <a:gd name="connsiteX249" fmla="*/ 2618792 w 8789437"/>
              <a:gd name="connsiteY249" fmla="*/ 3334139 h 4752392"/>
              <a:gd name="connsiteX250" fmla="*/ 2606351 w 8789437"/>
              <a:gd name="connsiteY250" fmla="*/ 3514531 h 4752392"/>
              <a:gd name="connsiteX251" fmla="*/ 2600131 w 8789437"/>
              <a:gd name="connsiteY251" fmla="*/ 3551853 h 4752392"/>
              <a:gd name="connsiteX252" fmla="*/ 2587690 w 8789437"/>
              <a:gd name="connsiteY252" fmla="*/ 3595396 h 4752392"/>
              <a:gd name="connsiteX253" fmla="*/ 2569029 w 8789437"/>
              <a:gd name="connsiteY253" fmla="*/ 3719804 h 4752392"/>
              <a:gd name="connsiteX254" fmla="*/ 2556588 w 8789437"/>
              <a:gd name="connsiteY254" fmla="*/ 3775788 h 4752392"/>
              <a:gd name="connsiteX255" fmla="*/ 2550368 w 8789437"/>
              <a:gd name="connsiteY255" fmla="*/ 3794449 h 4752392"/>
              <a:gd name="connsiteX256" fmla="*/ 2550368 w 8789437"/>
              <a:gd name="connsiteY256" fmla="*/ 3918857 h 4752392"/>
              <a:gd name="connsiteX257" fmla="*/ 2537927 w 8789437"/>
              <a:gd name="connsiteY257" fmla="*/ 4273420 h 4752392"/>
              <a:gd name="connsiteX258" fmla="*/ 2531707 w 8789437"/>
              <a:gd name="connsiteY258" fmla="*/ 4292082 h 4752392"/>
              <a:gd name="connsiteX259" fmla="*/ 2513045 w 8789437"/>
              <a:gd name="connsiteY259" fmla="*/ 4372947 h 4752392"/>
              <a:gd name="connsiteX260" fmla="*/ 2494384 w 8789437"/>
              <a:gd name="connsiteY260" fmla="*/ 4410269 h 4752392"/>
              <a:gd name="connsiteX261" fmla="*/ 2488164 w 8789437"/>
              <a:gd name="connsiteY261" fmla="*/ 4428931 h 4752392"/>
              <a:gd name="connsiteX262" fmla="*/ 2475723 w 8789437"/>
              <a:gd name="connsiteY262" fmla="*/ 4453812 h 4752392"/>
              <a:gd name="connsiteX263" fmla="*/ 2469503 w 8789437"/>
              <a:gd name="connsiteY263" fmla="*/ 4472473 h 4752392"/>
              <a:gd name="connsiteX264" fmla="*/ 2444621 w 8789437"/>
              <a:gd name="connsiteY264" fmla="*/ 4516016 h 4752392"/>
              <a:gd name="connsiteX265" fmla="*/ 2438400 w 8789437"/>
              <a:gd name="connsiteY265" fmla="*/ 4553339 h 4752392"/>
              <a:gd name="connsiteX266" fmla="*/ 2419739 w 8789437"/>
              <a:gd name="connsiteY266" fmla="*/ 4596882 h 4752392"/>
              <a:gd name="connsiteX267" fmla="*/ 2407298 w 8789437"/>
              <a:gd name="connsiteY267" fmla="*/ 4634204 h 4752392"/>
              <a:gd name="connsiteX268" fmla="*/ 2394858 w 8789437"/>
              <a:gd name="connsiteY268" fmla="*/ 4659086 h 4752392"/>
              <a:gd name="connsiteX269" fmla="*/ 2369976 w 8789437"/>
              <a:gd name="connsiteY269" fmla="*/ 4715069 h 4752392"/>
              <a:gd name="connsiteX270" fmla="*/ 2351315 w 8789437"/>
              <a:gd name="connsiteY270" fmla="*/ 4727510 h 4752392"/>
              <a:gd name="connsiteX271" fmla="*/ 2338874 w 8789437"/>
              <a:gd name="connsiteY271" fmla="*/ 4746171 h 4752392"/>
              <a:gd name="connsiteX272" fmla="*/ 2301551 w 8789437"/>
              <a:gd name="connsiteY272" fmla="*/ 4752392 h 4752392"/>
              <a:gd name="connsiteX273" fmla="*/ 2164703 w 8789437"/>
              <a:gd name="connsiteY273" fmla="*/ 4746171 h 4752392"/>
              <a:gd name="connsiteX274" fmla="*/ 2114939 w 8789437"/>
              <a:gd name="connsiteY274" fmla="*/ 4727510 h 4752392"/>
              <a:gd name="connsiteX275" fmla="*/ 2071396 w 8789437"/>
              <a:gd name="connsiteY275" fmla="*/ 4708849 h 4752392"/>
              <a:gd name="connsiteX276" fmla="*/ 2021633 w 8789437"/>
              <a:gd name="connsiteY276" fmla="*/ 4696408 h 4752392"/>
              <a:gd name="connsiteX277" fmla="*/ 1996751 w 8789437"/>
              <a:gd name="connsiteY277" fmla="*/ 4690188 h 4752392"/>
              <a:gd name="connsiteX278" fmla="*/ 1579984 w 8789437"/>
              <a:gd name="connsiteY278" fmla="*/ 4677747 h 4752392"/>
              <a:gd name="connsiteX279" fmla="*/ 1443135 w 8789437"/>
              <a:gd name="connsiteY279" fmla="*/ 4683967 h 4752392"/>
              <a:gd name="connsiteX280" fmla="*/ 1231641 w 8789437"/>
              <a:gd name="connsiteY280" fmla="*/ 4690188 h 4752392"/>
              <a:gd name="connsiteX281" fmla="*/ 1212980 w 8789437"/>
              <a:gd name="connsiteY281" fmla="*/ 4702628 h 4752392"/>
              <a:gd name="connsiteX282" fmla="*/ 1181878 w 8789437"/>
              <a:gd name="connsiteY282" fmla="*/ 4708849 h 4752392"/>
              <a:gd name="connsiteX283" fmla="*/ 1156996 w 8789437"/>
              <a:gd name="connsiteY283" fmla="*/ 4715069 h 4752392"/>
              <a:gd name="connsiteX284" fmla="*/ 970384 w 8789437"/>
              <a:gd name="connsiteY284" fmla="*/ 4708849 h 4752392"/>
              <a:gd name="connsiteX285" fmla="*/ 615821 w 8789437"/>
              <a:gd name="connsiteY285" fmla="*/ 4690188 h 4752392"/>
              <a:gd name="connsiteX286" fmla="*/ 559837 w 8789437"/>
              <a:gd name="connsiteY286" fmla="*/ 4677747 h 4752392"/>
              <a:gd name="connsiteX287" fmla="*/ 472751 w 8789437"/>
              <a:gd name="connsiteY287" fmla="*/ 4671526 h 4752392"/>
              <a:gd name="connsiteX288" fmla="*/ 398107 w 8789437"/>
              <a:gd name="connsiteY288" fmla="*/ 4665306 h 4752392"/>
              <a:gd name="connsiteX289" fmla="*/ 342123 w 8789437"/>
              <a:gd name="connsiteY289" fmla="*/ 4659086 h 4752392"/>
              <a:gd name="connsiteX290" fmla="*/ 311021 w 8789437"/>
              <a:gd name="connsiteY290" fmla="*/ 4652865 h 4752392"/>
              <a:gd name="connsiteX291" fmla="*/ 273698 w 8789437"/>
              <a:gd name="connsiteY291" fmla="*/ 4646645 h 4752392"/>
              <a:gd name="connsiteX292" fmla="*/ 255037 w 8789437"/>
              <a:gd name="connsiteY292" fmla="*/ 4640424 h 4752392"/>
              <a:gd name="connsiteX293" fmla="*/ 217715 w 8789437"/>
              <a:gd name="connsiteY293" fmla="*/ 4621763 h 4752392"/>
              <a:gd name="connsiteX294" fmla="*/ 199054 w 8789437"/>
              <a:gd name="connsiteY294" fmla="*/ 4572000 h 4752392"/>
              <a:gd name="connsiteX295" fmla="*/ 180392 w 8789437"/>
              <a:gd name="connsiteY295" fmla="*/ 4553339 h 4752392"/>
              <a:gd name="connsiteX296" fmla="*/ 167951 w 8789437"/>
              <a:gd name="connsiteY296" fmla="*/ 4534677 h 4752392"/>
              <a:gd name="connsiteX297" fmla="*/ 149290 w 8789437"/>
              <a:gd name="connsiteY297" fmla="*/ 4491135 h 4752392"/>
              <a:gd name="connsiteX298" fmla="*/ 130629 w 8789437"/>
              <a:gd name="connsiteY298" fmla="*/ 4472473 h 4752392"/>
              <a:gd name="connsiteX299" fmla="*/ 111968 w 8789437"/>
              <a:gd name="connsiteY299" fmla="*/ 4441371 h 4752392"/>
              <a:gd name="connsiteX300" fmla="*/ 105747 w 8789437"/>
              <a:gd name="connsiteY300" fmla="*/ 4416490 h 4752392"/>
              <a:gd name="connsiteX301" fmla="*/ 93307 w 8789437"/>
              <a:gd name="connsiteY301" fmla="*/ 4391608 h 4752392"/>
              <a:gd name="connsiteX302" fmla="*/ 80866 w 8789437"/>
              <a:gd name="connsiteY302" fmla="*/ 4341845 h 4752392"/>
              <a:gd name="connsiteX303" fmla="*/ 68425 w 8789437"/>
              <a:gd name="connsiteY303" fmla="*/ 4323184 h 4752392"/>
              <a:gd name="connsiteX304" fmla="*/ 62205 w 8789437"/>
              <a:gd name="connsiteY304" fmla="*/ 4248539 h 4752392"/>
              <a:gd name="connsiteX305" fmla="*/ 68425 w 8789437"/>
              <a:gd name="connsiteY305" fmla="*/ 4167673 h 4752392"/>
              <a:gd name="connsiteX306" fmla="*/ 62205 w 8789437"/>
              <a:gd name="connsiteY306" fmla="*/ 3533192 h 4752392"/>
              <a:gd name="connsiteX307" fmla="*/ 49764 w 8789437"/>
              <a:gd name="connsiteY307" fmla="*/ 3495869 h 4752392"/>
              <a:gd name="connsiteX308" fmla="*/ 37323 w 8789437"/>
              <a:gd name="connsiteY308" fmla="*/ 3470988 h 4752392"/>
              <a:gd name="connsiteX309" fmla="*/ 37323 w 8789437"/>
              <a:gd name="connsiteY309" fmla="*/ 3278155 h 4752392"/>
              <a:gd name="connsiteX310" fmla="*/ 55984 w 8789437"/>
              <a:gd name="connsiteY310" fmla="*/ 3209731 h 4752392"/>
              <a:gd name="connsiteX311" fmla="*/ 62205 w 8789437"/>
              <a:gd name="connsiteY311" fmla="*/ 3178628 h 4752392"/>
              <a:gd name="connsiteX312" fmla="*/ 62205 w 8789437"/>
              <a:gd name="connsiteY312" fmla="*/ 2842726 h 4752392"/>
              <a:gd name="connsiteX313" fmla="*/ 55984 w 8789437"/>
              <a:gd name="connsiteY313" fmla="*/ 2705877 h 4752392"/>
              <a:gd name="connsiteX314" fmla="*/ 49764 w 8789437"/>
              <a:gd name="connsiteY314" fmla="*/ 2662335 h 4752392"/>
              <a:gd name="connsiteX315" fmla="*/ 37323 w 8789437"/>
              <a:gd name="connsiteY315" fmla="*/ 2600131 h 4752392"/>
              <a:gd name="connsiteX316" fmla="*/ 31103 w 8789437"/>
              <a:gd name="connsiteY316" fmla="*/ 2531706 h 4752392"/>
              <a:gd name="connsiteX317" fmla="*/ 24882 w 8789437"/>
              <a:gd name="connsiteY317" fmla="*/ 2513045 h 4752392"/>
              <a:gd name="connsiteX318" fmla="*/ 18662 w 8789437"/>
              <a:gd name="connsiteY318" fmla="*/ 2469502 h 4752392"/>
              <a:gd name="connsiteX319" fmla="*/ 12441 w 8789437"/>
              <a:gd name="connsiteY319" fmla="*/ 2369975 h 4752392"/>
              <a:gd name="connsiteX320" fmla="*/ 18662 w 8789437"/>
              <a:gd name="connsiteY320" fmla="*/ 2295331 h 4752392"/>
              <a:gd name="connsiteX321" fmla="*/ 31103 w 8789437"/>
              <a:gd name="connsiteY321" fmla="*/ 2251788 h 4752392"/>
              <a:gd name="connsiteX322" fmla="*/ 43543 w 8789437"/>
              <a:gd name="connsiteY322" fmla="*/ 2202024 h 4752392"/>
              <a:gd name="connsiteX323" fmla="*/ 49764 w 8789437"/>
              <a:gd name="connsiteY323" fmla="*/ 2177143 h 4752392"/>
              <a:gd name="connsiteX324" fmla="*/ 55984 w 8789437"/>
              <a:gd name="connsiteY324" fmla="*/ 2158482 h 4752392"/>
              <a:gd name="connsiteX325" fmla="*/ 49764 w 8789437"/>
              <a:gd name="connsiteY325" fmla="*/ 2009192 h 4752392"/>
              <a:gd name="connsiteX326" fmla="*/ 37323 w 8789437"/>
              <a:gd name="connsiteY326" fmla="*/ 1946988 h 4752392"/>
              <a:gd name="connsiteX327" fmla="*/ 31103 w 8789437"/>
              <a:gd name="connsiteY327" fmla="*/ 1611086 h 4752392"/>
              <a:gd name="connsiteX328" fmla="*/ 24882 w 8789437"/>
              <a:gd name="connsiteY328" fmla="*/ 1586204 h 4752392"/>
              <a:gd name="connsiteX329" fmla="*/ 18662 w 8789437"/>
              <a:gd name="connsiteY329" fmla="*/ 1536441 h 4752392"/>
              <a:gd name="connsiteX330" fmla="*/ 0 w 8789437"/>
              <a:gd name="connsiteY330" fmla="*/ 1443135 h 4752392"/>
              <a:gd name="connsiteX331" fmla="*/ 6221 w 8789437"/>
              <a:gd name="connsiteY331" fmla="*/ 1225420 h 4752392"/>
              <a:gd name="connsiteX332" fmla="*/ 18662 w 8789437"/>
              <a:gd name="connsiteY332" fmla="*/ 1156996 h 4752392"/>
              <a:gd name="connsiteX333" fmla="*/ 31103 w 8789437"/>
              <a:gd name="connsiteY333" fmla="*/ 1094792 h 4752392"/>
              <a:gd name="connsiteX334" fmla="*/ 43543 w 8789437"/>
              <a:gd name="connsiteY334" fmla="*/ 1076131 h 4752392"/>
              <a:gd name="connsiteX335" fmla="*/ 49764 w 8789437"/>
              <a:gd name="connsiteY335" fmla="*/ 1038808 h 4752392"/>
              <a:gd name="connsiteX336" fmla="*/ 62205 w 8789437"/>
              <a:gd name="connsiteY336" fmla="*/ 1013926 h 4752392"/>
              <a:gd name="connsiteX337" fmla="*/ 68425 w 8789437"/>
              <a:gd name="connsiteY337" fmla="*/ 926841 h 4752392"/>
              <a:gd name="connsiteX338" fmla="*/ 55984 w 8789437"/>
              <a:gd name="connsiteY338" fmla="*/ 808653 h 4752392"/>
              <a:gd name="connsiteX339" fmla="*/ 43543 w 8789437"/>
              <a:gd name="connsiteY339" fmla="*/ 771331 h 4752392"/>
              <a:gd name="connsiteX340" fmla="*/ 37323 w 8789437"/>
              <a:gd name="connsiteY340" fmla="*/ 696686 h 4752392"/>
              <a:gd name="connsiteX341" fmla="*/ 24882 w 8789437"/>
              <a:gd name="connsiteY341" fmla="*/ 653143 h 4752392"/>
              <a:gd name="connsiteX342" fmla="*/ 43543 w 8789437"/>
              <a:gd name="connsiteY342" fmla="*/ 597159 h 4752392"/>
              <a:gd name="connsiteX343" fmla="*/ 62205 w 8789437"/>
              <a:gd name="connsiteY343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05747 h 4752392"/>
              <a:gd name="connsiteX71" fmla="*/ 4926564 w 8789437"/>
              <a:gd name="connsiteY71" fmla="*/ 93306 h 4752392"/>
              <a:gd name="connsiteX72" fmla="*/ 4994988 w 8789437"/>
              <a:gd name="connsiteY72" fmla="*/ 74645 h 4752392"/>
              <a:gd name="connsiteX73" fmla="*/ 5026090 w 8789437"/>
              <a:gd name="connsiteY73" fmla="*/ 105747 h 4752392"/>
              <a:gd name="connsiteX74" fmla="*/ 5063413 w 8789437"/>
              <a:gd name="connsiteY74" fmla="*/ 93306 h 4752392"/>
              <a:gd name="connsiteX75" fmla="*/ 5617029 w 8789437"/>
              <a:gd name="connsiteY75" fmla="*/ 87086 h 4752392"/>
              <a:gd name="connsiteX76" fmla="*/ 5641911 w 8789437"/>
              <a:gd name="connsiteY76" fmla="*/ 80865 h 4752392"/>
              <a:gd name="connsiteX77" fmla="*/ 5660572 w 8789437"/>
              <a:gd name="connsiteY77" fmla="*/ 74645 h 4752392"/>
              <a:gd name="connsiteX78" fmla="*/ 5741437 w 8789437"/>
              <a:gd name="connsiteY78" fmla="*/ 68424 h 4752392"/>
              <a:gd name="connsiteX79" fmla="*/ 6419462 w 8789437"/>
              <a:gd name="connsiteY79" fmla="*/ 62204 h 4752392"/>
              <a:gd name="connsiteX80" fmla="*/ 6463005 w 8789437"/>
              <a:gd name="connsiteY80" fmla="*/ 55984 h 4752392"/>
              <a:gd name="connsiteX81" fmla="*/ 6487886 w 8789437"/>
              <a:gd name="connsiteY81" fmla="*/ 49763 h 4752392"/>
              <a:gd name="connsiteX82" fmla="*/ 6581192 w 8789437"/>
              <a:gd name="connsiteY82" fmla="*/ 43543 h 4752392"/>
              <a:gd name="connsiteX83" fmla="*/ 6749143 w 8789437"/>
              <a:gd name="connsiteY83" fmla="*/ 31102 h 4752392"/>
              <a:gd name="connsiteX84" fmla="*/ 6935756 w 8789437"/>
              <a:gd name="connsiteY84" fmla="*/ 24882 h 4752392"/>
              <a:gd name="connsiteX85" fmla="*/ 6997960 w 8789437"/>
              <a:gd name="connsiteY85" fmla="*/ 18661 h 4752392"/>
              <a:gd name="connsiteX86" fmla="*/ 7420947 w 8789437"/>
              <a:gd name="connsiteY86" fmla="*/ 31102 h 4752392"/>
              <a:gd name="connsiteX87" fmla="*/ 7576458 w 8789437"/>
              <a:gd name="connsiteY87" fmla="*/ 24882 h 4752392"/>
              <a:gd name="connsiteX88" fmla="*/ 7595119 w 8789437"/>
              <a:gd name="connsiteY88" fmla="*/ 18661 h 4752392"/>
              <a:gd name="connsiteX89" fmla="*/ 7700866 w 8789437"/>
              <a:gd name="connsiteY89" fmla="*/ 0 h 4752392"/>
              <a:gd name="connsiteX90" fmla="*/ 7850156 w 8789437"/>
              <a:gd name="connsiteY90" fmla="*/ 6220 h 4752392"/>
              <a:gd name="connsiteX91" fmla="*/ 7868817 w 8789437"/>
              <a:gd name="connsiteY91" fmla="*/ 12441 h 4752392"/>
              <a:gd name="connsiteX92" fmla="*/ 8067870 w 8789437"/>
              <a:gd name="connsiteY92" fmla="*/ 31102 h 4752392"/>
              <a:gd name="connsiteX93" fmla="*/ 8136294 w 8789437"/>
              <a:gd name="connsiteY93" fmla="*/ 43543 h 4752392"/>
              <a:gd name="connsiteX94" fmla="*/ 8217160 w 8789437"/>
              <a:gd name="connsiteY94" fmla="*/ 49763 h 4752392"/>
              <a:gd name="connsiteX95" fmla="*/ 8242041 w 8789437"/>
              <a:gd name="connsiteY95" fmla="*/ 55984 h 4752392"/>
              <a:gd name="connsiteX96" fmla="*/ 8304245 w 8789437"/>
              <a:gd name="connsiteY96" fmla="*/ 62204 h 4752392"/>
              <a:gd name="connsiteX97" fmla="*/ 8329127 w 8789437"/>
              <a:gd name="connsiteY97" fmla="*/ 74645 h 4752392"/>
              <a:gd name="connsiteX98" fmla="*/ 8360229 w 8789437"/>
              <a:gd name="connsiteY98" fmla="*/ 80865 h 4752392"/>
              <a:gd name="connsiteX99" fmla="*/ 8378890 w 8789437"/>
              <a:gd name="connsiteY99" fmla="*/ 87086 h 4752392"/>
              <a:gd name="connsiteX100" fmla="*/ 8447315 w 8789437"/>
              <a:gd name="connsiteY100" fmla="*/ 99526 h 4752392"/>
              <a:gd name="connsiteX101" fmla="*/ 8546841 w 8789437"/>
              <a:gd name="connsiteY101" fmla="*/ 118188 h 4752392"/>
              <a:gd name="connsiteX102" fmla="*/ 8565503 w 8789437"/>
              <a:gd name="connsiteY102" fmla="*/ 130628 h 4752392"/>
              <a:gd name="connsiteX103" fmla="*/ 8609045 w 8789437"/>
              <a:gd name="connsiteY103" fmla="*/ 149290 h 4752392"/>
              <a:gd name="connsiteX104" fmla="*/ 8640147 w 8789437"/>
              <a:gd name="connsiteY104" fmla="*/ 174171 h 4752392"/>
              <a:gd name="connsiteX105" fmla="*/ 8677470 w 8789437"/>
              <a:gd name="connsiteY105" fmla="*/ 217714 h 4752392"/>
              <a:gd name="connsiteX106" fmla="*/ 8696131 w 8789437"/>
              <a:gd name="connsiteY106" fmla="*/ 261257 h 4752392"/>
              <a:gd name="connsiteX107" fmla="*/ 8708572 w 8789437"/>
              <a:gd name="connsiteY107" fmla="*/ 304800 h 4752392"/>
              <a:gd name="connsiteX108" fmla="*/ 8721013 w 8789437"/>
              <a:gd name="connsiteY108" fmla="*/ 404326 h 4752392"/>
              <a:gd name="connsiteX109" fmla="*/ 8733454 w 8789437"/>
              <a:gd name="connsiteY109" fmla="*/ 441649 h 4752392"/>
              <a:gd name="connsiteX110" fmla="*/ 8739674 w 8789437"/>
              <a:gd name="connsiteY110" fmla="*/ 460310 h 4752392"/>
              <a:gd name="connsiteX111" fmla="*/ 8745894 w 8789437"/>
              <a:gd name="connsiteY111" fmla="*/ 777551 h 4752392"/>
              <a:gd name="connsiteX112" fmla="*/ 8752115 w 8789437"/>
              <a:gd name="connsiteY112" fmla="*/ 796212 h 4752392"/>
              <a:gd name="connsiteX113" fmla="*/ 8758335 w 8789437"/>
              <a:gd name="connsiteY113" fmla="*/ 839755 h 4752392"/>
              <a:gd name="connsiteX114" fmla="*/ 8764556 w 8789437"/>
              <a:gd name="connsiteY114" fmla="*/ 870857 h 4752392"/>
              <a:gd name="connsiteX115" fmla="*/ 8770776 w 8789437"/>
              <a:gd name="connsiteY115" fmla="*/ 1051249 h 4752392"/>
              <a:gd name="connsiteX116" fmla="*/ 8783217 w 8789437"/>
              <a:gd name="connsiteY116" fmla="*/ 1175657 h 4752392"/>
              <a:gd name="connsiteX117" fmla="*/ 8789437 w 8789437"/>
              <a:gd name="connsiteY117" fmla="*/ 1244082 h 4752392"/>
              <a:gd name="connsiteX118" fmla="*/ 8783217 w 8789437"/>
              <a:gd name="connsiteY118" fmla="*/ 1393371 h 4752392"/>
              <a:gd name="connsiteX119" fmla="*/ 8770776 w 8789437"/>
              <a:gd name="connsiteY119" fmla="*/ 1430694 h 4752392"/>
              <a:gd name="connsiteX120" fmla="*/ 8758335 w 8789437"/>
              <a:gd name="connsiteY120" fmla="*/ 1474237 h 4752392"/>
              <a:gd name="connsiteX121" fmla="*/ 8745894 w 8789437"/>
              <a:gd name="connsiteY121" fmla="*/ 1517779 h 4752392"/>
              <a:gd name="connsiteX122" fmla="*/ 8739674 w 8789437"/>
              <a:gd name="connsiteY122" fmla="*/ 1785257 h 4752392"/>
              <a:gd name="connsiteX123" fmla="*/ 8727233 w 8789437"/>
              <a:gd name="connsiteY123" fmla="*/ 1822579 h 4752392"/>
              <a:gd name="connsiteX124" fmla="*/ 8721013 w 8789437"/>
              <a:gd name="connsiteY124" fmla="*/ 1841241 h 4752392"/>
              <a:gd name="connsiteX125" fmla="*/ 8702351 w 8789437"/>
              <a:gd name="connsiteY125" fmla="*/ 1866122 h 4752392"/>
              <a:gd name="connsiteX126" fmla="*/ 8665029 w 8789437"/>
              <a:gd name="connsiteY126" fmla="*/ 1884784 h 4752392"/>
              <a:gd name="connsiteX127" fmla="*/ 8565503 w 8789437"/>
              <a:gd name="connsiteY127" fmla="*/ 1897224 h 4752392"/>
              <a:gd name="connsiteX128" fmla="*/ 8254482 w 8789437"/>
              <a:gd name="connsiteY128" fmla="*/ 1891004 h 4752392"/>
              <a:gd name="connsiteX129" fmla="*/ 8223380 w 8789437"/>
              <a:gd name="connsiteY129" fmla="*/ 1884784 h 4752392"/>
              <a:gd name="connsiteX130" fmla="*/ 7564017 w 8789437"/>
              <a:gd name="connsiteY130" fmla="*/ 1878563 h 4752392"/>
              <a:gd name="connsiteX131" fmla="*/ 7364964 w 8789437"/>
              <a:gd name="connsiteY131" fmla="*/ 1891004 h 4752392"/>
              <a:gd name="connsiteX132" fmla="*/ 7302760 w 8789437"/>
              <a:gd name="connsiteY132" fmla="*/ 1897224 h 4752392"/>
              <a:gd name="connsiteX133" fmla="*/ 7234335 w 8789437"/>
              <a:gd name="connsiteY133" fmla="*/ 1891004 h 4752392"/>
              <a:gd name="connsiteX134" fmla="*/ 7197013 w 8789437"/>
              <a:gd name="connsiteY134" fmla="*/ 1872343 h 4752392"/>
              <a:gd name="connsiteX135" fmla="*/ 7178351 w 8789437"/>
              <a:gd name="connsiteY135" fmla="*/ 1859902 h 4752392"/>
              <a:gd name="connsiteX136" fmla="*/ 7103707 w 8789437"/>
              <a:gd name="connsiteY136" fmla="*/ 1847461 h 4752392"/>
              <a:gd name="connsiteX137" fmla="*/ 7078825 w 8789437"/>
              <a:gd name="connsiteY137" fmla="*/ 1835020 h 4752392"/>
              <a:gd name="connsiteX138" fmla="*/ 7047723 w 8789437"/>
              <a:gd name="connsiteY138" fmla="*/ 1828800 h 4752392"/>
              <a:gd name="connsiteX139" fmla="*/ 6966858 w 8789437"/>
              <a:gd name="connsiteY139" fmla="*/ 1816359 h 4752392"/>
              <a:gd name="connsiteX140" fmla="*/ 6842449 w 8789437"/>
              <a:gd name="connsiteY140" fmla="*/ 1828800 h 4752392"/>
              <a:gd name="connsiteX141" fmla="*/ 6543870 w 8789437"/>
              <a:gd name="connsiteY141" fmla="*/ 1816359 h 4752392"/>
              <a:gd name="connsiteX142" fmla="*/ 6494107 w 8789437"/>
              <a:gd name="connsiteY142" fmla="*/ 1803918 h 4752392"/>
              <a:gd name="connsiteX143" fmla="*/ 6444343 w 8789437"/>
              <a:gd name="connsiteY143" fmla="*/ 1791477 h 4752392"/>
              <a:gd name="connsiteX144" fmla="*/ 6413241 w 8789437"/>
              <a:gd name="connsiteY144" fmla="*/ 1772816 h 4752392"/>
              <a:gd name="connsiteX145" fmla="*/ 6388360 w 8789437"/>
              <a:gd name="connsiteY145" fmla="*/ 1766596 h 4752392"/>
              <a:gd name="connsiteX146" fmla="*/ 6382139 w 8789437"/>
              <a:gd name="connsiteY146" fmla="*/ 1735494 h 4752392"/>
              <a:gd name="connsiteX147" fmla="*/ 6375919 w 8789437"/>
              <a:gd name="connsiteY147" fmla="*/ 1667069 h 4752392"/>
              <a:gd name="connsiteX148" fmla="*/ 6363478 w 8789437"/>
              <a:gd name="connsiteY148" fmla="*/ 1592424 h 4752392"/>
              <a:gd name="connsiteX149" fmla="*/ 6351037 w 8789437"/>
              <a:gd name="connsiteY149" fmla="*/ 1573763 h 4752392"/>
              <a:gd name="connsiteX150" fmla="*/ 6344817 w 8789437"/>
              <a:gd name="connsiteY150" fmla="*/ 1555102 h 4752392"/>
              <a:gd name="connsiteX151" fmla="*/ 6319935 w 8789437"/>
              <a:gd name="connsiteY151" fmla="*/ 1517779 h 4752392"/>
              <a:gd name="connsiteX152" fmla="*/ 6313715 w 8789437"/>
              <a:gd name="connsiteY152" fmla="*/ 1499118 h 4752392"/>
              <a:gd name="connsiteX153" fmla="*/ 6295054 w 8789437"/>
              <a:gd name="connsiteY153" fmla="*/ 1486677 h 4752392"/>
              <a:gd name="connsiteX154" fmla="*/ 6245290 w 8789437"/>
              <a:gd name="connsiteY154" fmla="*/ 1468016 h 4752392"/>
              <a:gd name="connsiteX155" fmla="*/ 6220409 w 8789437"/>
              <a:gd name="connsiteY155" fmla="*/ 1455575 h 4752392"/>
              <a:gd name="connsiteX156" fmla="*/ 6201747 w 8789437"/>
              <a:gd name="connsiteY156" fmla="*/ 1443135 h 4752392"/>
              <a:gd name="connsiteX157" fmla="*/ 6164425 w 8789437"/>
              <a:gd name="connsiteY157" fmla="*/ 1430694 h 4752392"/>
              <a:gd name="connsiteX158" fmla="*/ 6145764 w 8789437"/>
              <a:gd name="connsiteY158" fmla="*/ 1424473 h 4752392"/>
              <a:gd name="connsiteX159" fmla="*/ 6114662 w 8789437"/>
              <a:gd name="connsiteY159" fmla="*/ 1412033 h 4752392"/>
              <a:gd name="connsiteX160" fmla="*/ 6089780 w 8789437"/>
              <a:gd name="connsiteY160" fmla="*/ 1405812 h 4752392"/>
              <a:gd name="connsiteX161" fmla="*/ 6071119 w 8789437"/>
              <a:gd name="connsiteY161" fmla="*/ 1399592 h 4752392"/>
              <a:gd name="connsiteX162" fmla="*/ 6021356 w 8789437"/>
              <a:gd name="connsiteY162" fmla="*/ 1356049 h 4752392"/>
              <a:gd name="connsiteX163" fmla="*/ 6002694 w 8789437"/>
              <a:gd name="connsiteY163" fmla="*/ 1349828 h 4752392"/>
              <a:gd name="connsiteX164" fmla="*/ 5971592 w 8789437"/>
              <a:gd name="connsiteY164" fmla="*/ 1331167 h 4752392"/>
              <a:gd name="connsiteX165" fmla="*/ 5940490 w 8789437"/>
              <a:gd name="connsiteY165" fmla="*/ 1324947 h 4752392"/>
              <a:gd name="connsiteX166" fmla="*/ 5921829 w 8789437"/>
              <a:gd name="connsiteY166" fmla="*/ 1312506 h 4752392"/>
              <a:gd name="connsiteX167" fmla="*/ 5896947 w 8789437"/>
              <a:gd name="connsiteY167" fmla="*/ 1293845 h 4752392"/>
              <a:gd name="connsiteX168" fmla="*/ 5797421 w 8789437"/>
              <a:gd name="connsiteY168" fmla="*/ 1275184 h 4752392"/>
              <a:gd name="connsiteX169" fmla="*/ 5766319 w 8789437"/>
              <a:gd name="connsiteY169" fmla="*/ 1268963 h 4752392"/>
              <a:gd name="connsiteX170" fmla="*/ 5573486 w 8789437"/>
              <a:gd name="connsiteY170" fmla="*/ 1262743 h 4752392"/>
              <a:gd name="connsiteX171" fmla="*/ 5523724 w 8789437"/>
              <a:gd name="connsiteY171" fmla="*/ 1262743 h 4752392"/>
              <a:gd name="connsiteX172" fmla="*/ 5480180 w 8789437"/>
              <a:gd name="connsiteY172" fmla="*/ 1262743 h 4752392"/>
              <a:gd name="connsiteX173" fmla="*/ 5436637 w 8789437"/>
              <a:gd name="connsiteY173" fmla="*/ 1275184 h 4752392"/>
              <a:gd name="connsiteX174" fmla="*/ 5405535 w 8789437"/>
              <a:gd name="connsiteY174" fmla="*/ 1287624 h 4752392"/>
              <a:gd name="connsiteX175" fmla="*/ 5386874 w 8789437"/>
              <a:gd name="connsiteY175" fmla="*/ 1293845 h 4752392"/>
              <a:gd name="connsiteX176" fmla="*/ 5368213 w 8789437"/>
              <a:gd name="connsiteY176" fmla="*/ 1306286 h 4752392"/>
              <a:gd name="connsiteX177" fmla="*/ 5337111 w 8789437"/>
              <a:gd name="connsiteY177" fmla="*/ 1318726 h 4752392"/>
              <a:gd name="connsiteX178" fmla="*/ 5281127 w 8789437"/>
              <a:gd name="connsiteY178" fmla="*/ 1349828 h 4752392"/>
              <a:gd name="connsiteX179" fmla="*/ 5218923 w 8789437"/>
              <a:gd name="connsiteY179" fmla="*/ 1368490 h 4752392"/>
              <a:gd name="connsiteX180" fmla="*/ 5200262 w 8789437"/>
              <a:gd name="connsiteY180" fmla="*/ 1374710 h 4752392"/>
              <a:gd name="connsiteX181" fmla="*/ 5131837 w 8789437"/>
              <a:gd name="connsiteY181" fmla="*/ 1380931 h 4752392"/>
              <a:gd name="connsiteX182" fmla="*/ 5113176 w 8789437"/>
              <a:gd name="connsiteY182" fmla="*/ 1393371 h 4752392"/>
              <a:gd name="connsiteX183" fmla="*/ 5088294 w 8789437"/>
              <a:gd name="connsiteY183" fmla="*/ 1412033 h 4752392"/>
              <a:gd name="connsiteX184" fmla="*/ 5057192 w 8789437"/>
              <a:gd name="connsiteY184" fmla="*/ 1430694 h 4752392"/>
              <a:gd name="connsiteX185" fmla="*/ 4895462 w 8789437"/>
              <a:gd name="connsiteY185" fmla="*/ 1443135 h 4752392"/>
              <a:gd name="connsiteX186" fmla="*/ 4876800 w 8789437"/>
              <a:gd name="connsiteY186" fmla="*/ 1449355 h 4752392"/>
              <a:gd name="connsiteX187" fmla="*/ 4827037 w 8789437"/>
              <a:gd name="connsiteY187" fmla="*/ 1468016 h 4752392"/>
              <a:gd name="connsiteX188" fmla="*/ 4783494 w 8789437"/>
              <a:gd name="connsiteY188" fmla="*/ 1486677 h 4752392"/>
              <a:gd name="connsiteX189" fmla="*/ 4752392 w 8789437"/>
              <a:gd name="connsiteY189" fmla="*/ 1499118 h 4752392"/>
              <a:gd name="connsiteX190" fmla="*/ 4733731 w 8789437"/>
              <a:gd name="connsiteY190" fmla="*/ 1505339 h 4752392"/>
              <a:gd name="connsiteX191" fmla="*/ 4721290 w 8789437"/>
              <a:gd name="connsiteY191" fmla="*/ 1524000 h 4752392"/>
              <a:gd name="connsiteX192" fmla="*/ 4677747 w 8789437"/>
              <a:gd name="connsiteY192" fmla="*/ 1542661 h 4752392"/>
              <a:gd name="connsiteX193" fmla="*/ 4652866 w 8789437"/>
              <a:gd name="connsiteY193" fmla="*/ 1555102 h 4752392"/>
              <a:gd name="connsiteX194" fmla="*/ 4590662 w 8789437"/>
              <a:gd name="connsiteY194" fmla="*/ 1573763 h 4752392"/>
              <a:gd name="connsiteX195" fmla="*/ 4509796 w 8789437"/>
              <a:gd name="connsiteY195" fmla="*/ 1579984 h 4752392"/>
              <a:gd name="connsiteX196" fmla="*/ 4453813 w 8789437"/>
              <a:gd name="connsiteY196" fmla="*/ 1586204 h 4752392"/>
              <a:gd name="connsiteX197" fmla="*/ 4360507 w 8789437"/>
              <a:gd name="connsiteY197" fmla="*/ 1635967 h 4752392"/>
              <a:gd name="connsiteX198" fmla="*/ 4329405 w 8789437"/>
              <a:gd name="connsiteY198" fmla="*/ 1648408 h 4752392"/>
              <a:gd name="connsiteX199" fmla="*/ 4292082 w 8789437"/>
              <a:gd name="connsiteY199" fmla="*/ 1679510 h 4752392"/>
              <a:gd name="connsiteX200" fmla="*/ 4267200 w 8789437"/>
              <a:gd name="connsiteY200" fmla="*/ 1698171 h 4752392"/>
              <a:gd name="connsiteX201" fmla="*/ 4173894 w 8789437"/>
              <a:gd name="connsiteY201" fmla="*/ 1729273 h 4752392"/>
              <a:gd name="connsiteX202" fmla="*/ 4136572 w 8789437"/>
              <a:gd name="connsiteY202" fmla="*/ 1741714 h 4752392"/>
              <a:gd name="connsiteX203" fmla="*/ 3732245 w 8789437"/>
              <a:gd name="connsiteY203" fmla="*/ 1760375 h 4752392"/>
              <a:gd name="connsiteX204" fmla="*/ 3632719 w 8789437"/>
              <a:gd name="connsiteY204" fmla="*/ 1779037 h 4752392"/>
              <a:gd name="connsiteX205" fmla="*/ 3570515 w 8789437"/>
              <a:gd name="connsiteY205" fmla="*/ 1785257 h 4752392"/>
              <a:gd name="connsiteX206" fmla="*/ 3539413 w 8789437"/>
              <a:gd name="connsiteY206" fmla="*/ 1791477 h 4752392"/>
              <a:gd name="connsiteX207" fmla="*/ 3477209 w 8789437"/>
              <a:gd name="connsiteY207" fmla="*/ 1797698 h 4752392"/>
              <a:gd name="connsiteX208" fmla="*/ 3458547 w 8789437"/>
              <a:gd name="connsiteY208" fmla="*/ 1810139 h 4752392"/>
              <a:gd name="connsiteX209" fmla="*/ 3446107 w 8789437"/>
              <a:gd name="connsiteY209" fmla="*/ 1835020 h 4752392"/>
              <a:gd name="connsiteX210" fmla="*/ 3415005 w 8789437"/>
              <a:gd name="connsiteY210" fmla="*/ 1841241 h 4752392"/>
              <a:gd name="connsiteX211" fmla="*/ 3346580 w 8789437"/>
              <a:gd name="connsiteY211" fmla="*/ 1853682 h 4752392"/>
              <a:gd name="connsiteX212" fmla="*/ 3191070 w 8789437"/>
              <a:gd name="connsiteY212" fmla="*/ 1866122 h 4752392"/>
              <a:gd name="connsiteX213" fmla="*/ 3172409 w 8789437"/>
              <a:gd name="connsiteY213" fmla="*/ 1872343 h 4752392"/>
              <a:gd name="connsiteX214" fmla="*/ 3147527 w 8789437"/>
              <a:gd name="connsiteY214" fmla="*/ 1878563 h 4752392"/>
              <a:gd name="connsiteX215" fmla="*/ 3097764 w 8789437"/>
              <a:gd name="connsiteY215" fmla="*/ 1909665 h 4752392"/>
              <a:gd name="connsiteX216" fmla="*/ 3072882 w 8789437"/>
              <a:gd name="connsiteY216" fmla="*/ 1922106 h 4752392"/>
              <a:gd name="connsiteX217" fmla="*/ 3060441 w 8789437"/>
              <a:gd name="connsiteY217" fmla="*/ 1940767 h 4752392"/>
              <a:gd name="connsiteX218" fmla="*/ 3054221 w 8789437"/>
              <a:gd name="connsiteY218" fmla="*/ 1959428 h 4752392"/>
              <a:gd name="connsiteX219" fmla="*/ 3048000 w 8789437"/>
              <a:gd name="connsiteY219" fmla="*/ 2077616 h 4752392"/>
              <a:gd name="connsiteX220" fmla="*/ 3029339 w 8789437"/>
              <a:gd name="connsiteY220" fmla="*/ 2114939 h 4752392"/>
              <a:gd name="connsiteX221" fmla="*/ 3016898 w 8789437"/>
              <a:gd name="connsiteY221" fmla="*/ 2158482 h 4752392"/>
              <a:gd name="connsiteX222" fmla="*/ 2979576 w 8789437"/>
              <a:gd name="connsiteY222" fmla="*/ 2195804 h 4752392"/>
              <a:gd name="connsiteX223" fmla="*/ 2954694 w 8789437"/>
              <a:gd name="connsiteY223" fmla="*/ 2239347 h 4752392"/>
              <a:gd name="connsiteX224" fmla="*/ 2911151 w 8789437"/>
              <a:gd name="connsiteY224" fmla="*/ 2295331 h 4752392"/>
              <a:gd name="connsiteX225" fmla="*/ 2892490 w 8789437"/>
              <a:gd name="connsiteY225" fmla="*/ 2345094 h 4752392"/>
              <a:gd name="connsiteX226" fmla="*/ 2861388 w 8789437"/>
              <a:gd name="connsiteY226" fmla="*/ 2376196 h 4752392"/>
              <a:gd name="connsiteX227" fmla="*/ 2848947 w 8789437"/>
              <a:gd name="connsiteY227" fmla="*/ 2394857 h 4752392"/>
              <a:gd name="connsiteX228" fmla="*/ 2836507 w 8789437"/>
              <a:gd name="connsiteY228" fmla="*/ 2419739 h 4752392"/>
              <a:gd name="connsiteX229" fmla="*/ 2811625 w 8789437"/>
              <a:gd name="connsiteY229" fmla="*/ 2438400 h 4752392"/>
              <a:gd name="connsiteX230" fmla="*/ 2792964 w 8789437"/>
              <a:gd name="connsiteY230" fmla="*/ 2463282 h 4752392"/>
              <a:gd name="connsiteX231" fmla="*/ 2768082 w 8789437"/>
              <a:gd name="connsiteY231" fmla="*/ 2494384 h 4752392"/>
              <a:gd name="connsiteX232" fmla="*/ 2755641 w 8789437"/>
              <a:gd name="connsiteY232" fmla="*/ 2531706 h 4752392"/>
              <a:gd name="connsiteX233" fmla="*/ 2743200 w 8789437"/>
              <a:gd name="connsiteY233" fmla="*/ 2581469 h 4752392"/>
              <a:gd name="connsiteX234" fmla="*/ 2736980 w 8789437"/>
              <a:gd name="connsiteY234" fmla="*/ 2600131 h 4752392"/>
              <a:gd name="connsiteX235" fmla="*/ 2705878 w 8789437"/>
              <a:gd name="connsiteY235" fmla="*/ 2755641 h 4752392"/>
              <a:gd name="connsiteX236" fmla="*/ 2693437 w 8789437"/>
              <a:gd name="connsiteY236" fmla="*/ 2792963 h 4752392"/>
              <a:gd name="connsiteX237" fmla="*/ 2674776 w 8789437"/>
              <a:gd name="connsiteY237" fmla="*/ 2811624 h 4752392"/>
              <a:gd name="connsiteX238" fmla="*/ 2649894 w 8789437"/>
              <a:gd name="connsiteY238" fmla="*/ 2873828 h 4752392"/>
              <a:gd name="connsiteX239" fmla="*/ 2631233 w 8789437"/>
              <a:gd name="connsiteY239" fmla="*/ 2898710 h 4752392"/>
              <a:gd name="connsiteX240" fmla="*/ 2618792 w 8789437"/>
              <a:gd name="connsiteY240" fmla="*/ 2954694 h 4752392"/>
              <a:gd name="connsiteX241" fmla="*/ 2606351 w 8789437"/>
              <a:gd name="connsiteY241" fmla="*/ 2973355 h 4752392"/>
              <a:gd name="connsiteX242" fmla="*/ 2600131 w 8789437"/>
              <a:gd name="connsiteY242" fmla="*/ 3010677 h 4752392"/>
              <a:gd name="connsiteX243" fmla="*/ 2587690 w 8789437"/>
              <a:gd name="connsiteY243" fmla="*/ 3048000 h 4752392"/>
              <a:gd name="connsiteX244" fmla="*/ 2581470 w 8789437"/>
              <a:gd name="connsiteY244" fmla="*/ 3072882 h 4752392"/>
              <a:gd name="connsiteX245" fmla="*/ 2587690 w 8789437"/>
              <a:gd name="connsiteY245" fmla="*/ 3271935 h 4752392"/>
              <a:gd name="connsiteX246" fmla="*/ 2593911 w 8789437"/>
              <a:gd name="connsiteY246" fmla="*/ 3290596 h 4752392"/>
              <a:gd name="connsiteX247" fmla="*/ 2612572 w 8789437"/>
              <a:gd name="connsiteY247" fmla="*/ 3315477 h 4752392"/>
              <a:gd name="connsiteX248" fmla="*/ 2618792 w 8789437"/>
              <a:gd name="connsiteY248" fmla="*/ 3334139 h 4752392"/>
              <a:gd name="connsiteX249" fmla="*/ 2606351 w 8789437"/>
              <a:gd name="connsiteY249" fmla="*/ 3514531 h 4752392"/>
              <a:gd name="connsiteX250" fmla="*/ 2600131 w 8789437"/>
              <a:gd name="connsiteY250" fmla="*/ 3551853 h 4752392"/>
              <a:gd name="connsiteX251" fmla="*/ 2587690 w 8789437"/>
              <a:gd name="connsiteY251" fmla="*/ 3595396 h 4752392"/>
              <a:gd name="connsiteX252" fmla="*/ 2569029 w 8789437"/>
              <a:gd name="connsiteY252" fmla="*/ 3719804 h 4752392"/>
              <a:gd name="connsiteX253" fmla="*/ 2556588 w 8789437"/>
              <a:gd name="connsiteY253" fmla="*/ 3775788 h 4752392"/>
              <a:gd name="connsiteX254" fmla="*/ 2550368 w 8789437"/>
              <a:gd name="connsiteY254" fmla="*/ 3794449 h 4752392"/>
              <a:gd name="connsiteX255" fmla="*/ 2550368 w 8789437"/>
              <a:gd name="connsiteY255" fmla="*/ 3918857 h 4752392"/>
              <a:gd name="connsiteX256" fmla="*/ 2537927 w 8789437"/>
              <a:gd name="connsiteY256" fmla="*/ 4273420 h 4752392"/>
              <a:gd name="connsiteX257" fmla="*/ 2531707 w 8789437"/>
              <a:gd name="connsiteY257" fmla="*/ 4292082 h 4752392"/>
              <a:gd name="connsiteX258" fmla="*/ 2513045 w 8789437"/>
              <a:gd name="connsiteY258" fmla="*/ 4372947 h 4752392"/>
              <a:gd name="connsiteX259" fmla="*/ 2494384 w 8789437"/>
              <a:gd name="connsiteY259" fmla="*/ 4410269 h 4752392"/>
              <a:gd name="connsiteX260" fmla="*/ 2488164 w 8789437"/>
              <a:gd name="connsiteY260" fmla="*/ 4428931 h 4752392"/>
              <a:gd name="connsiteX261" fmla="*/ 2475723 w 8789437"/>
              <a:gd name="connsiteY261" fmla="*/ 4453812 h 4752392"/>
              <a:gd name="connsiteX262" fmla="*/ 2469503 w 8789437"/>
              <a:gd name="connsiteY262" fmla="*/ 4472473 h 4752392"/>
              <a:gd name="connsiteX263" fmla="*/ 2444621 w 8789437"/>
              <a:gd name="connsiteY263" fmla="*/ 4516016 h 4752392"/>
              <a:gd name="connsiteX264" fmla="*/ 2438400 w 8789437"/>
              <a:gd name="connsiteY264" fmla="*/ 4553339 h 4752392"/>
              <a:gd name="connsiteX265" fmla="*/ 2419739 w 8789437"/>
              <a:gd name="connsiteY265" fmla="*/ 4596882 h 4752392"/>
              <a:gd name="connsiteX266" fmla="*/ 2407298 w 8789437"/>
              <a:gd name="connsiteY266" fmla="*/ 4634204 h 4752392"/>
              <a:gd name="connsiteX267" fmla="*/ 2394858 w 8789437"/>
              <a:gd name="connsiteY267" fmla="*/ 4659086 h 4752392"/>
              <a:gd name="connsiteX268" fmla="*/ 2369976 w 8789437"/>
              <a:gd name="connsiteY268" fmla="*/ 4715069 h 4752392"/>
              <a:gd name="connsiteX269" fmla="*/ 2351315 w 8789437"/>
              <a:gd name="connsiteY269" fmla="*/ 4727510 h 4752392"/>
              <a:gd name="connsiteX270" fmla="*/ 2338874 w 8789437"/>
              <a:gd name="connsiteY270" fmla="*/ 4746171 h 4752392"/>
              <a:gd name="connsiteX271" fmla="*/ 2301551 w 8789437"/>
              <a:gd name="connsiteY271" fmla="*/ 4752392 h 4752392"/>
              <a:gd name="connsiteX272" fmla="*/ 2164703 w 8789437"/>
              <a:gd name="connsiteY272" fmla="*/ 4746171 h 4752392"/>
              <a:gd name="connsiteX273" fmla="*/ 2114939 w 8789437"/>
              <a:gd name="connsiteY273" fmla="*/ 4727510 h 4752392"/>
              <a:gd name="connsiteX274" fmla="*/ 2071396 w 8789437"/>
              <a:gd name="connsiteY274" fmla="*/ 4708849 h 4752392"/>
              <a:gd name="connsiteX275" fmla="*/ 2021633 w 8789437"/>
              <a:gd name="connsiteY275" fmla="*/ 4696408 h 4752392"/>
              <a:gd name="connsiteX276" fmla="*/ 1996751 w 8789437"/>
              <a:gd name="connsiteY276" fmla="*/ 4690188 h 4752392"/>
              <a:gd name="connsiteX277" fmla="*/ 1579984 w 8789437"/>
              <a:gd name="connsiteY277" fmla="*/ 4677747 h 4752392"/>
              <a:gd name="connsiteX278" fmla="*/ 1443135 w 8789437"/>
              <a:gd name="connsiteY278" fmla="*/ 4683967 h 4752392"/>
              <a:gd name="connsiteX279" fmla="*/ 1231641 w 8789437"/>
              <a:gd name="connsiteY279" fmla="*/ 4690188 h 4752392"/>
              <a:gd name="connsiteX280" fmla="*/ 1212980 w 8789437"/>
              <a:gd name="connsiteY280" fmla="*/ 4702628 h 4752392"/>
              <a:gd name="connsiteX281" fmla="*/ 1181878 w 8789437"/>
              <a:gd name="connsiteY281" fmla="*/ 4708849 h 4752392"/>
              <a:gd name="connsiteX282" fmla="*/ 1156996 w 8789437"/>
              <a:gd name="connsiteY282" fmla="*/ 4715069 h 4752392"/>
              <a:gd name="connsiteX283" fmla="*/ 970384 w 8789437"/>
              <a:gd name="connsiteY283" fmla="*/ 4708849 h 4752392"/>
              <a:gd name="connsiteX284" fmla="*/ 615821 w 8789437"/>
              <a:gd name="connsiteY284" fmla="*/ 4690188 h 4752392"/>
              <a:gd name="connsiteX285" fmla="*/ 559837 w 8789437"/>
              <a:gd name="connsiteY285" fmla="*/ 4677747 h 4752392"/>
              <a:gd name="connsiteX286" fmla="*/ 472751 w 8789437"/>
              <a:gd name="connsiteY286" fmla="*/ 4671526 h 4752392"/>
              <a:gd name="connsiteX287" fmla="*/ 398107 w 8789437"/>
              <a:gd name="connsiteY287" fmla="*/ 4665306 h 4752392"/>
              <a:gd name="connsiteX288" fmla="*/ 342123 w 8789437"/>
              <a:gd name="connsiteY288" fmla="*/ 4659086 h 4752392"/>
              <a:gd name="connsiteX289" fmla="*/ 311021 w 8789437"/>
              <a:gd name="connsiteY289" fmla="*/ 4652865 h 4752392"/>
              <a:gd name="connsiteX290" fmla="*/ 273698 w 8789437"/>
              <a:gd name="connsiteY290" fmla="*/ 4646645 h 4752392"/>
              <a:gd name="connsiteX291" fmla="*/ 255037 w 8789437"/>
              <a:gd name="connsiteY291" fmla="*/ 4640424 h 4752392"/>
              <a:gd name="connsiteX292" fmla="*/ 217715 w 8789437"/>
              <a:gd name="connsiteY292" fmla="*/ 4621763 h 4752392"/>
              <a:gd name="connsiteX293" fmla="*/ 199054 w 8789437"/>
              <a:gd name="connsiteY293" fmla="*/ 4572000 h 4752392"/>
              <a:gd name="connsiteX294" fmla="*/ 180392 w 8789437"/>
              <a:gd name="connsiteY294" fmla="*/ 4553339 h 4752392"/>
              <a:gd name="connsiteX295" fmla="*/ 167951 w 8789437"/>
              <a:gd name="connsiteY295" fmla="*/ 4534677 h 4752392"/>
              <a:gd name="connsiteX296" fmla="*/ 149290 w 8789437"/>
              <a:gd name="connsiteY296" fmla="*/ 4491135 h 4752392"/>
              <a:gd name="connsiteX297" fmla="*/ 130629 w 8789437"/>
              <a:gd name="connsiteY297" fmla="*/ 4472473 h 4752392"/>
              <a:gd name="connsiteX298" fmla="*/ 111968 w 8789437"/>
              <a:gd name="connsiteY298" fmla="*/ 4441371 h 4752392"/>
              <a:gd name="connsiteX299" fmla="*/ 105747 w 8789437"/>
              <a:gd name="connsiteY299" fmla="*/ 4416490 h 4752392"/>
              <a:gd name="connsiteX300" fmla="*/ 93307 w 8789437"/>
              <a:gd name="connsiteY300" fmla="*/ 4391608 h 4752392"/>
              <a:gd name="connsiteX301" fmla="*/ 80866 w 8789437"/>
              <a:gd name="connsiteY301" fmla="*/ 4341845 h 4752392"/>
              <a:gd name="connsiteX302" fmla="*/ 68425 w 8789437"/>
              <a:gd name="connsiteY302" fmla="*/ 4323184 h 4752392"/>
              <a:gd name="connsiteX303" fmla="*/ 62205 w 8789437"/>
              <a:gd name="connsiteY303" fmla="*/ 4248539 h 4752392"/>
              <a:gd name="connsiteX304" fmla="*/ 68425 w 8789437"/>
              <a:gd name="connsiteY304" fmla="*/ 4167673 h 4752392"/>
              <a:gd name="connsiteX305" fmla="*/ 62205 w 8789437"/>
              <a:gd name="connsiteY305" fmla="*/ 3533192 h 4752392"/>
              <a:gd name="connsiteX306" fmla="*/ 49764 w 8789437"/>
              <a:gd name="connsiteY306" fmla="*/ 3495869 h 4752392"/>
              <a:gd name="connsiteX307" fmla="*/ 37323 w 8789437"/>
              <a:gd name="connsiteY307" fmla="*/ 3470988 h 4752392"/>
              <a:gd name="connsiteX308" fmla="*/ 37323 w 8789437"/>
              <a:gd name="connsiteY308" fmla="*/ 3278155 h 4752392"/>
              <a:gd name="connsiteX309" fmla="*/ 55984 w 8789437"/>
              <a:gd name="connsiteY309" fmla="*/ 3209731 h 4752392"/>
              <a:gd name="connsiteX310" fmla="*/ 62205 w 8789437"/>
              <a:gd name="connsiteY310" fmla="*/ 3178628 h 4752392"/>
              <a:gd name="connsiteX311" fmla="*/ 62205 w 8789437"/>
              <a:gd name="connsiteY311" fmla="*/ 2842726 h 4752392"/>
              <a:gd name="connsiteX312" fmla="*/ 55984 w 8789437"/>
              <a:gd name="connsiteY312" fmla="*/ 2705877 h 4752392"/>
              <a:gd name="connsiteX313" fmla="*/ 49764 w 8789437"/>
              <a:gd name="connsiteY313" fmla="*/ 2662335 h 4752392"/>
              <a:gd name="connsiteX314" fmla="*/ 37323 w 8789437"/>
              <a:gd name="connsiteY314" fmla="*/ 2600131 h 4752392"/>
              <a:gd name="connsiteX315" fmla="*/ 31103 w 8789437"/>
              <a:gd name="connsiteY315" fmla="*/ 2531706 h 4752392"/>
              <a:gd name="connsiteX316" fmla="*/ 24882 w 8789437"/>
              <a:gd name="connsiteY316" fmla="*/ 2513045 h 4752392"/>
              <a:gd name="connsiteX317" fmla="*/ 18662 w 8789437"/>
              <a:gd name="connsiteY317" fmla="*/ 2469502 h 4752392"/>
              <a:gd name="connsiteX318" fmla="*/ 12441 w 8789437"/>
              <a:gd name="connsiteY318" fmla="*/ 2369975 h 4752392"/>
              <a:gd name="connsiteX319" fmla="*/ 18662 w 8789437"/>
              <a:gd name="connsiteY319" fmla="*/ 2295331 h 4752392"/>
              <a:gd name="connsiteX320" fmla="*/ 31103 w 8789437"/>
              <a:gd name="connsiteY320" fmla="*/ 2251788 h 4752392"/>
              <a:gd name="connsiteX321" fmla="*/ 43543 w 8789437"/>
              <a:gd name="connsiteY321" fmla="*/ 2202024 h 4752392"/>
              <a:gd name="connsiteX322" fmla="*/ 49764 w 8789437"/>
              <a:gd name="connsiteY322" fmla="*/ 2177143 h 4752392"/>
              <a:gd name="connsiteX323" fmla="*/ 55984 w 8789437"/>
              <a:gd name="connsiteY323" fmla="*/ 2158482 h 4752392"/>
              <a:gd name="connsiteX324" fmla="*/ 49764 w 8789437"/>
              <a:gd name="connsiteY324" fmla="*/ 2009192 h 4752392"/>
              <a:gd name="connsiteX325" fmla="*/ 37323 w 8789437"/>
              <a:gd name="connsiteY325" fmla="*/ 1946988 h 4752392"/>
              <a:gd name="connsiteX326" fmla="*/ 31103 w 8789437"/>
              <a:gd name="connsiteY326" fmla="*/ 1611086 h 4752392"/>
              <a:gd name="connsiteX327" fmla="*/ 24882 w 8789437"/>
              <a:gd name="connsiteY327" fmla="*/ 1586204 h 4752392"/>
              <a:gd name="connsiteX328" fmla="*/ 18662 w 8789437"/>
              <a:gd name="connsiteY328" fmla="*/ 1536441 h 4752392"/>
              <a:gd name="connsiteX329" fmla="*/ 0 w 8789437"/>
              <a:gd name="connsiteY329" fmla="*/ 1443135 h 4752392"/>
              <a:gd name="connsiteX330" fmla="*/ 6221 w 8789437"/>
              <a:gd name="connsiteY330" fmla="*/ 1225420 h 4752392"/>
              <a:gd name="connsiteX331" fmla="*/ 18662 w 8789437"/>
              <a:gd name="connsiteY331" fmla="*/ 1156996 h 4752392"/>
              <a:gd name="connsiteX332" fmla="*/ 31103 w 8789437"/>
              <a:gd name="connsiteY332" fmla="*/ 1094792 h 4752392"/>
              <a:gd name="connsiteX333" fmla="*/ 43543 w 8789437"/>
              <a:gd name="connsiteY333" fmla="*/ 1076131 h 4752392"/>
              <a:gd name="connsiteX334" fmla="*/ 49764 w 8789437"/>
              <a:gd name="connsiteY334" fmla="*/ 1038808 h 4752392"/>
              <a:gd name="connsiteX335" fmla="*/ 62205 w 8789437"/>
              <a:gd name="connsiteY335" fmla="*/ 1013926 h 4752392"/>
              <a:gd name="connsiteX336" fmla="*/ 68425 w 8789437"/>
              <a:gd name="connsiteY336" fmla="*/ 926841 h 4752392"/>
              <a:gd name="connsiteX337" fmla="*/ 55984 w 8789437"/>
              <a:gd name="connsiteY337" fmla="*/ 808653 h 4752392"/>
              <a:gd name="connsiteX338" fmla="*/ 43543 w 8789437"/>
              <a:gd name="connsiteY338" fmla="*/ 771331 h 4752392"/>
              <a:gd name="connsiteX339" fmla="*/ 37323 w 8789437"/>
              <a:gd name="connsiteY339" fmla="*/ 696686 h 4752392"/>
              <a:gd name="connsiteX340" fmla="*/ 24882 w 8789437"/>
              <a:gd name="connsiteY340" fmla="*/ 653143 h 4752392"/>
              <a:gd name="connsiteX341" fmla="*/ 43543 w 8789437"/>
              <a:gd name="connsiteY341" fmla="*/ 597159 h 4752392"/>
              <a:gd name="connsiteX342" fmla="*/ 62205 w 8789437"/>
              <a:gd name="connsiteY342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671527 w 8789437"/>
              <a:gd name="connsiteY69" fmla="*/ 124408 h 4752392"/>
              <a:gd name="connsiteX70" fmla="*/ 4746172 w 8789437"/>
              <a:gd name="connsiteY70" fmla="*/ 105747 h 4752392"/>
              <a:gd name="connsiteX71" fmla="*/ 4926564 w 8789437"/>
              <a:gd name="connsiteY71" fmla="*/ 93306 h 4752392"/>
              <a:gd name="connsiteX72" fmla="*/ 4994988 w 8789437"/>
              <a:gd name="connsiteY72" fmla="*/ 74645 h 4752392"/>
              <a:gd name="connsiteX73" fmla="*/ 5063413 w 8789437"/>
              <a:gd name="connsiteY73" fmla="*/ 93306 h 4752392"/>
              <a:gd name="connsiteX74" fmla="*/ 5617029 w 8789437"/>
              <a:gd name="connsiteY74" fmla="*/ 87086 h 4752392"/>
              <a:gd name="connsiteX75" fmla="*/ 5641911 w 8789437"/>
              <a:gd name="connsiteY75" fmla="*/ 80865 h 4752392"/>
              <a:gd name="connsiteX76" fmla="*/ 5660572 w 8789437"/>
              <a:gd name="connsiteY76" fmla="*/ 74645 h 4752392"/>
              <a:gd name="connsiteX77" fmla="*/ 5741437 w 8789437"/>
              <a:gd name="connsiteY77" fmla="*/ 68424 h 4752392"/>
              <a:gd name="connsiteX78" fmla="*/ 6419462 w 8789437"/>
              <a:gd name="connsiteY78" fmla="*/ 62204 h 4752392"/>
              <a:gd name="connsiteX79" fmla="*/ 6463005 w 8789437"/>
              <a:gd name="connsiteY79" fmla="*/ 55984 h 4752392"/>
              <a:gd name="connsiteX80" fmla="*/ 6487886 w 8789437"/>
              <a:gd name="connsiteY80" fmla="*/ 49763 h 4752392"/>
              <a:gd name="connsiteX81" fmla="*/ 6581192 w 8789437"/>
              <a:gd name="connsiteY81" fmla="*/ 43543 h 4752392"/>
              <a:gd name="connsiteX82" fmla="*/ 6749143 w 8789437"/>
              <a:gd name="connsiteY82" fmla="*/ 31102 h 4752392"/>
              <a:gd name="connsiteX83" fmla="*/ 6935756 w 8789437"/>
              <a:gd name="connsiteY83" fmla="*/ 24882 h 4752392"/>
              <a:gd name="connsiteX84" fmla="*/ 6997960 w 8789437"/>
              <a:gd name="connsiteY84" fmla="*/ 18661 h 4752392"/>
              <a:gd name="connsiteX85" fmla="*/ 7420947 w 8789437"/>
              <a:gd name="connsiteY85" fmla="*/ 31102 h 4752392"/>
              <a:gd name="connsiteX86" fmla="*/ 7576458 w 8789437"/>
              <a:gd name="connsiteY86" fmla="*/ 24882 h 4752392"/>
              <a:gd name="connsiteX87" fmla="*/ 7595119 w 8789437"/>
              <a:gd name="connsiteY87" fmla="*/ 18661 h 4752392"/>
              <a:gd name="connsiteX88" fmla="*/ 7700866 w 8789437"/>
              <a:gd name="connsiteY88" fmla="*/ 0 h 4752392"/>
              <a:gd name="connsiteX89" fmla="*/ 7850156 w 8789437"/>
              <a:gd name="connsiteY89" fmla="*/ 6220 h 4752392"/>
              <a:gd name="connsiteX90" fmla="*/ 7868817 w 8789437"/>
              <a:gd name="connsiteY90" fmla="*/ 12441 h 4752392"/>
              <a:gd name="connsiteX91" fmla="*/ 8067870 w 8789437"/>
              <a:gd name="connsiteY91" fmla="*/ 31102 h 4752392"/>
              <a:gd name="connsiteX92" fmla="*/ 8136294 w 8789437"/>
              <a:gd name="connsiteY92" fmla="*/ 43543 h 4752392"/>
              <a:gd name="connsiteX93" fmla="*/ 8217160 w 8789437"/>
              <a:gd name="connsiteY93" fmla="*/ 49763 h 4752392"/>
              <a:gd name="connsiteX94" fmla="*/ 8242041 w 8789437"/>
              <a:gd name="connsiteY94" fmla="*/ 55984 h 4752392"/>
              <a:gd name="connsiteX95" fmla="*/ 8304245 w 8789437"/>
              <a:gd name="connsiteY95" fmla="*/ 62204 h 4752392"/>
              <a:gd name="connsiteX96" fmla="*/ 8329127 w 8789437"/>
              <a:gd name="connsiteY96" fmla="*/ 74645 h 4752392"/>
              <a:gd name="connsiteX97" fmla="*/ 8360229 w 8789437"/>
              <a:gd name="connsiteY97" fmla="*/ 80865 h 4752392"/>
              <a:gd name="connsiteX98" fmla="*/ 8378890 w 8789437"/>
              <a:gd name="connsiteY98" fmla="*/ 87086 h 4752392"/>
              <a:gd name="connsiteX99" fmla="*/ 8447315 w 8789437"/>
              <a:gd name="connsiteY99" fmla="*/ 99526 h 4752392"/>
              <a:gd name="connsiteX100" fmla="*/ 8546841 w 8789437"/>
              <a:gd name="connsiteY100" fmla="*/ 118188 h 4752392"/>
              <a:gd name="connsiteX101" fmla="*/ 8565503 w 8789437"/>
              <a:gd name="connsiteY101" fmla="*/ 130628 h 4752392"/>
              <a:gd name="connsiteX102" fmla="*/ 8609045 w 8789437"/>
              <a:gd name="connsiteY102" fmla="*/ 149290 h 4752392"/>
              <a:gd name="connsiteX103" fmla="*/ 8640147 w 8789437"/>
              <a:gd name="connsiteY103" fmla="*/ 174171 h 4752392"/>
              <a:gd name="connsiteX104" fmla="*/ 8677470 w 8789437"/>
              <a:gd name="connsiteY104" fmla="*/ 217714 h 4752392"/>
              <a:gd name="connsiteX105" fmla="*/ 8696131 w 8789437"/>
              <a:gd name="connsiteY105" fmla="*/ 261257 h 4752392"/>
              <a:gd name="connsiteX106" fmla="*/ 8708572 w 8789437"/>
              <a:gd name="connsiteY106" fmla="*/ 304800 h 4752392"/>
              <a:gd name="connsiteX107" fmla="*/ 8721013 w 8789437"/>
              <a:gd name="connsiteY107" fmla="*/ 404326 h 4752392"/>
              <a:gd name="connsiteX108" fmla="*/ 8733454 w 8789437"/>
              <a:gd name="connsiteY108" fmla="*/ 441649 h 4752392"/>
              <a:gd name="connsiteX109" fmla="*/ 8739674 w 8789437"/>
              <a:gd name="connsiteY109" fmla="*/ 460310 h 4752392"/>
              <a:gd name="connsiteX110" fmla="*/ 8745894 w 8789437"/>
              <a:gd name="connsiteY110" fmla="*/ 777551 h 4752392"/>
              <a:gd name="connsiteX111" fmla="*/ 8752115 w 8789437"/>
              <a:gd name="connsiteY111" fmla="*/ 796212 h 4752392"/>
              <a:gd name="connsiteX112" fmla="*/ 8758335 w 8789437"/>
              <a:gd name="connsiteY112" fmla="*/ 839755 h 4752392"/>
              <a:gd name="connsiteX113" fmla="*/ 8764556 w 8789437"/>
              <a:gd name="connsiteY113" fmla="*/ 870857 h 4752392"/>
              <a:gd name="connsiteX114" fmla="*/ 8770776 w 8789437"/>
              <a:gd name="connsiteY114" fmla="*/ 1051249 h 4752392"/>
              <a:gd name="connsiteX115" fmla="*/ 8783217 w 8789437"/>
              <a:gd name="connsiteY115" fmla="*/ 1175657 h 4752392"/>
              <a:gd name="connsiteX116" fmla="*/ 8789437 w 8789437"/>
              <a:gd name="connsiteY116" fmla="*/ 1244082 h 4752392"/>
              <a:gd name="connsiteX117" fmla="*/ 8783217 w 8789437"/>
              <a:gd name="connsiteY117" fmla="*/ 1393371 h 4752392"/>
              <a:gd name="connsiteX118" fmla="*/ 8770776 w 8789437"/>
              <a:gd name="connsiteY118" fmla="*/ 1430694 h 4752392"/>
              <a:gd name="connsiteX119" fmla="*/ 8758335 w 8789437"/>
              <a:gd name="connsiteY119" fmla="*/ 1474237 h 4752392"/>
              <a:gd name="connsiteX120" fmla="*/ 8745894 w 8789437"/>
              <a:gd name="connsiteY120" fmla="*/ 1517779 h 4752392"/>
              <a:gd name="connsiteX121" fmla="*/ 8739674 w 8789437"/>
              <a:gd name="connsiteY121" fmla="*/ 1785257 h 4752392"/>
              <a:gd name="connsiteX122" fmla="*/ 8727233 w 8789437"/>
              <a:gd name="connsiteY122" fmla="*/ 1822579 h 4752392"/>
              <a:gd name="connsiteX123" fmla="*/ 8721013 w 8789437"/>
              <a:gd name="connsiteY123" fmla="*/ 1841241 h 4752392"/>
              <a:gd name="connsiteX124" fmla="*/ 8702351 w 8789437"/>
              <a:gd name="connsiteY124" fmla="*/ 1866122 h 4752392"/>
              <a:gd name="connsiteX125" fmla="*/ 8665029 w 8789437"/>
              <a:gd name="connsiteY125" fmla="*/ 1884784 h 4752392"/>
              <a:gd name="connsiteX126" fmla="*/ 8565503 w 8789437"/>
              <a:gd name="connsiteY126" fmla="*/ 1897224 h 4752392"/>
              <a:gd name="connsiteX127" fmla="*/ 8254482 w 8789437"/>
              <a:gd name="connsiteY127" fmla="*/ 1891004 h 4752392"/>
              <a:gd name="connsiteX128" fmla="*/ 8223380 w 8789437"/>
              <a:gd name="connsiteY128" fmla="*/ 1884784 h 4752392"/>
              <a:gd name="connsiteX129" fmla="*/ 7564017 w 8789437"/>
              <a:gd name="connsiteY129" fmla="*/ 1878563 h 4752392"/>
              <a:gd name="connsiteX130" fmla="*/ 7364964 w 8789437"/>
              <a:gd name="connsiteY130" fmla="*/ 1891004 h 4752392"/>
              <a:gd name="connsiteX131" fmla="*/ 7302760 w 8789437"/>
              <a:gd name="connsiteY131" fmla="*/ 1897224 h 4752392"/>
              <a:gd name="connsiteX132" fmla="*/ 7234335 w 8789437"/>
              <a:gd name="connsiteY132" fmla="*/ 1891004 h 4752392"/>
              <a:gd name="connsiteX133" fmla="*/ 7197013 w 8789437"/>
              <a:gd name="connsiteY133" fmla="*/ 1872343 h 4752392"/>
              <a:gd name="connsiteX134" fmla="*/ 7178351 w 8789437"/>
              <a:gd name="connsiteY134" fmla="*/ 1859902 h 4752392"/>
              <a:gd name="connsiteX135" fmla="*/ 7103707 w 8789437"/>
              <a:gd name="connsiteY135" fmla="*/ 1847461 h 4752392"/>
              <a:gd name="connsiteX136" fmla="*/ 7078825 w 8789437"/>
              <a:gd name="connsiteY136" fmla="*/ 1835020 h 4752392"/>
              <a:gd name="connsiteX137" fmla="*/ 7047723 w 8789437"/>
              <a:gd name="connsiteY137" fmla="*/ 1828800 h 4752392"/>
              <a:gd name="connsiteX138" fmla="*/ 6966858 w 8789437"/>
              <a:gd name="connsiteY138" fmla="*/ 1816359 h 4752392"/>
              <a:gd name="connsiteX139" fmla="*/ 6842449 w 8789437"/>
              <a:gd name="connsiteY139" fmla="*/ 1828800 h 4752392"/>
              <a:gd name="connsiteX140" fmla="*/ 6543870 w 8789437"/>
              <a:gd name="connsiteY140" fmla="*/ 1816359 h 4752392"/>
              <a:gd name="connsiteX141" fmla="*/ 6494107 w 8789437"/>
              <a:gd name="connsiteY141" fmla="*/ 1803918 h 4752392"/>
              <a:gd name="connsiteX142" fmla="*/ 6444343 w 8789437"/>
              <a:gd name="connsiteY142" fmla="*/ 1791477 h 4752392"/>
              <a:gd name="connsiteX143" fmla="*/ 6413241 w 8789437"/>
              <a:gd name="connsiteY143" fmla="*/ 1772816 h 4752392"/>
              <a:gd name="connsiteX144" fmla="*/ 6388360 w 8789437"/>
              <a:gd name="connsiteY144" fmla="*/ 1766596 h 4752392"/>
              <a:gd name="connsiteX145" fmla="*/ 6382139 w 8789437"/>
              <a:gd name="connsiteY145" fmla="*/ 1735494 h 4752392"/>
              <a:gd name="connsiteX146" fmla="*/ 6375919 w 8789437"/>
              <a:gd name="connsiteY146" fmla="*/ 1667069 h 4752392"/>
              <a:gd name="connsiteX147" fmla="*/ 6363478 w 8789437"/>
              <a:gd name="connsiteY147" fmla="*/ 1592424 h 4752392"/>
              <a:gd name="connsiteX148" fmla="*/ 6351037 w 8789437"/>
              <a:gd name="connsiteY148" fmla="*/ 1573763 h 4752392"/>
              <a:gd name="connsiteX149" fmla="*/ 6344817 w 8789437"/>
              <a:gd name="connsiteY149" fmla="*/ 1555102 h 4752392"/>
              <a:gd name="connsiteX150" fmla="*/ 6319935 w 8789437"/>
              <a:gd name="connsiteY150" fmla="*/ 1517779 h 4752392"/>
              <a:gd name="connsiteX151" fmla="*/ 6313715 w 8789437"/>
              <a:gd name="connsiteY151" fmla="*/ 1499118 h 4752392"/>
              <a:gd name="connsiteX152" fmla="*/ 6295054 w 8789437"/>
              <a:gd name="connsiteY152" fmla="*/ 1486677 h 4752392"/>
              <a:gd name="connsiteX153" fmla="*/ 6245290 w 8789437"/>
              <a:gd name="connsiteY153" fmla="*/ 1468016 h 4752392"/>
              <a:gd name="connsiteX154" fmla="*/ 6220409 w 8789437"/>
              <a:gd name="connsiteY154" fmla="*/ 1455575 h 4752392"/>
              <a:gd name="connsiteX155" fmla="*/ 6201747 w 8789437"/>
              <a:gd name="connsiteY155" fmla="*/ 1443135 h 4752392"/>
              <a:gd name="connsiteX156" fmla="*/ 6164425 w 8789437"/>
              <a:gd name="connsiteY156" fmla="*/ 1430694 h 4752392"/>
              <a:gd name="connsiteX157" fmla="*/ 6145764 w 8789437"/>
              <a:gd name="connsiteY157" fmla="*/ 1424473 h 4752392"/>
              <a:gd name="connsiteX158" fmla="*/ 6114662 w 8789437"/>
              <a:gd name="connsiteY158" fmla="*/ 1412033 h 4752392"/>
              <a:gd name="connsiteX159" fmla="*/ 6089780 w 8789437"/>
              <a:gd name="connsiteY159" fmla="*/ 1405812 h 4752392"/>
              <a:gd name="connsiteX160" fmla="*/ 6071119 w 8789437"/>
              <a:gd name="connsiteY160" fmla="*/ 1399592 h 4752392"/>
              <a:gd name="connsiteX161" fmla="*/ 6021356 w 8789437"/>
              <a:gd name="connsiteY161" fmla="*/ 1356049 h 4752392"/>
              <a:gd name="connsiteX162" fmla="*/ 6002694 w 8789437"/>
              <a:gd name="connsiteY162" fmla="*/ 1349828 h 4752392"/>
              <a:gd name="connsiteX163" fmla="*/ 5971592 w 8789437"/>
              <a:gd name="connsiteY163" fmla="*/ 1331167 h 4752392"/>
              <a:gd name="connsiteX164" fmla="*/ 5940490 w 8789437"/>
              <a:gd name="connsiteY164" fmla="*/ 1324947 h 4752392"/>
              <a:gd name="connsiteX165" fmla="*/ 5921829 w 8789437"/>
              <a:gd name="connsiteY165" fmla="*/ 1312506 h 4752392"/>
              <a:gd name="connsiteX166" fmla="*/ 5896947 w 8789437"/>
              <a:gd name="connsiteY166" fmla="*/ 1293845 h 4752392"/>
              <a:gd name="connsiteX167" fmla="*/ 5797421 w 8789437"/>
              <a:gd name="connsiteY167" fmla="*/ 1275184 h 4752392"/>
              <a:gd name="connsiteX168" fmla="*/ 5766319 w 8789437"/>
              <a:gd name="connsiteY168" fmla="*/ 1268963 h 4752392"/>
              <a:gd name="connsiteX169" fmla="*/ 5573486 w 8789437"/>
              <a:gd name="connsiteY169" fmla="*/ 1262743 h 4752392"/>
              <a:gd name="connsiteX170" fmla="*/ 5523724 w 8789437"/>
              <a:gd name="connsiteY170" fmla="*/ 1262743 h 4752392"/>
              <a:gd name="connsiteX171" fmla="*/ 5480180 w 8789437"/>
              <a:gd name="connsiteY171" fmla="*/ 1262743 h 4752392"/>
              <a:gd name="connsiteX172" fmla="*/ 5436637 w 8789437"/>
              <a:gd name="connsiteY172" fmla="*/ 1275184 h 4752392"/>
              <a:gd name="connsiteX173" fmla="*/ 5405535 w 8789437"/>
              <a:gd name="connsiteY173" fmla="*/ 1287624 h 4752392"/>
              <a:gd name="connsiteX174" fmla="*/ 5386874 w 8789437"/>
              <a:gd name="connsiteY174" fmla="*/ 1293845 h 4752392"/>
              <a:gd name="connsiteX175" fmla="*/ 5368213 w 8789437"/>
              <a:gd name="connsiteY175" fmla="*/ 1306286 h 4752392"/>
              <a:gd name="connsiteX176" fmla="*/ 5337111 w 8789437"/>
              <a:gd name="connsiteY176" fmla="*/ 1318726 h 4752392"/>
              <a:gd name="connsiteX177" fmla="*/ 5281127 w 8789437"/>
              <a:gd name="connsiteY177" fmla="*/ 1349828 h 4752392"/>
              <a:gd name="connsiteX178" fmla="*/ 5218923 w 8789437"/>
              <a:gd name="connsiteY178" fmla="*/ 1368490 h 4752392"/>
              <a:gd name="connsiteX179" fmla="*/ 5200262 w 8789437"/>
              <a:gd name="connsiteY179" fmla="*/ 1374710 h 4752392"/>
              <a:gd name="connsiteX180" fmla="*/ 5131837 w 8789437"/>
              <a:gd name="connsiteY180" fmla="*/ 1380931 h 4752392"/>
              <a:gd name="connsiteX181" fmla="*/ 5113176 w 8789437"/>
              <a:gd name="connsiteY181" fmla="*/ 1393371 h 4752392"/>
              <a:gd name="connsiteX182" fmla="*/ 5088294 w 8789437"/>
              <a:gd name="connsiteY182" fmla="*/ 1412033 h 4752392"/>
              <a:gd name="connsiteX183" fmla="*/ 5057192 w 8789437"/>
              <a:gd name="connsiteY183" fmla="*/ 1430694 h 4752392"/>
              <a:gd name="connsiteX184" fmla="*/ 4895462 w 8789437"/>
              <a:gd name="connsiteY184" fmla="*/ 1443135 h 4752392"/>
              <a:gd name="connsiteX185" fmla="*/ 4876800 w 8789437"/>
              <a:gd name="connsiteY185" fmla="*/ 1449355 h 4752392"/>
              <a:gd name="connsiteX186" fmla="*/ 4827037 w 8789437"/>
              <a:gd name="connsiteY186" fmla="*/ 1468016 h 4752392"/>
              <a:gd name="connsiteX187" fmla="*/ 4783494 w 8789437"/>
              <a:gd name="connsiteY187" fmla="*/ 1486677 h 4752392"/>
              <a:gd name="connsiteX188" fmla="*/ 4752392 w 8789437"/>
              <a:gd name="connsiteY188" fmla="*/ 1499118 h 4752392"/>
              <a:gd name="connsiteX189" fmla="*/ 4733731 w 8789437"/>
              <a:gd name="connsiteY189" fmla="*/ 1505339 h 4752392"/>
              <a:gd name="connsiteX190" fmla="*/ 4721290 w 8789437"/>
              <a:gd name="connsiteY190" fmla="*/ 1524000 h 4752392"/>
              <a:gd name="connsiteX191" fmla="*/ 4677747 w 8789437"/>
              <a:gd name="connsiteY191" fmla="*/ 1542661 h 4752392"/>
              <a:gd name="connsiteX192" fmla="*/ 4652866 w 8789437"/>
              <a:gd name="connsiteY192" fmla="*/ 1555102 h 4752392"/>
              <a:gd name="connsiteX193" fmla="*/ 4590662 w 8789437"/>
              <a:gd name="connsiteY193" fmla="*/ 1573763 h 4752392"/>
              <a:gd name="connsiteX194" fmla="*/ 4509796 w 8789437"/>
              <a:gd name="connsiteY194" fmla="*/ 1579984 h 4752392"/>
              <a:gd name="connsiteX195" fmla="*/ 4453813 w 8789437"/>
              <a:gd name="connsiteY195" fmla="*/ 1586204 h 4752392"/>
              <a:gd name="connsiteX196" fmla="*/ 4360507 w 8789437"/>
              <a:gd name="connsiteY196" fmla="*/ 1635967 h 4752392"/>
              <a:gd name="connsiteX197" fmla="*/ 4329405 w 8789437"/>
              <a:gd name="connsiteY197" fmla="*/ 1648408 h 4752392"/>
              <a:gd name="connsiteX198" fmla="*/ 4292082 w 8789437"/>
              <a:gd name="connsiteY198" fmla="*/ 1679510 h 4752392"/>
              <a:gd name="connsiteX199" fmla="*/ 4267200 w 8789437"/>
              <a:gd name="connsiteY199" fmla="*/ 1698171 h 4752392"/>
              <a:gd name="connsiteX200" fmla="*/ 4173894 w 8789437"/>
              <a:gd name="connsiteY200" fmla="*/ 1729273 h 4752392"/>
              <a:gd name="connsiteX201" fmla="*/ 4136572 w 8789437"/>
              <a:gd name="connsiteY201" fmla="*/ 1741714 h 4752392"/>
              <a:gd name="connsiteX202" fmla="*/ 3732245 w 8789437"/>
              <a:gd name="connsiteY202" fmla="*/ 1760375 h 4752392"/>
              <a:gd name="connsiteX203" fmla="*/ 3632719 w 8789437"/>
              <a:gd name="connsiteY203" fmla="*/ 1779037 h 4752392"/>
              <a:gd name="connsiteX204" fmla="*/ 3570515 w 8789437"/>
              <a:gd name="connsiteY204" fmla="*/ 1785257 h 4752392"/>
              <a:gd name="connsiteX205" fmla="*/ 3539413 w 8789437"/>
              <a:gd name="connsiteY205" fmla="*/ 1791477 h 4752392"/>
              <a:gd name="connsiteX206" fmla="*/ 3477209 w 8789437"/>
              <a:gd name="connsiteY206" fmla="*/ 1797698 h 4752392"/>
              <a:gd name="connsiteX207" fmla="*/ 3458547 w 8789437"/>
              <a:gd name="connsiteY207" fmla="*/ 1810139 h 4752392"/>
              <a:gd name="connsiteX208" fmla="*/ 3446107 w 8789437"/>
              <a:gd name="connsiteY208" fmla="*/ 1835020 h 4752392"/>
              <a:gd name="connsiteX209" fmla="*/ 3415005 w 8789437"/>
              <a:gd name="connsiteY209" fmla="*/ 1841241 h 4752392"/>
              <a:gd name="connsiteX210" fmla="*/ 3346580 w 8789437"/>
              <a:gd name="connsiteY210" fmla="*/ 1853682 h 4752392"/>
              <a:gd name="connsiteX211" fmla="*/ 3191070 w 8789437"/>
              <a:gd name="connsiteY211" fmla="*/ 1866122 h 4752392"/>
              <a:gd name="connsiteX212" fmla="*/ 3172409 w 8789437"/>
              <a:gd name="connsiteY212" fmla="*/ 1872343 h 4752392"/>
              <a:gd name="connsiteX213" fmla="*/ 3147527 w 8789437"/>
              <a:gd name="connsiteY213" fmla="*/ 1878563 h 4752392"/>
              <a:gd name="connsiteX214" fmla="*/ 3097764 w 8789437"/>
              <a:gd name="connsiteY214" fmla="*/ 1909665 h 4752392"/>
              <a:gd name="connsiteX215" fmla="*/ 3072882 w 8789437"/>
              <a:gd name="connsiteY215" fmla="*/ 1922106 h 4752392"/>
              <a:gd name="connsiteX216" fmla="*/ 3060441 w 8789437"/>
              <a:gd name="connsiteY216" fmla="*/ 1940767 h 4752392"/>
              <a:gd name="connsiteX217" fmla="*/ 3054221 w 8789437"/>
              <a:gd name="connsiteY217" fmla="*/ 1959428 h 4752392"/>
              <a:gd name="connsiteX218" fmla="*/ 3048000 w 8789437"/>
              <a:gd name="connsiteY218" fmla="*/ 2077616 h 4752392"/>
              <a:gd name="connsiteX219" fmla="*/ 3029339 w 8789437"/>
              <a:gd name="connsiteY219" fmla="*/ 2114939 h 4752392"/>
              <a:gd name="connsiteX220" fmla="*/ 3016898 w 8789437"/>
              <a:gd name="connsiteY220" fmla="*/ 2158482 h 4752392"/>
              <a:gd name="connsiteX221" fmla="*/ 2979576 w 8789437"/>
              <a:gd name="connsiteY221" fmla="*/ 2195804 h 4752392"/>
              <a:gd name="connsiteX222" fmla="*/ 2954694 w 8789437"/>
              <a:gd name="connsiteY222" fmla="*/ 2239347 h 4752392"/>
              <a:gd name="connsiteX223" fmla="*/ 2911151 w 8789437"/>
              <a:gd name="connsiteY223" fmla="*/ 2295331 h 4752392"/>
              <a:gd name="connsiteX224" fmla="*/ 2892490 w 8789437"/>
              <a:gd name="connsiteY224" fmla="*/ 2345094 h 4752392"/>
              <a:gd name="connsiteX225" fmla="*/ 2861388 w 8789437"/>
              <a:gd name="connsiteY225" fmla="*/ 2376196 h 4752392"/>
              <a:gd name="connsiteX226" fmla="*/ 2848947 w 8789437"/>
              <a:gd name="connsiteY226" fmla="*/ 2394857 h 4752392"/>
              <a:gd name="connsiteX227" fmla="*/ 2836507 w 8789437"/>
              <a:gd name="connsiteY227" fmla="*/ 2419739 h 4752392"/>
              <a:gd name="connsiteX228" fmla="*/ 2811625 w 8789437"/>
              <a:gd name="connsiteY228" fmla="*/ 2438400 h 4752392"/>
              <a:gd name="connsiteX229" fmla="*/ 2792964 w 8789437"/>
              <a:gd name="connsiteY229" fmla="*/ 2463282 h 4752392"/>
              <a:gd name="connsiteX230" fmla="*/ 2768082 w 8789437"/>
              <a:gd name="connsiteY230" fmla="*/ 2494384 h 4752392"/>
              <a:gd name="connsiteX231" fmla="*/ 2755641 w 8789437"/>
              <a:gd name="connsiteY231" fmla="*/ 2531706 h 4752392"/>
              <a:gd name="connsiteX232" fmla="*/ 2743200 w 8789437"/>
              <a:gd name="connsiteY232" fmla="*/ 2581469 h 4752392"/>
              <a:gd name="connsiteX233" fmla="*/ 2736980 w 8789437"/>
              <a:gd name="connsiteY233" fmla="*/ 2600131 h 4752392"/>
              <a:gd name="connsiteX234" fmla="*/ 2705878 w 8789437"/>
              <a:gd name="connsiteY234" fmla="*/ 2755641 h 4752392"/>
              <a:gd name="connsiteX235" fmla="*/ 2693437 w 8789437"/>
              <a:gd name="connsiteY235" fmla="*/ 2792963 h 4752392"/>
              <a:gd name="connsiteX236" fmla="*/ 2674776 w 8789437"/>
              <a:gd name="connsiteY236" fmla="*/ 2811624 h 4752392"/>
              <a:gd name="connsiteX237" fmla="*/ 2649894 w 8789437"/>
              <a:gd name="connsiteY237" fmla="*/ 2873828 h 4752392"/>
              <a:gd name="connsiteX238" fmla="*/ 2631233 w 8789437"/>
              <a:gd name="connsiteY238" fmla="*/ 2898710 h 4752392"/>
              <a:gd name="connsiteX239" fmla="*/ 2618792 w 8789437"/>
              <a:gd name="connsiteY239" fmla="*/ 2954694 h 4752392"/>
              <a:gd name="connsiteX240" fmla="*/ 2606351 w 8789437"/>
              <a:gd name="connsiteY240" fmla="*/ 2973355 h 4752392"/>
              <a:gd name="connsiteX241" fmla="*/ 2600131 w 8789437"/>
              <a:gd name="connsiteY241" fmla="*/ 3010677 h 4752392"/>
              <a:gd name="connsiteX242" fmla="*/ 2587690 w 8789437"/>
              <a:gd name="connsiteY242" fmla="*/ 3048000 h 4752392"/>
              <a:gd name="connsiteX243" fmla="*/ 2581470 w 8789437"/>
              <a:gd name="connsiteY243" fmla="*/ 3072882 h 4752392"/>
              <a:gd name="connsiteX244" fmla="*/ 2587690 w 8789437"/>
              <a:gd name="connsiteY244" fmla="*/ 3271935 h 4752392"/>
              <a:gd name="connsiteX245" fmla="*/ 2593911 w 8789437"/>
              <a:gd name="connsiteY245" fmla="*/ 3290596 h 4752392"/>
              <a:gd name="connsiteX246" fmla="*/ 2612572 w 8789437"/>
              <a:gd name="connsiteY246" fmla="*/ 3315477 h 4752392"/>
              <a:gd name="connsiteX247" fmla="*/ 2618792 w 8789437"/>
              <a:gd name="connsiteY247" fmla="*/ 3334139 h 4752392"/>
              <a:gd name="connsiteX248" fmla="*/ 2606351 w 8789437"/>
              <a:gd name="connsiteY248" fmla="*/ 3514531 h 4752392"/>
              <a:gd name="connsiteX249" fmla="*/ 2600131 w 8789437"/>
              <a:gd name="connsiteY249" fmla="*/ 3551853 h 4752392"/>
              <a:gd name="connsiteX250" fmla="*/ 2587690 w 8789437"/>
              <a:gd name="connsiteY250" fmla="*/ 3595396 h 4752392"/>
              <a:gd name="connsiteX251" fmla="*/ 2569029 w 8789437"/>
              <a:gd name="connsiteY251" fmla="*/ 3719804 h 4752392"/>
              <a:gd name="connsiteX252" fmla="*/ 2556588 w 8789437"/>
              <a:gd name="connsiteY252" fmla="*/ 3775788 h 4752392"/>
              <a:gd name="connsiteX253" fmla="*/ 2550368 w 8789437"/>
              <a:gd name="connsiteY253" fmla="*/ 3794449 h 4752392"/>
              <a:gd name="connsiteX254" fmla="*/ 2550368 w 8789437"/>
              <a:gd name="connsiteY254" fmla="*/ 3918857 h 4752392"/>
              <a:gd name="connsiteX255" fmla="*/ 2537927 w 8789437"/>
              <a:gd name="connsiteY255" fmla="*/ 4273420 h 4752392"/>
              <a:gd name="connsiteX256" fmla="*/ 2531707 w 8789437"/>
              <a:gd name="connsiteY256" fmla="*/ 4292082 h 4752392"/>
              <a:gd name="connsiteX257" fmla="*/ 2513045 w 8789437"/>
              <a:gd name="connsiteY257" fmla="*/ 4372947 h 4752392"/>
              <a:gd name="connsiteX258" fmla="*/ 2494384 w 8789437"/>
              <a:gd name="connsiteY258" fmla="*/ 4410269 h 4752392"/>
              <a:gd name="connsiteX259" fmla="*/ 2488164 w 8789437"/>
              <a:gd name="connsiteY259" fmla="*/ 4428931 h 4752392"/>
              <a:gd name="connsiteX260" fmla="*/ 2475723 w 8789437"/>
              <a:gd name="connsiteY260" fmla="*/ 4453812 h 4752392"/>
              <a:gd name="connsiteX261" fmla="*/ 2469503 w 8789437"/>
              <a:gd name="connsiteY261" fmla="*/ 4472473 h 4752392"/>
              <a:gd name="connsiteX262" fmla="*/ 2444621 w 8789437"/>
              <a:gd name="connsiteY262" fmla="*/ 4516016 h 4752392"/>
              <a:gd name="connsiteX263" fmla="*/ 2438400 w 8789437"/>
              <a:gd name="connsiteY263" fmla="*/ 4553339 h 4752392"/>
              <a:gd name="connsiteX264" fmla="*/ 2419739 w 8789437"/>
              <a:gd name="connsiteY264" fmla="*/ 4596882 h 4752392"/>
              <a:gd name="connsiteX265" fmla="*/ 2407298 w 8789437"/>
              <a:gd name="connsiteY265" fmla="*/ 4634204 h 4752392"/>
              <a:gd name="connsiteX266" fmla="*/ 2394858 w 8789437"/>
              <a:gd name="connsiteY266" fmla="*/ 4659086 h 4752392"/>
              <a:gd name="connsiteX267" fmla="*/ 2369976 w 8789437"/>
              <a:gd name="connsiteY267" fmla="*/ 4715069 h 4752392"/>
              <a:gd name="connsiteX268" fmla="*/ 2351315 w 8789437"/>
              <a:gd name="connsiteY268" fmla="*/ 4727510 h 4752392"/>
              <a:gd name="connsiteX269" fmla="*/ 2338874 w 8789437"/>
              <a:gd name="connsiteY269" fmla="*/ 4746171 h 4752392"/>
              <a:gd name="connsiteX270" fmla="*/ 2301551 w 8789437"/>
              <a:gd name="connsiteY270" fmla="*/ 4752392 h 4752392"/>
              <a:gd name="connsiteX271" fmla="*/ 2164703 w 8789437"/>
              <a:gd name="connsiteY271" fmla="*/ 4746171 h 4752392"/>
              <a:gd name="connsiteX272" fmla="*/ 2114939 w 8789437"/>
              <a:gd name="connsiteY272" fmla="*/ 4727510 h 4752392"/>
              <a:gd name="connsiteX273" fmla="*/ 2071396 w 8789437"/>
              <a:gd name="connsiteY273" fmla="*/ 4708849 h 4752392"/>
              <a:gd name="connsiteX274" fmla="*/ 2021633 w 8789437"/>
              <a:gd name="connsiteY274" fmla="*/ 4696408 h 4752392"/>
              <a:gd name="connsiteX275" fmla="*/ 1996751 w 8789437"/>
              <a:gd name="connsiteY275" fmla="*/ 4690188 h 4752392"/>
              <a:gd name="connsiteX276" fmla="*/ 1579984 w 8789437"/>
              <a:gd name="connsiteY276" fmla="*/ 4677747 h 4752392"/>
              <a:gd name="connsiteX277" fmla="*/ 1443135 w 8789437"/>
              <a:gd name="connsiteY277" fmla="*/ 4683967 h 4752392"/>
              <a:gd name="connsiteX278" fmla="*/ 1231641 w 8789437"/>
              <a:gd name="connsiteY278" fmla="*/ 4690188 h 4752392"/>
              <a:gd name="connsiteX279" fmla="*/ 1212980 w 8789437"/>
              <a:gd name="connsiteY279" fmla="*/ 4702628 h 4752392"/>
              <a:gd name="connsiteX280" fmla="*/ 1181878 w 8789437"/>
              <a:gd name="connsiteY280" fmla="*/ 4708849 h 4752392"/>
              <a:gd name="connsiteX281" fmla="*/ 1156996 w 8789437"/>
              <a:gd name="connsiteY281" fmla="*/ 4715069 h 4752392"/>
              <a:gd name="connsiteX282" fmla="*/ 970384 w 8789437"/>
              <a:gd name="connsiteY282" fmla="*/ 4708849 h 4752392"/>
              <a:gd name="connsiteX283" fmla="*/ 615821 w 8789437"/>
              <a:gd name="connsiteY283" fmla="*/ 4690188 h 4752392"/>
              <a:gd name="connsiteX284" fmla="*/ 559837 w 8789437"/>
              <a:gd name="connsiteY284" fmla="*/ 4677747 h 4752392"/>
              <a:gd name="connsiteX285" fmla="*/ 472751 w 8789437"/>
              <a:gd name="connsiteY285" fmla="*/ 4671526 h 4752392"/>
              <a:gd name="connsiteX286" fmla="*/ 398107 w 8789437"/>
              <a:gd name="connsiteY286" fmla="*/ 4665306 h 4752392"/>
              <a:gd name="connsiteX287" fmla="*/ 342123 w 8789437"/>
              <a:gd name="connsiteY287" fmla="*/ 4659086 h 4752392"/>
              <a:gd name="connsiteX288" fmla="*/ 311021 w 8789437"/>
              <a:gd name="connsiteY288" fmla="*/ 4652865 h 4752392"/>
              <a:gd name="connsiteX289" fmla="*/ 273698 w 8789437"/>
              <a:gd name="connsiteY289" fmla="*/ 4646645 h 4752392"/>
              <a:gd name="connsiteX290" fmla="*/ 255037 w 8789437"/>
              <a:gd name="connsiteY290" fmla="*/ 4640424 h 4752392"/>
              <a:gd name="connsiteX291" fmla="*/ 217715 w 8789437"/>
              <a:gd name="connsiteY291" fmla="*/ 4621763 h 4752392"/>
              <a:gd name="connsiteX292" fmla="*/ 199054 w 8789437"/>
              <a:gd name="connsiteY292" fmla="*/ 4572000 h 4752392"/>
              <a:gd name="connsiteX293" fmla="*/ 180392 w 8789437"/>
              <a:gd name="connsiteY293" fmla="*/ 4553339 h 4752392"/>
              <a:gd name="connsiteX294" fmla="*/ 167951 w 8789437"/>
              <a:gd name="connsiteY294" fmla="*/ 4534677 h 4752392"/>
              <a:gd name="connsiteX295" fmla="*/ 149290 w 8789437"/>
              <a:gd name="connsiteY295" fmla="*/ 4491135 h 4752392"/>
              <a:gd name="connsiteX296" fmla="*/ 130629 w 8789437"/>
              <a:gd name="connsiteY296" fmla="*/ 4472473 h 4752392"/>
              <a:gd name="connsiteX297" fmla="*/ 111968 w 8789437"/>
              <a:gd name="connsiteY297" fmla="*/ 4441371 h 4752392"/>
              <a:gd name="connsiteX298" fmla="*/ 105747 w 8789437"/>
              <a:gd name="connsiteY298" fmla="*/ 4416490 h 4752392"/>
              <a:gd name="connsiteX299" fmla="*/ 93307 w 8789437"/>
              <a:gd name="connsiteY299" fmla="*/ 4391608 h 4752392"/>
              <a:gd name="connsiteX300" fmla="*/ 80866 w 8789437"/>
              <a:gd name="connsiteY300" fmla="*/ 4341845 h 4752392"/>
              <a:gd name="connsiteX301" fmla="*/ 68425 w 8789437"/>
              <a:gd name="connsiteY301" fmla="*/ 4323184 h 4752392"/>
              <a:gd name="connsiteX302" fmla="*/ 62205 w 8789437"/>
              <a:gd name="connsiteY302" fmla="*/ 4248539 h 4752392"/>
              <a:gd name="connsiteX303" fmla="*/ 68425 w 8789437"/>
              <a:gd name="connsiteY303" fmla="*/ 4167673 h 4752392"/>
              <a:gd name="connsiteX304" fmla="*/ 62205 w 8789437"/>
              <a:gd name="connsiteY304" fmla="*/ 3533192 h 4752392"/>
              <a:gd name="connsiteX305" fmla="*/ 49764 w 8789437"/>
              <a:gd name="connsiteY305" fmla="*/ 3495869 h 4752392"/>
              <a:gd name="connsiteX306" fmla="*/ 37323 w 8789437"/>
              <a:gd name="connsiteY306" fmla="*/ 3470988 h 4752392"/>
              <a:gd name="connsiteX307" fmla="*/ 37323 w 8789437"/>
              <a:gd name="connsiteY307" fmla="*/ 3278155 h 4752392"/>
              <a:gd name="connsiteX308" fmla="*/ 55984 w 8789437"/>
              <a:gd name="connsiteY308" fmla="*/ 3209731 h 4752392"/>
              <a:gd name="connsiteX309" fmla="*/ 62205 w 8789437"/>
              <a:gd name="connsiteY309" fmla="*/ 3178628 h 4752392"/>
              <a:gd name="connsiteX310" fmla="*/ 62205 w 8789437"/>
              <a:gd name="connsiteY310" fmla="*/ 2842726 h 4752392"/>
              <a:gd name="connsiteX311" fmla="*/ 55984 w 8789437"/>
              <a:gd name="connsiteY311" fmla="*/ 2705877 h 4752392"/>
              <a:gd name="connsiteX312" fmla="*/ 49764 w 8789437"/>
              <a:gd name="connsiteY312" fmla="*/ 2662335 h 4752392"/>
              <a:gd name="connsiteX313" fmla="*/ 37323 w 8789437"/>
              <a:gd name="connsiteY313" fmla="*/ 2600131 h 4752392"/>
              <a:gd name="connsiteX314" fmla="*/ 31103 w 8789437"/>
              <a:gd name="connsiteY314" fmla="*/ 2531706 h 4752392"/>
              <a:gd name="connsiteX315" fmla="*/ 24882 w 8789437"/>
              <a:gd name="connsiteY315" fmla="*/ 2513045 h 4752392"/>
              <a:gd name="connsiteX316" fmla="*/ 18662 w 8789437"/>
              <a:gd name="connsiteY316" fmla="*/ 2469502 h 4752392"/>
              <a:gd name="connsiteX317" fmla="*/ 12441 w 8789437"/>
              <a:gd name="connsiteY317" fmla="*/ 2369975 h 4752392"/>
              <a:gd name="connsiteX318" fmla="*/ 18662 w 8789437"/>
              <a:gd name="connsiteY318" fmla="*/ 2295331 h 4752392"/>
              <a:gd name="connsiteX319" fmla="*/ 31103 w 8789437"/>
              <a:gd name="connsiteY319" fmla="*/ 2251788 h 4752392"/>
              <a:gd name="connsiteX320" fmla="*/ 43543 w 8789437"/>
              <a:gd name="connsiteY320" fmla="*/ 2202024 h 4752392"/>
              <a:gd name="connsiteX321" fmla="*/ 49764 w 8789437"/>
              <a:gd name="connsiteY321" fmla="*/ 2177143 h 4752392"/>
              <a:gd name="connsiteX322" fmla="*/ 55984 w 8789437"/>
              <a:gd name="connsiteY322" fmla="*/ 2158482 h 4752392"/>
              <a:gd name="connsiteX323" fmla="*/ 49764 w 8789437"/>
              <a:gd name="connsiteY323" fmla="*/ 2009192 h 4752392"/>
              <a:gd name="connsiteX324" fmla="*/ 37323 w 8789437"/>
              <a:gd name="connsiteY324" fmla="*/ 1946988 h 4752392"/>
              <a:gd name="connsiteX325" fmla="*/ 31103 w 8789437"/>
              <a:gd name="connsiteY325" fmla="*/ 1611086 h 4752392"/>
              <a:gd name="connsiteX326" fmla="*/ 24882 w 8789437"/>
              <a:gd name="connsiteY326" fmla="*/ 1586204 h 4752392"/>
              <a:gd name="connsiteX327" fmla="*/ 18662 w 8789437"/>
              <a:gd name="connsiteY327" fmla="*/ 1536441 h 4752392"/>
              <a:gd name="connsiteX328" fmla="*/ 0 w 8789437"/>
              <a:gd name="connsiteY328" fmla="*/ 1443135 h 4752392"/>
              <a:gd name="connsiteX329" fmla="*/ 6221 w 8789437"/>
              <a:gd name="connsiteY329" fmla="*/ 1225420 h 4752392"/>
              <a:gd name="connsiteX330" fmla="*/ 18662 w 8789437"/>
              <a:gd name="connsiteY330" fmla="*/ 1156996 h 4752392"/>
              <a:gd name="connsiteX331" fmla="*/ 31103 w 8789437"/>
              <a:gd name="connsiteY331" fmla="*/ 1094792 h 4752392"/>
              <a:gd name="connsiteX332" fmla="*/ 43543 w 8789437"/>
              <a:gd name="connsiteY332" fmla="*/ 1076131 h 4752392"/>
              <a:gd name="connsiteX333" fmla="*/ 49764 w 8789437"/>
              <a:gd name="connsiteY333" fmla="*/ 1038808 h 4752392"/>
              <a:gd name="connsiteX334" fmla="*/ 62205 w 8789437"/>
              <a:gd name="connsiteY334" fmla="*/ 1013926 h 4752392"/>
              <a:gd name="connsiteX335" fmla="*/ 68425 w 8789437"/>
              <a:gd name="connsiteY335" fmla="*/ 926841 h 4752392"/>
              <a:gd name="connsiteX336" fmla="*/ 55984 w 8789437"/>
              <a:gd name="connsiteY336" fmla="*/ 808653 h 4752392"/>
              <a:gd name="connsiteX337" fmla="*/ 43543 w 8789437"/>
              <a:gd name="connsiteY337" fmla="*/ 771331 h 4752392"/>
              <a:gd name="connsiteX338" fmla="*/ 37323 w 8789437"/>
              <a:gd name="connsiteY338" fmla="*/ 696686 h 4752392"/>
              <a:gd name="connsiteX339" fmla="*/ 24882 w 8789437"/>
              <a:gd name="connsiteY339" fmla="*/ 653143 h 4752392"/>
              <a:gd name="connsiteX340" fmla="*/ 43543 w 8789437"/>
              <a:gd name="connsiteY340" fmla="*/ 597159 h 4752392"/>
              <a:gd name="connsiteX341" fmla="*/ 62205 w 8789437"/>
              <a:gd name="connsiteY341" fmla="*/ 572277 h 4752392"/>
              <a:gd name="connsiteX0" fmla="*/ 62205 w 8789437"/>
              <a:gd name="connsiteY0" fmla="*/ 572277 h 4752392"/>
              <a:gd name="connsiteX1" fmla="*/ 74645 w 8789437"/>
              <a:gd name="connsiteY1" fmla="*/ 541175 h 4752392"/>
              <a:gd name="connsiteX2" fmla="*/ 99527 w 8789437"/>
              <a:gd name="connsiteY2" fmla="*/ 491412 h 4752392"/>
              <a:gd name="connsiteX3" fmla="*/ 105747 w 8789437"/>
              <a:gd name="connsiteY3" fmla="*/ 435428 h 4752392"/>
              <a:gd name="connsiteX4" fmla="*/ 111968 w 8789437"/>
              <a:gd name="connsiteY4" fmla="*/ 416767 h 4752392"/>
              <a:gd name="connsiteX5" fmla="*/ 130629 w 8789437"/>
              <a:gd name="connsiteY5" fmla="*/ 398106 h 4752392"/>
              <a:gd name="connsiteX6" fmla="*/ 155511 w 8789437"/>
              <a:gd name="connsiteY6" fmla="*/ 360784 h 4752392"/>
              <a:gd name="connsiteX7" fmla="*/ 174172 w 8789437"/>
              <a:gd name="connsiteY7" fmla="*/ 335902 h 4752392"/>
              <a:gd name="connsiteX8" fmla="*/ 199054 w 8789437"/>
              <a:gd name="connsiteY8" fmla="*/ 323461 h 4752392"/>
              <a:gd name="connsiteX9" fmla="*/ 230156 w 8789437"/>
              <a:gd name="connsiteY9" fmla="*/ 304800 h 4752392"/>
              <a:gd name="connsiteX10" fmla="*/ 255037 w 8789437"/>
              <a:gd name="connsiteY10" fmla="*/ 292359 h 4752392"/>
              <a:gd name="connsiteX11" fmla="*/ 304800 w 8789437"/>
              <a:gd name="connsiteY11" fmla="*/ 261257 h 4752392"/>
              <a:gd name="connsiteX12" fmla="*/ 342123 w 8789437"/>
              <a:gd name="connsiteY12" fmla="*/ 236375 h 4752392"/>
              <a:gd name="connsiteX13" fmla="*/ 404327 w 8789437"/>
              <a:gd name="connsiteY13" fmla="*/ 217714 h 4752392"/>
              <a:gd name="connsiteX14" fmla="*/ 447870 w 8789437"/>
              <a:gd name="connsiteY14" fmla="*/ 199053 h 4752392"/>
              <a:gd name="connsiteX15" fmla="*/ 510074 w 8789437"/>
              <a:gd name="connsiteY15" fmla="*/ 180392 h 4752392"/>
              <a:gd name="connsiteX16" fmla="*/ 528735 w 8789437"/>
              <a:gd name="connsiteY16" fmla="*/ 161731 h 4752392"/>
              <a:gd name="connsiteX17" fmla="*/ 553617 w 8789437"/>
              <a:gd name="connsiteY17" fmla="*/ 155510 h 4752392"/>
              <a:gd name="connsiteX18" fmla="*/ 578498 w 8789437"/>
              <a:gd name="connsiteY18" fmla="*/ 143069 h 4752392"/>
              <a:gd name="connsiteX19" fmla="*/ 622041 w 8789437"/>
              <a:gd name="connsiteY19" fmla="*/ 130628 h 4752392"/>
              <a:gd name="connsiteX20" fmla="*/ 640703 w 8789437"/>
              <a:gd name="connsiteY20" fmla="*/ 124408 h 4752392"/>
              <a:gd name="connsiteX21" fmla="*/ 659364 w 8789437"/>
              <a:gd name="connsiteY21" fmla="*/ 111967 h 4752392"/>
              <a:gd name="connsiteX22" fmla="*/ 678025 w 8789437"/>
              <a:gd name="connsiteY22" fmla="*/ 105747 h 4752392"/>
              <a:gd name="connsiteX23" fmla="*/ 883298 w 8789437"/>
              <a:gd name="connsiteY23" fmla="*/ 111967 h 4752392"/>
              <a:gd name="connsiteX24" fmla="*/ 908180 w 8789437"/>
              <a:gd name="connsiteY24" fmla="*/ 118188 h 4752392"/>
              <a:gd name="connsiteX25" fmla="*/ 945503 w 8789437"/>
              <a:gd name="connsiteY25" fmla="*/ 124408 h 4752392"/>
              <a:gd name="connsiteX26" fmla="*/ 976605 w 8789437"/>
              <a:gd name="connsiteY26" fmla="*/ 130628 h 4752392"/>
              <a:gd name="connsiteX27" fmla="*/ 1020147 w 8789437"/>
              <a:gd name="connsiteY27" fmla="*/ 124408 h 4752392"/>
              <a:gd name="connsiteX28" fmla="*/ 1076131 w 8789437"/>
              <a:gd name="connsiteY28" fmla="*/ 111967 h 4752392"/>
              <a:gd name="connsiteX29" fmla="*/ 1094792 w 8789437"/>
              <a:gd name="connsiteY29" fmla="*/ 105747 h 4752392"/>
              <a:gd name="connsiteX30" fmla="*/ 1356049 w 8789437"/>
              <a:gd name="connsiteY30" fmla="*/ 111967 h 4752392"/>
              <a:gd name="connsiteX31" fmla="*/ 1430694 w 8789437"/>
              <a:gd name="connsiteY31" fmla="*/ 118188 h 4752392"/>
              <a:gd name="connsiteX32" fmla="*/ 1542662 w 8789437"/>
              <a:gd name="connsiteY32" fmla="*/ 130628 h 4752392"/>
              <a:gd name="connsiteX33" fmla="*/ 1598645 w 8789437"/>
              <a:gd name="connsiteY33" fmla="*/ 143069 h 4752392"/>
              <a:gd name="connsiteX34" fmla="*/ 1685731 w 8789437"/>
              <a:gd name="connsiteY34" fmla="*/ 149290 h 4752392"/>
              <a:gd name="connsiteX35" fmla="*/ 1741715 w 8789437"/>
              <a:gd name="connsiteY35" fmla="*/ 155510 h 4752392"/>
              <a:gd name="connsiteX36" fmla="*/ 1959429 w 8789437"/>
              <a:gd name="connsiteY36" fmla="*/ 143069 h 4752392"/>
              <a:gd name="connsiteX37" fmla="*/ 1978090 w 8789437"/>
              <a:gd name="connsiteY37" fmla="*/ 136849 h 4752392"/>
              <a:gd name="connsiteX38" fmla="*/ 2002972 w 8789437"/>
              <a:gd name="connsiteY38" fmla="*/ 130628 h 4752392"/>
              <a:gd name="connsiteX39" fmla="*/ 2027854 w 8789437"/>
              <a:gd name="connsiteY39" fmla="*/ 118188 h 4752392"/>
              <a:gd name="connsiteX40" fmla="*/ 2108719 w 8789437"/>
              <a:gd name="connsiteY40" fmla="*/ 111967 h 4752392"/>
              <a:gd name="connsiteX41" fmla="*/ 2202025 w 8789437"/>
              <a:gd name="connsiteY41" fmla="*/ 99526 h 4752392"/>
              <a:gd name="connsiteX42" fmla="*/ 2432180 w 8789437"/>
              <a:gd name="connsiteY42" fmla="*/ 118188 h 4752392"/>
              <a:gd name="connsiteX43" fmla="*/ 2506825 w 8789437"/>
              <a:gd name="connsiteY43" fmla="*/ 130628 h 4752392"/>
              <a:gd name="connsiteX44" fmla="*/ 2569029 w 8789437"/>
              <a:gd name="connsiteY44" fmla="*/ 143069 h 4752392"/>
              <a:gd name="connsiteX45" fmla="*/ 2911151 w 8789437"/>
              <a:gd name="connsiteY45" fmla="*/ 136849 h 4752392"/>
              <a:gd name="connsiteX46" fmla="*/ 3029339 w 8789437"/>
              <a:gd name="connsiteY46" fmla="*/ 130628 h 4752392"/>
              <a:gd name="connsiteX47" fmla="*/ 3048000 w 8789437"/>
              <a:gd name="connsiteY47" fmla="*/ 118188 h 4752392"/>
              <a:gd name="connsiteX48" fmla="*/ 3072882 w 8789437"/>
              <a:gd name="connsiteY48" fmla="*/ 105747 h 4752392"/>
              <a:gd name="connsiteX49" fmla="*/ 3135086 w 8789437"/>
              <a:gd name="connsiteY49" fmla="*/ 87086 h 4752392"/>
              <a:gd name="connsiteX50" fmla="*/ 3172409 w 8789437"/>
              <a:gd name="connsiteY50" fmla="*/ 74645 h 4752392"/>
              <a:gd name="connsiteX51" fmla="*/ 3408784 w 8789437"/>
              <a:gd name="connsiteY51" fmla="*/ 68424 h 4752392"/>
              <a:gd name="connsiteX52" fmla="*/ 3607837 w 8789437"/>
              <a:gd name="connsiteY52" fmla="*/ 74645 h 4752392"/>
              <a:gd name="connsiteX53" fmla="*/ 3638939 w 8789437"/>
              <a:gd name="connsiteY53" fmla="*/ 80865 h 4752392"/>
              <a:gd name="connsiteX54" fmla="*/ 3819331 w 8789437"/>
              <a:gd name="connsiteY54" fmla="*/ 74645 h 4752392"/>
              <a:gd name="connsiteX55" fmla="*/ 3887756 w 8789437"/>
              <a:gd name="connsiteY55" fmla="*/ 68424 h 4752392"/>
              <a:gd name="connsiteX56" fmla="*/ 3906417 w 8789437"/>
              <a:gd name="connsiteY56" fmla="*/ 62204 h 4752392"/>
              <a:gd name="connsiteX57" fmla="*/ 4005943 w 8789437"/>
              <a:gd name="connsiteY57" fmla="*/ 49763 h 4752392"/>
              <a:gd name="connsiteX58" fmla="*/ 4074368 w 8789437"/>
              <a:gd name="connsiteY58" fmla="*/ 31102 h 4752392"/>
              <a:gd name="connsiteX59" fmla="*/ 4117911 w 8789437"/>
              <a:gd name="connsiteY59" fmla="*/ 24882 h 4752392"/>
              <a:gd name="connsiteX60" fmla="*/ 4279641 w 8789437"/>
              <a:gd name="connsiteY60" fmla="*/ 37322 h 4752392"/>
              <a:gd name="connsiteX61" fmla="*/ 4298303 w 8789437"/>
              <a:gd name="connsiteY61" fmla="*/ 43543 h 4752392"/>
              <a:gd name="connsiteX62" fmla="*/ 4335625 w 8789437"/>
              <a:gd name="connsiteY62" fmla="*/ 49763 h 4752392"/>
              <a:gd name="connsiteX63" fmla="*/ 4385388 w 8789437"/>
              <a:gd name="connsiteY63" fmla="*/ 62204 h 4752392"/>
              <a:gd name="connsiteX64" fmla="*/ 4404049 w 8789437"/>
              <a:gd name="connsiteY64" fmla="*/ 68424 h 4752392"/>
              <a:gd name="connsiteX65" fmla="*/ 4466254 w 8789437"/>
              <a:gd name="connsiteY65" fmla="*/ 74645 h 4752392"/>
              <a:gd name="connsiteX66" fmla="*/ 4522237 w 8789437"/>
              <a:gd name="connsiteY66" fmla="*/ 87086 h 4752392"/>
              <a:gd name="connsiteX67" fmla="*/ 4559560 w 8789437"/>
              <a:gd name="connsiteY67" fmla="*/ 99526 h 4752392"/>
              <a:gd name="connsiteX68" fmla="*/ 4652866 w 8789437"/>
              <a:gd name="connsiteY68" fmla="*/ 111967 h 4752392"/>
              <a:gd name="connsiteX69" fmla="*/ 4746172 w 8789437"/>
              <a:gd name="connsiteY69" fmla="*/ 105747 h 4752392"/>
              <a:gd name="connsiteX70" fmla="*/ 4926564 w 8789437"/>
              <a:gd name="connsiteY70" fmla="*/ 93306 h 4752392"/>
              <a:gd name="connsiteX71" fmla="*/ 4994988 w 8789437"/>
              <a:gd name="connsiteY71" fmla="*/ 74645 h 4752392"/>
              <a:gd name="connsiteX72" fmla="*/ 5063413 w 8789437"/>
              <a:gd name="connsiteY72" fmla="*/ 93306 h 4752392"/>
              <a:gd name="connsiteX73" fmla="*/ 5617029 w 8789437"/>
              <a:gd name="connsiteY73" fmla="*/ 87086 h 4752392"/>
              <a:gd name="connsiteX74" fmla="*/ 5641911 w 8789437"/>
              <a:gd name="connsiteY74" fmla="*/ 80865 h 4752392"/>
              <a:gd name="connsiteX75" fmla="*/ 5660572 w 8789437"/>
              <a:gd name="connsiteY75" fmla="*/ 74645 h 4752392"/>
              <a:gd name="connsiteX76" fmla="*/ 5741437 w 8789437"/>
              <a:gd name="connsiteY76" fmla="*/ 68424 h 4752392"/>
              <a:gd name="connsiteX77" fmla="*/ 6419462 w 8789437"/>
              <a:gd name="connsiteY77" fmla="*/ 62204 h 4752392"/>
              <a:gd name="connsiteX78" fmla="*/ 6463005 w 8789437"/>
              <a:gd name="connsiteY78" fmla="*/ 55984 h 4752392"/>
              <a:gd name="connsiteX79" fmla="*/ 6487886 w 8789437"/>
              <a:gd name="connsiteY79" fmla="*/ 49763 h 4752392"/>
              <a:gd name="connsiteX80" fmla="*/ 6581192 w 8789437"/>
              <a:gd name="connsiteY80" fmla="*/ 43543 h 4752392"/>
              <a:gd name="connsiteX81" fmla="*/ 6749143 w 8789437"/>
              <a:gd name="connsiteY81" fmla="*/ 31102 h 4752392"/>
              <a:gd name="connsiteX82" fmla="*/ 6935756 w 8789437"/>
              <a:gd name="connsiteY82" fmla="*/ 24882 h 4752392"/>
              <a:gd name="connsiteX83" fmla="*/ 6997960 w 8789437"/>
              <a:gd name="connsiteY83" fmla="*/ 18661 h 4752392"/>
              <a:gd name="connsiteX84" fmla="*/ 7420947 w 8789437"/>
              <a:gd name="connsiteY84" fmla="*/ 31102 h 4752392"/>
              <a:gd name="connsiteX85" fmla="*/ 7576458 w 8789437"/>
              <a:gd name="connsiteY85" fmla="*/ 24882 h 4752392"/>
              <a:gd name="connsiteX86" fmla="*/ 7595119 w 8789437"/>
              <a:gd name="connsiteY86" fmla="*/ 18661 h 4752392"/>
              <a:gd name="connsiteX87" fmla="*/ 7700866 w 8789437"/>
              <a:gd name="connsiteY87" fmla="*/ 0 h 4752392"/>
              <a:gd name="connsiteX88" fmla="*/ 7850156 w 8789437"/>
              <a:gd name="connsiteY88" fmla="*/ 6220 h 4752392"/>
              <a:gd name="connsiteX89" fmla="*/ 7868817 w 8789437"/>
              <a:gd name="connsiteY89" fmla="*/ 12441 h 4752392"/>
              <a:gd name="connsiteX90" fmla="*/ 8067870 w 8789437"/>
              <a:gd name="connsiteY90" fmla="*/ 31102 h 4752392"/>
              <a:gd name="connsiteX91" fmla="*/ 8136294 w 8789437"/>
              <a:gd name="connsiteY91" fmla="*/ 43543 h 4752392"/>
              <a:gd name="connsiteX92" fmla="*/ 8217160 w 8789437"/>
              <a:gd name="connsiteY92" fmla="*/ 49763 h 4752392"/>
              <a:gd name="connsiteX93" fmla="*/ 8242041 w 8789437"/>
              <a:gd name="connsiteY93" fmla="*/ 55984 h 4752392"/>
              <a:gd name="connsiteX94" fmla="*/ 8304245 w 8789437"/>
              <a:gd name="connsiteY94" fmla="*/ 62204 h 4752392"/>
              <a:gd name="connsiteX95" fmla="*/ 8329127 w 8789437"/>
              <a:gd name="connsiteY95" fmla="*/ 74645 h 4752392"/>
              <a:gd name="connsiteX96" fmla="*/ 8360229 w 8789437"/>
              <a:gd name="connsiteY96" fmla="*/ 80865 h 4752392"/>
              <a:gd name="connsiteX97" fmla="*/ 8378890 w 8789437"/>
              <a:gd name="connsiteY97" fmla="*/ 87086 h 4752392"/>
              <a:gd name="connsiteX98" fmla="*/ 8447315 w 8789437"/>
              <a:gd name="connsiteY98" fmla="*/ 99526 h 4752392"/>
              <a:gd name="connsiteX99" fmla="*/ 8546841 w 8789437"/>
              <a:gd name="connsiteY99" fmla="*/ 118188 h 4752392"/>
              <a:gd name="connsiteX100" fmla="*/ 8565503 w 8789437"/>
              <a:gd name="connsiteY100" fmla="*/ 130628 h 4752392"/>
              <a:gd name="connsiteX101" fmla="*/ 8609045 w 8789437"/>
              <a:gd name="connsiteY101" fmla="*/ 149290 h 4752392"/>
              <a:gd name="connsiteX102" fmla="*/ 8640147 w 8789437"/>
              <a:gd name="connsiteY102" fmla="*/ 174171 h 4752392"/>
              <a:gd name="connsiteX103" fmla="*/ 8677470 w 8789437"/>
              <a:gd name="connsiteY103" fmla="*/ 217714 h 4752392"/>
              <a:gd name="connsiteX104" fmla="*/ 8696131 w 8789437"/>
              <a:gd name="connsiteY104" fmla="*/ 261257 h 4752392"/>
              <a:gd name="connsiteX105" fmla="*/ 8708572 w 8789437"/>
              <a:gd name="connsiteY105" fmla="*/ 304800 h 4752392"/>
              <a:gd name="connsiteX106" fmla="*/ 8721013 w 8789437"/>
              <a:gd name="connsiteY106" fmla="*/ 404326 h 4752392"/>
              <a:gd name="connsiteX107" fmla="*/ 8733454 w 8789437"/>
              <a:gd name="connsiteY107" fmla="*/ 441649 h 4752392"/>
              <a:gd name="connsiteX108" fmla="*/ 8739674 w 8789437"/>
              <a:gd name="connsiteY108" fmla="*/ 460310 h 4752392"/>
              <a:gd name="connsiteX109" fmla="*/ 8745894 w 8789437"/>
              <a:gd name="connsiteY109" fmla="*/ 777551 h 4752392"/>
              <a:gd name="connsiteX110" fmla="*/ 8752115 w 8789437"/>
              <a:gd name="connsiteY110" fmla="*/ 796212 h 4752392"/>
              <a:gd name="connsiteX111" fmla="*/ 8758335 w 8789437"/>
              <a:gd name="connsiteY111" fmla="*/ 839755 h 4752392"/>
              <a:gd name="connsiteX112" fmla="*/ 8764556 w 8789437"/>
              <a:gd name="connsiteY112" fmla="*/ 870857 h 4752392"/>
              <a:gd name="connsiteX113" fmla="*/ 8770776 w 8789437"/>
              <a:gd name="connsiteY113" fmla="*/ 1051249 h 4752392"/>
              <a:gd name="connsiteX114" fmla="*/ 8783217 w 8789437"/>
              <a:gd name="connsiteY114" fmla="*/ 1175657 h 4752392"/>
              <a:gd name="connsiteX115" fmla="*/ 8789437 w 8789437"/>
              <a:gd name="connsiteY115" fmla="*/ 1244082 h 4752392"/>
              <a:gd name="connsiteX116" fmla="*/ 8783217 w 8789437"/>
              <a:gd name="connsiteY116" fmla="*/ 1393371 h 4752392"/>
              <a:gd name="connsiteX117" fmla="*/ 8770776 w 8789437"/>
              <a:gd name="connsiteY117" fmla="*/ 1430694 h 4752392"/>
              <a:gd name="connsiteX118" fmla="*/ 8758335 w 8789437"/>
              <a:gd name="connsiteY118" fmla="*/ 1474237 h 4752392"/>
              <a:gd name="connsiteX119" fmla="*/ 8745894 w 8789437"/>
              <a:gd name="connsiteY119" fmla="*/ 1517779 h 4752392"/>
              <a:gd name="connsiteX120" fmla="*/ 8739674 w 8789437"/>
              <a:gd name="connsiteY120" fmla="*/ 1785257 h 4752392"/>
              <a:gd name="connsiteX121" fmla="*/ 8727233 w 8789437"/>
              <a:gd name="connsiteY121" fmla="*/ 1822579 h 4752392"/>
              <a:gd name="connsiteX122" fmla="*/ 8721013 w 8789437"/>
              <a:gd name="connsiteY122" fmla="*/ 1841241 h 4752392"/>
              <a:gd name="connsiteX123" fmla="*/ 8702351 w 8789437"/>
              <a:gd name="connsiteY123" fmla="*/ 1866122 h 4752392"/>
              <a:gd name="connsiteX124" fmla="*/ 8665029 w 8789437"/>
              <a:gd name="connsiteY124" fmla="*/ 1884784 h 4752392"/>
              <a:gd name="connsiteX125" fmla="*/ 8565503 w 8789437"/>
              <a:gd name="connsiteY125" fmla="*/ 1897224 h 4752392"/>
              <a:gd name="connsiteX126" fmla="*/ 8254482 w 8789437"/>
              <a:gd name="connsiteY126" fmla="*/ 1891004 h 4752392"/>
              <a:gd name="connsiteX127" fmla="*/ 8223380 w 8789437"/>
              <a:gd name="connsiteY127" fmla="*/ 1884784 h 4752392"/>
              <a:gd name="connsiteX128" fmla="*/ 7564017 w 8789437"/>
              <a:gd name="connsiteY128" fmla="*/ 1878563 h 4752392"/>
              <a:gd name="connsiteX129" fmla="*/ 7364964 w 8789437"/>
              <a:gd name="connsiteY129" fmla="*/ 1891004 h 4752392"/>
              <a:gd name="connsiteX130" fmla="*/ 7302760 w 8789437"/>
              <a:gd name="connsiteY130" fmla="*/ 1897224 h 4752392"/>
              <a:gd name="connsiteX131" fmla="*/ 7234335 w 8789437"/>
              <a:gd name="connsiteY131" fmla="*/ 1891004 h 4752392"/>
              <a:gd name="connsiteX132" fmla="*/ 7197013 w 8789437"/>
              <a:gd name="connsiteY132" fmla="*/ 1872343 h 4752392"/>
              <a:gd name="connsiteX133" fmla="*/ 7178351 w 8789437"/>
              <a:gd name="connsiteY133" fmla="*/ 1859902 h 4752392"/>
              <a:gd name="connsiteX134" fmla="*/ 7103707 w 8789437"/>
              <a:gd name="connsiteY134" fmla="*/ 1847461 h 4752392"/>
              <a:gd name="connsiteX135" fmla="*/ 7078825 w 8789437"/>
              <a:gd name="connsiteY135" fmla="*/ 1835020 h 4752392"/>
              <a:gd name="connsiteX136" fmla="*/ 7047723 w 8789437"/>
              <a:gd name="connsiteY136" fmla="*/ 1828800 h 4752392"/>
              <a:gd name="connsiteX137" fmla="*/ 6966858 w 8789437"/>
              <a:gd name="connsiteY137" fmla="*/ 1816359 h 4752392"/>
              <a:gd name="connsiteX138" fmla="*/ 6842449 w 8789437"/>
              <a:gd name="connsiteY138" fmla="*/ 1828800 h 4752392"/>
              <a:gd name="connsiteX139" fmla="*/ 6543870 w 8789437"/>
              <a:gd name="connsiteY139" fmla="*/ 1816359 h 4752392"/>
              <a:gd name="connsiteX140" fmla="*/ 6494107 w 8789437"/>
              <a:gd name="connsiteY140" fmla="*/ 1803918 h 4752392"/>
              <a:gd name="connsiteX141" fmla="*/ 6444343 w 8789437"/>
              <a:gd name="connsiteY141" fmla="*/ 1791477 h 4752392"/>
              <a:gd name="connsiteX142" fmla="*/ 6413241 w 8789437"/>
              <a:gd name="connsiteY142" fmla="*/ 1772816 h 4752392"/>
              <a:gd name="connsiteX143" fmla="*/ 6388360 w 8789437"/>
              <a:gd name="connsiteY143" fmla="*/ 1766596 h 4752392"/>
              <a:gd name="connsiteX144" fmla="*/ 6382139 w 8789437"/>
              <a:gd name="connsiteY144" fmla="*/ 1735494 h 4752392"/>
              <a:gd name="connsiteX145" fmla="*/ 6375919 w 8789437"/>
              <a:gd name="connsiteY145" fmla="*/ 1667069 h 4752392"/>
              <a:gd name="connsiteX146" fmla="*/ 6363478 w 8789437"/>
              <a:gd name="connsiteY146" fmla="*/ 1592424 h 4752392"/>
              <a:gd name="connsiteX147" fmla="*/ 6351037 w 8789437"/>
              <a:gd name="connsiteY147" fmla="*/ 1573763 h 4752392"/>
              <a:gd name="connsiteX148" fmla="*/ 6344817 w 8789437"/>
              <a:gd name="connsiteY148" fmla="*/ 1555102 h 4752392"/>
              <a:gd name="connsiteX149" fmla="*/ 6319935 w 8789437"/>
              <a:gd name="connsiteY149" fmla="*/ 1517779 h 4752392"/>
              <a:gd name="connsiteX150" fmla="*/ 6313715 w 8789437"/>
              <a:gd name="connsiteY150" fmla="*/ 1499118 h 4752392"/>
              <a:gd name="connsiteX151" fmla="*/ 6295054 w 8789437"/>
              <a:gd name="connsiteY151" fmla="*/ 1486677 h 4752392"/>
              <a:gd name="connsiteX152" fmla="*/ 6245290 w 8789437"/>
              <a:gd name="connsiteY152" fmla="*/ 1468016 h 4752392"/>
              <a:gd name="connsiteX153" fmla="*/ 6220409 w 8789437"/>
              <a:gd name="connsiteY153" fmla="*/ 1455575 h 4752392"/>
              <a:gd name="connsiteX154" fmla="*/ 6201747 w 8789437"/>
              <a:gd name="connsiteY154" fmla="*/ 1443135 h 4752392"/>
              <a:gd name="connsiteX155" fmla="*/ 6164425 w 8789437"/>
              <a:gd name="connsiteY155" fmla="*/ 1430694 h 4752392"/>
              <a:gd name="connsiteX156" fmla="*/ 6145764 w 8789437"/>
              <a:gd name="connsiteY156" fmla="*/ 1424473 h 4752392"/>
              <a:gd name="connsiteX157" fmla="*/ 6114662 w 8789437"/>
              <a:gd name="connsiteY157" fmla="*/ 1412033 h 4752392"/>
              <a:gd name="connsiteX158" fmla="*/ 6089780 w 8789437"/>
              <a:gd name="connsiteY158" fmla="*/ 1405812 h 4752392"/>
              <a:gd name="connsiteX159" fmla="*/ 6071119 w 8789437"/>
              <a:gd name="connsiteY159" fmla="*/ 1399592 h 4752392"/>
              <a:gd name="connsiteX160" fmla="*/ 6021356 w 8789437"/>
              <a:gd name="connsiteY160" fmla="*/ 1356049 h 4752392"/>
              <a:gd name="connsiteX161" fmla="*/ 6002694 w 8789437"/>
              <a:gd name="connsiteY161" fmla="*/ 1349828 h 4752392"/>
              <a:gd name="connsiteX162" fmla="*/ 5971592 w 8789437"/>
              <a:gd name="connsiteY162" fmla="*/ 1331167 h 4752392"/>
              <a:gd name="connsiteX163" fmla="*/ 5940490 w 8789437"/>
              <a:gd name="connsiteY163" fmla="*/ 1324947 h 4752392"/>
              <a:gd name="connsiteX164" fmla="*/ 5921829 w 8789437"/>
              <a:gd name="connsiteY164" fmla="*/ 1312506 h 4752392"/>
              <a:gd name="connsiteX165" fmla="*/ 5896947 w 8789437"/>
              <a:gd name="connsiteY165" fmla="*/ 1293845 h 4752392"/>
              <a:gd name="connsiteX166" fmla="*/ 5797421 w 8789437"/>
              <a:gd name="connsiteY166" fmla="*/ 1275184 h 4752392"/>
              <a:gd name="connsiteX167" fmla="*/ 5766319 w 8789437"/>
              <a:gd name="connsiteY167" fmla="*/ 1268963 h 4752392"/>
              <a:gd name="connsiteX168" fmla="*/ 5573486 w 8789437"/>
              <a:gd name="connsiteY168" fmla="*/ 1262743 h 4752392"/>
              <a:gd name="connsiteX169" fmla="*/ 5523724 w 8789437"/>
              <a:gd name="connsiteY169" fmla="*/ 1262743 h 4752392"/>
              <a:gd name="connsiteX170" fmla="*/ 5480180 w 8789437"/>
              <a:gd name="connsiteY170" fmla="*/ 1262743 h 4752392"/>
              <a:gd name="connsiteX171" fmla="*/ 5436637 w 8789437"/>
              <a:gd name="connsiteY171" fmla="*/ 1275184 h 4752392"/>
              <a:gd name="connsiteX172" fmla="*/ 5405535 w 8789437"/>
              <a:gd name="connsiteY172" fmla="*/ 1287624 h 4752392"/>
              <a:gd name="connsiteX173" fmla="*/ 5386874 w 8789437"/>
              <a:gd name="connsiteY173" fmla="*/ 1293845 h 4752392"/>
              <a:gd name="connsiteX174" fmla="*/ 5368213 w 8789437"/>
              <a:gd name="connsiteY174" fmla="*/ 1306286 h 4752392"/>
              <a:gd name="connsiteX175" fmla="*/ 5337111 w 8789437"/>
              <a:gd name="connsiteY175" fmla="*/ 1318726 h 4752392"/>
              <a:gd name="connsiteX176" fmla="*/ 5281127 w 8789437"/>
              <a:gd name="connsiteY176" fmla="*/ 1349828 h 4752392"/>
              <a:gd name="connsiteX177" fmla="*/ 5218923 w 8789437"/>
              <a:gd name="connsiteY177" fmla="*/ 1368490 h 4752392"/>
              <a:gd name="connsiteX178" fmla="*/ 5200262 w 8789437"/>
              <a:gd name="connsiteY178" fmla="*/ 1374710 h 4752392"/>
              <a:gd name="connsiteX179" fmla="*/ 5131837 w 8789437"/>
              <a:gd name="connsiteY179" fmla="*/ 1380931 h 4752392"/>
              <a:gd name="connsiteX180" fmla="*/ 5113176 w 8789437"/>
              <a:gd name="connsiteY180" fmla="*/ 1393371 h 4752392"/>
              <a:gd name="connsiteX181" fmla="*/ 5088294 w 8789437"/>
              <a:gd name="connsiteY181" fmla="*/ 1412033 h 4752392"/>
              <a:gd name="connsiteX182" fmla="*/ 5057192 w 8789437"/>
              <a:gd name="connsiteY182" fmla="*/ 1430694 h 4752392"/>
              <a:gd name="connsiteX183" fmla="*/ 4895462 w 8789437"/>
              <a:gd name="connsiteY183" fmla="*/ 1443135 h 4752392"/>
              <a:gd name="connsiteX184" fmla="*/ 4876800 w 8789437"/>
              <a:gd name="connsiteY184" fmla="*/ 1449355 h 4752392"/>
              <a:gd name="connsiteX185" fmla="*/ 4827037 w 8789437"/>
              <a:gd name="connsiteY185" fmla="*/ 1468016 h 4752392"/>
              <a:gd name="connsiteX186" fmla="*/ 4783494 w 8789437"/>
              <a:gd name="connsiteY186" fmla="*/ 1486677 h 4752392"/>
              <a:gd name="connsiteX187" fmla="*/ 4752392 w 8789437"/>
              <a:gd name="connsiteY187" fmla="*/ 1499118 h 4752392"/>
              <a:gd name="connsiteX188" fmla="*/ 4733731 w 8789437"/>
              <a:gd name="connsiteY188" fmla="*/ 1505339 h 4752392"/>
              <a:gd name="connsiteX189" fmla="*/ 4721290 w 8789437"/>
              <a:gd name="connsiteY189" fmla="*/ 1524000 h 4752392"/>
              <a:gd name="connsiteX190" fmla="*/ 4677747 w 8789437"/>
              <a:gd name="connsiteY190" fmla="*/ 1542661 h 4752392"/>
              <a:gd name="connsiteX191" fmla="*/ 4652866 w 8789437"/>
              <a:gd name="connsiteY191" fmla="*/ 1555102 h 4752392"/>
              <a:gd name="connsiteX192" fmla="*/ 4590662 w 8789437"/>
              <a:gd name="connsiteY192" fmla="*/ 1573763 h 4752392"/>
              <a:gd name="connsiteX193" fmla="*/ 4509796 w 8789437"/>
              <a:gd name="connsiteY193" fmla="*/ 1579984 h 4752392"/>
              <a:gd name="connsiteX194" fmla="*/ 4453813 w 8789437"/>
              <a:gd name="connsiteY194" fmla="*/ 1586204 h 4752392"/>
              <a:gd name="connsiteX195" fmla="*/ 4360507 w 8789437"/>
              <a:gd name="connsiteY195" fmla="*/ 1635967 h 4752392"/>
              <a:gd name="connsiteX196" fmla="*/ 4329405 w 8789437"/>
              <a:gd name="connsiteY196" fmla="*/ 1648408 h 4752392"/>
              <a:gd name="connsiteX197" fmla="*/ 4292082 w 8789437"/>
              <a:gd name="connsiteY197" fmla="*/ 1679510 h 4752392"/>
              <a:gd name="connsiteX198" fmla="*/ 4267200 w 8789437"/>
              <a:gd name="connsiteY198" fmla="*/ 1698171 h 4752392"/>
              <a:gd name="connsiteX199" fmla="*/ 4173894 w 8789437"/>
              <a:gd name="connsiteY199" fmla="*/ 1729273 h 4752392"/>
              <a:gd name="connsiteX200" fmla="*/ 4136572 w 8789437"/>
              <a:gd name="connsiteY200" fmla="*/ 1741714 h 4752392"/>
              <a:gd name="connsiteX201" fmla="*/ 3732245 w 8789437"/>
              <a:gd name="connsiteY201" fmla="*/ 1760375 h 4752392"/>
              <a:gd name="connsiteX202" fmla="*/ 3632719 w 8789437"/>
              <a:gd name="connsiteY202" fmla="*/ 1779037 h 4752392"/>
              <a:gd name="connsiteX203" fmla="*/ 3570515 w 8789437"/>
              <a:gd name="connsiteY203" fmla="*/ 1785257 h 4752392"/>
              <a:gd name="connsiteX204" fmla="*/ 3539413 w 8789437"/>
              <a:gd name="connsiteY204" fmla="*/ 1791477 h 4752392"/>
              <a:gd name="connsiteX205" fmla="*/ 3477209 w 8789437"/>
              <a:gd name="connsiteY205" fmla="*/ 1797698 h 4752392"/>
              <a:gd name="connsiteX206" fmla="*/ 3458547 w 8789437"/>
              <a:gd name="connsiteY206" fmla="*/ 1810139 h 4752392"/>
              <a:gd name="connsiteX207" fmla="*/ 3446107 w 8789437"/>
              <a:gd name="connsiteY207" fmla="*/ 1835020 h 4752392"/>
              <a:gd name="connsiteX208" fmla="*/ 3415005 w 8789437"/>
              <a:gd name="connsiteY208" fmla="*/ 1841241 h 4752392"/>
              <a:gd name="connsiteX209" fmla="*/ 3346580 w 8789437"/>
              <a:gd name="connsiteY209" fmla="*/ 1853682 h 4752392"/>
              <a:gd name="connsiteX210" fmla="*/ 3191070 w 8789437"/>
              <a:gd name="connsiteY210" fmla="*/ 1866122 h 4752392"/>
              <a:gd name="connsiteX211" fmla="*/ 3172409 w 8789437"/>
              <a:gd name="connsiteY211" fmla="*/ 1872343 h 4752392"/>
              <a:gd name="connsiteX212" fmla="*/ 3147527 w 8789437"/>
              <a:gd name="connsiteY212" fmla="*/ 1878563 h 4752392"/>
              <a:gd name="connsiteX213" fmla="*/ 3097764 w 8789437"/>
              <a:gd name="connsiteY213" fmla="*/ 1909665 h 4752392"/>
              <a:gd name="connsiteX214" fmla="*/ 3072882 w 8789437"/>
              <a:gd name="connsiteY214" fmla="*/ 1922106 h 4752392"/>
              <a:gd name="connsiteX215" fmla="*/ 3060441 w 8789437"/>
              <a:gd name="connsiteY215" fmla="*/ 1940767 h 4752392"/>
              <a:gd name="connsiteX216" fmla="*/ 3054221 w 8789437"/>
              <a:gd name="connsiteY216" fmla="*/ 1959428 h 4752392"/>
              <a:gd name="connsiteX217" fmla="*/ 3048000 w 8789437"/>
              <a:gd name="connsiteY217" fmla="*/ 2077616 h 4752392"/>
              <a:gd name="connsiteX218" fmla="*/ 3029339 w 8789437"/>
              <a:gd name="connsiteY218" fmla="*/ 2114939 h 4752392"/>
              <a:gd name="connsiteX219" fmla="*/ 3016898 w 8789437"/>
              <a:gd name="connsiteY219" fmla="*/ 2158482 h 4752392"/>
              <a:gd name="connsiteX220" fmla="*/ 2979576 w 8789437"/>
              <a:gd name="connsiteY220" fmla="*/ 2195804 h 4752392"/>
              <a:gd name="connsiteX221" fmla="*/ 2954694 w 8789437"/>
              <a:gd name="connsiteY221" fmla="*/ 2239347 h 4752392"/>
              <a:gd name="connsiteX222" fmla="*/ 2911151 w 8789437"/>
              <a:gd name="connsiteY222" fmla="*/ 2295331 h 4752392"/>
              <a:gd name="connsiteX223" fmla="*/ 2892490 w 8789437"/>
              <a:gd name="connsiteY223" fmla="*/ 2345094 h 4752392"/>
              <a:gd name="connsiteX224" fmla="*/ 2861388 w 8789437"/>
              <a:gd name="connsiteY224" fmla="*/ 2376196 h 4752392"/>
              <a:gd name="connsiteX225" fmla="*/ 2848947 w 8789437"/>
              <a:gd name="connsiteY225" fmla="*/ 2394857 h 4752392"/>
              <a:gd name="connsiteX226" fmla="*/ 2836507 w 8789437"/>
              <a:gd name="connsiteY226" fmla="*/ 2419739 h 4752392"/>
              <a:gd name="connsiteX227" fmla="*/ 2811625 w 8789437"/>
              <a:gd name="connsiteY227" fmla="*/ 2438400 h 4752392"/>
              <a:gd name="connsiteX228" fmla="*/ 2792964 w 8789437"/>
              <a:gd name="connsiteY228" fmla="*/ 2463282 h 4752392"/>
              <a:gd name="connsiteX229" fmla="*/ 2768082 w 8789437"/>
              <a:gd name="connsiteY229" fmla="*/ 2494384 h 4752392"/>
              <a:gd name="connsiteX230" fmla="*/ 2755641 w 8789437"/>
              <a:gd name="connsiteY230" fmla="*/ 2531706 h 4752392"/>
              <a:gd name="connsiteX231" fmla="*/ 2743200 w 8789437"/>
              <a:gd name="connsiteY231" fmla="*/ 2581469 h 4752392"/>
              <a:gd name="connsiteX232" fmla="*/ 2736980 w 8789437"/>
              <a:gd name="connsiteY232" fmla="*/ 2600131 h 4752392"/>
              <a:gd name="connsiteX233" fmla="*/ 2705878 w 8789437"/>
              <a:gd name="connsiteY233" fmla="*/ 2755641 h 4752392"/>
              <a:gd name="connsiteX234" fmla="*/ 2693437 w 8789437"/>
              <a:gd name="connsiteY234" fmla="*/ 2792963 h 4752392"/>
              <a:gd name="connsiteX235" fmla="*/ 2674776 w 8789437"/>
              <a:gd name="connsiteY235" fmla="*/ 2811624 h 4752392"/>
              <a:gd name="connsiteX236" fmla="*/ 2649894 w 8789437"/>
              <a:gd name="connsiteY236" fmla="*/ 2873828 h 4752392"/>
              <a:gd name="connsiteX237" fmla="*/ 2631233 w 8789437"/>
              <a:gd name="connsiteY237" fmla="*/ 2898710 h 4752392"/>
              <a:gd name="connsiteX238" fmla="*/ 2618792 w 8789437"/>
              <a:gd name="connsiteY238" fmla="*/ 2954694 h 4752392"/>
              <a:gd name="connsiteX239" fmla="*/ 2606351 w 8789437"/>
              <a:gd name="connsiteY239" fmla="*/ 2973355 h 4752392"/>
              <a:gd name="connsiteX240" fmla="*/ 2600131 w 8789437"/>
              <a:gd name="connsiteY240" fmla="*/ 3010677 h 4752392"/>
              <a:gd name="connsiteX241" fmla="*/ 2587690 w 8789437"/>
              <a:gd name="connsiteY241" fmla="*/ 3048000 h 4752392"/>
              <a:gd name="connsiteX242" fmla="*/ 2581470 w 8789437"/>
              <a:gd name="connsiteY242" fmla="*/ 3072882 h 4752392"/>
              <a:gd name="connsiteX243" fmla="*/ 2587690 w 8789437"/>
              <a:gd name="connsiteY243" fmla="*/ 3271935 h 4752392"/>
              <a:gd name="connsiteX244" fmla="*/ 2593911 w 8789437"/>
              <a:gd name="connsiteY244" fmla="*/ 3290596 h 4752392"/>
              <a:gd name="connsiteX245" fmla="*/ 2612572 w 8789437"/>
              <a:gd name="connsiteY245" fmla="*/ 3315477 h 4752392"/>
              <a:gd name="connsiteX246" fmla="*/ 2618792 w 8789437"/>
              <a:gd name="connsiteY246" fmla="*/ 3334139 h 4752392"/>
              <a:gd name="connsiteX247" fmla="*/ 2606351 w 8789437"/>
              <a:gd name="connsiteY247" fmla="*/ 3514531 h 4752392"/>
              <a:gd name="connsiteX248" fmla="*/ 2600131 w 8789437"/>
              <a:gd name="connsiteY248" fmla="*/ 3551853 h 4752392"/>
              <a:gd name="connsiteX249" fmla="*/ 2587690 w 8789437"/>
              <a:gd name="connsiteY249" fmla="*/ 3595396 h 4752392"/>
              <a:gd name="connsiteX250" fmla="*/ 2569029 w 8789437"/>
              <a:gd name="connsiteY250" fmla="*/ 3719804 h 4752392"/>
              <a:gd name="connsiteX251" fmla="*/ 2556588 w 8789437"/>
              <a:gd name="connsiteY251" fmla="*/ 3775788 h 4752392"/>
              <a:gd name="connsiteX252" fmla="*/ 2550368 w 8789437"/>
              <a:gd name="connsiteY252" fmla="*/ 3794449 h 4752392"/>
              <a:gd name="connsiteX253" fmla="*/ 2550368 w 8789437"/>
              <a:gd name="connsiteY253" fmla="*/ 3918857 h 4752392"/>
              <a:gd name="connsiteX254" fmla="*/ 2537927 w 8789437"/>
              <a:gd name="connsiteY254" fmla="*/ 4273420 h 4752392"/>
              <a:gd name="connsiteX255" fmla="*/ 2531707 w 8789437"/>
              <a:gd name="connsiteY255" fmla="*/ 4292082 h 4752392"/>
              <a:gd name="connsiteX256" fmla="*/ 2513045 w 8789437"/>
              <a:gd name="connsiteY256" fmla="*/ 4372947 h 4752392"/>
              <a:gd name="connsiteX257" fmla="*/ 2494384 w 8789437"/>
              <a:gd name="connsiteY257" fmla="*/ 4410269 h 4752392"/>
              <a:gd name="connsiteX258" fmla="*/ 2488164 w 8789437"/>
              <a:gd name="connsiteY258" fmla="*/ 4428931 h 4752392"/>
              <a:gd name="connsiteX259" fmla="*/ 2475723 w 8789437"/>
              <a:gd name="connsiteY259" fmla="*/ 4453812 h 4752392"/>
              <a:gd name="connsiteX260" fmla="*/ 2469503 w 8789437"/>
              <a:gd name="connsiteY260" fmla="*/ 4472473 h 4752392"/>
              <a:gd name="connsiteX261" fmla="*/ 2444621 w 8789437"/>
              <a:gd name="connsiteY261" fmla="*/ 4516016 h 4752392"/>
              <a:gd name="connsiteX262" fmla="*/ 2438400 w 8789437"/>
              <a:gd name="connsiteY262" fmla="*/ 4553339 h 4752392"/>
              <a:gd name="connsiteX263" fmla="*/ 2419739 w 8789437"/>
              <a:gd name="connsiteY263" fmla="*/ 4596882 h 4752392"/>
              <a:gd name="connsiteX264" fmla="*/ 2407298 w 8789437"/>
              <a:gd name="connsiteY264" fmla="*/ 4634204 h 4752392"/>
              <a:gd name="connsiteX265" fmla="*/ 2394858 w 8789437"/>
              <a:gd name="connsiteY265" fmla="*/ 4659086 h 4752392"/>
              <a:gd name="connsiteX266" fmla="*/ 2369976 w 8789437"/>
              <a:gd name="connsiteY266" fmla="*/ 4715069 h 4752392"/>
              <a:gd name="connsiteX267" fmla="*/ 2351315 w 8789437"/>
              <a:gd name="connsiteY267" fmla="*/ 4727510 h 4752392"/>
              <a:gd name="connsiteX268" fmla="*/ 2338874 w 8789437"/>
              <a:gd name="connsiteY268" fmla="*/ 4746171 h 4752392"/>
              <a:gd name="connsiteX269" fmla="*/ 2301551 w 8789437"/>
              <a:gd name="connsiteY269" fmla="*/ 4752392 h 4752392"/>
              <a:gd name="connsiteX270" fmla="*/ 2164703 w 8789437"/>
              <a:gd name="connsiteY270" fmla="*/ 4746171 h 4752392"/>
              <a:gd name="connsiteX271" fmla="*/ 2114939 w 8789437"/>
              <a:gd name="connsiteY271" fmla="*/ 4727510 h 4752392"/>
              <a:gd name="connsiteX272" fmla="*/ 2071396 w 8789437"/>
              <a:gd name="connsiteY272" fmla="*/ 4708849 h 4752392"/>
              <a:gd name="connsiteX273" fmla="*/ 2021633 w 8789437"/>
              <a:gd name="connsiteY273" fmla="*/ 4696408 h 4752392"/>
              <a:gd name="connsiteX274" fmla="*/ 1996751 w 8789437"/>
              <a:gd name="connsiteY274" fmla="*/ 4690188 h 4752392"/>
              <a:gd name="connsiteX275" fmla="*/ 1579984 w 8789437"/>
              <a:gd name="connsiteY275" fmla="*/ 4677747 h 4752392"/>
              <a:gd name="connsiteX276" fmla="*/ 1443135 w 8789437"/>
              <a:gd name="connsiteY276" fmla="*/ 4683967 h 4752392"/>
              <a:gd name="connsiteX277" fmla="*/ 1231641 w 8789437"/>
              <a:gd name="connsiteY277" fmla="*/ 4690188 h 4752392"/>
              <a:gd name="connsiteX278" fmla="*/ 1212980 w 8789437"/>
              <a:gd name="connsiteY278" fmla="*/ 4702628 h 4752392"/>
              <a:gd name="connsiteX279" fmla="*/ 1181878 w 8789437"/>
              <a:gd name="connsiteY279" fmla="*/ 4708849 h 4752392"/>
              <a:gd name="connsiteX280" fmla="*/ 1156996 w 8789437"/>
              <a:gd name="connsiteY280" fmla="*/ 4715069 h 4752392"/>
              <a:gd name="connsiteX281" fmla="*/ 970384 w 8789437"/>
              <a:gd name="connsiteY281" fmla="*/ 4708849 h 4752392"/>
              <a:gd name="connsiteX282" fmla="*/ 615821 w 8789437"/>
              <a:gd name="connsiteY282" fmla="*/ 4690188 h 4752392"/>
              <a:gd name="connsiteX283" fmla="*/ 559837 w 8789437"/>
              <a:gd name="connsiteY283" fmla="*/ 4677747 h 4752392"/>
              <a:gd name="connsiteX284" fmla="*/ 472751 w 8789437"/>
              <a:gd name="connsiteY284" fmla="*/ 4671526 h 4752392"/>
              <a:gd name="connsiteX285" fmla="*/ 398107 w 8789437"/>
              <a:gd name="connsiteY285" fmla="*/ 4665306 h 4752392"/>
              <a:gd name="connsiteX286" fmla="*/ 342123 w 8789437"/>
              <a:gd name="connsiteY286" fmla="*/ 4659086 h 4752392"/>
              <a:gd name="connsiteX287" fmla="*/ 311021 w 8789437"/>
              <a:gd name="connsiteY287" fmla="*/ 4652865 h 4752392"/>
              <a:gd name="connsiteX288" fmla="*/ 273698 w 8789437"/>
              <a:gd name="connsiteY288" fmla="*/ 4646645 h 4752392"/>
              <a:gd name="connsiteX289" fmla="*/ 255037 w 8789437"/>
              <a:gd name="connsiteY289" fmla="*/ 4640424 h 4752392"/>
              <a:gd name="connsiteX290" fmla="*/ 217715 w 8789437"/>
              <a:gd name="connsiteY290" fmla="*/ 4621763 h 4752392"/>
              <a:gd name="connsiteX291" fmla="*/ 199054 w 8789437"/>
              <a:gd name="connsiteY291" fmla="*/ 4572000 h 4752392"/>
              <a:gd name="connsiteX292" fmla="*/ 180392 w 8789437"/>
              <a:gd name="connsiteY292" fmla="*/ 4553339 h 4752392"/>
              <a:gd name="connsiteX293" fmla="*/ 167951 w 8789437"/>
              <a:gd name="connsiteY293" fmla="*/ 4534677 h 4752392"/>
              <a:gd name="connsiteX294" fmla="*/ 149290 w 8789437"/>
              <a:gd name="connsiteY294" fmla="*/ 4491135 h 4752392"/>
              <a:gd name="connsiteX295" fmla="*/ 130629 w 8789437"/>
              <a:gd name="connsiteY295" fmla="*/ 4472473 h 4752392"/>
              <a:gd name="connsiteX296" fmla="*/ 111968 w 8789437"/>
              <a:gd name="connsiteY296" fmla="*/ 4441371 h 4752392"/>
              <a:gd name="connsiteX297" fmla="*/ 105747 w 8789437"/>
              <a:gd name="connsiteY297" fmla="*/ 4416490 h 4752392"/>
              <a:gd name="connsiteX298" fmla="*/ 93307 w 8789437"/>
              <a:gd name="connsiteY298" fmla="*/ 4391608 h 4752392"/>
              <a:gd name="connsiteX299" fmla="*/ 80866 w 8789437"/>
              <a:gd name="connsiteY299" fmla="*/ 4341845 h 4752392"/>
              <a:gd name="connsiteX300" fmla="*/ 68425 w 8789437"/>
              <a:gd name="connsiteY300" fmla="*/ 4323184 h 4752392"/>
              <a:gd name="connsiteX301" fmla="*/ 62205 w 8789437"/>
              <a:gd name="connsiteY301" fmla="*/ 4248539 h 4752392"/>
              <a:gd name="connsiteX302" fmla="*/ 68425 w 8789437"/>
              <a:gd name="connsiteY302" fmla="*/ 4167673 h 4752392"/>
              <a:gd name="connsiteX303" fmla="*/ 62205 w 8789437"/>
              <a:gd name="connsiteY303" fmla="*/ 3533192 h 4752392"/>
              <a:gd name="connsiteX304" fmla="*/ 49764 w 8789437"/>
              <a:gd name="connsiteY304" fmla="*/ 3495869 h 4752392"/>
              <a:gd name="connsiteX305" fmla="*/ 37323 w 8789437"/>
              <a:gd name="connsiteY305" fmla="*/ 3470988 h 4752392"/>
              <a:gd name="connsiteX306" fmla="*/ 37323 w 8789437"/>
              <a:gd name="connsiteY306" fmla="*/ 3278155 h 4752392"/>
              <a:gd name="connsiteX307" fmla="*/ 55984 w 8789437"/>
              <a:gd name="connsiteY307" fmla="*/ 3209731 h 4752392"/>
              <a:gd name="connsiteX308" fmla="*/ 62205 w 8789437"/>
              <a:gd name="connsiteY308" fmla="*/ 3178628 h 4752392"/>
              <a:gd name="connsiteX309" fmla="*/ 62205 w 8789437"/>
              <a:gd name="connsiteY309" fmla="*/ 2842726 h 4752392"/>
              <a:gd name="connsiteX310" fmla="*/ 55984 w 8789437"/>
              <a:gd name="connsiteY310" fmla="*/ 2705877 h 4752392"/>
              <a:gd name="connsiteX311" fmla="*/ 49764 w 8789437"/>
              <a:gd name="connsiteY311" fmla="*/ 2662335 h 4752392"/>
              <a:gd name="connsiteX312" fmla="*/ 37323 w 8789437"/>
              <a:gd name="connsiteY312" fmla="*/ 2600131 h 4752392"/>
              <a:gd name="connsiteX313" fmla="*/ 31103 w 8789437"/>
              <a:gd name="connsiteY313" fmla="*/ 2531706 h 4752392"/>
              <a:gd name="connsiteX314" fmla="*/ 24882 w 8789437"/>
              <a:gd name="connsiteY314" fmla="*/ 2513045 h 4752392"/>
              <a:gd name="connsiteX315" fmla="*/ 18662 w 8789437"/>
              <a:gd name="connsiteY315" fmla="*/ 2469502 h 4752392"/>
              <a:gd name="connsiteX316" fmla="*/ 12441 w 8789437"/>
              <a:gd name="connsiteY316" fmla="*/ 2369975 h 4752392"/>
              <a:gd name="connsiteX317" fmla="*/ 18662 w 8789437"/>
              <a:gd name="connsiteY317" fmla="*/ 2295331 h 4752392"/>
              <a:gd name="connsiteX318" fmla="*/ 31103 w 8789437"/>
              <a:gd name="connsiteY318" fmla="*/ 2251788 h 4752392"/>
              <a:gd name="connsiteX319" fmla="*/ 43543 w 8789437"/>
              <a:gd name="connsiteY319" fmla="*/ 2202024 h 4752392"/>
              <a:gd name="connsiteX320" fmla="*/ 49764 w 8789437"/>
              <a:gd name="connsiteY320" fmla="*/ 2177143 h 4752392"/>
              <a:gd name="connsiteX321" fmla="*/ 55984 w 8789437"/>
              <a:gd name="connsiteY321" fmla="*/ 2158482 h 4752392"/>
              <a:gd name="connsiteX322" fmla="*/ 49764 w 8789437"/>
              <a:gd name="connsiteY322" fmla="*/ 2009192 h 4752392"/>
              <a:gd name="connsiteX323" fmla="*/ 37323 w 8789437"/>
              <a:gd name="connsiteY323" fmla="*/ 1946988 h 4752392"/>
              <a:gd name="connsiteX324" fmla="*/ 31103 w 8789437"/>
              <a:gd name="connsiteY324" fmla="*/ 1611086 h 4752392"/>
              <a:gd name="connsiteX325" fmla="*/ 24882 w 8789437"/>
              <a:gd name="connsiteY325" fmla="*/ 1586204 h 4752392"/>
              <a:gd name="connsiteX326" fmla="*/ 18662 w 8789437"/>
              <a:gd name="connsiteY326" fmla="*/ 1536441 h 4752392"/>
              <a:gd name="connsiteX327" fmla="*/ 0 w 8789437"/>
              <a:gd name="connsiteY327" fmla="*/ 1443135 h 4752392"/>
              <a:gd name="connsiteX328" fmla="*/ 6221 w 8789437"/>
              <a:gd name="connsiteY328" fmla="*/ 1225420 h 4752392"/>
              <a:gd name="connsiteX329" fmla="*/ 18662 w 8789437"/>
              <a:gd name="connsiteY329" fmla="*/ 1156996 h 4752392"/>
              <a:gd name="connsiteX330" fmla="*/ 31103 w 8789437"/>
              <a:gd name="connsiteY330" fmla="*/ 1094792 h 4752392"/>
              <a:gd name="connsiteX331" fmla="*/ 43543 w 8789437"/>
              <a:gd name="connsiteY331" fmla="*/ 1076131 h 4752392"/>
              <a:gd name="connsiteX332" fmla="*/ 49764 w 8789437"/>
              <a:gd name="connsiteY332" fmla="*/ 1038808 h 4752392"/>
              <a:gd name="connsiteX333" fmla="*/ 62205 w 8789437"/>
              <a:gd name="connsiteY333" fmla="*/ 1013926 h 4752392"/>
              <a:gd name="connsiteX334" fmla="*/ 68425 w 8789437"/>
              <a:gd name="connsiteY334" fmla="*/ 926841 h 4752392"/>
              <a:gd name="connsiteX335" fmla="*/ 55984 w 8789437"/>
              <a:gd name="connsiteY335" fmla="*/ 808653 h 4752392"/>
              <a:gd name="connsiteX336" fmla="*/ 43543 w 8789437"/>
              <a:gd name="connsiteY336" fmla="*/ 771331 h 4752392"/>
              <a:gd name="connsiteX337" fmla="*/ 37323 w 8789437"/>
              <a:gd name="connsiteY337" fmla="*/ 696686 h 4752392"/>
              <a:gd name="connsiteX338" fmla="*/ 24882 w 8789437"/>
              <a:gd name="connsiteY338" fmla="*/ 653143 h 4752392"/>
              <a:gd name="connsiteX339" fmla="*/ 43543 w 8789437"/>
              <a:gd name="connsiteY339" fmla="*/ 597159 h 4752392"/>
              <a:gd name="connsiteX340" fmla="*/ 62205 w 8789437"/>
              <a:gd name="connsiteY340" fmla="*/ 572277 h 475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8789437" h="4752392">
                <a:moveTo>
                  <a:pt x="62205" y="572277"/>
                </a:moveTo>
                <a:cubicBezTo>
                  <a:pt x="67389" y="562946"/>
                  <a:pt x="69966" y="551313"/>
                  <a:pt x="74645" y="541175"/>
                </a:cubicBezTo>
                <a:cubicBezTo>
                  <a:pt x="82417" y="524336"/>
                  <a:pt x="99527" y="491412"/>
                  <a:pt x="99527" y="491412"/>
                </a:cubicBezTo>
                <a:cubicBezTo>
                  <a:pt x="101600" y="472751"/>
                  <a:pt x="102660" y="453949"/>
                  <a:pt x="105747" y="435428"/>
                </a:cubicBezTo>
                <a:cubicBezTo>
                  <a:pt x="106825" y="428960"/>
                  <a:pt x="108331" y="422223"/>
                  <a:pt x="111968" y="416767"/>
                </a:cubicBezTo>
                <a:cubicBezTo>
                  <a:pt x="116848" y="409448"/>
                  <a:pt x="124409" y="404326"/>
                  <a:pt x="130629" y="398106"/>
                </a:cubicBezTo>
                <a:cubicBezTo>
                  <a:pt x="141210" y="366362"/>
                  <a:pt x="130094" y="390437"/>
                  <a:pt x="155511" y="360784"/>
                </a:cubicBezTo>
                <a:cubicBezTo>
                  <a:pt x="162258" y="352913"/>
                  <a:pt x="166301" y="342649"/>
                  <a:pt x="174172" y="335902"/>
                </a:cubicBezTo>
                <a:cubicBezTo>
                  <a:pt x="181213" y="329867"/>
                  <a:pt x="190948" y="327964"/>
                  <a:pt x="199054" y="323461"/>
                </a:cubicBezTo>
                <a:cubicBezTo>
                  <a:pt x="209623" y="317589"/>
                  <a:pt x="219587" y="310672"/>
                  <a:pt x="230156" y="304800"/>
                </a:cubicBezTo>
                <a:cubicBezTo>
                  <a:pt x="238262" y="300297"/>
                  <a:pt x="247322" y="297503"/>
                  <a:pt x="255037" y="292359"/>
                </a:cubicBezTo>
                <a:cubicBezTo>
                  <a:pt x="305746" y="258552"/>
                  <a:pt x="266389" y="274060"/>
                  <a:pt x="304800" y="261257"/>
                </a:cubicBezTo>
                <a:cubicBezTo>
                  <a:pt x="317241" y="252963"/>
                  <a:pt x="328749" y="243062"/>
                  <a:pt x="342123" y="236375"/>
                </a:cubicBezTo>
                <a:cubicBezTo>
                  <a:pt x="357262" y="228806"/>
                  <a:pt x="386473" y="222178"/>
                  <a:pt x="404327" y="217714"/>
                </a:cubicBezTo>
                <a:cubicBezTo>
                  <a:pt x="433934" y="197975"/>
                  <a:pt x="411352" y="210008"/>
                  <a:pt x="447870" y="199053"/>
                </a:cubicBezTo>
                <a:cubicBezTo>
                  <a:pt x="523592" y="176337"/>
                  <a:pt x="452723" y="194729"/>
                  <a:pt x="510074" y="180392"/>
                </a:cubicBezTo>
                <a:cubicBezTo>
                  <a:pt x="516294" y="174172"/>
                  <a:pt x="521097" y="166096"/>
                  <a:pt x="528735" y="161731"/>
                </a:cubicBezTo>
                <a:cubicBezTo>
                  <a:pt x="536158" y="157489"/>
                  <a:pt x="545612" y="158512"/>
                  <a:pt x="553617" y="155510"/>
                </a:cubicBezTo>
                <a:cubicBezTo>
                  <a:pt x="562299" y="152254"/>
                  <a:pt x="569784" y="146238"/>
                  <a:pt x="578498" y="143069"/>
                </a:cubicBezTo>
                <a:cubicBezTo>
                  <a:pt x="592684" y="137910"/>
                  <a:pt x="607582" y="134965"/>
                  <a:pt x="622041" y="130628"/>
                </a:cubicBezTo>
                <a:cubicBezTo>
                  <a:pt x="628322" y="128744"/>
                  <a:pt x="634482" y="126481"/>
                  <a:pt x="640703" y="124408"/>
                </a:cubicBezTo>
                <a:cubicBezTo>
                  <a:pt x="646923" y="120261"/>
                  <a:pt x="652677" y="115310"/>
                  <a:pt x="659364" y="111967"/>
                </a:cubicBezTo>
                <a:cubicBezTo>
                  <a:pt x="665229" y="109035"/>
                  <a:pt x="671468" y="105747"/>
                  <a:pt x="678025" y="105747"/>
                </a:cubicBezTo>
                <a:cubicBezTo>
                  <a:pt x="746481" y="105747"/>
                  <a:pt x="814874" y="109894"/>
                  <a:pt x="883298" y="111967"/>
                </a:cubicBezTo>
                <a:cubicBezTo>
                  <a:pt x="891592" y="114041"/>
                  <a:pt x="899797" y="116511"/>
                  <a:pt x="908180" y="118188"/>
                </a:cubicBezTo>
                <a:cubicBezTo>
                  <a:pt x="920548" y="120662"/>
                  <a:pt x="933094" y="122152"/>
                  <a:pt x="945503" y="124408"/>
                </a:cubicBezTo>
                <a:cubicBezTo>
                  <a:pt x="955905" y="126299"/>
                  <a:pt x="966238" y="128555"/>
                  <a:pt x="976605" y="130628"/>
                </a:cubicBezTo>
                <a:cubicBezTo>
                  <a:pt x="991119" y="128555"/>
                  <a:pt x="1005685" y="126818"/>
                  <a:pt x="1020147" y="124408"/>
                </a:cubicBezTo>
                <a:cubicBezTo>
                  <a:pt x="1035550" y="121841"/>
                  <a:pt x="1060466" y="116443"/>
                  <a:pt x="1076131" y="111967"/>
                </a:cubicBezTo>
                <a:cubicBezTo>
                  <a:pt x="1082435" y="110166"/>
                  <a:pt x="1088572" y="107820"/>
                  <a:pt x="1094792" y="105747"/>
                </a:cubicBezTo>
                <a:lnTo>
                  <a:pt x="1356049" y="111967"/>
                </a:lnTo>
                <a:cubicBezTo>
                  <a:pt x="1381000" y="112891"/>
                  <a:pt x="1405850" y="115704"/>
                  <a:pt x="1430694" y="118188"/>
                </a:cubicBezTo>
                <a:cubicBezTo>
                  <a:pt x="1468060" y="121925"/>
                  <a:pt x="1542662" y="130628"/>
                  <a:pt x="1542662" y="130628"/>
                </a:cubicBezTo>
                <a:cubicBezTo>
                  <a:pt x="1561323" y="134775"/>
                  <a:pt x="1579689" y="140596"/>
                  <a:pt x="1598645" y="143069"/>
                </a:cubicBezTo>
                <a:cubicBezTo>
                  <a:pt x="1627503" y="146833"/>
                  <a:pt x="1656738" y="146769"/>
                  <a:pt x="1685731" y="149290"/>
                </a:cubicBezTo>
                <a:cubicBezTo>
                  <a:pt x="1704437" y="150917"/>
                  <a:pt x="1723054" y="153437"/>
                  <a:pt x="1741715" y="155510"/>
                </a:cubicBezTo>
                <a:cubicBezTo>
                  <a:pt x="1791297" y="153739"/>
                  <a:pt x="1893518" y="156251"/>
                  <a:pt x="1959429" y="143069"/>
                </a:cubicBezTo>
                <a:cubicBezTo>
                  <a:pt x="1965858" y="141783"/>
                  <a:pt x="1971786" y="138650"/>
                  <a:pt x="1978090" y="136849"/>
                </a:cubicBezTo>
                <a:cubicBezTo>
                  <a:pt x="1986310" y="134500"/>
                  <a:pt x="1994967" y="133630"/>
                  <a:pt x="2002972" y="130628"/>
                </a:cubicBezTo>
                <a:cubicBezTo>
                  <a:pt x="2011654" y="127372"/>
                  <a:pt x="2018722" y="119799"/>
                  <a:pt x="2027854" y="118188"/>
                </a:cubicBezTo>
                <a:cubicBezTo>
                  <a:pt x="2054477" y="113490"/>
                  <a:pt x="2081764" y="114041"/>
                  <a:pt x="2108719" y="111967"/>
                </a:cubicBezTo>
                <a:cubicBezTo>
                  <a:pt x="2144594" y="100009"/>
                  <a:pt x="2145492" y="98077"/>
                  <a:pt x="2202025" y="99526"/>
                </a:cubicBezTo>
                <a:cubicBezTo>
                  <a:pt x="2267840" y="101213"/>
                  <a:pt x="2359745" y="110944"/>
                  <a:pt x="2432180" y="118188"/>
                </a:cubicBezTo>
                <a:cubicBezTo>
                  <a:pt x="2474475" y="132286"/>
                  <a:pt x="2427654" y="118127"/>
                  <a:pt x="2506825" y="130628"/>
                </a:cubicBezTo>
                <a:cubicBezTo>
                  <a:pt x="2527712" y="133926"/>
                  <a:pt x="2548294" y="138922"/>
                  <a:pt x="2569029" y="143069"/>
                </a:cubicBezTo>
                <a:lnTo>
                  <a:pt x="2911151" y="136849"/>
                </a:lnTo>
                <a:cubicBezTo>
                  <a:pt x="2950587" y="135783"/>
                  <a:pt x="2990250" y="135958"/>
                  <a:pt x="3029339" y="130628"/>
                </a:cubicBezTo>
                <a:cubicBezTo>
                  <a:pt x="3036746" y="129618"/>
                  <a:pt x="3041509" y="121897"/>
                  <a:pt x="3048000" y="118188"/>
                </a:cubicBezTo>
                <a:cubicBezTo>
                  <a:pt x="3056051" y="113587"/>
                  <a:pt x="3064272" y="109191"/>
                  <a:pt x="3072882" y="105747"/>
                </a:cubicBezTo>
                <a:cubicBezTo>
                  <a:pt x="3116872" y="88151"/>
                  <a:pt x="3098423" y="98085"/>
                  <a:pt x="3135086" y="87086"/>
                </a:cubicBezTo>
                <a:cubicBezTo>
                  <a:pt x="3147647" y="83318"/>
                  <a:pt x="3159300" y="74990"/>
                  <a:pt x="3172409" y="74645"/>
                </a:cubicBezTo>
                <a:lnTo>
                  <a:pt x="3408784" y="68424"/>
                </a:lnTo>
                <a:cubicBezTo>
                  <a:pt x="3475135" y="70498"/>
                  <a:pt x="3541550" y="71062"/>
                  <a:pt x="3607837" y="74645"/>
                </a:cubicBezTo>
                <a:cubicBezTo>
                  <a:pt x="3618394" y="75216"/>
                  <a:pt x="3628366" y="80865"/>
                  <a:pt x="3638939" y="80865"/>
                </a:cubicBezTo>
                <a:cubicBezTo>
                  <a:pt x="3699105" y="80865"/>
                  <a:pt x="3759200" y="76718"/>
                  <a:pt x="3819331" y="74645"/>
                </a:cubicBezTo>
                <a:cubicBezTo>
                  <a:pt x="3842139" y="72571"/>
                  <a:pt x="3865084" y="71663"/>
                  <a:pt x="3887756" y="68424"/>
                </a:cubicBezTo>
                <a:cubicBezTo>
                  <a:pt x="3894247" y="67497"/>
                  <a:pt x="3899940" y="63227"/>
                  <a:pt x="3906417" y="62204"/>
                </a:cubicBezTo>
                <a:cubicBezTo>
                  <a:pt x="3939441" y="56990"/>
                  <a:pt x="4005943" y="49763"/>
                  <a:pt x="4005943" y="49763"/>
                </a:cubicBezTo>
                <a:cubicBezTo>
                  <a:pt x="4011918" y="48056"/>
                  <a:pt x="4060774" y="33573"/>
                  <a:pt x="4074368" y="31102"/>
                </a:cubicBezTo>
                <a:cubicBezTo>
                  <a:pt x="4088793" y="28479"/>
                  <a:pt x="4103397" y="26955"/>
                  <a:pt x="4117911" y="24882"/>
                </a:cubicBezTo>
                <a:cubicBezTo>
                  <a:pt x="4171821" y="29029"/>
                  <a:pt x="4225859" y="31758"/>
                  <a:pt x="4279641" y="37322"/>
                </a:cubicBezTo>
                <a:cubicBezTo>
                  <a:pt x="4286163" y="37997"/>
                  <a:pt x="4291902" y="42121"/>
                  <a:pt x="4298303" y="43543"/>
                </a:cubicBezTo>
                <a:cubicBezTo>
                  <a:pt x="4310615" y="46279"/>
                  <a:pt x="4323184" y="47690"/>
                  <a:pt x="4335625" y="49763"/>
                </a:cubicBezTo>
                <a:cubicBezTo>
                  <a:pt x="4378273" y="63980"/>
                  <a:pt x="4325352" y="47196"/>
                  <a:pt x="4385388" y="62204"/>
                </a:cubicBezTo>
                <a:cubicBezTo>
                  <a:pt x="4391749" y="63794"/>
                  <a:pt x="4397568" y="67427"/>
                  <a:pt x="4404049" y="68424"/>
                </a:cubicBezTo>
                <a:cubicBezTo>
                  <a:pt x="4424645" y="71593"/>
                  <a:pt x="4445598" y="71891"/>
                  <a:pt x="4466254" y="74645"/>
                </a:cubicBezTo>
                <a:cubicBezTo>
                  <a:pt x="4476920" y="76067"/>
                  <a:pt x="4510402" y="83536"/>
                  <a:pt x="4522237" y="87086"/>
                </a:cubicBezTo>
                <a:cubicBezTo>
                  <a:pt x="4534798" y="90854"/>
                  <a:pt x="4546678" y="97072"/>
                  <a:pt x="4559560" y="99526"/>
                </a:cubicBezTo>
                <a:cubicBezTo>
                  <a:pt x="4590383" y="105397"/>
                  <a:pt x="4621764" y="107820"/>
                  <a:pt x="4652866" y="111967"/>
                </a:cubicBezTo>
                <a:cubicBezTo>
                  <a:pt x="4683968" y="113004"/>
                  <a:pt x="4700556" y="108857"/>
                  <a:pt x="4746172" y="105747"/>
                </a:cubicBezTo>
                <a:cubicBezTo>
                  <a:pt x="4791788" y="102637"/>
                  <a:pt x="4878874" y="91233"/>
                  <a:pt x="4926564" y="93306"/>
                </a:cubicBezTo>
                <a:cubicBezTo>
                  <a:pt x="4951446" y="91233"/>
                  <a:pt x="4972180" y="74645"/>
                  <a:pt x="4994988" y="74645"/>
                </a:cubicBezTo>
                <a:cubicBezTo>
                  <a:pt x="5017796" y="74645"/>
                  <a:pt x="4959740" y="91233"/>
                  <a:pt x="5063413" y="93306"/>
                </a:cubicBezTo>
                <a:lnTo>
                  <a:pt x="5617029" y="87086"/>
                </a:lnTo>
                <a:cubicBezTo>
                  <a:pt x="5625323" y="85012"/>
                  <a:pt x="5633691" y="83214"/>
                  <a:pt x="5641911" y="80865"/>
                </a:cubicBezTo>
                <a:cubicBezTo>
                  <a:pt x="5648215" y="79064"/>
                  <a:pt x="5654066" y="75458"/>
                  <a:pt x="5660572" y="74645"/>
                </a:cubicBezTo>
                <a:cubicBezTo>
                  <a:pt x="5687398" y="71292"/>
                  <a:pt x="5714406" y="68867"/>
                  <a:pt x="5741437" y="68424"/>
                </a:cubicBezTo>
                <a:lnTo>
                  <a:pt x="6419462" y="62204"/>
                </a:lnTo>
                <a:cubicBezTo>
                  <a:pt x="6433976" y="60131"/>
                  <a:pt x="6448580" y="58607"/>
                  <a:pt x="6463005" y="55984"/>
                </a:cubicBezTo>
                <a:cubicBezTo>
                  <a:pt x="6471416" y="54455"/>
                  <a:pt x="6479384" y="50658"/>
                  <a:pt x="6487886" y="49763"/>
                </a:cubicBezTo>
                <a:cubicBezTo>
                  <a:pt x="6518886" y="46500"/>
                  <a:pt x="6550106" y="45846"/>
                  <a:pt x="6581192" y="43543"/>
                </a:cubicBezTo>
                <a:cubicBezTo>
                  <a:pt x="6648948" y="38524"/>
                  <a:pt x="6678306" y="34250"/>
                  <a:pt x="6749143" y="31102"/>
                </a:cubicBezTo>
                <a:cubicBezTo>
                  <a:pt x="6811321" y="28339"/>
                  <a:pt x="6873552" y="26955"/>
                  <a:pt x="6935756" y="24882"/>
                </a:cubicBezTo>
                <a:cubicBezTo>
                  <a:pt x="6956491" y="22808"/>
                  <a:pt x="6977124" y="18394"/>
                  <a:pt x="6997960" y="18661"/>
                </a:cubicBezTo>
                <a:cubicBezTo>
                  <a:pt x="7139005" y="20469"/>
                  <a:pt x="7420947" y="31102"/>
                  <a:pt x="7420947" y="31102"/>
                </a:cubicBezTo>
                <a:cubicBezTo>
                  <a:pt x="7472784" y="29029"/>
                  <a:pt x="7524711" y="28578"/>
                  <a:pt x="7576458" y="24882"/>
                </a:cubicBezTo>
                <a:cubicBezTo>
                  <a:pt x="7582998" y="24415"/>
                  <a:pt x="7588674" y="19869"/>
                  <a:pt x="7595119" y="18661"/>
                </a:cubicBezTo>
                <a:cubicBezTo>
                  <a:pt x="7732557" y="-7110"/>
                  <a:pt x="7634440" y="16605"/>
                  <a:pt x="7700866" y="0"/>
                </a:cubicBezTo>
                <a:cubicBezTo>
                  <a:pt x="7750629" y="2073"/>
                  <a:pt x="7800486" y="2541"/>
                  <a:pt x="7850156" y="6220"/>
                </a:cubicBezTo>
                <a:cubicBezTo>
                  <a:pt x="7856695" y="6704"/>
                  <a:pt x="7862311" y="11628"/>
                  <a:pt x="7868817" y="12441"/>
                </a:cubicBezTo>
                <a:cubicBezTo>
                  <a:pt x="7888331" y="14880"/>
                  <a:pt x="8026003" y="27296"/>
                  <a:pt x="8067870" y="31102"/>
                </a:cubicBezTo>
                <a:cubicBezTo>
                  <a:pt x="8164751" y="39909"/>
                  <a:pt x="8051640" y="34137"/>
                  <a:pt x="8136294" y="43543"/>
                </a:cubicBezTo>
                <a:cubicBezTo>
                  <a:pt x="8163164" y="46529"/>
                  <a:pt x="8190205" y="47690"/>
                  <a:pt x="8217160" y="49763"/>
                </a:cubicBezTo>
                <a:cubicBezTo>
                  <a:pt x="8225454" y="51837"/>
                  <a:pt x="8233578" y="54775"/>
                  <a:pt x="8242041" y="55984"/>
                </a:cubicBezTo>
                <a:cubicBezTo>
                  <a:pt x="8262670" y="58931"/>
                  <a:pt x="8283869" y="57838"/>
                  <a:pt x="8304245" y="62204"/>
                </a:cubicBezTo>
                <a:cubicBezTo>
                  <a:pt x="8313312" y="64147"/>
                  <a:pt x="8320330" y="71713"/>
                  <a:pt x="8329127" y="74645"/>
                </a:cubicBezTo>
                <a:cubicBezTo>
                  <a:pt x="8339157" y="77988"/>
                  <a:pt x="8349972" y="78301"/>
                  <a:pt x="8360229" y="80865"/>
                </a:cubicBezTo>
                <a:cubicBezTo>
                  <a:pt x="8366590" y="82455"/>
                  <a:pt x="8372529" y="85496"/>
                  <a:pt x="8378890" y="87086"/>
                </a:cubicBezTo>
                <a:cubicBezTo>
                  <a:pt x="8396274" y="91432"/>
                  <a:pt x="8430682" y="96754"/>
                  <a:pt x="8447315" y="99526"/>
                </a:cubicBezTo>
                <a:cubicBezTo>
                  <a:pt x="8525441" y="130777"/>
                  <a:pt x="8414461" y="89821"/>
                  <a:pt x="8546841" y="118188"/>
                </a:cubicBezTo>
                <a:cubicBezTo>
                  <a:pt x="8554151" y="119754"/>
                  <a:pt x="8559012" y="126919"/>
                  <a:pt x="8565503" y="130628"/>
                </a:cubicBezTo>
                <a:cubicBezTo>
                  <a:pt x="8587028" y="142927"/>
                  <a:pt x="8588108" y="142310"/>
                  <a:pt x="8609045" y="149290"/>
                </a:cubicBezTo>
                <a:cubicBezTo>
                  <a:pt x="8639361" y="194763"/>
                  <a:pt x="8601906" y="146856"/>
                  <a:pt x="8640147" y="174171"/>
                </a:cubicBezTo>
                <a:cubicBezTo>
                  <a:pt x="8659344" y="187883"/>
                  <a:pt x="8665515" y="199782"/>
                  <a:pt x="8677470" y="217714"/>
                </a:cubicBezTo>
                <a:cubicBezTo>
                  <a:pt x="8690415" y="269499"/>
                  <a:pt x="8674652" y="218299"/>
                  <a:pt x="8696131" y="261257"/>
                </a:cubicBezTo>
                <a:cubicBezTo>
                  <a:pt x="8700591" y="270178"/>
                  <a:pt x="8706580" y="296833"/>
                  <a:pt x="8708572" y="304800"/>
                </a:cubicBezTo>
                <a:cubicBezTo>
                  <a:pt x="8712745" y="354884"/>
                  <a:pt x="8709680" y="366549"/>
                  <a:pt x="8721013" y="404326"/>
                </a:cubicBezTo>
                <a:cubicBezTo>
                  <a:pt x="8724781" y="416887"/>
                  <a:pt x="8729307" y="429208"/>
                  <a:pt x="8733454" y="441649"/>
                </a:cubicBezTo>
                <a:lnTo>
                  <a:pt x="8739674" y="460310"/>
                </a:lnTo>
                <a:cubicBezTo>
                  <a:pt x="8741747" y="566057"/>
                  <a:pt x="8741979" y="671856"/>
                  <a:pt x="8745894" y="777551"/>
                </a:cubicBezTo>
                <a:cubicBezTo>
                  <a:pt x="8746137" y="784103"/>
                  <a:pt x="8750829" y="789782"/>
                  <a:pt x="8752115" y="796212"/>
                </a:cubicBezTo>
                <a:cubicBezTo>
                  <a:pt x="8754990" y="810589"/>
                  <a:pt x="8755925" y="825293"/>
                  <a:pt x="8758335" y="839755"/>
                </a:cubicBezTo>
                <a:cubicBezTo>
                  <a:pt x="8760073" y="850184"/>
                  <a:pt x="8762482" y="860490"/>
                  <a:pt x="8764556" y="870857"/>
                </a:cubicBezTo>
                <a:cubicBezTo>
                  <a:pt x="8766629" y="930988"/>
                  <a:pt x="8767914" y="991151"/>
                  <a:pt x="8770776" y="1051249"/>
                </a:cubicBezTo>
                <a:cubicBezTo>
                  <a:pt x="8776312" y="1167507"/>
                  <a:pt x="8774153" y="1094084"/>
                  <a:pt x="8783217" y="1175657"/>
                </a:cubicBezTo>
                <a:cubicBezTo>
                  <a:pt x="8785746" y="1198419"/>
                  <a:pt x="8787364" y="1221274"/>
                  <a:pt x="8789437" y="1244082"/>
                </a:cubicBezTo>
                <a:cubicBezTo>
                  <a:pt x="8787364" y="1293845"/>
                  <a:pt x="8788173" y="1343812"/>
                  <a:pt x="8783217" y="1393371"/>
                </a:cubicBezTo>
                <a:cubicBezTo>
                  <a:pt x="8781912" y="1406420"/>
                  <a:pt x="8773956" y="1417972"/>
                  <a:pt x="8770776" y="1430694"/>
                </a:cubicBezTo>
                <a:cubicBezTo>
                  <a:pt x="8751332" y="1508472"/>
                  <a:pt x="8776183" y="1411771"/>
                  <a:pt x="8758335" y="1474237"/>
                </a:cubicBezTo>
                <a:cubicBezTo>
                  <a:pt x="8742716" y="1528903"/>
                  <a:pt x="8760808" y="1473042"/>
                  <a:pt x="8745894" y="1517779"/>
                </a:cubicBezTo>
                <a:cubicBezTo>
                  <a:pt x="8743821" y="1606938"/>
                  <a:pt x="8745124" y="1696240"/>
                  <a:pt x="8739674" y="1785257"/>
                </a:cubicBezTo>
                <a:cubicBezTo>
                  <a:pt x="8738873" y="1798346"/>
                  <a:pt x="8731380" y="1810138"/>
                  <a:pt x="8727233" y="1822579"/>
                </a:cubicBezTo>
                <a:cubicBezTo>
                  <a:pt x="8725159" y="1828800"/>
                  <a:pt x="8724947" y="1835995"/>
                  <a:pt x="8721013" y="1841241"/>
                </a:cubicBezTo>
                <a:cubicBezTo>
                  <a:pt x="8714792" y="1849535"/>
                  <a:pt x="8709682" y="1858791"/>
                  <a:pt x="8702351" y="1866122"/>
                </a:cubicBezTo>
                <a:cubicBezTo>
                  <a:pt x="8693898" y="1874574"/>
                  <a:pt x="8677044" y="1882887"/>
                  <a:pt x="8665029" y="1884784"/>
                </a:cubicBezTo>
                <a:cubicBezTo>
                  <a:pt x="8632005" y="1889998"/>
                  <a:pt x="8565503" y="1897224"/>
                  <a:pt x="8565503" y="1897224"/>
                </a:cubicBezTo>
                <a:lnTo>
                  <a:pt x="8254482" y="1891004"/>
                </a:lnTo>
                <a:cubicBezTo>
                  <a:pt x="8243916" y="1890620"/>
                  <a:pt x="8233951" y="1884974"/>
                  <a:pt x="8223380" y="1884784"/>
                </a:cubicBezTo>
                <a:lnTo>
                  <a:pt x="7564017" y="1878563"/>
                </a:lnTo>
                <a:lnTo>
                  <a:pt x="7364964" y="1891004"/>
                </a:lnTo>
                <a:cubicBezTo>
                  <a:pt x="7344179" y="1892489"/>
                  <a:pt x="7323598" y="1897224"/>
                  <a:pt x="7302760" y="1897224"/>
                </a:cubicBezTo>
                <a:cubicBezTo>
                  <a:pt x="7279858" y="1897224"/>
                  <a:pt x="7257143" y="1893077"/>
                  <a:pt x="7234335" y="1891004"/>
                </a:cubicBezTo>
                <a:cubicBezTo>
                  <a:pt x="7180859" y="1855353"/>
                  <a:pt x="7248516" y="1898094"/>
                  <a:pt x="7197013" y="1872343"/>
                </a:cubicBezTo>
                <a:cubicBezTo>
                  <a:pt x="7190326" y="1869000"/>
                  <a:pt x="7185223" y="1862847"/>
                  <a:pt x="7178351" y="1859902"/>
                </a:cubicBezTo>
                <a:cubicBezTo>
                  <a:pt x="7161430" y="1852650"/>
                  <a:pt x="7114675" y="1848832"/>
                  <a:pt x="7103707" y="1847461"/>
                </a:cubicBezTo>
                <a:cubicBezTo>
                  <a:pt x="7095413" y="1843314"/>
                  <a:pt x="7087622" y="1837952"/>
                  <a:pt x="7078825" y="1835020"/>
                </a:cubicBezTo>
                <a:cubicBezTo>
                  <a:pt x="7068795" y="1831677"/>
                  <a:pt x="7057980" y="1831364"/>
                  <a:pt x="7047723" y="1828800"/>
                </a:cubicBezTo>
                <a:cubicBezTo>
                  <a:pt x="6987938" y="1813853"/>
                  <a:pt x="7103457" y="1830018"/>
                  <a:pt x="6966858" y="1816359"/>
                </a:cubicBezTo>
                <a:cubicBezTo>
                  <a:pt x="6925388" y="1820506"/>
                  <a:pt x="6884120" y="1828106"/>
                  <a:pt x="6842449" y="1828800"/>
                </a:cubicBezTo>
                <a:cubicBezTo>
                  <a:pt x="6752712" y="1830296"/>
                  <a:pt x="6640537" y="1831230"/>
                  <a:pt x="6543870" y="1816359"/>
                </a:cubicBezTo>
                <a:cubicBezTo>
                  <a:pt x="6497315" y="1809197"/>
                  <a:pt x="6528394" y="1813269"/>
                  <a:pt x="6494107" y="1803918"/>
                </a:cubicBezTo>
                <a:cubicBezTo>
                  <a:pt x="6477611" y="1799419"/>
                  <a:pt x="6460931" y="1795624"/>
                  <a:pt x="6444343" y="1791477"/>
                </a:cubicBezTo>
                <a:cubicBezTo>
                  <a:pt x="6433976" y="1785257"/>
                  <a:pt x="6424289" y="1777726"/>
                  <a:pt x="6413241" y="1772816"/>
                </a:cubicBezTo>
                <a:cubicBezTo>
                  <a:pt x="6405429" y="1769344"/>
                  <a:pt x="6393833" y="1773163"/>
                  <a:pt x="6388360" y="1766596"/>
                </a:cubicBezTo>
                <a:cubicBezTo>
                  <a:pt x="6381591" y="1758474"/>
                  <a:pt x="6384213" y="1745861"/>
                  <a:pt x="6382139" y="1735494"/>
                </a:cubicBezTo>
                <a:cubicBezTo>
                  <a:pt x="6380066" y="1712686"/>
                  <a:pt x="6378198" y="1689858"/>
                  <a:pt x="6375919" y="1667069"/>
                </a:cubicBezTo>
                <a:cubicBezTo>
                  <a:pt x="6374195" y="1649832"/>
                  <a:pt x="6373811" y="1613091"/>
                  <a:pt x="6363478" y="1592424"/>
                </a:cubicBezTo>
                <a:cubicBezTo>
                  <a:pt x="6360135" y="1585737"/>
                  <a:pt x="6355184" y="1579983"/>
                  <a:pt x="6351037" y="1573763"/>
                </a:cubicBezTo>
                <a:cubicBezTo>
                  <a:pt x="6348964" y="1567543"/>
                  <a:pt x="6348001" y="1560834"/>
                  <a:pt x="6344817" y="1555102"/>
                </a:cubicBezTo>
                <a:cubicBezTo>
                  <a:pt x="6337556" y="1542031"/>
                  <a:pt x="6319935" y="1517779"/>
                  <a:pt x="6319935" y="1517779"/>
                </a:cubicBezTo>
                <a:cubicBezTo>
                  <a:pt x="6317862" y="1511559"/>
                  <a:pt x="6317811" y="1504238"/>
                  <a:pt x="6313715" y="1499118"/>
                </a:cubicBezTo>
                <a:cubicBezTo>
                  <a:pt x="6309045" y="1493280"/>
                  <a:pt x="6301741" y="1490020"/>
                  <a:pt x="6295054" y="1486677"/>
                </a:cubicBezTo>
                <a:cubicBezTo>
                  <a:pt x="6243512" y="1460907"/>
                  <a:pt x="6282971" y="1484166"/>
                  <a:pt x="6245290" y="1468016"/>
                </a:cubicBezTo>
                <a:cubicBezTo>
                  <a:pt x="6236767" y="1464363"/>
                  <a:pt x="6228460" y="1460175"/>
                  <a:pt x="6220409" y="1455575"/>
                </a:cubicBezTo>
                <a:cubicBezTo>
                  <a:pt x="6213918" y="1451866"/>
                  <a:pt x="6208579" y="1446171"/>
                  <a:pt x="6201747" y="1443135"/>
                </a:cubicBezTo>
                <a:cubicBezTo>
                  <a:pt x="6189764" y="1437809"/>
                  <a:pt x="6176866" y="1434841"/>
                  <a:pt x="6164425" y="1430694"/>
                </a:cubicBezTo>
                <a:lnTo>
                  <a:pt x="6145764" y="1424473"/>
                </a:lnTo>
                <a:cubicBezTo>
                  <a:pt x="6135171" y="1420942"/>
                  <a:pt x="6125255" y="1415564"/>
                  <a:pt x="6114662" y="1412033"/>
                </a:cubicBezTo>
                <a:cubicBezTo>
                  <a:pt x="6106551" y="1409330"/>
                  <a:pt x="6098000" y="1408161"/>
                  <a:pt x="6089780" y="1405812"/>
                </a:cubicBezTo>
                <a:cubicBezTo>
                  <a:pt x="6083476" y="1404011"/>
                  <a:pt x="6077339" y="1401665"/>
                  <a:pt x="6071119" y="1399592"/>
                </a:cubicBezTo>
                <a:cubicBezTo>
                  <a:pt x="6054811" y="1383284"/>
                  <a:pt x="6041607" y="1368706"/>
                  <a:pt x="6021356" y="1356049"/>
                </a:cubicBezTo>
                <a:cubicBezTo>
                  <a:pt x="6015796" y="1352574"/>
                  <a:pt x="6008559" y="1352760"/>
                  <a:pt x="6002694" y="1349828"/>
                </a:cubicBezTo>
                <a:cubicBezTo>
                  <a:pt x="5991880" y="1344421"/>
                  <a:pt x="5982818" y="1335657"/>
                  <a:pt x="5971592" y="1331167"/>
                </a:cubicBezTo>
                <a:cubicBezTo>
                  <a:pt x="5961776" y="1327241"/>
                  <a:pt x="5950857" y="1327020"/>
                  <a:pt x="5940490" y="1324947"/>
                </a:cubicBezTo>
                <a:cubicBezTo>
                  <a:pt x="5934270" y="1320800"/>
                  <a:pt x="5927912" y="1316851"/>
                  <a:pt x="5921829" y="1312506"/>
                </a:cubicBezTo>
                <a:cubicBezTo>
                  <a:pt x="5913393" y="1306480"/>
                  <a:pt x="5906220" y="1298481"/>
                  <a:pt x="5896947" y="1293845"/>
                </a:cubicBezTo>
                <a:cubicBezTo>
                  <a:pt x="5863642" y="1277193"/>
                  <a:pt x="5834877" y="1278929"/>
                  <a:pt x="5797421" y="1275184"/>
                </a:cubicBezTo>
                <a:cubicBezTo>
                  <a:pt x="5787054" y="1273110"/>
                  <a:pt x="5776875" y="1269549"/>
                  <a:pt x="5766319" y="1268963"/>
                </a:cubicBezTo>
                <a:cubicBezTo>
                  <a:pt x="5702107" y="1265396"/>
                  <a:pt x="5613918" y="1263780"/>
                  <a:pt x="5573486" y="1262743"/>
                </a:cubicBezTo>
                <a:cubicBezTo>
                  <a:pt x="5533054" y="1261706"/>
                  <a:pt x="5523724" y="1262743"/>
                  <a:pt x="5523724" y="1262743"/>
                </a:cubicBezTo>
                <a:cubicBezTo>
                  <a:pt x="5511283" y="1268963"/>
                  <a:pt x="5494694" y="1260670"/>
                  <a:pt x="5480180" y="1262743"/>
                </a:cubicBezTo>
                <a:cubicBezTo>
                  <a:pt x="5465666" y="1264816"/>
                  <a:pt x="5450958" y="1270411"/>
                  <a:pt x="5436637" y="1275184"/>
                </a:cubicBezTo>
                <a:cubicBezTo>
                  <a:pt x="5426044" y="1278715"/>
                  <a:pt x="5415990" y="1283703"/>
                  <a:pt x="5405535" y="1287624"/>
                </a:cubicBezTo>
                <a:cubicBezTo>
                  <a:pt x="5399396" y="1289926"/>
                  <a:pt x="5392739" y="1290913"/>
                  <a:pt x="5386874" y="1293845"/>
                </a:cubicBezTo>
                <a:cubicBezTo>
                  <a:pt x="5380187" y="1297188"/>
                  <a:pt x="5374900" y="1302943"/>
                  <a:pt x="5368213" y="1306286"/>
                </a:cubicBezTo>
                <a:cubicBezTo>
                  <a:pt x="5358226" y="1311279"/>
                  <a:pt x="5346914" y="1313379"/>
                  <a:pt x="5337111" y="1318726"/>
                </a:cubicBezTo>
                <a:cubicBezTo>
                  <a:pt x="5269886" y="1355393"/>
                  <a:pt x="5324693" y="1335307"/>
                  <a:pt x="5281127" y="1349828"/>
                </a:cubicBezTo>
                <a:cubicBezTo>
                  <a:pt x="5247087" y="1372522"/>
                  <a:pt x="5276104" y="1357054"/>
                  <a:pt x="5218923" y="1368490"/>
                </a:cubicBezTo>
                <a:cubicBezTo>
                  <a:pt x="5212494" y="1369776"/>
                  <a:pt x="5206753" y="1373783"/>
                  <a:pt x="5200262" y="1374710"/>
                </a:cubicBezTo>
                <a:cubicBezTo>
                  <a:pt x="5177590" y="1377949"/>
                  <a:pt x="5154645" y="1378857"/>
                  <a:pt x="5131837" y="1380931"/>
                </a:cubicBezTo>
                <a:cubicBezTo>
                  <a:pt x="5125617" y="1385078"/>
                  <a:pt x="5119259" y="1389026"/>
                  <a:pt x="5113176" y="1393371"/>
                </a:cubicBezTo>
                <a:cubicBezTo>
                  <a:pt x="5104740" y="1399397"/>
                  <a:pt x="5096920" y="1406282"/>
                  <a:pt x="5088294" y="1412033"/>
                </a:cubicBezTo>
                <a:cubicBezTo>
                  <a:pt x="5078234" y="1418740"/>
                  <a:pt x="5069128" y="1428769"/>
                  <a:pt x="5057192" y="1430694"/>
                </a:cubicBezTo>
                <a:cubicBezTo>
                  <a:pt x="5003813" y="1439304"/>
                  <a:pt x="4895462" y="1443135"/>
                  <a:pt x="4895462" y="1443135"/>
                </a:cubicBezTo>
                <a:cubicBezTo>
                  <a:pt x="4889241" y="1445208"/>
                  <a:pt x="4882940" y="1447053"/>
                  <a:pt x="4876800" y="1449355"/>
                </a:cubicBezTo>
                <a:cubicBezTo>
                  <a:pt x="4817286" y="1471672"/>
                  <a:pt x="4869400" y="1453896"/>
                  <a:pt x="4827037" y="1468016"/>
                </a:cubicBezTo>
                <a:cubicBezTo>
                  <a:pt x="4794237" y="1489883"/>
                  <a:pt x="4823663" y="1473287"/>
                  <a:pt x="4783494" y="1486677"/>
                </a:cubicBezTo>
                <a:cubicBezTo>
                  <a:pt x="4772901" y="1490208"/>
                  <a:pt x="4762847" y="1495197"/>
                  <a:pt x="4752392" y="1499118"/>
                </a:cubicBezTo>
                <a:cubicBezTo>
                  <a:pt x="4746253" y="1501420"/>
                  <a:pt x="4739951" y="1503265"/>
                  <a:pt x="4733731" y="1505339"/>
                </a:cubicBezTo>
                <a:cubicBezTo>
                  <a:pt x="4729584" y="1511559"/>
                  <a:pt x="4727033" y="1519214"/>
                  <a:pt x="4721290" y="1524000"/>
                </a:cubicBezTo>
                <a:cubicBezTo>
                  <a:pt x="4706723" y="1536139"/>
                  <a:pt x="4693765" y="1535796"/>
                  <a:pt x="4677747" y="1542661"/>
                </a:cubicBezTo>
                <a:cubicBezTo>
                  <a:pt x="4669224" y="1546314"/>
                  <a:pt x="4661475" y="1551658"/>
                  <a:pt x="4652866" y="1555102"/>
                </a:cubicBezTo>
                <a:cubicBezTo>
                  <a:pt x="4645197" y="1558170"/>
                  <a:pt x="4603647" y="1572235"/>
                  <a:pt x="4590662" y="1573763"/>
                </a:cubicBezTo>
                <a:cubicBezTo>
                  <a:pt x="4563812" y="1576922"/>
                  <a:pt x="4536720" y="1577536"/>
                  <a:pt x="4509796" y="1579984"/>
                </a:cubicBezTo>
                <a:cubicBezTo>
                  <a:pt x="4491097" y="1581684"/>
                  <a:pt x="4478694" y="1576874"/>
                  <a:pt x="4453813" y="1586204"/>
                </a:cubicBezTo>
                <a:cubicBezTo>
                  <a:pt x="4428932" y="1595534"/>
                  <a:pt x="4455559" y="1624084"/>
                  <a:pt x="4360507" y="1635967"/>
                </a:cubicBezTo>
                <a:cubicBezTo>
                  <a:pt x="4354287" y="1642187"/>
                  <a:pt x="4340809" y="1641151"/>
                  <a:pt x="4329405" y="1648408"/>
                </a:cubicBezTo>
                <a:cubicBezTo>
                  <a:pt x="4318001" y="1655665"/>
                  <a:pt x="4302449" y="1671216"/>
                  <a:pt x="4292082" y="1679510"/>
                </a:cubicBezTo>
                <a:cubicBezTo>
                  <a:pt x="4281715" y="1687804"/>
                  <a:pt x="4275992" y="1692676"/>
                  <a:pt x="4267200" y="1698171"/>
                </a:cubicBezTo>
                <a:cubicBezTo>
                  <a:pt x="4238884" y="1715869"/>
                  <a:pt x="4205697" y="1721323"/>
                  <a:pt x="4173894" y="1729273"/>
                </a:cubicBezTo>
                <a:cubicBezTo>
                  <a:pt x="4161172" y="1732453"/>
                  <a:pt x="4149013" y="1737567"/>
                  <a:pt x="4136572" y="1741714"/>
                </a:cubicBezTo>
                <a:cubicBezTo>
                  <a:pt x="4106168" y="1751849"/>
                  <a:pt x="3753201" y="1759759"/>
                  <a:pt x="3732245" y="1760375"/>
                </a:cubicBezTo>
                <a:lnTo>
                  <a:pt x="3632719" y="1779037"/>
                </a:lnTo>
                <a:cubicBezTo>
                  <a:pt x="3612238" y="1782877"/>
                  <a:pt x="3591170" y="1782503"/>
                  <a:pt x="3570515" y="1785257"/>
                </a:cubicBezTo>
                <a:cubicBezTo>
                  <a:pt x="3560035" y="1786654"/>
                  <a:pt x="3549893" y="1790080"/>
                  <a:pt x="3539413" y="1791477"/>
                </a:cubicBezTo>
                <a:cubicBezTo>
                  <a:pt x="3518758" y="1794231"/>
                  <a:pt x="3497944" y="1795624"/>
                  <a:pt x="3477209" y="1797698"/>
                </a:cubicBezTo>
                <a:cubicBezTo>
                  <a:pt x="3470988" y="1801845"/>
                  <a:pt x="3463333" y="1804396"/>
                  <a:pt x="3458547" y="1810139"/>
                </a:cubicBezTo>
                <a:cubicBezTo>
                  <a:pt x="3452611" y="1817262"/>
                  <a:pt x="3453652" y="1829630"/>
                  <a:pt x="3446107" y="1835020"/>
                </a:cubicBezTo>
                <a:cubicBezTo>
                  <a:pt x="3437504" y="1841165"/>
                  <a:pt x="3425326" y="1838947"/>
                  <a:pt x="3415005" y="1841241"/>
                </a:cubicBezTo>
                <a:cubicBezTo>
                  <a:pt x="3362221" y="1852971"/>
                  <a:pt x="3422044" y="1842900"/>
                  <a:pt x="3346580" y="1853682"/>
                </a:cubicBezTo>
                <a:cubicBezTo>
                  <a:pt x="3281790" y="1875277"/>
                  <a:pt x="3354027" y="1853085"/>
                  <a:pt x="3191070" y="1866122"/>
                </a:cubicBezTo>
                <a:cubicBezTo>
                  <a:pt x="3184534" y="1866645"/>
                  <a:pt x="3178714" y="1870542"/>
                  <a:pt x="3172409" y="1872343"/>
                </a:cubicBezTo>
                <a:cubicBezTo>
                  <a:pt x="3164189" y="1874692"/>
                  <a:pt x="3155821" y="1876490"/>
                  <a:pt x="3147527" y="1878563"/>
                </a:cubicBezTo>
                <a:cubicBezTo>
                  <a:pt x="3128082" y="1891526"/>
                  <a:pt x="3120275" y="1897159"/>
                  <a:pt x="3097764" y="1909665"/>
                </a:cubicBezTo>
                <a:cubicBezTo>
                  <a:pt x="3089658" y="1914168"/>
                  <a:pt x="3081176" y="1917959"/>
                  <a:pt x="3072882" y="1922106"/>
                </a:cubicBezTo>
                <a:cubicBezTo>
                  <a:pt x="3068735" y="1928326"/>
                  <a:pt x="3063784" y="1934080"/>
                  <a:pt x="3060441" y="1940767"/>
                </a:cubicBezTo>
                <a:cubicBezTo>
                  <a:pt x="3057509" y="1946632"/>
                  <a:pt x="3054815" y="1952898"/>
                  <a:pt x="3054221" y="1959428"/>
                </a:cubicBezTo>
                <a:cubicBezTo>
                  <a:pt x="3050649" y="1998717"/>
                  <a:pt x="3054233" y="2038661"/>
                  <a:pt x="3048000" y="2077616"/>
                </a:cubicBezTo>
                <a:cubicBezTo>
                  <a:pt x="3045802" y="2091351"/>
                  <a:pt x="3035559" y="2102498"/>
                  <a:pt x="3029339" y="2114939"/>
                </a:cubicBezTo>
                <a:cubicBezTo>
                  <a:pt x="3028876" y="2116790"/>
                  <a:pt x="3020187" y="2154253"/>
                  <a:pt x="3016898" y="2158482"/>
                </a:cubicBezTo>
                <a:cubicBezTo>
                  <a:pt x="3006096" y="2172370"/>
                  <a:pt x="2979576" y="2195804"/>
                  <a:pt x="2979576" y="2195804"/>
                </a:cubicBezTo>
                <a:cubicBezTo>
                  <a:pt x="2966505" y="2235018"/>
                  <a:pt x="2982939" y="2192274"/>
                  <a:pt x="2954694" y="2239347"/>
                </a:cubicBezTo>
                <a:cubicBezTo>
                  <a:pt x="2922924" y="2292297"/>
                  <a:pt x="2953476" y="2263587"/>
                  <a:pt x="2911151" y="2295331"/>
                </a:cubicBezTo>
                <a:cubicBezTo>
                  <a:pt x="2881975" y="2339097"/>
                  <a:pt x="2915552" y="2283598"/>
                  <a:pt x="2892490" y="2345094"/>
                </a:cubicBezTo>
                <a:cubicBezTo>
                  <a:pt x="2885578" y="2363524"/>
                  <a:pt x="2876593" y="2366059"/>
                  <a:pt x="2861388" y="2376196"/>
                </a:cubicBezTo>
                <a:cubicBezTo>
                  <a:pt x="2857241" y="2382416"/>
                  <a:pt x="2852656" y="2388366"/>
                  <a:pt x="2848947" y="2394857"/>
                </a:cubicBezTo>
                <a:cubicBezTo>
                  <a:pt x="2844346" y="2402908"/>
                  <a:pt x="2842542" y="2412699"/>
                  <a:pt x="2836507" y="2419739"/>
                </a:cubicBezTo>
                <a:cubicBezTo>
                  <a:pt x="2829760" y="2427611"/>
                  <a:pt x="2818956" y="2431069"/>
                  <a:pt x="2811625" y="2438400"/>
                </a:cubicBezTo>
                <a:cubicBezTo>
                  <a:pt x="2804294" y="2445731"/>
                  <a:pt x="2799184" y="2454988"/>
                  <a:pt x="2792964" y="2463282"/>
                </a:cubicBezTo>
                <a:cubicBezTo>
                  <a:pt x="2770275" y="2531343"/>
                  <a:pt x="2808280" y="2430068"/>
                  <a:pt x="2768082" y="2494384"/>
                </a:cubicBezTo>
                <a:cubicBezTo>
                  <a:pt x="2761132" y="2505504"/>
                  <a:pt x="2759788" y="2519265"/>
                  <a:pt x="2755641" y="2531706"/>
                </a:cubicBezTo>
                <a:cubicBezTo>
                  <a:pt x="2741426" y="2574351"/>
                  <a:pt x="2758208" y="2521437"/>
                  <a:pt x="2743200" y="2581469"/>
                </a:cubicBezTo>
                <a:cubicBezTo>
                  <a:pt x="2741610" y="2587830"/>
                  <a:pt x="2738331" y="2593715"/>
                  <a:pt x="2736980" y="2600131"/>
                </a:cubicBezTo>
                <a:cubicBezTo>
                  <a:pt x="2728027" y="2642658"/>
                  <a:pt x="2718148" y="2709630"/>
                  <a:pt x="2705878" y="2755641"/>
                </a:cubicBezTo>
                <a:cubicBezTo>
                  <a:pt x="2702499" y="2768312"/>
                  <a:pt x="2699806" y="2781500"/>
                  <a:pt x="2693437" y="2792963"/>
                </a:cubicBezTo>
                <a:cubicBezTo>
                  <a:pt x="2689165" y="2800653"/>
                  <a:pt x="2680996" y="2805404"/>
                  <a:pt x="2674776" y="2811624"/>
                </a:cubicBezTo>
                <a:cubicBezTo>
                  <a:pt x="2666798" y="2835557"/>
                  <a:pt x="2662971" y="2852905"/>
                  <a:pt x="2649894" y="2873828"/>
                </a:cubicBezTo>
                <a:cubicBezTo>
                  <a:pt x="2644399" y="2882620"/>
                  <a:pt x="2637453" y="2890416"/>
                  <a:pt x="2631233" y="2898710"/>
                </a:cubicBezTo>
                <a:cubicBezTo>
                  <a:pt x="2630125" y="2904251"/>
                  <a:pt x="2622088" y="2947003"/>
                  <a:pt x="2618792" y="2954694"/>
                </a:cubicBezTo>
                <a:cubicBezTo>
                  <a:pt x="2615847" y="2961565"/>
                  <a:pt x="2610498" y="2967135"/>
                  <a:pt x="2606351" y="2973355"/>
                </a:cubicBezTo>
                <a:cubicBezTo>
                  <a:pt x="2604278" y="2985796"/>
                  <a:pt x="2603190" y="2998441"/>
                  <a:pt x="2600131" y="3010677"/>
                </a:cubicBezTo>
                <a:cubicBezTo>
                  <a:pt x="2596950" y="3023399"/>
                  <a:pt x="2591458" y="3035439"/>
                  <a:pt x="2587690" y="3048000"/>
                </a:cubicBezTo>
                <a:cubicBezTo>
                  <a:pt x="2585233" y="3056189"/>
                  <a:pt x="2583543" y="3064588"/>
                  <a:pt x="2581470" y="3072882"/>
                </a:cubicBezTo>
                <a:cubicBezTo>
                  <a:pt x="2583543" y="3139233"/>
                  <a:pt x="2583903" y="3205660"/>
                  <a:pt x="2587690" y="3271935"/>
                </a:cubicBezTo>
                <a:cubicBezTo>
                  <a:pt x="2588064" y="3278481"/>
                  <a:pt x="2590658" y="3284903"/>
                  <a:pt x="2593911" y="3290596"/>
                </a:cubicBezTo>
                <a:cubicBezTo>
                  <a:pt x="2599055" y="3299597"/>
                  <a:pt x="2606352" y="3307183"/>
                  <a:pt x="2612572" y="3315477"/>
                </a:cubicBezTo>
                <a:cubicBezTo>
                  <a:pt x="2614645" y="3321698"/>
                  <a:pt x="2618792" y="3327582"/>
                  <a:pt x="2618792" y="3334139"/>
                </a:cubicBezTo>
                <a:cubicBezTo>
                  <a:pt x="2618792" y="3483006"/>
                  <a:pt x="2628847" y="3447048"/>
                  <a:pt x="2606351" y="3514531"/>
                </a:cubicBezTo>
                <a:cubicBezTo>
                  <a:pt x="2604278" y="3526972"/>
                  <a:pt x="2602604" y="3539486"/>
                  <a:pt x="2600131" y="3551853"/>
                </a:cubicBezTo>
                <a:cubicBezTo>
                  <a:pt x="2596225" y="3571386"/>
                  <a:pt x="2593621" y="3577606"/>
                  <a:pt x="2587690" y="3595396"/>
                </a:cubicBezTo>
                <a:cubicBezTo>
                  <a:pt x="2582024" y="3635058"/>
                  <a:pt x="2576388" y="3679325"/>
                  <a:pt x="2569029" y="3719804"/>
                </a:cubicBezTo>
                <a:cubicBezTo>
                  <a:pt x="2565820" y="3737453"/>
                  <a:pt x="2561583" y="3758307"/>
                  <a:pt x="2556588" y="3775788"/>
                </a:cubicBezTo>
                <a:cubicBezTo>
                  <a:pt x="2554787" y="3782092"/>
                  <a:pt x="2552441" y="3788229"/>
                  <a:pt x="2550368" y="3794449"/>
                </a:cubicBezTo>
                <a:cubicBezTo>
                  <a:pt x="2536340" y="3892639"/>
                  <a:pt x="2550368" y="3771959"/>
                  <a:pt x="2550368" y="3918857"/>
                </a:cubicBezTo>
                <a:cubicBezTo>
                  <a:pt x="2550368" y="3922642"/>
                  <a:pt x="2560763" y="4170651"/>
                  <a:pt x="2537927" y="4273420"/>
                </a:cubicBezTo>
                <a:cubicBezTo>
                  <a:pt x="2536505" y="4279821"/>
                  <a:pt x="2533181" y="4285693"/>
                  <a:pt x="2531707" y="4292082"/>
                </a:cubicBezTo>
                <a:cubicBezTo>
                  <a:pt x="2528569" y="4305681"/>
                  <a:pt x="2522670" y="4351291"/>
                  <a:pt x="2513045" y="4372947"/>
                </a:cubicBezTo>
                <a:cubicBezTo>
                  <a:pt x="2507396" y="4385657"/>
                  <a:pt x="2500033" y="4397559"/>
                  <a:pt x="2494384" y="4410269"/>
                </a:cubicBezTo>
                <a:cubicBezTo>
                  <a:pt x="2491721" y="4416261"/>
                  <a:pt x="2490747" y="4422904"/>
                  <a:pt x="2488164" y="4428931"/>
                </a:cubicBezTo>
                <a:cubicBezTo>
                  <a:pt x="2484511" y="4437454"/>
                  <a:pt x="2479376" y="4445289"/>
                  <a:pt x="2475723" y="4453812"/>
                </a:cubicBezTo>
                <a:cubicBezTo>
                  <a:pt x="2473140" y="4459839"/>
                  <a:pt x="2472086" y="4466446"/>
                  <a:pt x="2469503" y="4472473"/>
                </a:cubicBezTo>
                <a:cubicBezTo>
                  <a:pt x="2460032" y="4494571"/>
                  <a:pt x="2457116" y="4497275"/>
                  <a:pt x="2444621" y="4516016"/>
                </a:cubicBezTo>
                <a:cubicBezTo>
                  <a:pt x="2442547" y="4528457"/>
                  <a:pt x="2441136" y="4541027"/>
                  <a:pt x="2438400" y="4553339"/>
                </a:cubicBezTo>
                <a:cubicBezTo>
                  <a:pt x="2433394" y="4575867"/>
                  <a:pt x="2429249" y="4573108"/>
                  <a:pt x="2419739" y="4596882"/>
                </a:cubicBezTo>
                <a:cubicBezTo>
                  <a:pt x="2414869" y="4609058"/>
                  <a:pt x="2411445" y="4621763"/>
                  <a:pt x="2407298" y="4634204"/>
                </a:cubicBezTo>
                <a:cubicBezTo>
                  <a:pt x="2404366" y="4643001"/>
                  <a:pt x="2398302" y="4650476"/>
                  <a:pt x="2394858" y="4659086"/>
                </a:cubicBezTo>
                <a:cubicBezTo>
                  <a:pt x="2386646" y="4679618"/>
                  <a:pt x="2385933" y="4699112"/>
                  <a:pt x="2369976" y="4715069"/>
                </a:cubicBezTo>
                <a:cubicBezTo>
                  <a:pt x="2364690" y="4720355"/>
                  <a:pt x="2357535" y="4723363"/>
                  <a:pt x="2351315" y="4727510"/>
                </a:cubicBezTo>
                <a:cubicBezTo>
                  <a:pt x="2347168" y="4733730"/>
                  <a:pt x="2345561" y="4742828"/>
                  <a:pt x="2338874" y="4746171"/>
                </a:cubicBezTo>
                <a:cubicBezTo>
                  <a:pt x="2327593" y="4751812"/>
                  <a:pt x="2314164" y="4752392"/>
                  <a:pt x="2301551" y="4752392"/>
                </a:cubicBezTo>
                <a:cubicBezTo>
                  <a:pt x="2255888" y="4752392"/>
                  <a:pt x="2210319" y="4748245"/>
                  <a:pt x="2164703" y="4746171"/>
                </a:cubicBezTo>
                <a:cubicBezTo>
                  <a:pt x="2101548" y="4714596"/>
                  <a:pt x="2177053" y="4750097"/>
                  <a:pt x="2114939" y="4727510"/>
                </a:cubicBezTo>
                <a:cubicBezTo>
                  <a:pt x="2100099" y="4722113"/>
                  <a:pt x="2086377" y="4713843"/>
                  <a:pt x="2071396" y="4708849"/>
                </a:cubicBezTo>
                <a:cubicBezTo>
                  <a:pt x="2055175" y="4703442"/>
                  <a:pt x="2038221" y="4700555"/>
                  <a:pt x="2021633" y="4696408"/>
                </a:cubicBezTo>
                <a:cubicBezTo>
                  <a:pt x="2013339" y="4694335"/>
                  <a:pt x="2005214" y="4691397"/>
                  <a:pt x="1996751" y="4690188"/>
                </a:cubicBezTo>
                <a:cubicBezTo>
                  <a:pt x="1830034" y="4666369"/>
                  <a:pt x="1967868" y="4684211"/>
                  <a:pt x="1579984" y="4677747"/>
                </a:cubicBezTo>
                <a:lnTo>
                  <a:pt x="1443135" y="4683967"/>
                </a:lnTo>
                <a:cubicBezTo>
                  <a:pt x="1372651" y="4686484"/>
                  <a:pt x="1301939" y="4684488"/>
                  <a:pt x="1231641" y="4690188"/>
                </a:cubicBezTo>
                <a:cubicBezTo>
                  <a:pt x="1224190" y="4690792"/>
                  <a:pt x="1219980" y="4700003"/>
                  <a:pt x="1212980" y="4702628"/>
                </a:cubicBezTo>
                <a:cubicBezTo>
                  <a:pt x="1203080" y="4706340"/>
                  <a:pt x="1192199" y="4706555"/>
                  <a:pt x="1181878" y="4708849"/>
                </a:cubicBezTo>
                <a:cubicBezTo>
                  <a:pt x="1173532" y="4710704"/>
                  <a:pt x="1165290" y="4712996"/>
                  <a:pt x="1156996" y="4715069"/>
                </a:cubicBezTo>
                <a:lnTo>
                  <a:pt x="970384" y="4708849"/>
                </a:lnTo>
                <a:cubicBezTo>
                  <a:pt x="667052" y="4697182"/>
                  <a:pt x="768168" y="4707114"/>
                  <a:pt x="615821" y="4690188"/>
                </a:cubicBezTo>
                <a:cubicBezTo>
                  <a:pt x="601575" y="4686626"/>
                  <a:pt x="573485" y="4679184"/>
                  <a:pt x="559837" y="4677747"/>
                </a:cubicBezTo>
                <a:cubicBezTo>
                  <a:pt x="530894" y="4674700"/>
                  <a:pt x="501768" y="4673758"/>
                  <a:pt x="472751" y="4671526"/>
                </a:cubicBezTo>
                <a:lnTo>
                  <a:pt x="398107" y="4665306"/>
                </a:lnTo>
                <a:cubicBezTo>
                  <a:pt x="379415" y="4663526"/>
                  <a:pt x="360710" y="4661741"/>
                  <a:pt x="342123" y="4659086"/>
                </a:cubicBezTo>
                <a:cubicBezTo>
                  <a:pt x="331657" y="4657591"/>
                  <a:pt x="321423" y="4654756"/>
                  <a:pt x="311021" y="4652865"/>
                </a:cubicBezTo>
                <a:cubicBezTo>
                  <a:pt x="298612" y="4650609"/>
                  <a:pt x="286139" y="4648718"/>
                  <a:pt x="273698" y="4646645"/>
                </a:cubicBezTo>
                <a:cubicBezTo>
                  <a:pt x="267478" y="4644571"/>
                  <a:pt x="260902" y="4643356"/>
                  <a:pt x="255037" y="4640424"/>
                </a:cubicBezTo>
                <a:cubicBezTo>
                  <a:pt x="206804" y="4616307"/>
                  <a:pt x="264620" y="4637400"/>
                  <a:pt x="217715" y="4621763"/>
                </a:cubicBezTo>
                <a:cubicBezTo>
                  <a:pt x="213580" y="4609360"/>
                  <a:pt x="204363" y="4580494"/>
                  <a:pt x="199054" y="4572000"/>
                </a:cubicBezTo>
                <a:cubicBezTo>
                  <a:pt x="194392" y="4564540"/>
                  <a:pt x="186024" y="4560097"/>
                  <a:pt x="180392" y="4553339"/>
                </a:cubicBezTo>
                <a:cubicBezTo>
                  <a:pt x="175606" y="4547596"/>
                  <a:pt x="172098" y="4540898"/>
                  <a:pt x="167951" y="4534677"/>
                </a:cubicBezTo>
                <a:cubicBezTo>
                  <a:pt x="162874" y="4519446"/>
                  <a:pt x="158900" y="4504589"/>
                  <a:pt x="149290" y="4491135"/>
                </a:cubicBezTo>
                <a:cubicBezTo>
                  <a:pt x="144177" y="4483976"/>
                  <a:pt x="135907" y="4479511"/>
                  <a:pt x="130629" y="4472473"/>
                </a:cubicBezTo>
                <a:cubicBezTo>
                  <a:pt x="123375" y="4462801"/>
                  <a:pt x="118188" y="4451738"/>
                  <a:pt x="111968" y="4441371"/>
                </a:cubicBezTo>
                <a:cubicBezTo>
                  <a:pt x="109894" y="4433077"/>
                  <a:pt x="108749" y="4424495"/>
                  <a:pt x="105747" y="4416490"/>
                </a:cubicBezTo>
                <a:cubicBezTo>
                  <a:pt x="102491" y="4407808"/>
                  <a:pt x="96239" y="4400405"/>
                  <a:pt x="93307" y="4391608"/>
                </a:cubicBezTo>
                <a:cubicBezTo>
                  <a:pt x="86213" y="4370326"/>
                  <a:pt x="90173" y="4360459"/>
                  <a:pt x="80866" y="4341845"/>
                </a:cubicBezTo>
                <a:cubicBezTo>
                  <a:pt x="77523" y="4335158"/>
                  <a:pt x="72572" y="4329404"/>
                  <a:pt x="68425" y="4323184"/>
                </a:cubicBezTo>
                <a:cubicBezTo>
                  <a:pt x="66352" y="4298302"/>
                  <a:pt x="62205" y="4273507"/>
                  <a:pt x="62205" y="4248539"/>
                </a:cubicBezTo>
                <a:cubicBezTo>
                  <a:pt x="62205" y="4221504"/>
                  <a:pt x="68425" y="4194708"/>
                  <a:pt x="68425" y="4167673"/>
                </a:cubicBezTo>
                <a:cubicBezTo>
                  <a:pt x="68425" y="3956169"/>
                  <a:pt x="68078" y="3744614"/>
                  <a:pt x="62205" y="3533192"/>
                </a:cubicBezTo>
                <a:cubicBezTo>
                  <a:pt x="61841" y="3520083"/>
                  <a:pt x="54634" y="3508045"/>
                  <a:pt x="49764" y="3495869"/>
                </a:cubicBezTo>
                <a:cubicBezTo>
                  <a:pt x="46320" y="3487260"/>
                  <a:pt x="41470" y="3479282"/>
                  <a:pt x="37323" y="3470988"/>
                </a:cubicBezTo>
                <a:cubicBezTo>
                  <a:pt x="30097" y="3384273"/>
                  <a:pt x="26204" y="3378229"/>
                  <a:pt x="37323" y="3278155"/>
                </a:cubicBezTo>
                <a:cubicBezTo>
                  <a:pt x="43385" y="3223592"/>
                  <a:pt x="47413" y="3244014"/>
                  <a:pt x="55984" y="3209731"/>
                </a:cubicBezTo>
                <a:cubicBezTo>
                  <a:pt x="58548" y="3199474"/>
                  <a:pt x="60131" y="3188996"/>
                  <a:pt x="62205" y="3178628"/>
                </a:cubicBezTo>
                <a:cubicBezTo>
                  <a:pt x="74480" y="3019048"/>
                  <a:pt x="70553" y="3105691"/>
                  <a:pt x="62205" y="2842726"/>
                </a:cubicBezTo>
                <a:cubicBezTo>
                  <a:pt x="60756" y="2797086"/>
                  <a:pt x="59126" y="2751432"/>
                  <a:pt x="55984" y="2705877"/>
                </a:cubicBezTo>
                <a:cubicBezTo>
                  <a:pt x="54975" y="2691250"/>
                  <a:pt x="51993" y="2676826"/>
                  <a:pt x="49764" y="2662335"/>
                </a:cubicBezTo>
                <a:cubicBezTo>
                  <a:pt x="43664" y="2622686"/>
                  <a:pt x="45567" y="2633109"/>
                  <a:pt x="37323" y="2600131"/>
                </a:cubicBezTo>
                <a:cubicBezTo>
                  <a:pt x="35250" y="2577323"/>
                  <a:pt x="34342" y="2554378"/>
                  <a:pt x="31103" y="2531706"/>
                </a:cubicBezTo>
                <a:cubicBezTo>
                  <a:pt x="30176" y="2525215"/>
                  <a:pt x="26168" y="2519475"/>
                  <a:pt x="24882" y="2513045"/>
                </a:cubicBezTo>
                <a:cubicBezTo>
                  <a:pt x="22007" y="2498668"/>
                  <a:pt x="20735" y="2484016"/>
                  <a:pt x="18662" y="2469502"/>
                </a:cubicBezTo>
                <a:cubicBezTo>
                  <a:pt x="16588" y="2436326"/>
                  <a:pt x="12441" y="2403215"/>
                  <a:pt x="12441" y="2369975"/>
                </a:cubicBezTo>
                <a:cubicBezTo>
                  <a:pt x="12441" y="2345007"/>
                  <a:pt x="15565" y="2320106"/>
                  <a:pt x="18662" y="2295331"/>
                </a:cubicBezTo>
                <a:cubicBezTo>
                  <a:pt x="21055" y="2276190"/>
                  <a:pt x="26333" y="2269278"/>
                  <a:pt x="31103" y="2251788"/>
                </a:cubicBezTo>
                <a:cubicBezTo>
                  <a:pt x="35602" y="2235292"/>
                  <a:pt x="39396" y="2218612"/>
                  <a:pt x="43543" y="2202024"/>
                </a:cubicBezTo>
                <a:cubicBezTo>
                  <a:pt x="45616" y="2193730"/>
                  <a:pt x="47061" y="2185253"/>
                  <a:pt x="49764" y="2177143"/>
                </a:cubicBezTo>
                <a:lnTo>
                  <a:pt x="55984" y="2158482"/>
                </a:lnTo>
                <a:cubicBezTo>
                  <a:pt x="53911" y="2108719"/>
                  <a:pt x="54142" y="2058806"/>
                  <a:pt x="49764" y="2009192"/>
                </a:cubicBezTo>
                <a:cubicBezTo>
                  <a:pt x="47905" y="1988129"/>
                  <a:pt x="37323" y="1946988"/>
                  <a:pt x="37323" y="1946988"/>
                </a:cubicBezTo>
                <a:cubicBezTo>
                  <a:pt x="35250" y="1835021"/>
                  <a:pt x="34962" y="1723006"/>
                  <a:pt x="31103" y="1611086"/>
                </a:cubicBezTo>
                <a:cubicBezTo>
                  <a:pt x="30808" y="1602542"/>
                  <a:pt x="26288" y="1594637"/>
                  <a:pt x="24882" y="1586204"/>
                </a:cubicBezTo>
                <a:cubicBezTo>
                  <a:pt x="22134" y="1569715"/>
                  <a:pt x="21142" y="1552973"/>
                  <a:pt x="18662" y="1536441"/>
                </a:cubicBezTo>
                <a:cubicBezTo>
                  <a:pt x="7601" y="1462702"/>
                  <a:pt x="13560" y="1483809"/>
                  <a:pt x="0" y="1443135"/>
                </a:cubicBezTo>
                <a:cubicBezTo>
                  <a:pt x="2074" y="1370563"/>
                  <a:pt x="2848" y="1297943"/>
                  <a:pt x="6221" y="1225420"/>
                </a:cubicBezTo>
                <a:cubicBezTo>
                  <a:pt x="8122" y="1184545"/>
                  <a:pt x="9167" y="1185477"/>
                  <a:pt x="18662" y="1156996"/>
                </a:cubicBezTo>
                <a:cubicBezTo>
                  <a:pt x="20955" y="1140941"/>
                  <a:pt x="22416" y="1112166"/>
                  <a:pt x="31103" y="1094792"/>
                </a:cubicBezTo>
                <a:cubicBezTo>
                  <a:pt x="34446" y="1088105"/>
                  <a:pt x="39396" y="1082351"/>
                  <a:pt x="43543" y="1076131"/>
                </a:cubicBezTo>
                <a:cubicBezTo>
                  <a:pt x="45617" y="1063690"/>
                  <a:pt x="46140" y="1050889"/>
                  <a:pt x="49764" y="1038808"/>
                </a:cubicBezTo>
                <a:cubicBezTo>
                  <a:pt x="52429" y="1029926"/>
                  <a:pt x="60681" y="1023073"/>
                  <a:pt x="62205" y="1013926"/>
                </a:cubicBezTo>
                <a:cubicBezTo>
                  <a:pt x="66989" y="985220"/>
                  <a:pt x="66352" y="955869"/>
                  <a:pt x="68425" y="926841"/>
                </a:cubicBezTo>
                <a:cubicBezTo>
                  <a:pt x="64278" y="887445"/>
                  <a:pt x="62243" y="847769"/>
                  <a:pt x="55984" y="808653"/>
                </a:cubicBezTo>
                <a:cubicBezTo>
                  <a:pt x="53912" y="795704"/>
                  <a:pt x="43543" y="771331"/>
                  <a:pt x="43543" y="771331"/>
                </a:cubicBezTo>
                <a:cubicBezTo>
                  <a:pt x="41470" y="746449"/>
                  <a:pt x="40420" y="721461"/>
                  <a:pt x="37323" y="696686"/>
                </a:cubicBezTo>
                <a:cubicBezTo>
                  <a:pt x="35760" y="684183"/>
                  <a:pt x="29015" y="665542"/>
                  <a:pt x="24882" y="653143"/>
                </a:cubicBezTo>
                <a:cubicBezTo>
                  <a:pt x="36431" y="583856"/>
                  <a:pt x="21678" y="640890"/>
                  <a:pt x="43543" y="597159"/>
                </a:cubicBezTo>
                <a:cubicBezTo>
                  <a:pt x="59692" y="564861"/>
                  <a:pt x="57021" y="581608"/>
                  <a:pt x="62205" y="572277"/>
                </a:cubicBezTo>
                <a:close/>
              </a:path>
            </a:pathLst>
          </a:cu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906416" y="2195722"/>
            <a:ext cx="3623760" cy="1550348"/>
          </a:xfrm>
          <a:custGeom>
            <a:avLst/>
            <a:gdLst>
              <a:gd name="connsiteX0" fmla="*/ 93306 w 3570515"/>
              <a:gd name="connsiteY0" fmla="*/ 441731 h 1550348"/>
              <a:gd name="connsiteX1" fmla="*/ 43543 w 3570515"/>
              <a:gd name="connsiteY1" fmla="*/ 466613 h 1550348"/>
              <a:gd name="connsiteX2" fmla="*/ 37323 w 3570515"/>
              <a:gd name="connsiteY2" fmla="*/ 485274 h 1550348"/>
              <a:gd name="connsiteX3" fmla="*/ 24882 w 3570515"/>
              <a:gd name="connsiteY3" fmla="*/ 503935 h 1550348"/>
              <a:gd name="connsiteX4" fmla="*/ 18662 w 3570515"/>
              <a:gd name="connsiteY4" fmla="*/ 522596 h 1550348"/>
              <a:gd name="connsiteX5" fmla="*/ 6221 w 3570515"/>
              <a:gd name="connsiteY5" fmla="*/ 578580 h 1550348"/>
              <a:gd name="connsiteX6" fmla="*/ 0 w 3570515"/>
              <a:gd name="connsiteY6" fmla="*/ 622123 h 1550348"/>
              <a:gd name="connsiteX7" fmla="*/ 6221 w 3570515"/>
              <a:gd name="connsiteY7" fmla="*/ 721649 h 1550348"/>
              <a:gd name="connsiteX8" fmla="*/ 18662 w 3570515"/>
              <a:gd name="connsiteY8" fmla="*/ 889600 h 1550348"/>
              <a:gd name="connsiteX9" fmla="*/ 31102 w 3570515"/>
              <a:gd name="connsiteY9" fmla="*/ 926923 h 1550348"/>
              <a:gd name="connsiteX10" fmla="*/ 55984 w 3570515"/>
              <a:gd name="connsiteY10" fmla="*/ 1001568 h 1550348"/>
              <a:gd name="connsiteX11" fmla="*/ 74645 w 3570515"/>
              <a:gd name="connsiteY11" fmla="*/ 1020229 h 1550348"/>
              <a:gd name="connsiteX12" fmla="*/ 111968 w 3570515"/>
              <a:gd name="connsiteY12" fmla="*/ 1063772 h 1550348"/>
              <a:gd name="connsiteX13" fmla="*/ 130629 w 3570515"/>
              <a:gd name="connsiteY13" fmla="*/ 1076213 h 1550348"/>
              <a:gd name="connsiteX14" fmla="*/ 155511 w 3570515"/>
              <a:gd name="connsiteY14" fmla="*/ 1094874 h 1550348"/>
              <a:gd name="connsiteX15" fmla="*/ 174172 w 3570515"/>
              <a:gd name="connsiteY15" fmla="*/ 1107315 h 1550348"/>
              <a:gd name="connsiteX16" fmla="*/ 192833 w 3570515"/>
              <a:gd name="connsiteY16" fmla="*/ 1125976 h 1550348"/>
              <a:gd name="connsiteX17" fmla="*/ 230155 w 3570515"/>
              <a:gd name="connsiteY17" fmla="*/ 1150858 h 1550348"/>
              <a:gd name="connsiteX18" fmla="*/ 248817 w 3570515"/>
              <a:gd name="connsiteY18" fmla="*/ 1163298 h 1550348"/>
              <a:gd name="connsiteX19" fmla="*/ 273698 w 3570515"/>
              <a:gd name="connsiteY19" fmla="*/ 1175739 h 1550348"/>
              <a:gd name="connsiteX20" fmla="*/ 317241 w 3570515"/>
              <a:gd name="connsiteY20" fmla="*/ 1200621 h 1550348"/>
              <a:gd name="connsiteX21" fmla="*/ 335902 w 3570515"/>
              <a:gd name="connsiteY21" fmla="*/ 1213062 h 1550348"/>
              <a:gd name="connsiteX22" fmla="*/ 360784 w 3570515"/>
              <a:gd name="connsiteY22" fmla="*/ 1219282 h 1550348"/>
              <a:gd name="connsiteX23" fmla="*/ 379445 w 3570515"/>
              <a:gd name="connsiteY23" fmla="*/ 1225502 h 1550348"/>
              <a:gd name="connsiteX24" fmla="*/ 435429 w 3570515"/>
              <a:gd name="connsiteY24" fmla="*/ 1250384 h 1550348"/>
              <a:gd name="connsiteX25" fmla="*/ 478972 w 3570515"/>
              <a:gd name="connsiteY25" fmla="*/ 1256605 h 1550348"/>
              <a:gd name="connsiteX26" fmla="*/ 503853 w 3570515"/>
              <a:gd name="connsiteY26" fmla="*/ 1262825 h 1550348"/>
              <a:gd name="connsiteX27" fmla="*/ 622041 w 3570515"/>
              <a:gd name="connsiteY27" fmla="*/ 1269045 h 1550348"/>
              <a:gd name="connsiteX28" fmla="*/ 1038808 w 3570515"/>
              <a:gd name="connsiteY28" fmla="*/ 1281486 h 1550348"/>
              <a:gd name="connsiteX29" fmla="*/ 1132115 w 3570515"/>
              <a:gd name="connsiteY29" fmla="*/ 1287707 h 1550348"/>
              <a:gd name="connsiteX30" fmla="*/ 1163217 w 3570515"/>
              <a:gd name="connsiteY30" fmla="*/ 1293927 h 1550348"/>
              <a:gd name="connsiteX31" fmla="*/ 1188098 w 3570515"/>
              <a:gd name="connsiteY31" fmla="*/ 1306368 h 1550348"/>
              <a:gd name="connsiteX32" fmla="*/ 1262743 w 3570515"/>
              <a:gd name="connsiteY32" fmla="*/ 1312588 h 1550348"/>
              <a:gd name="connsiteX33" fmla="*/ 1281404 w 3570515"/>
              <a:gd name="connsiteY33" fmla="*/ 1318809 h 1550348"/>
              <a:gd name="connsiteX34" fmla="*/ 1306286 w 3570515"/>
              <a:gd name="connsiteY34" fmla="*/ 1325029 h 1550348"/>
              <a:gd name="connsiteX35" fmla="*/ 1324947 w 3570515"/>
              <a:gd name="connsiteY35" fmla="*/ 1337470 h 1550348"/>
              <a:gd name="connsiteX36" fmla="*/ 1449355 w 3570515"/>
              <a:gd name="connsiteY36" fmla="*/ 1356131 h 1550348"/>
              <a:gd name="connsiteX37" fmla="*/ 1499119 w 3570515"/>
              <a:gd name="connsiteY37" fmla="*/ 1374792 h 1550348"/>
              <a:gd name="connsiteX38" fmla="*/ 1567543 w 3570515"/>
              <a:gd name="connsiteY38" fmla="*/ 1399674 h 1550348"/>
              <a:gd name="connsiteX39" fmla="*/ 1598645 w 3570515"/>
              <a:gd name="connsiteY39" fmla="*/ 1412115 h 1550348"/>
              <a:gd name="connsiteX40" fmla="*/ 1698172 w 3570515"/>
              <a:gd name="connsiteY40" fmla="*/ 1430776 h 1550348"/>
              <a:gd name="connsiteX41" fmla="*/ 1835021 w 3570515"/>
              <a:gd name="connsiteY41" fmla="*/ 1443217 h 1550348"/>
              <a:gd name="connsiteX42" fmla="*/ 1859902 w 3570515"/>
              <a:gd name="connsiteY42" fmla="*/ 1449437 h 1550348"/>
              <a:gd name="connsiteX43" fmla="*/ 1928327 w 3570515"/>
              <a:gd name="connsiteY43" fmla="*/ 1468098 h 1550348"/>
              <a:gd name="connsiteX44" fmla="*/ 1990531 w 3570515"/>
              <a:gd name="connsiteY44" fmla="*/ 1480539 h 1550348"/>
              <a:gd name="connsiteX45" fmla="*/ 2015413 w 3570515"/>
              <a:gd name="connsiteY45" fmla="*/ 1486760 h 1550348"/>
              <a:gd name="connsiteX46" fmla="*/ 2177143 w 3570515"/>
              <a:gd name="connsiteY46" fmla="*/ 1505421 h 1550348"/>
              <a:gd name="connsiteX47" fmla="*/ 2220686 w 3570515"/>
              <a:gd name="connsiteY47" fmla="*/ 1511641 h 1550348"/>
              <a:gd name="connsiteX48" fmla="*/ 2351315 w 3570515"/>
              <a:gd name="connsiteY48" fmla="*/ 1524082 h 1550348"/>
              <a:gd name="connsiteX49" fmla="*/ 2817845 w 3570515"/>
              <a:gd name="connsiteY49" fmla="*/ 1524082 h 1550348"/>
              <a:gd name="connsiteX50" fmla="*/ 2917372 w 3570515"/>
              <a:gd name="connsiteY50" fmla="*/ 1511641 h 1550348"/>
              <a:gd name="connsiteX51" fmla="*/ 3091543 w 3570515"/>
              <a:gd name="connsiteY51" fmla="*/ 1492980 h 1550348"/>
              <a:gd name="connsiteX52" fmla="*/ 3147527 w 3570515"/>
              <a:gd name="connsiteY52" fmla="*/ 1480539 h 1550348"/>
              <a:gd name="connsiteX53" fmla="*/ 3228392 w 3570515"/>
              <a:gd name="connsiteY53" fmla="*/ 1461878 h 1550348"/>
              <a:gd name="connsiteX54" fmla="*/ 3259494 w 3570515"/>
              <a:gd name="connsiteY54" fmla="*/ 1443217 h 1550348"/>
              <a:gd name="connsiteX55" fmla="*/ 3296817 w 3570515"/>
              <a:gd name="connsiteY55" fmla="*/ 1418335 h 1550348"/>
              <a:gd name="connsiteX56" fmla="*/ 3327919 w 3570515"/>
              <a:gd name="connsiteY56" fmla="*/ 1374792 h 1550348"/>
              <a:gd name="connsiteX57" fmla="*/ 3340360 w 3570515"/>
              <a:gd name="connsiteY57" fmla="*/ 1356131 h 1550348"/>
              <a:gd name="connsiteX58" fmla="*/ 3365241 w 3570515"/>
              <a:gd name="connsiteY58" fmla="*/ 1337470 h 1550348"/>
              <a:gd name="connsiteX59" fmla="*/ 3383902 w 3570515"/>
              <a:gd name="connsiteY59" fmla="*/ 1318809 h 1550348"/>
              <a:gd name="connsiteX60" fmla="*/ 3421225 w 3570515"/>
              <a:gd name="connsiteY60" fmla="*/ 1269045 h 1550348"/>
              <a:gd name="connsiteX61" fmla="*/ 3433666 w 3570515"/>
              <a:gd name="connsiteY61" fmla="*/ 1244164 h 1550348"/>
              <a:gd name="connsiteX62" fmla="*/ 3464768 w 3570515"/>
              <a:gd name="connsiteY62" fmla="*/ 1181960 h 1550348"/>
              <a:gd name="connsiteX63" fmla="*/ 3489649 w 3570515"/>
              <a:gd name="connsiteY63" fmla="*/ 1107315 h 1550348"/>
              <a:gd name="connsiteX64" fmla="*/ 3495870 w 3570515"/>
              <a:gd name="connsiteY64" fmla="*/ 1082433 h 1550348"/>
              <a:gd name="connsiteX65" fmla="*/ 3514531 w 3570515"/>
              <a:gd name="connsiteY65" fmla="*/ 1076213 h 1550348"/>
              <a:gd name="connsiteX66" fmla="*/ 3526972 w 3570515"/>
              <a:gd name="connsiteY66" fmla="*/ 1038890 h 1550348"/>
              <a:gd name="connsiteX67" fmla="*/ 3539413 w 3570515"/>
              <a:gd name="connsiteY67" fmla="*/ 989127 h 1550348"/>
              <a:gd name="connsiteX68" fmla="*/ 3558074 w 3570515"/>
              <a:gd name="connsiteY68" fmla="*/ 964245 h 1550348"/>
              <a:gd name="connsiteX69" fmla="*/ 3570515 w 3570515"/>
              <a:gd name="connsiteY69" fmla="*/ 939364 h 1550348"/>
              <a:gd name="connsiteX70" fmla="*/ 3564294 w 3570515"/>
              <a:gd name="connsiteY70" fmla="*/ 690547 h 1550348"/>
              <a:gd name="connsiteX71" fmla="*/ 3551853 w 3570515"/>
              <a:gd name="connsiteY71" fmla="*/ 647005 h 1550348"/>
              <a:gd name="connsiteX72" fmla="*/ 3533192 w 3570515"/>
              <a:gd name="connsiteY72" fmla="*/ 622123 h 1550348"/>
              <a:gd name="connsiteX73" fmla="*/ 3502090 w 3570515"/>
              <a:gd name="connsiteY73" fmla="*/ 591021 h 1550348"/>
              <a:gd name="connsiteX74" fmla="*/ 3483429 w 3570515"/>
              <a:gd name="connsiteY74" fmla="*/ 572360 h 1550348"/>
              <a:gd name="connsiteX75" fmla="*/ 3433666 w 3570515"/>
              <a:gd name="connsiteY75" fmla="*/ 559919 h 1550348"/>
              <a:gd name="connsiteX76" fmla="*/ 3415004 w 3570515"/>
              <a:gd name="connsiteY76" fmla="*/ 553698 h 1550348"/>
              <a:gd name="connsiteX77" fmla="*/ 3178629 w 3570515"/>
              <a:gd name="connsiteY77" fmla="*/ 541258 h 1550348"/>
              <a:gd name="connsiteX78" fmla="*/ 3128866 w 3570515"/>
              <a:gd name="connsiteY78" fmla="*/ 516376 h 1550348"/>
              <a:gd name="connsiteX79" fmla="*/ 3085323 w 3570515"/>
              <a:gd name="connsiteY79" fmla="*/ 491494 h 1550348"/>
              <a:gd name="connsiteX80" fmla="*/ 3004457 w 3570515"/>
              <a:gd name="connsiteY80" fmla="*/ 466613 h 1550348"/>
              <a:gd name="connsiteX81" fmla="*/ 2979576 w 3570515"/>
              <a:gd name="connsiteY81" fmla="*/ 441731 h 1550348"/>
              <a:gd name="connsiteX82" fmla="*/ 2892490 w 3570515"/>
              <a:gd name="connsiteY82" fmla="*/ 416849 h 1550348"/>
              <a:gd name="connsiteX83" fmla="*/ 2861388 w 3570515"/>
              <a:gd name="connsiteY83" fmla="*/ 398188 h 1550348"/>
              <a:gd name="connsiteX84" fmla="*/ 2830286 w 3570515"/>
              <a:gd name="connsiteY84" fmla="*/ 391968 h 1550348"/>
              <a:gd name="connsiteX85" fmla="*/ 2805404 w 3570515"/>
              <a:gd name="connsiteY85" fmla="*/ 385747 h 1550348"/>
              <a:gd name="connsiteX86" fmla="*/ 2786743 w 3570515"/>
              <a:gd name="connsiteY86" fmla="*/ 379527 h 1550348"/>
              <a:gd name="connsiteX87" fmla="*/ 2736980 w 3570515"/>
              <a:gd name="connsiteY87" fmla="*/ 367086 h 1550348"/>
              <a:gd name="connsiteX88" fmla="*/ 2718319 w 3570515"/>
              <a:gd name="connsiteY88" fmla="*/ 354645 h 1550348"/>
              <a:gd name="connsiteX89" fmla="*/ 2693437 w 3570515"/>
              <a:gd name="connsiteY89" fmla="*/ 317323 h 1550348"/>
              <a:gd name="connsiteX90" fmla="*/ 2687217 w 3570515"/>
              <a:gd name="connsiteY90" fmla="*/ 298662 h 1550348"/>
              <a:gd name="connsiteX91" fmla="*/ 2668555 w 3570515"/>
              <a:gd name="connsiteY91" fmla="*/ 286221 h 1550348"/>
              <a:gd name="connsiteX92" fmla="*/ 2631233 w 3570515"/>
              <a:gd name="connsiteY92" fmla="*/ 255119 h 1550348"/>
              <a:gd name="connsiteX93" fmla="*/ 2618792 w 3570515"/>
              <a:gd name="connsiteY93" fmla="*/ 230237 h 1550348"/>
              <a:gd name="connsiteX94" fmla="*/ 2606351 w 3570515"/>
              <a:gd name="connsiteY94" fmla="*/ 211576 h 1550348"/>
              <a:gd name="connsiteX95" fmla="*/ 2587690 w 3570515"/>
              <a:gd name="connsiteY95" fmla="*/ 186694 h 1550348"/>
              <a:gd name="connsiteX96" fmla="*/ 2575249 w 3570515"/>
              <a:gd name="connsiteY96" fmla="*/ 168033 h 1550348"/>
              <a:gd name="connsiteX97" fmla="*/ 2550368 w 3570515"/>
              <a:gd name="connsiteY97" fmla="*/ 143151 h 1550348"/>
              <a:gd name="connsiteX98" fmla="*/ 2544147 w 3570515"/>
              <a:gd name="connsiteY98" fmla="*/ 124490 h 1550348"/>
              <a:gd name="connsiteX99" fmla="*/ 2519266 w 3570515"/>
              <a:gd name="connsiteY99" fmla="*/ 112049 h 1550348"/>
              <a:gd name="connsiteX100" fmla="*/ 2481943 w 3570515"/>
              <a:gd name="connsiteY100" fmla="*/ 93388 h 1550348"/>
              <a:gd name="connsiteX101" fmla="*/ 2419739 w 3570515"/>
              <a:gd name="connsiteY101" fmla="*/ 68507 h 1550348"/>
              <a:gd name="connsiteX102" fmla="*/ 2394857 w 3570515"/>
              <a:gd name="connsiteY102" fmla="*/ 56066 h 1550348"/>
              <a:gd name="connsiteX103" fmla="*/ 2369976 w 3570515"/>
              <a:gd name="connsiteY103" fmla="*/ 49845 h 1550348"/>
              <a:gd name="connsiteX104" fmla="*/ 2345094 w 3570515"/>
              <a:gd name="connsiteY104" fmla="*/ 37405 h 1550348"/>
              <a:gd name="connsiteX105" fmla="*/ 2301551 w 3570515"/>
              <a:gd name="connsiteY105" fmla="*/ 31184 h 1550348"/>
              <a:gd name="connsiteX106" fmla="*/ 2052735 w 3570515"/>
              <a:gd name="connsiteY106" fmla="*/ 18743 h 1550348"/>
              <a:gd name="connsiteX107" fmla="*/ 1996751 w 3570515"/>
              <a:gd name="connsiteY107" fmla="*/ 12523 h 1550348"/>
              <a:gd name="connsiteX108" fmla="*/ 1754155 w 3570515"/>
              <a:gd name="connsiteY108" fmla="*/ 18743 h 1550348"/>
              <a:gd name="connsiteX109" fmla="*/ 1685731 w 3570515"/>
              <a:gd name="connsiteY109" fmla="*/ 31184 h 1550348"/>
              <a:gd name="connsiteX110" fmla="*/ 1623527 w 3570515"/>
              <a:gd name="connsiteY110" fmla="*/ 56066 h 1550348"/>
              <a:gd name="connsiteX111" fmla="*/ 1586204 w 3570515"/>
              <a:gd name="connsiteY111" fmla="*/ 68507 h 1550348"/>
              <a:gd name="connsiteX112" fmla="*/ 1530221 w 3570515"/>
              <a:gd name="connsiteY112" fmla="*/ 87168 h 1550348"/>
              <a:gd name="connsiteX113" fmla="*/ 1225421 w 3570515"/>
              <a:gd name="connsiteY113" fmla="*/ 105829 h 1550348"/>
              <a:gd name="connsiteX114" fmla="*/ 1163217 w 3570515"/>
              <a:gd name="connsiteY114" fmla="*/ 118270 h 1550348"/>
              <a:gd name="connsiteX115" fmla="*/ 1138335 w 3570515"/>
              <a:gd name="connsiteY115" fmla="*/ 130711 h 1550348"/>
              <a:gd name="connsiteX116" fmla="*/ 1069911 w 3570515"/>
              <a:gd name="connsiteY116" fmla="*/ 149372 h 1550348"/>
              <a:gd name="connsiteX117" fmla="*/ 1020147 w 3570515"/>
              <a:gd name="connsiteY117" fmla="*/ 180474 h 1550348"/>
              <a:gd name="connsiteX118" fmla="*/ 995266 w 3570515"/>
              <a:gd name="connsiteY118" fmla="*/ 186694 h 1550348"/>
              <a:gd name="connsiteX119" fmla="*/ 964164 w 3570515"/>
              <a:gd name="connsiteY119" fmla="*/ 199135 h 1550348"/>
              <a:gd name="connsiteX120" fmla="*/ 945502 w 3570515"/>
              <a:gd name="connsiteY120" fmla="*/ 205356 h 1550348"/>
              <a:gd name="connsiteX121" fmla="*/ 901960 w 3570515"/>
              <a:gd name="connsiteY121" fmla="*/ 230237 h 1550348"/>
              <a:gd name="connsiteX122" fmla="*/ 845976 w 3570515"/>
              <a:gd name="connsiteY122" fmla="*/ 242678 h 1550348"/>
              <a:gd name="connsiteX123" fmla="*/ 796213 w 3570515"/>
              <a:gd name="connsiteY123" fmla="*/ 255119 h 1550348"/>
              <a:gd name="connsiteX124" fmla="*/ 715347 w 3570515"/>
              <a:gd name="connsiteY124" fmla="*/ 267560 h 1550348"/>
              <a:gd name="connsiteX125" fmla="*/ 466531 w 3570515"/>
              <a:gd name="connsiteY125" fmla="*/ 280000 h 1550348"/>
              <a:gd name="connsiteX126" fmla="*/ 410547 w 3570515"/>
              <a:gd name="connsiteY126" fmla="*/ 304882 h 1550348"/>
              <a:gd name="connsiteX127" fmla="*/ 367004 w 3570515"/>
              <a:gd name="connsiteY127" fmla="*/ 354645 h 1550348"/>
              <a:gd name="connsiteX128" fmla="*/ 348343 w 3570515"/>
              <a:gd name="connsiteY128" fmla="*/ 373307 h 1550348"/>
              <a:gd name="connsiteX129" fmla="*/ 304800 w 3570515"/>
              <a:gd name="connsiteY129" fmla="*/ 385747 h 1550348"/>
              <a:gd name="connsiteX130" fmla="*/ 236376 w 3570515"/>
              <a:gd name="connsiteY130" fmla="*/ 404409 h 1550348"/>
              <a:gd name="connsiteX131" fmla="*/ 211494 w 3570515"/>
              <a:gd name="connsiteY131" fmla="*/ 410629 h 1550348"/>
              <a:gd name="connsiteX132" fmla="*/ 136849 w 3570515"/>
              <a:gd name="connsiteY132" fmla="*/ 416849 h 1550348"/>
              <a:gd name="connsiteX133" fmla="*/ 124408 w 3570515"/>
              <a:gd name="connsiteY133" fmla="*/ 435511 h 1550348"/>
              <a:gd name="connsiteX134" fmla="*/ 87086 w 3570515"/>
              <a:gd name="connsiteY134" fmla="*/ 454172 h 1550348"/>
              <a:gd name="connsiteX135" fmla="*/ 93306 w 3570515"/>
              <a:gd name="connsiteY135" fmla="*/ 441731 h 155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570515" h="1550348">
                <a:moveTo>
                  <a:pt x="93306" y="441731"/>
                </a:moveTo>
                <a:cubicBezTo>
                  <a:pt x="86049" y="443804"/>
                  <a:pt x="52312" y="455651"/>
                  <a:pt x="43543" y="466613"/>
                </a:cubicBezTo>
                <a:cubicBezTo>
                  <a:pt x="39447" y="471733"/>
                  <a:pt x="40255" y="479409"/>
                  <a:pt x="37323" y="485274"/>
                </a:cubicBezTo>
                <a:cubicBezTo>
                  <a:pt x="33980" y="491961"/>
                  <a:pt x="29029" y="497715"/>
                  <a:pt x="24882" y="503935"/>
                </a:cubicBezTo>
                <a:cubicBezTo>
                  <a:pt x="22809" y="510155"/>
                  <a:pt x="20463" y="516292"/>
                  <a:pt x="18662" y="522596"/>
                </a:cubicBezTo>
                <a:cubicBezTo>
                  <a:pt x="14186" y="538262"/>
                  <a:pt x="8788" y="563176"/>
                  <a:pt x="6221" y="578580"/>
                </a:cubicBezTo>
                <a:cubicBezTo>
                  <a:pt x="3811" y="593042"/>
                  <a:pt x="2074" y="607609"/>
                  <a:pt x="0" y="622123"/>
                </a:cubicBezTo>
                <a:cubicBezTo>
                  <a:pt x="2074" y="655298"/>
                  <a:pt x="4377" y="688460"/>
                  <a:pt x="6221" y="721649"/>
                </a:cubicBezTo>
                <a:cubicBezTo>
                  <a:pt x="7510" y="744859"/>
                  <a:pt x="8568" y="845858"/>
                  <a:pt x="18662" y="889600"/>
                </a:cubicBezTo>
                <a:cubicBezTo>
                  <a:pt x="21611" y="902378"/>
                  <a:pt x="26955" y="914482"/>
                  <a:pt x="31102" y="926923"/>
                </a:cubicBezTo>
                <a:lnTo>
                  <a:pt x="55984" y="1001568"/>
                </a:lnTo>
                <a:cubicBezTo>
                  <a:pt x="58766" y="1009913"/>
                  <a:pt x="69013" y="1013471"/>
                  <a:pt x="74645" y="1020229"/>
                </a:cubicBezTo>
                <a:cubicBezTo>
                  <a:pt x="102159" y="1053246"/>
                  <a:pt x="68359" y="1026392"/>
                  <a:pt x="111968" y="1063772"/>
                </a:cubicBezTo>
                <a:cubicBezTo>
                  <a:pt x="117644" y="1068637"/>
                  <a:pt x="124546" y="1071868"/>
                  <a:pt x="130629" y="1076213"/>
                </a:cubicBezTo>
                <a:cubicBezTo>
                  <a:pt x="139065" y="1082239"/>
                  <a:pt x="147075" y="1088848"/>
                  <a:pt x="155511" y="1094874"/>
                </a:cubicBezTo>
                <a:cubicBezTo>
                  <a:pt x="161594" y="1099219"/>
                  <a:pt x="168429" y="1102529"/>
                  <a:pt x="174172" y="1107315"/>
                </a:cubicBezTo>
                <a:cubicBezTo>
                  <a:pt x="180930" y="1112947"/>
                  <a:pt x="185889" y="1120575"/>
                  <a:pt x="192833" y="1125976"/>
                </a:cubicBezTo>
                <a:cubicBezTo>
                  <a:pt x="204635" y="1135156"/>
                  <a:pt x="217714" y="1142564"/>
                  <a:pt x="230155" y="1150858"/>
                </a:cubicBezTo>
                <a:cubicBezTo>
                  <a:pt x="236375" y="1155005"/>
                  <a:pt x="242130" y="1159954"/>
                  <a:pt x="248817" y="1163298"/>
                </a:cubicBezTo>
                <a:cubicBezTo>
                  <a:pt x="257111" y="1167445"/>
                  <a:pt x="266153" y="1170349"/>
                  <a:pt x="273698" y="1175739"/>
                </a:cubicBezTo>
                <a:cubicBezTo>
                  <a:pt x="313608" y="1204246"/>
                  <a:pt x="269052" y="1188572"/>
                  <a:pt x="317241" y="1200621"/>
                </a:cubicBezTo>
                <a:cubicBezTo>
                  <a:pt x="323461" y="1204768"/>
                  <a:pt x="329030" y="1210117"/>
                  <a:pt x="335902" y="1213062"/>
                </a:cubicBezTo>
                <a:cubicBezTo>
                  <a:pt x="343760" y="1216430"/>
                  <a:pt x="352564" y="1216933"/>
                  <a:pt x="360784" y="1219282"/>
                </a:cubicBezTo>
                <a:cubicBezTo>
                  <a:pt x="367089" y="1221083"/>
                  <a:pt x="373418" y="1222919"/>
                  <a:pt x="379445" y="1225502"/>
                </a:cubicBezTo>
                <a:cubicBezTo>
                  <a:pt x="400560" y="1234551"/>
                  <a:pt x="412279" y="1244596"/>
                  <a:pt x="435429" y="1250384"/>
                </a:cubicBezTo>
                <a:cubicBezTo>
                  <a:pt x="449653" y="1253940"/>
                  <a:pt x="464547" y="1253982"/>
                  <a:pt x="478972" y="1256605"/>
                </a:cubicBezTo>
                <a:cubicBezTo>
                  <a:pt x="487383" y="1258134"/>
                  <a:pt x="495336" y="1262084"/>
                  <a:pt x="503853" y="1262825"/>
                </a:cubicBezTo>
                <a:cubicBezTo>
                  <a:pt x="543155" y="1266242"/>
                  <a:pt x="582645" y="1266972"/>
                  <a:pt x="622041" y="1269045"/>
                </a:cubicBezTo>
                <a:cubicBezTo>
                  <a:pt x="781061" y="1300852"/>
                  <a:pt x="620155" y="1270612"/>
                  <a:pt x="1038808" y="1281486"/>
                </a:cubicBezTo>
                <a:cubicBezTo>
                  <a:pt x="1069969" y="1282295"/>
                  <a:pt x="1101013" y="1285633"/>
                  <a:pt x="1132115" y="1287707"/>
                </a:cubicBezTo>
                <a:cubicBezTo>
                  <a:pt x="1142482" y="1289780"/>
                  <a:pt x="1153187" y="1290584"/>
                  <a:pt x="1163217" y="1293927"/>
                </a:cubicBezTo>
                <a:cubicBezTo>
                  <a:pt x="1172014" y="1296859"/>
                  <a:pt x="1178984" y="1304659"/>
                  <a:pt x="1188098" y="1306368"/>
                </a:cubicBezTo>
                <a:cubicBezTo>
                  <a:pt x="1212638" y="1310969"/>
                  <a:pt x="1237861" y="1310515"/>
                  <a:pt x="1262743" y="1312588"/>
                </a:cubicBezTo>
                <a:cubicBezTo>
                  <a:pt x="1268963" y="1314662"/>
                  <a:pt x="1275099" y="1317008"/>
                  <a:pt x="1281404" y="1318809"/>
                </a:cubicBezTo>
                <a:cubicBezTo>
                  <a:pt x="1289624" y="1321158"/>
                  <a:pt x="1298428" y="1321661"/>
                  <a:pt x="1306286" y="1325029"/>
                </a:cubicBezTo>
                <a:cubicBezTo>
                  <a:pt x="1313158" y="1327974"/>
                  <a:pt x="1317802" y="1335271"/>
                  <a:pt x="1324947" y="1337470"/>
                </a:cubicBezTo>
                <a:cubicBezTo>
                  <a:pt x="1364737" y="1349713"/>
                  <a:pt x="1408336" y="1352029"/>
                  <a:pt x="1449355" y="1356131"/>
                </a:cubicBezTo>
                <a:cubicBezTo>
                  <a:pt x="1491493" y="1384222"/>
                  <a:pt x="1439928" y="1353267"/>
                  <a:pt x="1499119" y="1374792"/>
                </a:cubicBezTo>
                <a:cubicBezTo>
                  <a:pt x="1584880" y="1405978"/>
                  <a:pt x="1493171" y="1384801"/>
                  <a:pt x="1567543" y="1399674"/>
                </a:cubicBezTo>
                <a:cubicBezTo>
                  <a:pt x="1577910" y="1403821"/>
                  <a:pt x="1587973" y="1408831"/>
                  <a:pt x="1598645" y="1412115"/>
                </a:cubicBezTo>
                <a:cubicBezTo>
                  <a:pt x="1641957" y="1425442"/>
                  <a:pt x="1653605" y="1425533"/>
                  <a:pt x="1698172" y="1430776"/>
                </a:cubicBezTo>
                <a:cubicBezTo>
                  <a:pt x="1767726" y="1438958"/>
                  <a:pt x="1754583" y="1437029"/>
                  <a:pt x="1835021" y="1443217"/>
                </a:cubicBezTo>
                <a:cubicBezTo>
                  <a:pt x="1843315" y="1445290"/>
                  <a:pt x="1851682" y="1447088"/>
                  <a:pt x="1859902" y="1449437"/>
                </a:cubicBezTo>
                <a:cubicBezTo>
                  <a:pt x="1901619" y="1461356"/>
                  <a:pt x="1854382" y="1453309"/>
                  <a:pt x="1928327" y="1468098"/>
                </a:cubicBezTo>
                <a:cubicBezTo>
                  <a:pt x="1949062" y="1472245"/>
                  <a:pt x="1970017" y="1475410"/>
                  <a:pt x="1990531" y="1480539"/>
                </a:cubicBezTo>
                <a:cubicBezTo>
                  <a:pt x="1998825" y="1482613"/>
                  <a:pt x="2006980" y="1485355"/>
                  <a:pt x="2015413" y="1486760"/>
                </a:cubicBezTo>
                <a:cubicBezTo>
                  <a:pt x="2127404" y="1505425"/>
                  <a:pt x="2073116" y="1494471"/>
                  <a:pt x="2177143" y="1505421"/>
                </a:cubicBezTo>
                <a:cubicBezTo>
                  <a:pt x="2191724" y="1506956"/>
                  <a:pt x="2206097" y="1510182"/>
                  <a:pt x="2220686" y="1511641"/>
                </a:cubicBezTo>
                <a:cubicBezTo>
                  <a:pt x="2408268" y="1530399"/>
                  <a:pt x="2219043" y="1507549"/>
                  <a:pt x="2351315" y="1524082"/>
                </a:cubicBezTo>
                <a:cubicBezTo>
                  <a:pt x="2511017" y="1577313"/>
                  <a:pt x="2377131" y="1534963"/>
                  <a:pt x="2817845" y="1524082"/>
                </a:cubicBezTo>
                <a:cubicBezTo>
                  <a:pt x="2845287" y="1523404"/>
                  <a:pt x="2888908" y="1514925"/>
                  <a:pt x="2917372" y="1511641"/>
                </a:cubicBezTo>
                <a:lnTo>
                  <a:pt x="3091543" y="1492980"/>
                </a:lnTo>
                <a:cubicBezTo>
                  <a:pt x="3124444" y="1482013"/>
                  <a:pt x="3099360" y="1489297"/>
                  <a:pt x="3147527" y="1480539"/>
                </a:cubicBezTo>
                <a:cubicBezTo>
                  <a:pt x="3182641" y="1474155"/>
                  <a:pt x="3188998" y="1471727"/>
                  <a:pt x="3228392" y="1461878"/>
                </a:cubicBezTo>
                <a:cubicBezTo>
                  <a:pt x="3238759" y="1455658"/>
                  <a:pt x="3249294" y="1449708"/>
                  <a:pt x="3259494" y="1443217"/>
                </a:cubicBezTo>
                <a:cubicBezTo>
                  <a:pt x="3272109" y="1435190"/>
                  <a:pt x="3296817" y="1418335"/>
                  <a:pt x="3296817" y="1418335"/>
                </a:cubicBezTo>
                <a:cubicBezTo>
                  <a:pt x="3326121" y="1374376"/>
                  <a:pt x="3289359" y="1428775"/>
                  <a:pt x="3327919" y="1374792"/>
                </a:cubicBezTo>
                <a:cubicBezTo>
                  <a:pt x="3332264" y="1368709"/>
                  <a:pt x="3335074" y="1361417"/>
                  <a:pt x="3340360" y="1356131"/>
                </a:cubicBezTo>
                <a:cubicBezTo>
                  <a:pt x="3347691" y="1348800"/>
                  <a:pt x="3357370" y="1344217"/>
                  <a:pt x="3365241" y="1337470"/>
                </a:cubicBezTo>
                <a:cubicBezTo>
                  <a:pt x="3371920" y="1331745"/>
                  <a:pt x="3377682" y="1325029"/>
                  <a:pt x="3383902" y="1318809"/>
                </a:cubicBezTo>
                <a:cubicBezTo>
                  <a:pt x="3397424" y="1278246"/>
                  <a:pt x="3379530" y="1322652"/>
                  <a:pt x="3421225" y="1269045"/>
                </a:cubicBezTo>
                <a:cubicBezTo>
                  <a:pt x="3426918" y="1261726"/>
                  <a:pt x="3429829" y="1252606"/>
                  <a:pt x="3433666" y="1244164"/>
                </a:cubicBezTo>
                <a:cubicBezTo>
                  <a:pt x="3459389" y="1187575"/>
                  <a:pt x="3441619" y="1216683"/>
                  <a:pt x="3464768" y="1181960"/>
                </a:cubicBezTo>
                <a:lnTo>
                  <a:pt x="3489649" y="1107315"/>
                </a:lnTo>
                <a:cubicBezTo>
                  <a:pt x="3492352" y="1099204"/>
                  <a:pt x="3490529" y="1089109"/>
                  <a:pt x="3495870" y="1082433"/>
                </a:cubicBezTo>
                <a:cubicBezTo>
                  <a:pt x="3499966" y="1077313"/>
                  <a:pt x="3508311" y="1078286"/>
                  <a:pt x="3514531" y="1076213"/>
                </a:cubicBezTo>
                <a:lnTo>
                  <a:pt x="3526972" y="1038890"/>
                </a:lnTo>
                <a:cubicBezTo>
                  <a:pt x="3531070" y="1026595"/>
                  <a:pt x="3531962" y="1002167"/>
                  <a:pt x="3539413" y="989127"/>
                </a:cubicBezTo>
                <a:cubicBezTo>
                  <a:pt x="3544557" y="980126"/>
                  <a:pt x="3552579" y="973037"/>
                  <a:pt x="3558074" y="964245"/>
                </a:cubicBezTo>
                <a:cubicBezTo>
                  <a:pt x="3562989" y="956382"/>
                  <a:pt x="3566368" y="947658"/>
                  <a:pt x="3570515" y="939364"/>
                </a:cubicBezTo>
                <a:cubicBezTo>
                  <a:pt x="3568441" y="856425"/>
                  <a:pt x="3568061" y="773426"/>
                  <a:pt x="3564294" y="690547"/>
                </a:cubicBezTo>
                <a:cubicBezTo>
                  <a:pt x="3564144" y="687252"/>
                  <a:pt x="3554902" y="652341"/>
                  <a:pt x="3551853" y="647005"/>
                </a:cubicBezTo>
                <a:cubicBezTo>
                  <a:pt x="3546709" y="638004"/>
                  <a:pt x="3539218" y="630559"/>
                  <a:pt x="3533192" y="622123"/>
                </a:cubicBezTo>
                <a:cubicBezTo>
                  <a:pt x="3506360" y="584559"/>
                  <a:pt x="3537215" y="620292"/>
                  <a:pt x="3502090" y="591021"/>
                </a:cubicBezTo>
                <a:cubicBezTo>
                  <a:pt x="3495332" y="585389"/>
                  <a:pt x="3491437" y="576000"/>
                  <a:pt x="3483429" y="572360"/>
                </a:cubicBezTo>
                <a:cubicBezTo>
                  <a:pt x="3467863" y="565285"/>
                  <a:pt x="3449887" y="565326"/>
                  <a:pt x="3433666" y="559919"/>
                </a:cubicBezTo>
                <a:cubicBezTo>
                  <a:pt x="3427445" y="557845"/>
                  <a:pt x="3421309" y="555499"/>
                  <a:pt x="3415004" y="553698"/>
                </a:cubicBezTo>
                <a:cubicBezTo>
                  <a:pt x="3334706" y="530755"/>
                  <a:pt x="3291369" y="544574"/>
                  <a:pt x="3178629" y="541258"/>
                </a:cubicBezTo>
                <a:cubicBezTo>
                  <a:pt x="3162041" y="532964"/>
                  <a:pt x="3145147" y="525257"/>
                  <a:pt x="3128866" y="516376"/>
                </a:cubicBezTo>
                <a:cubicBezTo>
                  <a:pt x="3084848" y="492366"/>
                  <a:pt x="3138770" y="515248"/>
                  <a:pt x="3085323" y="491494"/>
                </a:cubicBezTo>
                <a:cubicBezTo>
                  <a:pt x="3049088" y="475390"/>
                  <a:pt x="3048603" y="477649"/>
                  <a:pt x="3004457" y="466613"/>
                </a:cubicBezTo>
                <a:cubicBezTo>
                  <a:pt x="2996163" y="458319"/>
                  <a:pt x="2989903" y="447292"/>
                  <a:pt x="2979576" y="441731"/>
                </a:cubicBezTo>
                <a:cubicBezTo>
                  <a:pt x="2953574" y="427730"/>
                  <a:pt x="2921375" y="422627"/>
                  <a:pt x="2892490" y="416849"/>
                </a:cubicBezTo>
                <a:cubicBezTo>
                  <a:pt x="2882123" y="410629"/>
                  <a:pt x="2872614" y="402678"/>
                  <a:pt x="2861388" y="398188"/>
                </a:cubicBezTo>
                <a:cubicBezTo>
                  <a:pt x="2851572" y="394262"/>
                  <a:pt x="2840607" y="394262"/>
                  <a:pt x="2830286" y="391968"/>
                </a:cubicBezTo>
                <a:cubicBezTo>
                  <a:pt x="2821940" y="390113"/>
                  <a:pt x="2813624" y="388096"/>
                  <a:pt x="2805404" y="385747"/>
                </a:cubicBezTo>
                <a:cubicBezTo>
                  <a:pt x="2799100" y="383946"/>
                  <a:pt x="2793104" y="381117"/>
                  <a:pt x="2786743" y="379527"/>
                </a:cubicBezTo>
                <a:cubicBezTo>
                  <a:pt x="2772542" y="375977"/>
                  <a:pt x="2751202" y="374197"/>
                  <a:pt x="2736980" y="367086"/>
                </a:cubicBezTo>
                <a:cubicBezTo>
                  <a:pt x="2730293" y="363743"/>
                  <a:pt x="2724539" y="358792"/>
                  <a:pt x="2718319" y="354645"/>
                </a:cubicBezTo>
                <a:cubicBezTo>
                  <a:pt x="2710025" y="342204"/>
                  <a:pt x="2698165" y="331508"/>
                  <a:pt x="2693437" y="317323"/>
                </a:cubicBezTo>
                <a:cubicBezTo>
                  <a:pt x="2691364" y="311103"/>
                  <a:pt x="2691313" y="303782"/>
                  <a:pt x="2687217" y="298662"/>
                </a:cubicBezTo>
                <a:cubicBezTo>
                  <a:pt x="2682547" y="292824"/>
                  <a:pt x="2674776" y="290368"/>
                  <a:pt x="2668555" y="286221"/>
                </a:cubicBezTo>
                <a:cubicBezTo>
                  <a:pt x="2625525" y="221673"/>
                  <a:pt x="2694365" y="318251"/>
                  <a:pt x="2631233" y="255119"/>
                </a:cubicBezTo>
                <a:cubicBezTo>
                  <a:pt x="2624676" y="248562"/>
                  <a:pt x="2623393" y="238288"/>
                  <a:pt x="2618792" y="230237"/>
                </a:cubicBezTo>
                <a:cubicBezTo>
                  <a:pt x="2615083" y="223746"/>
                  <a:pt x="2610696" y="217659"/>
                  <a:pt x="2606351" y="211576"/>
                </a:cubicBezTo>
                <a:cubicBezTo>
                  <a:pt x="2600325" y="203140"/>
                  <a:pt x="2593716" y="195130"/>
                  <a:pt x="2587690" y="186694"/>
                </a:cubicBezTo>
                <a:cubicBezTo>
                  <a:pt x="2583345" y="180611"/>
                  <a:pt x="2580114" y="173709"/>
                  <a:pt x="2575249" y="168033"/>
                </a:cubicBezTo>
                <a:cubicBezTo>
                  <a:pt x="2567616" y="159127"/>
                  <a:pt x="2558662" y="151445"/>
                  <a:pt x="2550368" y="143151"/>
                </a:cubicBezTo>
                <a:cubicBezTo>
                  <a:pt x="2548294" y="136931"/>
                  <a:pt x="2548783" y="129126"/>
                  <a:pt x="2544147" y="124490"/>
                </a:cubicBezTo>
                <a:cubicBezTo>
                  <a:pt x="2537590" y="117933"/>
                  <a:pt x="2527317" y="116649"/>
                  <a:pt x="2519266" y="112049"/>
                </a:cubicBezTo>
                <a:cubicBezTo>
                  <a:pt x="2459494" y="77895"/>
                  <a:pt x="2538966" y="117828"/>
                  <a:pt x="2481943" y="93388"/>
                </a:cubicBezTo>
                <a:cubicBezTo>
                  <a:pt x="2417893" y="65936"/>
                  <a:pt x="2504666" y="96814"/>
                  <a:pt x="2419739" y="68507"/>
                </a:cubicBezTo>
                <a:cubicBezTo>
                  <a:pt x="2410942" y="65575"/>
                  <a:pt x="2403540" y="59322"/>
                  <a:pt x="2394857" y="56066"/>
                </a:cubicBezTo>
                <a:cubicBezTo>
                  <a:pt x="2386852" y="53064"/>
                  <a:pt x="2377981" y="52847"/>
                  <a:pt x="2369976" y="49845"/>
                </a:cubicBezTo>
                <a:cubicBezTo>
                  <a:pt x="2361294" y="46589"/>
                  <a:pt x="2354040" y="39845"/>
                  <a:pt x="2345094" y="37405"/>
                </a:cubicBezTo>
                <a:cubicBezTo>
                  <a:pt x="2330949" y="33547"/>
                  <a:pt x="2316065" y="33258"/>
                  <a:pt x="2301551" y="31184"/>
                </a:cubicBezTo>
                <a:cubicBezTo>
                  <a:pt x="2208934" y="313"/>
                  <a:pt x="2302878" y="29619"/>
                  <a:pt x="2052735" y="18743"/>
                </a:cubicBezTo>
                <a:cubicBezTo>
                  <a:pt x="2033977" y="17927"/>
                  <a:pt x="2015412" y="14596"/>
                  <a:pt x="1996751" y="12523"/>
                </a:cubicBezTo>
                <a:cubicBezTo>
                  <a:pt x="1902671" y="-11000"/>
                  <a:pt x="1969184" y="3009"/>
                  <a:pt x="1754155" y="18743"/>
                </a:cubicBezTo>
                <a:cubicBezTo>
                  <a:pt x="1747682" y="19217"/>
                  <a:pt x="1694598" y="28766"/>
                  <a:pt x="1685731" y="31184"/>
                </a:cubicBezTo>
                <a:cubicBezTo>
                  <a:pt x="1620889" y="48868"/>
                  <a:pt x="1673375" y="36126"/>
                  <a:pt x="1623527" y="56066"/>
                </a:cubicBezTo>
                <a:cubicBezTo>
                  <a:pt x="1611351" y="60936"/>
                  <a:pt x="1598645" y="64360"/>
                  <a:pt x="1586204" y="68507"/>
                </a:cubicBezTo>
                <a:lnTo>
                  <a:pt x="1530221" y="87168"/>
                </a:lnTo>
                <a:cubicBezTo>
                  <a:pt x="1497854" y="97958"/>
                  <a:pt x="1249649" y="104897"/>
                  <a:pt x="1225421" y="105829"/>
                </a:cubicBezTo>
                <a:lnTo>
                  <a:pt x="1163217" y="118270"/>
                </a:lnTo>
                <a:cubicBezTo>
                  <a:pt x="1154124" y="120089"/>
                  <a:pt x="1147050" y="127542"/>
                  <a:pt x="1138335" y="130711"/>
                </a:cubicBezTo>
                <a:cubicBezTo>
                  <a:pt x="1122083" y="136621"/>
                  <a:pt x="1089325" y="144518"/>
                  <a:pt x="1069911" y="149372"/>
                </a:cubicBezTo>
                <a:lnTo>
                  <a:pt x="1020147" y="180474"/>
                </a:lnTo>
                <a:cubicBezTo>
                  <a:pt x="1012898" y="185005"/>
                  <a:pt x="1003376" y="183991"/>
                  <a:pt x="995266" y="186694"/>
                </a:cubicBezTo>
                <a:cubicBezTo>
                  <a:pt x="984673" y="190225"/>
                  <a:pt x="974619" y="195214"/>
                  <a:pt x="964164" y="199135"/>
                </a:cubicBezTo>
                <a:cubicBezTo>
                  <a:pt x="958024" y="201437"/>
                  <a:pt x="951529" y="202773"/>
                  <a:pt x="945502" y="205356"/>
                </a:cubicBezTo>
                <a:cubicBezTo>
                  <a:pt x="869172" y="238068"/>
                  <a:pt x="964425" y="199003"/>
                  <a:pt x="901960" y="230237"/>
                </a:cubicBezTo>
                <a:cubicBezTo>
                  <a:pt x="885402" y="238516"/>
                  <a:pt x="862704" y="239093"/>
                  <a:pt x="845976" y="242678"/>
                </a:cubicBezTo>
                <a:cubicBezTo>
                  <a:pt x="829257" y="246261"/>
                  <a:pt x="812801" y="250972"/>
                  <a:pt x="796213" y="255119"/>
                </a:cubicBezTo>
                <a:cubicBezTo>
                  <a:pt x="774092" y="260649"/>
                  <a:pt x="735482" y="266302"/>
                  <a:pt x="715347" y="267560"/>
                </a:cubicBezTo>
                <a:cubicBezTo>
                  <a:pt x="632466" y="272740"/>
                  <a:pt x="466531" y="280000"/>
                  <a:pt x="466531" y="280000"/>
                </a:cubicBezTo>
                <a:cubicBezTo>
                  <a:pt x="422116" y="294805"/>
                  <a:pt x="440119" y="285167"/>
                  <a:pt x="410547" y="304882"/>
                </a:cubicBezTo>
                <a:cubicBezTo>
                  <a:pt x="365964" y="371759"/>
                  <a:pt x="405885" y="322245"/>
                  <a:pt x="367004" y="354645"/>
                </a:cubicBezTo>
                <a:cubicBezTo>
                  <a:pt x="360246" y="360277"/>
                  <a:pt x="355663" y="368427"/>
                  <a:pt x="348343" y="373307"/>
                </a:cubicBezTo>
                <a:cubicBezTo>
                  <a:pt x="342642" y="377108"/>
                  <a:pt x="308570" y="384616"/>
                  <a:pt x="304800" y="385747"/>
                </a:cubicBezTo>
                <a:cubicBezTo>
                  <a:pt x="221578" y="410713"/>
                  <a:pt x="309257" y="388213"/>
                  <a:pt x="236376" y="404409"/>
                </a:cubicBezTo>
                <a:cubicBezTo>
                  <a:pt x="228030" y="406264"/>
                  <a:pt x="219977" y="409569"/>
                  <a:pt x="211494" y="410629"/>
                </a:cubicBezTo>
                <a:cubicBezTo>
                  <a:pt x="186719" y="413726"/>
                  <a:pt x="161731" y="414776"/>
                  <a:pt x="136849" y="416849"/>
                </a:cubicBezTo>
                <a:cubicBezTo>
                  <a:pt x="132702" y="423070"/>
                  <a:pt x="129695" y="430224"/>
                  <a:pt x="124408" y="435511"/>
                </a:cubicBezTo>
                <a:cubicBezTo>
                  <a:pt x="116472" y="443447"/>
                  <a:pt x="98648" y="452727"/>
                  <a:pt x="87086" y="454172"/>
                </a:cubicBezTo>
                <a:cubicBezTo>
                  <a:pt x="76799" y="455458"/>
                  <a:pt x="100563" y="439658"/>
                  <a:pt x="93306" y="441731"/>
                </a:cubicBezTo>
                <a:close/>
              </a:path>
            </a:pathLst>
          </a:cu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928546" y="3431612"/>
            <a:ext cx="6179958" cy="2067875"/>
          </a:xfrm>
          <a:custGeom>
            <a:avLst/>
            <a:gdLst>
              <a:gd name="connsiteX0" fmla="*/ 7487 w 6097266"/>
              <a:gd name="connsiteY0" fmla="*/ 1774869 h 2092109"/>
              <a:gd name="connsiteX1" fmla="*/ 13707 w 6097266"/>
              <a:gd name="connsiteY1" fmla="*/ 1712665 h 2092109"/>
              <a:gd name="connsiteX2" fmla="*/ 26148 w 6097266"/>
              <a:gd name="connsiteY2" fmla="*/ 1687783 h 2092109"/>
              <a:gd name="connsiteX3" fmla="*/ 44809 w 6097266"/>
              <a:gd name="connsiteY3" fmla="*/ 1650460 h 2092109"/>
              <a:gd name="connsiteX4" fmla="*/ 63470 w 6097266"/>
              <a:gd name="connsiteY4" fmla="*/ 1600697 h 2092109"/>
              <a:gd name="connsiteX5" fmla="*/ 75911 w 6097266"/>
              <a:gd name="connsiteY5" fmla="*/ 1557154 h 2092109"/>
              <a:gd name="connsiteX6" fmla="*/ 69691 w 6097266"/>
              <a:gd name="connsiteY6" fmla="*/ 1171489 h 2092109"/>
              <a:gd name="connsiteX7" fmla="*/ 82132 w 6097266"/>
              <a:gd name="connsiteY7" fmla="*/ 891571 h 2092109"/>
              <a:gd name="connsiteX8" fmla="*/ 88352 w 6097266"/>
              <a:gd name="connsiteY8" fmla="*/ 866689 h 2092109"/>
              <a:gd name="connsiteX9" fmla="*/ 100793 w 6097266"/>
              <a:gd name="connsiteY9" fmla="*/ 767163 h 2092109"/>
              <a:gd name="connsiteX10" fmla="*/ 107013 w 6097266"/>
              <a:gd name="connsiteY10" fmla="*/ 748501 h 2092109"/>
              <a:gd name="connsiteX11" fmla="*/ 119454 w 6097266"/>
              <a:gd name="connsiteY11" fmla="*/ 698738 h 2092109"/>
              <a:gd name="connsiteX12" fmla="*/ 125674 w 6097266"/>
              <a:gd name="connsiteY12" fmla="*/ 611652 h 2092109"/>
              <a:gd name="connsiteX13" fmla="*/ 138115 w 6097266"/>
              <a:gd name="connsiteY13" fmla="*/ 580550 h 2092109"/>
              <a:gd name="connsiteX14" fmla="*/ 144336 w 6097266"/>
              <a:gd name="connsiteY14" fmla="*/ 549448 h 2092109"/>
              <a:gd name="connsiteX15" fmla="*/ 150556 w 6097266"/>
              <a:gd name="connsiteY15" fmla="*/ 530787 h 2092109"/>
              <a:gd name="connsiteX16" fmla="*/ 162997 w 6097266"/>
              <a:gd name="connsiteY16" fmla="*/ 481024 h 2092109"/>
              <a:gd name="connsiteX17" fmla="*/ 187878 w 6097266"/>
              <a:gd name="connsiteY17" fmla="*/ 431260 h 2092109"/>
              <a:gd name="connsiteX18" fmla="*/ 194099 w 6097266"/>
              <a:gd name="connsiteY18" fmla="*/ 400158 h 2092109"/>
              <a:gd name="connsiteX19" fmla="*/ 206540 w 6097266"/>
              <a:gd name="connsiteY19" fmla="*/ 381497 h 2092109"/>
              <a:gd name="connsiteX20" fmla="*/ 225201 w 6097266"/>
              <a:gd name="connsiteY20" fmla="*/ 337954 h 2092109"/>
              <a:gd name="connsiteX21" fmla="*/ 243862 w 6097266"/>
              <a:gd name="connsiteY21" fmla="*/ 275750 h 2092109"/>
              <a:gd name="connsiteX22" fmla="*/ 262523 w 6097266"/>
              <a:gd name="connsiteY22" fmla="*/ 238428 h 2092109"/>
              <a:gd name="connsiteX23" fmla="*/ 299846 w 6097266"/>
              <a:gd name="connsiteY23" fmla="*/ 213546 h 2092109"/>
              <a:gd name="connsiteX24" fmla="*/ 318507 w 6097266"/>
              <a:gd name="connsiteY24" fmla="*/ 201105 h 2092109"/>
              <a:gd name="connsiteX25" fmla="*/ 349609 w 6097266"/>
              <a:gd name="connsiteY25" fmla="*/ 163783 h 2092109"/>
              <a:gd name="connsiteX26" fmla="*/ 368270 w 6097266"/>
              <a:gd name="connsiteY26" fmla="*/ 151342 h 2092109"/>
              <a:gd name="connsiteX27" fmla="*/ 436695 w 6097266"/>
              <a:gd name="connsiteY27" fmla="*/ 145122 h 2092109"/>
              <a:gd name="connsiteX28" fmla="*/ 517560 w 6097266"/>
              <a:gd name="connsiteY28" fmla="*/ 132681 h 2092109"/>
              <a:gd name="connsiteX29" fmla="*/ 610866 w 6097266"/>
              <a:gd name="connsiteY29" fmla="*/ 120240 h 2092109"/>
              <a:gd name="connsiteX30" fmla="*/ 641968 w 6097266"/>
              <a:gd name="connsiteY30" fmla="*/ 114020 h 2092109"/>
              <a:gd name="connsiteX31" fmla="*/ 965430 w 6097266"/>
              <a:gd name="connsiteY31" fmla="*/ 120240 h 2092109"/>
              <a:gd name="connsiteX32" fmla="*/ 1170703 w 6097266"/>
              <a:gd name="connsiteY32" fmla="*/ 114020 h 2092109"/>
              <a:gd name="connsiteX33" fmla="*/ 1208025 w 6097266"/>
              <a:gd name="connsiteY33" fmla="*/ 101579 h 2092109"/>
              <a:gd name="connsiteX34" fmla="*/ 1232907 w 6097266"/>
              <a:gd name="connsiteY34" fmla="*/ 95358 h 2092109"/>
              <a:gd name="connsiteX35" fmla="*/ 1270230 w 6097266"/>
              <a:gd name="connsiteY35" fmla="*/ 82918 h 2092109"/>
              <a:gd name="connsiteX36" fmla="*/ 1425740 w 6097266"/>
              <a:gd name="connsiteY36" fmla="*/ 89138 h 2092109"/>
              <a:gd name="connsiteX37" fmla="*/ 1469283 w 6097266"/>
              <a:gd name="connsiteY37" fmla="*/ 114020 h 2092109"/>
              <a:gd name="connsiteX38" fmla="*/ 1487944 w 6097266"/>
              <a:gd name="connsiteY38" fmla="*/ 120240 h 2092109"/>
              <a:gd name="connsiteX39" fmla="*/ 1506605 w 6097266"/>
              <a:gd name="connsiteY39" fmla="*/ 132681 h 2092109"/>
              <a:gd name="connsiteX40" fmla="*/ 1531487 w 6097266"/>
              <a:gd name="connsiteY40" fmla="*/ 145122 h 2092109"/>
              <a:gd name="connsiteX41" fmla="*/ 1550148 w 6097266"/>
              <a:gd name="connsiteY41" fmla="*/ 163783 h 2092109"/>
              <a:gd name="connsiteX42" fmla="*/ 1587470 w 6097266"/>
              <a:gd name="connsiteY42" fmla="*/ 170003 h 2092109"/>
              <a:gd name="connsiteX43" fmla="*/ 1618572 w 6097266"/>
              <a:gd name="connsiteY43" fmla="*/ 176224 h 2092109"/>
              <a:gd name="connsiteX44" fmla="*/ 1848727 w 6097266"/>
              <a:gd name="connsiteY44" fmla="*/ 182444 h 2092109"/>
              <a:gd name="connsiteX45" fmla="*/ 1998017 w 6097266"/>
              <a:gd name="connsiteY45" fmla="*/ 194885 h 2092109"/>
              <a:gd name="connsiteX46" fmla="*/ 2016678 w 6097266"/>
              <a:gd name="connsiteY46" fmla="*/ 201105 h 2092109"/>
              <a:gd name="connsiteX47" fmla="*/ 2122425 w 6097266"/>
              <a:gd name="connsiteY47" fmla="*/ 213546 h 2092109"/>
              <a:gd name="connsiteX48" fmla="*/ 2271715 w 6097266"/>
              <a:gd name="connsiteY48" fmla="*/ 225987 h 2092109"/>
              <a:gd name="connsiteX49" fmla="*/ 2371242 w 6097266"/>
              <a:gd name="connsiteY49" fmla="*/ 250869 h 2092109"/>
              <a:gd name="connsiteX50" fmla="*/ 2396123 w 6097266"/>
              <a:gd name="connsiteY50" fmla="*/ 257089 h 2092109"/>
              <a:gd name="connsiteX51" fmla="*/ 2414785 w 6097266"/>
              <a:gd name="connsiteY51" fmla="*/ 263309 h 2092109"/>
              <a:gd name="connsiteX52" fmla="*/ 2644940 w 6097266"/>
              <a:gd name="connsiteY52" fmla="*/ 269530 h 2092109"/>
              <a:gd name="connsiteX53" fmla="*/ 2663601 w 6097266"/>
              <a:gd name="connsiteY53" fmla="*/ 275750 h 2092109"/>
              <a:gd name="connsiteX54" fmla="*/ 2688483 w 6097266"/>
              <a:gd name="connsiteY54" fmla="*/ 294411 h 2092109"/>
              <a:gd name="connsiteX55" fmla="*/ 2707144 w 6097266"/>
              <a:gd name="connsiteY55" fmla="*/ 306852 h 2092109"/>
              <a:gd name="connsiteX56" fmla="*/ 2732025 w 6097266"/>
              <a:gd name="connsiteY56" fmla="*/ 325514 h 2092109"/>
              <a:gd name="connsiteX57" fmla="*/ 2769348 w 6097266"/>
              <a:gd name="connsiteY57" fmla="*/ 350395 h 2092109"/>
              <a:gd name="connsiteX58" fmla="*/ 2843993 w 6097266"/>
              <a:gd name="connsiteY58" fmla="*/ 356616 h 2092109"/>
              <a:gd name="connsiteX59" fmla="*/ 2887536 w 6097266"/>
              <a:gd name="connsiteY59" fmla="*/ 381497 h 2092109"/>
              <a:gd name="connsiteX60" fmla="*/ 2906197 w 6097266"/>
              <a:gd name="connsiteY60" fmla="*/ 369056 h 2092109"/>
              <a:gd name="connsiteX61" fmla="*/ 2924858 w 6097266"/>
              <a:gd name="connsiteY61" fmla="*/ 350395 h 2092109"/>
              <a:gd name="connsiteX62" fmla="*/ 2968401 w 6097266"/>
              <a:gd name="connsiteY62" fmla="*/ 313073 h 2092109"/>
              <a:gd name="connsiteX63" fmla="*/ 2993283 w 6097266"/>
              <a:gd name="connsiteY63" fmla="*/ 350395 h 2092109"/>
              <a:gd name="connsiteX64" fmla="*/ 2999503 w 6097266"/>
              <a:gd name="connsiteY64" fmla="*/ 369056 h 2092109"/>
              <a:gd name="connsiteX65" fmla="*/ 3018164 w 6097266"/>
              <a:gd name="connsiteY65" fmla="*/ 393938 h 2092109"/>
              <a:gd name="connsiteX66" fmla="*/ 3061707 w 6097266"/>
              <a:gd name="connsiteY66" fmla="*/ 400158 h 2092109"/>
              <a:gd name="connsiteX67" fmla="*/ 3198556 w 6097266"/>
              <a:gd name="connsiteY67" fmla="*/ 406379 h 2092109"/>
              <a:gd name="connsiteX68" fmla="*/ 3217217 w 6097266"/>
              <a:gd name="connsiteY68" fmla="*/ 418820 h 2092109"/>
              <a:gd name="connsiteX69" fmla="*/ 3298083 w 6097266"/>
              <a:gd name="connsiteY69" fmla="*/ 431260 h 2092109"/>
              <a:gd name="connsiteX70" fmla="*/ 3341625 w 6097266"/>
              <a:gd name="connsiteY70" fmla="*/ 443701 h 2092109"/>
              <a:gd name="connsiteX71" fmla="*/ 3428711 w 6097266"/>
              <a:gd name="connsiteY71" fmla="*/ 462363 h 2092109"/>
              <a:gd name="connsiteX72" fmla="*/ 3515797 w 6097266"/>
              <a:gd name="connsiteY72" fmla="*/ 468583 h 2092109"/>
              <a:gd name="connsiteX73" fmla="*/ 3901462 w 6097266"/>
              <a:gd name="connsiteY73" fmla="*/ 462363 h 2092109"/>
              <a:gd name="connsiteX74" fmla="*/ 3920123 w 6097266"/>
              <a:gd name="connsiteY74" fmla="*/ 449922 h 2092109"/>
              <a:gd name="connsiteX75" fmla="*/ 3938785 w 6097266"/>
              <a:gd name="connsiteY75" fmla="*/ 443701 h 2092109"/>
              <a:gd name="connsiteX76" fmla="*/ 3951225 w 6097266"/>
              <a:gd name="connsiteY76" fmla="*/ 425040 h 2092109"/>
              <a:gd name="connsiteX77" fmla="*/ 3982327 w 6097266"/>
              <a:gd name="connsiteY77" fmla="*/ 418820 h 2092109"/>
              <a:gd name="connsiteX78" fmla="*/ 4000989 w 6097266"/>
              <a:gd name="connsiteY78" fmla="*/ 412599 h 2092109"/>
              <a:gd name="connsiteX79" fmla="*/ 4038311 w 6097266"/>
              <a:gd name="connsiteY79" fmla="*/ 406379 h 2092109"/>
              <a:gd name="connsiteX80" fmla="*/ 4056972 w 6097266"/>
              <a:gd name="connsiteY80" fmla="*/ 400158 h 2092109"/>
              <a:gd name="connsiteX81" fmla="*/ 4100515 w 6097266"/>
              <a:gd name="connsiteY81" fmla="*/ 393938 h 2092109"/>
              <a:gd name="connsiteX82" fmla="*/ 4200042 w 6097266"/>
              <a:gd name="connsiteY82" fmla="*/ 362836 h 2092109"/>
              <a:gd name="connsiteX83" fmla="*/ 4299568 w 6097266"/>
              <a:gd name="connsiteY83" fmla="*/ 325514 h 2092109"/>
              <a:gd name="connsiteX84" fmla="*/ 4318230 w 6097266"/>
              <a:gd name="connsiteY84" fmla="*/ 313073 h 2092109"/>
              <a:gd name="connsiteX85" fmla="*/ 4336891 w 6097266"/>
              <a:gd name="connsiteY85" fmla="*/ 306852 h 2092109"/>
              <a:gd name="connsiteX86" fmla="*/ 4343111 w 6097266"/>
              <a:gd name="connsiteY86" fmla="*/ 281971 h 2092109"/>
              <a:gd name="connsiteX87" fmla="*/ 4355552 w 6097266"/>
              <a:gd name="connsiteY87" fmla="*/ 263309 h 2092109"/>
              <a:gd name="connsiteX88" fmla="*/ 4361772 w 6097266"/>
              <a:gd name="connsiteY88" fmla="*/ 244648 h 2092109"/>
              <a:gd name="connsiteX89" fmla="*/ 4392874 w 6097266"/>
              <a:gd name="connsiteY89" fmla="*/ 201105 h 2092109"/>
              <a:gd name="connsiteX90" fmla="*/ 4430197 w 6097266"/>
              <a:gd name="connsiteY90" fmla="*/ 170003 h 2092109"/>
              <a:gd name="connsiteX91" fmla="*/ 4504842 w 6097266"/>
              <a:gd name="connsiteY91" fmla="*/ 163783 h 2092109"/>
              <a:gd name="connsiteX92" fmla="*/ 4523503 w 6097266"/>
              <a:gd name="connsiteY92" fmla="*/ 157563 h 2092109"/>
              <a:gd name="connsiteX93" fmla="*/ 4579487 w 6097266"/>
              <a:gd name="connsiteY93" fmla="*/ 132681 h 2092109"/>
              <a:gd name="connsiteX94" fmla="*/ 4604368 w 6097266"/>
              <a:gd name="connsiteY94" fmla="*/ 126460 h 2092109"/>
              <a:gd name="connsiteX95" fmla="*/ 4635470 w 6097266"/>
              <a:gd name="connsiteY95" fmla="*/ 107799 h 2092109"/>
              <a:gd name="connsiteX96" fmla="*/ 4679013 w 6097266"/>
              <a:gd name="connsiteY96" fmla="*/ 82918 h 2092109"/>
              <a:gd name="connsiteX97" fmla="*/ 4703895 w 6097266"/>
              <a:gd name="connsiteY97" fmla="*/ 76697 h 2092109"/>
              <a:gd name="connsiteX98" fmla="*/ 4759878 w 6097266"/>
              <a:gd name="connsiteY98" fmla="*/ 39375 h 2092109"/>
              <a:gd name="connsiteX99" fmla="*/ 4784760 w 6097266"/>
              <a:gd name="connsiteY99" fmla="*/ 20714 h 2092109"/>
              <a:gd name="connsiteX100" fmla="*/ 4840744 w 6097266"/>
              <a:gd name="connsiteY100" fmla="*/ 14493 h 2092109"/>
              <a:gd name="connsiteX101" fmla="*/ 4859405 w 6097266"/>
              <a:gd name="connsiteY101" fmla="*/ 8273 h 2092109"/>
              <a:gd name="connsiteX102" fmla="*/ 5201527 w 6097266"/>
              <a:gd name="connsiteY102" fmla="*/ 8273 h 2092109"/>
              <a:gd name="connsiteX103" fmla="*/ 5276172 w 6097266"/>
              <a:gd name="connsiteY103" fmla="*/ 14493 h 2092109"/>
              <a:gd name="connsiteX104" fmla="*/ 5556091 w 6097266"/>
              <a:gd name="connsiteY104" fmla="*/ 26934 h 2092109"/>
              <a:gd name="connsiteX105" fmla="*/ 5636956 w 6097266"/>
              <a:gd name="connsiteY105" fmla="*/ 45595 h 2092109"/>
              <a:gd name="connsiteX106" fmla="*/ 5668058 w 6097266"/>
              <a:gd name="connsiteY106" fmla="*/ 58036 h 2092109"/>
              <a:gd name="connsiteX107" fmla="*/ 5730262 w 6097266"/>
              <a:gd name="connsiteY107" fmla="*/ 89138 h 2092109"/>
              <a:gd name="connsiteX108" fmla="*/ 5748923 w 6097266"/>
              <a:gd name="connsiteY108" fmla="*/ 101579 h 2092109"/>
              <a:gd name="connsiteX109" fmla="*/ 5767585 w 6097266"/>
              <a:gd name="connsiteY109" fmla="*/ 107799 h 2092109"/>
              <a:gd name="connsiteX110" fmla="*/ 5811127 w 6097266"/>
              <a:gd name="connsiteY110" fmla="*/ 132681 h 2092109"/>
              <a:gd name="connsiteX111" fmla="*/ 6016401 w 6097266"/>
              <a:gd name="connsiteY111" fmla="*/ 151342 h 2092109"/>
              <a:gd name="connsiteX112" fmla="*/ 6028842 w 6097266"/>
              <a:gd name="connsiteY112" fmla="*/ 188665 h 2092109"/>
              <a:gd name="connsiteX113" fmla="*/ 6035062 w 6097266"/>
              <a:gd name="connsiteY113" fmla="*/ 250869 h 2092109"/>
              <a:gd name="connsiteX114" fmla="*/ 6041283 w 6097266"/>
              <a:gd name="connsiteY114" fmla="*/ 306852 h 2092109"/>
              <a:gd name="connsiteX115" fmla="*/ 6053723 w 6097266"/>
              <a:gd name="connsiteY115" fmla="*/ 493465 h 2092109"/>
              <a:gd name="connsiteX116" fmla="*/ 6059944 w 6097266"/>
              <a:gd name="connsiteY116" fmla="*/ 518346 h 2092109"/>
              <a:gd name="connsiteX117" fmla="*/ 6066164 w 6097266"/>
              <a:gd name="connsiteY117" fmla="*/ 605432 h 2092109"/>
              <a:gd name="connsiteX118" fmla="*/ 6072385 w 6097266"/>
              <a:gd name="connsiteY118" fmla="*/ 624093 h 2092109"/>
              <a:gd name="connsiteX119" fmla="*/ 6078605 w 6097266"/>
              <a:gd name="connsiteY119" fmla="*/ 661416 h 2092109"/>
              <a:gd name="connsiteX120" fmla="*/ 6084825 w 6097266"/>
              <a:gd name="connsiteY120" fmla="*/ 686297 h 2092109"/>
              <a:gd name="connsiteX121" fmla="*/ 6091046 w 6097266"/>
              <a:gd name="connsiteY121" fmla="*/ 754722 h 2092109"/>
              <a:gd name="connsiteX122" fmla="*/ 6097266 w 6097266"/>
              <a:gd name="connsiteY122" fmla="*/ 785824 h 2092109"/>
              <a:gd name="connsiteX123" fmla="*/ 6091046 w 6097266"/>
              <a:gd name="connsiteY123" fmla="*/ 928893 h 2092109"/>
              <a:gd name="connsiteX124" fmla="*/ 6078605 w 6097266"/>
              <a:gd name="connsiteY124" fmla="*/ 991097 h 2092109"/>
              <a:gd name="connsiteX125" fmla="*/ 6072385 w 6097266"/>
              <a:gd name="connsiteY125" fmla="*/ 1047081 h 2092109"/>
              <a:gd name="connsiteX126" fmla="*/ 6059944 w 6097266"/>
              <a:gd name="connsiteY126" fmla="*/ 1084403 h 2092109"/>
              <a:gd name="connsiteX127" fmla="*/ 6053723 w 6097266"/>
              <a:gd name="connsiteY127" fmla="*/ 1121726 h 2092109"/>
              <a:gd name="connsiteX128" fmla="*/ 6041283 w 6097266"/>
              <a:gd name="connsiteY128" fmla="*/ 1208811 h 2092109"/>
              <a:gd name="connsiteX129" fmla="*/ 6035062 w 6097266"/>
              <a:gd name="connsiteY129" fmla="*/ 1227473 h 2092109"/>
              <a:gd name="connsiteX130" fmla="*/ 6028842 w 6097266"/>
              <a:gd name="connsiteY130" fmla="*/ 1271016 h 2092109"/>
              <a:gd name="connsiteX131" fmla="*/ 6003960 w 6097266"/>
              <a:gd name="connsiteY131" fmla="*/ 1358101 h 2092109"/>
              <a:gd name="connsiteX132" fmla="*/ 5991519 w 6097266"/>
              <a:gd name="connsiteY132" fmla="*/ 1407865 h 2092109"/>
              <a:gd name="connsiteX133" fmla="*/ 5979078 w 6097266"/>
              <a:gd name="connsiteY133" fmla="*/ 1438967 h 2092109"/>
              <a:gd name="connsiteX134" fmla="*/ 5985299 w 6097266"/>
              <a:gd name="connsiteY134" fmla="*/ 1582036 h 2092109"/>
              <a:gd name="connsiteX135" fmla="*/ 5979078 w 6097266"/>
              <a:gd name="connsiteY135" fmla="*/ 1619358 h 2092109"/>
              <a:gd name="connsiteX136" fmla="*/ 5960417 w 6097266"/>
              <a:gd name="connsiteY136" fmla="*/ 1625579 h 2092109"/>
              <a:gd name="connsiteX137" fmla="*/ 5842230 w 6097266"/>
              <a:gd name="connsiteY137" fmla="*/ 1631799 h 2092109"/>
              <a:gd name="connsiteX138" fmla="*/ 5780025 w 6097266"/>
              <a:gd name="connsiteY138" fmla="*/ 1669122 h 2092109"/>
              <a:gd name="connsiteX139" fmla="*/ 5761364 w 6097266"/>
              <a:gd name="connsiteY139" fmla="*/ 1687783 h 2092109"/>
              <a:gd name="connsiteX140" fmla="*/ 5742703 w 6097266"/>
              <a:gd name="connsiteY140" fmla="*/ 1700224 h 2092109"/>
              <a:gd name="connsiteX141" fmla="*/ 5730262 w 6097266"/>
              <a:gd name="connsiteY141" fmla="*/ 1718885 h 2092109"/>
              <a:gd name="connsiteX142" fmla="*/ 5674278 w 6097266"/>
              <a:gd name="connsiteY142" fmla="*/ 1743767 h 2092109"/>
              <a:gd name="connsiteX143" fmla="*/ 5612074 w 6097266"/>
              <a:gd name="connsiteY143" fmla="*/ 1762428 h 2092109"/>
              <a:gd name="connsiteX144" fmla="*/ 5574752 w 6097266"/>
              <a:gd name="connsiteY144" fmla="*/ 1768648 h 2092109"/>
              <a:gd name="connsiteX145" fmla="*/ 5500107 w 6097266"/>
              <a:gd name="connsiteY145" fmla="*/ 1799750 h 2092109"/>
              <a:gd name="connsiteX146" fmla="*/ 5462785 w 6097266"/>
              <a:gd name="connsiteY146" fmla="*/ 1818411 h 2092109"/>
              <a:gd name="connsiteX147" fmla="*/ 5444123 w 6097266"/>
              <a:gd name="connsiteY147" fmla="*/ 1824632 h 2092109"/>
              <a:gd name="connsiteX148" fmla="*/ 5381919 w 6097266"/>
              <a:gd name="connsiteY148" fmla="*/ 1849514 h 2092109"/>
              <a:gd name="connsiteX149" fmla="*/ 5363258 w 6097266"/>
              <a:gd name="connsiteY149" fmla="*/ 1855734 h 2092109"/>
              <a:gd name="connsiteX150" fmla="*/ 5288613 w 6097266"/>
              <a:gd name="connsiteY150" fmla="*/ 1905497 h 2092109"/>
              <a:gd name="connsiteX151" fmla="*/ 5238850 w 6097266"/>
              <a:gd name="connsiteY151" fmla="*/ 1930379 h 2092109"/>
              <a:gd name="connsiteX152" fmla="*/ 5195307 w 6097266"/>
              <a:gd name="connsiteY152" fmla="*/ 1955260 h 2092109"/>
              <a:gd name="connsiteX153" fmla="*/ 5176646 w 6097266"/>
              <a:gd name="connsiteY153" fmla="*/ 1961481 h 2092109"/>
              <a:gd name="connsiteX154" fmla="*/ 5151764 w 6097266"/>
              <a:gd name="connsiteY154" fmla="*/ 1973922 h 2092109"/>
              <a:gd name="connsiteX155" fmla="*/ 5126883 w 6097266"/>
              <a:gd name="connsiteY155" fmla="*/ 1980142 h 2092109"/>
              <a:gd name="connsiteX156" fmla="*/ 5089560 w 6097266"/>
              <a:gd name="connsiteY156" fmla="*/ 1992583 h 2092109"/>
              <a:gd name="connsiteX157" fmla="*/ 4790981 w 6097266"/>
              <a:gd name="connsiteY157" fmla="*/ 1998803 h 2092109"/>
              <a:gd name="connsiteX158" fmla="*/ 4716336 w 6097266"/>
              <a:gd name="connsiteY158" fmla="*/ 2011244 h 2092109"/>
              <a:gd name="connsiteX159" fmla="*/ 4324450 w 6097266"/>
              <a:gd name="connsiteY159" fmla="*/ 2005024 h 2092109"/>
              <a:gd name="connsiteX160" fmla="*/ 4224923 w 6097266"/>
              <a:gd name="connsiteY160" fmla="*/ 2005024 h 2092109"/>
              <a:gd name="connsiteX161" fmla="*/ 3963666 w 6097266"/>
              <a:gd name="connsiteY161" fmla="*/ 1998803 h 2092109"/>
              <a:gd name="connsiteX162" fmla="*/ 3938785 w 6097266"/>
              <a:gd name="connsiteY162" fmla="*/ 1992583 h 2092109"/>
              <a:gd name="connsiteX163" fmla="*/ 3814376 w 6097266"/>
              <a:gd name="connsiteY163" fmla="*/ 1998803 h 2092109"/>
              <a:gd name="connsiteX164" fmla="*/ 3783274 w 6097266"/>
              <a:gd name="connsiteY164" fmla="*/ 2005024 h 2092109"/>
              <a:gd name="connsiteX165" fmla="*/ 3739732 w 6097266"/>
              <a:gd name="connsiteY165" fmla="*/ 2011244 h 2092109"/>
              <a:gd name="connsiteX166" fmla="*/ 3721070 w 6097266"/>
              <a:gd name="connsiteY166" fmla="*/ 2017465 h 2092109"/>
              <a:gd name="connsiteX167" fmla="*/ 3633985 w 6097266"/>
              <a:gd name="connsiteY167" fmla="*/ 2036126 h 2092109"/>
              <a:gd name="connsiteX168" fmla="*/ 3434932 w 6097266"/>
              <a:gd name="connsiteY168" fmla="*/ 2042346 h 2092109"/>
              <a:gd name="connsiteX169" fmla="*/ 3347846 w 6097266"/>
              <a:gd name="connsiteY169" fmla="*/ 2073448 h 2092109"/>
              <a:gd name="connsiteX170" fmla="*/ 3322964 w 6097266"/>
              <a:gd name="connsiteY170" fmla="*/ 2079669 h 2092109"/>
              <a:gd name="connsiteX171" fmla="*/ 3285642 w 6097266"/>
              <a:gd name="connsiteY171" fmla="*/ 2092109 h 2092109"/>
              <a:gd name="connsiteX172" fmla="*/ 3130132 w 6097266"/>
              <a:gd name="connsiteY172" fmla="*/ 2085889 h 2092109"/>
              <a:gd name="connsiteX173" fmla="*/ 3111470 w 6097266"/>
              <a:gd name="connsiteY173" fmla="*/ 2079669 h 2092109"/>
              <a:gd name="connsiteX174" fmla="*/ 3030605 w 6097266"/>
              <a:gd name="connsiteY174" fmla="*/ 2073448 h 2092109"/>
              <a:gd name="connsiteX175" fmla="*/ 2987062 w 6097266"/>
              <a:gd name="connsiteY175" fmla="*/ 2067228 h 2092109"/>
              <a:gd name="connsiteX176" fmla="*/ 2955960 w 6097266"/>
              <a:gd name="connsiteY176" fmla="*/ 2061007 h 2092109"/>
              <a:gd name="connsiteX177" fmla="*/ 2433446 w 6097266"/>
              <a:gd name="connsiteY177" fmla="*/ 2054787 h 2092109"/>
              <a:gd name="connsiteX178" fmla="*/ 2352581 w 6097266"/>
              <a:gd name="connsiteY178" fmla="*/ 2042346 h 2092109"/>
              <a:gd name="connsiteX179" fmla="*/ 2321478 w 6097266"/>
              <a:gd name="connsiteY179" fmla="*/ 2029905 h 2092109"/>
              <a:gd name="connsiteX180" fmla="*/ 2290376 w 6097266"/>
              <a:gd name="connsiteY180" fmla="*/ 2023685 h 2092109"/>
              <a:gd name="connsiteX181" fmla="*/ 2259274 w 6097266"/>
              <a:gd name="connsiteY181" fmla="*/ 2011244 h 2092109"/>
              <a:gd name="connsiteX182" fmla="*/ 2203291 w 6097266"/>
              <a:gd name="connsiteY182" fmla="*/ 1998803 h 2092109"/>
              <a:gd name="connsiteX183" fmla="*/ 2178409 w 6097266"/>
              <a:gd name="connsiteY183" fmla="*/ 1992583 h 2092109"/>
              <a:gd name="connsiteX184" fmla="*/ 2159748 w 6097266"/>
              <a:gd name="connsiteY184" fmla="*/ 1986363 h 2092109"/>
              <a:gd name="connsiteX185" fmla="*/ 2128646 w 6097266"/>
              <a:gd name="connsiteY185" fmla="*/ 1980142 h 2092109"/>
              <a:gd name="connsiteX186" fmla="*/ 1910932 w 6097266"/>
              <a:gd name="connsiteY186" fmla="*/ 1986363 h 2092109"/>
              <a:gd name="connsiteX187" fmla="*/ 1867389 w 6097266"/>
              <a:gd name="connsiteY187" fmla="*/ 2005024 h 2092109"/>
              <a:gd name="connsiteX188" fmla="*/ 1823846 w 6097266"/>
              <a:gd name="connsiteY188" fmla="*/ 2017465 h 2092109"/>
              <a:gd name="connsiteX189" fmla="*/ 1780303 w 6097266"/>
              <a:gd name="connsiteY189" fmla="*/ 2036126 h 2092109"/>
              <a:gd name="connsiteX190" fmla="*/ 1755421 w 6097266"/>
              <a:gd name="connsiteY190" fmla="*/ 2048567 h 2092109"/>
              <a:gd name="connsiteX191" fmla="*/ 1494164 w 6097266"/>
              <a:gd name="connsiteY191" fmla="*/ 2054787 h 2092109"/>
              <a:gd name="connsiteX192" fmla="*/ 1344874 w 6097266"/>
              <a:gd name="connsiteY192" fmla="*/ 2054787 h 2092109"/>
              <a:gd name="connsiteX193" fmla="*/ 1189364 w 6097266"/>
              <a:gd name="connsiteY193" fmla="*/ 2042346 h 2092109"/>
              <a:gd name="connsiteX194" fmla="*/ 1021413 w 6097266"/>
              <a:gd name="connsiteY194" fmla="*/ 2023685 h 2092109"/>
              <a:gd name="connsiteX195" fmla="*/ 977870 w 6097266"/>
              <a:gd name="connsiteY195" fmla="*/ 2017465 h 2092109"/>
              <a:gd name="connsiteX196" fmla="*/ 946768 w 6097266"/>
              <a:gd name="connsiteY196" fmla="*/ 2011244 h 2092109"/>
              <a:gd name="connsiteX197" fmla="*/ 803699 w 6097266"/>
              <a:gd name="connsiteY197" fmla="*/ 2005024 h 2092109"/>
              <a:gd name="connsiteX198" fmla="*/ 753936 w 6097266"/>
              <a:gd name="connsiteY198" fmla="*/ 1992583 h 2092109"/>
              <a:gd name="connsiteX199" fmla="*/ 735274 w 6097266"/>
              <a:gd name="connsiteY199" fmla="*/ 1986363 h 2092109"/>
              <a:gd name="connsiteX200" fmla="*/ 660630 w 6097266"/>
              <a:gd name="connsiteY200" fmla="*/ 1973922 h 2092109"/>
              <a:gd name="connsiteX201" fmla="*/ 610866 w 6097266"/>
              <a:gd name="connsiteY201" fmla="*/ 1961481 h 2092109"/>
              <a:gd name="connsiteX202" fmla="*/ 592205 w 6097266"/>
              <a:gd name="connsiteY202" fmla="*/ 1955260 h 2092109"/>
              <a:gd name="connsiteX203" fmla="*/ 542442 w 6097266"/>
              <a:gd name="connsiteY203" fmla="*/ 1949040 h 2092109"/>
              <a:gd name="connsiteX204" fmla="*/ 455356 w 6097266"/>
              <a:gd name="connsiteY204" fmla="*/ 1955260 h 2092109"/>
              <a:gd name="connsiteX205" fmla="*/ 418034 w 6097266"/>
              <a:gd name="connsiteY205" fmla="*/ 1961481 h 2092109"/>
              <a:gd name="connsiteX206" fmla="*/ 44809 w 6097266"/>
              <a:gd name="connsiteY206" fmla="*/ 1955260 h 2092109"/>
              <a:gd name="connsiteX207" fmla="*/ 7487 w 6097266"/>
              <a:gd name="connsiteY207" fmla="*/ 1793530 h 2092109"/>
              <a:gd name="connsiteX208" fmla="*/ 7487 w 6097266"/>
              <a:gd name="connsiteY208" fmla="*/ 1774869 h 2092109"/>
              <a:gd name="connsiteX0" fmla="*/ 7487 w 6097266"/>
              <a:gd name="connsiteY0" fmla="*/ 1774869 h 2092109"/>
              <a:gd name="connsiteX1" fmla="*/ 13707 w 6097266"/>
              <a:gd name="connsiteY1" fmla="*/ 1712665 h 2092109"/>
              <a:gd name="connsiteX2" fmla="*/ 26148 w 6097266"/>
              <a:gd name="connsiteY2" fmla="*/ 1687783 h 2092109"/>
              <a:gd name="connsiteX3" fmla="*/ 44809 w 6097266"/>
              <a:gd name="connsiteY3" fmla="*/ 1650460 h 2092109"/>
              <a:gd name="connsiteX4" fmla="*/ 63470 w 6097266"/>
              <a:gd name="connsiteY4" fmla="*/ 1600697 h 2092109"/>
              <a:gd name="connsiteX5" fmla="*/ 75911 w 6097266"/>
              <a:gd name="connsiteY5" fmla="*/ 1557154 h 2092109"/>
              <a:gd name="connsiteX6" fmla="*/ 69691 w 6097266"/>
              <a:gd name="connsiteY6" fmla="*/ 1171489 h 2092109"/>
              <a:gd name="connsiteX7" fmla="*/ 82132 w 6097266"/>
              <a:gd name="connsiteY7" fmla="*/ 891571 h 2092109"/>
              <a:gd name="connsiteX8" fmla="*/ 88352 w 6097266"/>
              <a:gd name="connsiteY8" fmla="*/ 866689 h 2092109"/>
              <a:gd name="connsiteX9" fmla="*/ 100793 w 6097266"/>
              <a:gd name="connsiteY9" fmla="*/ 767163 h 2092109"/>
              <a:gd name="connsiteX10" fmla="*/ 107013 w 6097266"/>
              <a:gd name="connsiteY10" fmla="*/ 748501 h 2092109"/>
              <a:gd name="connsiteX11" fmla="*/ 119454 w 6097266"/>
              <a:gd name="connsiteY11" fmla="*/ 698738 h 2092109"/>
              <a:gd name="connsiteX12" fmla="*/ 125674 w 6097266"/>
              <a:gd name="connsiteY12" fmla="*/ 611652 h 2092109"/>
              <a:gd name="connsiteX13" fmla="*/ 138115 w 6097266"/>
              <a:gd name="connsiteY13" fmla="*/ 580550 h 2092109"/>
              <a:gd name="connsiteX14" fmla="*/ 144336 w 6097266"/>
              <a:gd name="connsiteY14" fmla="*/ 549448 h 2092109"/>
              <a:gd name="connsiteX15" fmla="*/ 150556 w 6097266"/>
              <a:gd name="connsiteY15" fmla="*/ 530787 h 2092109"/>
              <a:gd name="connsiteX16" fmla="*/ 162997 w 6097266"/>
              <a:gd name="connsiteY16" fmla="*/ 481024 h 2092109"/>
              <a:gd name="connsiteX17" fmla="*/ 187878 w 6097266"/>
              <a:gd name="connsiteY17" fmla="*/ 431260 h 2092109"/>
              <a:gd name="connsiteX18" fmla="*/ 194099 w 6097266"/>
              <a:gd name="connsiteY18" fmla="*/ 400158 h 2092109"/>
              <a:gd name="connsiteX19" fmla="*/ 206540 w 6097266"/>
              <a:gd name="connsiteY19" fmla="*/ 381497 h 2092109"/>
              <a:gd name="connsiteX20" fmla="*/ 225201 w 6097266"/>
              <a:gd name="connsiteY20" fmla="*/ 337954 h 2092109"/>
              <a:gd name="connsiteX21" fmla="*/ 243862 w 6097266"/>
              <a:gd name="connsiteY21" fmla="*/ 275750 h 2092109"/>
              <a:gd name="connsiteX22" fmla="*/ 262523 w 6097266"/>
              <a:gd name="connsiteY22" fmla="*/ 238428 h 2092109"/>
              <a:gd name="connsiteX23" fmla="*/ 299846 w 6097266"/>
              <a:gd name="connsiteY23" fmla="*/ 213546 h 2092109"/>
              <a:gd name="connsiteX24" fmla="*/ 318507 w 6097266"/>
              <a:gd name="connsiteY24" fmla="*/ 201105 h 2092109"/>
              <a:gd name="connsiteX25" fmla="*/ 349609 w 6097266"/>
              <a:gd name="connsiteY25" fmla="*/ 163783 h 2092109"/>
              <a:gd name="connsiteX26" fmla="*/ 368270 w 6097266"/>
              <a:gd name="connsiteY26" fmla="*/ 151342 h 2092109"/>
              <a:gd name="connsiteX27" fmla="*/ 436695 w 6097266"/>
              <a:gd name="connsiteY27" fmla="*/ 145122 h 2092109"/>
              <a:gd name="connsiteX28" fmla="*/ 517560 w 6097266"/>
              <a:gd name="connsiteY28" fmla="*/ 132681 h 2092109"/>
              <a:gd name="connsiteX29" fmla="*/ 610866 w 6097266"/>
              <a:gd name="connsiteY29" fmla="*/ 120240 h 2092109"/>
              <a:gd name="connsiteX30" fmla="*/ 641968 w 6097266"/>
              <a:gd name="connsiteY30" fmla="*/ 114020 h 2092109"/>
              <a:gd name="connsiteX31" fmla="*/ 965430 w 6097266"/>
              <a:gd name="connsiteY31" fmla="*/ 120240 h 2092109"/>
              <a:gd name="connsiteX32" fmla="*/ 1170703 w 6097266"/>
              <a:gd name="connsiteY32" fmla="*/ 114020 h 2092109"/>
              <a:gd name="connsiteX33" fmla="*/ 1208025 w 6097266"/>
              <a:gd name="connsiteY33" fmla="*/ 101579 h 2092109"/>
              <a:gd name="connsiteX34" fmla="*/ 1232907 w 6097266"/>
              <a:gd name="connsiteY34" fmla="*/ 95358 h 2092109"/>
              <a:gd name="connsiteX35" fmla="*/ 1270230 w 6097266"/>
              <a:gd name="connsiteY35" fmla="*/ 82918 h 2092109"/>
              <a:gd name="connsiteX36" fmla="*/ 1425740 w 6097266"/>
              <a:gd name="connsiteY36" fmla="*/ 89138 h 2092109"/>
              <a:gd name="connsiteX37" fmla="*/ 1469283 w 6097266"/>
              <a:gd name="connsiteY37" fmla="*/ 114020 h 2092109"/>
              <a:gd name="connsiteX38" fmla="*/ 1487944 w 6097266"/>
              <a:gd name="connsiteY38" fmla="*/ 120240 h 2092109"/>
              <a:gd name="connsiteX39" fmla="*/ 1506605 w 6097266"/>
              <a:gd name="connsiteY39" fmla="*/ 132681 h 2092109"/>
              <a:gd name="connsiteX40" fmla="*/ 1531487 w 6097266"/>
              <a:gd name="connsiteY40" fmla="*/ 145122 h 2092109"/>
              <a:gd name="connsiteX41" fmla="*/ 1550148 w 6097266"/>
              <a:gd name="connsiteY41" fmla="*/ 163783 h 2092109"/>
              <a:gd name="connsiteX42" fmla="*/ 1587470 w 6097266"/>
              <a:gd name="connsiteY42" fmla="*/ 170003 h 2092109"/>
              <a:gd name="connsiteX43" fmla="*/ 1618572 w 6097266"/>
              <a:gd name="connsiteY43" fmla="*/ 176224 h 2092109"/>
              <a:gd name="connsiteX44" fmla="*/ 1848727 w 6097266"/>
              <a:gd name="connsiteY44" fmla="*/ 182444 h 2092109"/>
              <a:gd name="connsiteX45" fmla="*/ 1998017 w 6097266"/>
              <a:gd name="connsiteY45" fmla="*/ 194885 h 2092109"/>
              <a:gd name="connsiteX46" fmla="*/ 2016678 w 6097266"/>
              <a:gd name="connsiteY46" fmla="*/ 201105 h 2092109"/>
              <a:gd name="connsiteX47" fmla="*/ 2122425 w 6097266"/>
              <a:gd name="connsiteY47" fmla="*/ 213546 h 2092109"/>
              <a:gd name="connsiteX48" fmla="*/ 2271715 w 6097266"/>
              <a:gd name="connsiteY48" fmla="*/ 225987 h 2092109"/>
              <a:gd name="connsiteX49" fmla="*/ 2371242 w 6097266"/>
              <a:gd name="connsiteY49" fmla="*/ 250869 h 2092109"/>
              <a:gd name="connsiteX50" fmla="*/ 2396123 w 6097266"/>
              <a:gd name="connsiteY50" fmla="*/ 257089 h 2092109"/>
              <a:gd name="connsiteX51" fmla="*/ 2414785 w 6097266"/>
              <a:gd name="connsiteY51" fmla="*/ 263309 h 2092109"/>
              <a:gd name="connsiteX52" fmla="*/ 2644940 w 6097266"/>
              <a:gd name="connsiteY52" fmla="*/ 269530 h 2092109"/>
              <a:gd name="connsiteX53" fmla="*/ 2663601 w 6097266"/>
              <a:gd name="connsiteY53" fmla="*/ 275750 h 2092109"/>
              <a:gd name="connsiteX54" fmla="*/ 2688483 w 6097266"/>
              <a:gd name="connsiteY54" fmla="*/ 294411 h 2092109"/>
              <a:gd name="connsiteX55" fmla="*/ 2707144 w 6097266"/>
              <a:gd name="connsiteY55" fmla="*/ 306852 h 2092109"/>
              <a:gd name="connsiteX56" fmla="*/ 2732025 w 6097266"/>
              <a:gd name="connsiteY56" fmla="*/ 325514 h 2092109"/>
              <a:gd name="connsiteX57" fmla="*/ 2769348 w 6097266"/>
              <a:gd name="connsiteY57" fmla="*/ 350395 h 2092109"/>
              <a:gd name="connsiteX58" fmla="*/ 2843993 w 6097266"/>
              <a:gd name="connsiteY58" fmla="*/ 356616 h 2092109"/>
              <a:gd name="connsiteX59" fmla="*/ 2887536 w 6097266"/>
              <a:gd name="connsiteY59" fmla="*/ 381497 h 2092109"/>
              <a:gd name="connsiteX60" fmla="*/ 2906197 w 6097266"/>
              <a:gd name="connsiteY60" fmla="*/ 369056 h 2092109"/>
              <a:gd name="connsiteX61" fmla="*/ 2924858 w 6097266"/>
              <a:gd name="connsiteY61" fmla="*/ 350395 h 2092109"/>
              <a:gd name="connsiteX62" fmla="*/ 2968401 w 6097266"/>
              <a:gd name="connsiteY62" fmla="*/ 313073 h 2092109"/>
              <a:gd name="connsiteX63" fmla="*/ 2993283 w 6097266"/>
              <a:gd name="connsiteY63" fmla="*/ 350395 h 2092109"/>
              <a:gd name="connsiteX64" fmla="*/ 2999503 w 6097266"/>
              <a:gd name="connsiteY64" fmla="*/ 369056 h 2092109"/>
              <a:gd name="connsiteX65" fmla="*/ 3018164 w 6097266"/>
              <a:gd name="connsiteY65" fmla="*/ 393938 h 2092109"/>
              <a:gd name="connsiteX66" fmla="*/ 3061707 w 6097266"/>
              <a:gd name="connsiteY66" fmla="*/ 400158 h 2092109"/>
              <a:gd name="connsiteX67" fmla="*/ 3198556 w 6097266"/>
              <a:gd name="connsiteY67" fmla="*/ 406379 h 2092109"/>
              <a:gd name="connsiteX68" fmla="*/ 3217217 w 6097266"/>
              <a:gd name="connsiteY68" fmla="*/ 418820 h 2092109"/>
              <a:gd name="connsiteX69" fmla="*/ 3298083 w 6097266"/>
              <a:gd name="connsiteY69" fmla="*/ 431260 h 2092109"/>
              <a:gd name="connsiteX70" fmla="*/ 3341625 w 6097266"/>
              <a:gd name="connsiteY70" fmla="*/ 443701 h 2092109"/>
              <a:gd name="connsiteX71" fmla="*/ 3428711 w 6097266"/>
              <a:gd name="connsiteY71" fmla="*/ 462363 h 2092109"/>
              <a:gd name="connsiteX72" fmla="*/ 3515797 w 6097266"/>
              <a:gd name="connsiteY72" fmla="*/ 468583 h 2092109"/>
              <a:gd name="connsiteX73" fmla="*/ 3901462 w 6097266"/>
              <a:gd name="connsiteY73" fmla="*/ 462363 h 2092109"/>
              <a:gd name="connsiteX74" fmla="*/ 3920123 w 6097266"/>
              <a:gd name="connsiteY74" fmla="*/ 449922 h 2092109"/>
              <a:gd name="connsiteX75" fmla="*/ 3938785 w 6097266"/>
              <a:gd name="connsiteY75" fmla="*/ 443701 h 2092109"/>
              <a:gd name="connsiteX76" fmla="*/ 3951225 w 6097266"/>
              <a:gd name="connsiteY76" fmla="*/ 425040 h 2092109"/>
              <a:gd name="connsiteX77" fmla="*/ 3982327 w 6097266"/>
              <a:gd name="connsiteY77" fmla="*/ 418820 h 2092109"/>
              <a:gd name="connsiteX78" fmla="*/ 4000989 w 6097266"/>
              <a:gd name="connsiteY78" fmla="*/ 412599 h 2092109"/>
              <a:gd name="connsiteX79" fmla="*/ 4038311 w 6097266"/>
              <a:gd name="connsiteY79" fmla="*/ 406379 h 2092109"/>
              <a:gd name="connsiteX80" fmla="*/ 4056972 w 6097266"/>
              <a:gd name="connsiteY80" fmla="*/ 400158 h 2092109"/>
              <a:gd name="connsiteX81" fmla="*/ 4100515 w 6097266"/>
              <a:gd name="connsiteY81" fmla="*/ 393938 h 2092109"/>
              <a:gd name="connsiteX82" fmla="*/ 4200042 w 6097266"/>
              <a:gd name="connsiteY82" fmla="*/ 362836 h 2092109"/>
              <a:gd name="connsiteX83" fmla="*/ 4299568 w 6097266"/>
              <a:gd name="connsiteY83" fmla="*/ 325514 h 2092109"/>
              <a:gd name="connsiteX84" fmla="*/ 4318230 w 6097266"/>
              <a:gd name="connsiteY84" fmla="*/ 313073 h 2092109"/>
              <a:gd name="connsiteX85" fmla="*/ 4336891 w 6097266"/>
              <a:gd name="connsiteY85" fmla="*/ 306852 h 2092109"/>
              <a:gd name="connsiteX86" fmla="*/ 4343111 w 6097266"/>
              <a:gd name="connsiteY86" fmla="*/ 281971 h 2092109"/>
              <a:gd name="connsiteX87" fmla="*/ 4355552 w 6097266"/>
              <a:gd name="connsiteY87" fmla="*/ 263309 h 2092109"/>
              <a:gd name="connsiteX88" fmla="*/ 4361772 w 6097266"/>
              <a:gd name="connsiteY88" fmla="*/ 244648 h 2092109"/>
              <a:gd name="connsiteX89" fmla="*/ 4392874 w 6097266"/>
              <a:gd name="connsiteY89" fmla="*/ 201105 h 2092109"/>
              <a:gd name="connsiteX90" fmla="*/ 4430197 w 6097266"/>
              <a:gd name="connsiteY90" fmla="*/ 170003 h 2092109"/>
              <a:gd name="connsiteX91" fmla="*/ 4504842 w 6097266"/>
              <a:gd name="connsiteY91" fmla="*/ 163783 h 2092109"/>
              <a:gd name="connsiteX92" fmla="*/ 4523503 w 6097266"/>
              <a:gd name="connsiteY92" fmla="*/ 157563 h 2092109"/>
              <a:gd name="connsiteX93" fmla="*/ 4579487 w 6097266"/>
              <a:gd name="connsiteY93" fmla="*/ 132681 h 2092109"/>
              <a:gd name="connsiteX94" fmla="*/ 4604368 w 6097266"/>
              <a:gd name="connsiteY94" fmla="*/ 126460 h 2092109"/>
              <a:gd name="connsiteX95" fmla="*/ 4635470 w 6097266"/>
              <a:gd name="connsiteY95" fmla="*/ 107799 h 2092109"/>
              <a:gd name="connsiteX96" fmla="*/ 4679013 w 6097266"/>
              <a:gd name="connsiteY96" fmla="*/ 82918 h 2092109"/>
              <a:gd name="connsiteX97" fmla="*/ 4703895 w 6097266"/>
              <a:gd name="connsiteY97" fmla="*/ 76697 h 2092109"/>
              <a:gd name="connsiteX98" fmla="*/ 4759878 w 6097266"/>
              <a:gd name="connsiteY98" fmla="*/ 39375 h 2092109"/>
              <a:gd name="connsiteX99" fmla="*/ 4784760 w 6097266"/>
              <a:gd name="connsiteY99" fmla="*/ 20714 h 2092109"/>
              <a:gd name="connsiteX100" fmla="*/ 4840744 w 6097266"/>
              <a:gd name="connsiteY100" fmla="*/ 14493 h 2092109"/>
              <a:gd name="connsiteX101" fmla="*/ 4859405 w 6097266"/>
              <a:gd name="connsiteY101" fmla="*/ 8273 h 2092109"/>
              <a:gd name="connsiteX102" fmla="*/ 5201527 w 6097266"/>
              <a:gd name="connsiteY102" fmla="*/ 8273 h 2092109"/>
              <a:gd name="connsiteX103" fmla="*/ 5276172 w 6097266"/>
              <a:gd name="connsiteY103" fmla="*/ 14493 h 2092109"/>
              <a:gd name="connsiteX104" fmla="*/ 5556091 w 6097266"/>
              <a:gd name="connsiteY104" fmla="*/ 26934 h 2092109"/>
              <a:gd name="connsiteX105" fmla="*/ 5636956 w 6097266"/>
              <a:gd name="connsiteY105" fmla="*/ 45595 h 2092109"/>
              <a:gd name="connsiteX106" fmla="*/ 5668058 w 6097266"/>
              <a:gd name="connsiteY106" fmla="*/ 58036 h 2092109"/>
              <a:gd name="connsiteX107" fmla="*/ 5730262 w 6097266"/>
              <a:gd name="connsiteY107" fmla="*/ 89138 h 2092109"/>
              <a:gd name="connsiteX108" fmla="*/ 5748923 w 6097266"/>
              <a:gd name="connsiteY108" fmla="*/ 101579 h 2092109"/>
              <a:gd name="connsiteX109" fmla="*/ 5767585 w 6097266"/>
              <a:gd name="connsiteY109" fmla="*/ 107799 h 2092109"/>
              <a:gd name="connsiteX110" fmla="*/ 5811127 w 6097266"/>
              <a:gd name="connsiteY110" fmla="*/ 132681 h 2092109"/>
              <a:gd name="connsiteX111" fmla="*/ 6016401 w 6097266"/>
              <a:gd name="connsiteY111" fmla="*/ 151342 h 2092109"/>
              <a:gd name="connsiteX112" fmla="*/ 6028842 w 6097266"/>
              <a:gd name="connsiteY112" fmla="*/ 188665 h 2092109"/>
              <a:gd name="connsiteX113" fmla="*/ 6035062 w 6097266"/>
              <a:gd name="connsiteY113" fmla="*/ 250869 h 2092109"/>
              <a:gd name="connsiteX114" fmla="*/ 6041283 w 6097266"/>
              <a:gd name="connsiteY114" fmla="*/ 306852 h 2092109"/>
              <a:gd name="connsiteX115" fmla="*/ 6053723 w 6097266"/>
              <a:gd name="connsiteY115" fmla="*/ 493465 h 2092109"/>
              <a:gd name="connsiteX116" fmla="*/ 6059944 w 6097266"/>
              <a:gd name="connsiteY116" fmla="*/ 518346 h 2092109"/>
              <a:gd name="connsiteX117" fmla="*/ 6066164 w 6097266"/>
              <a:gd name="connsiteY117" fmla="*/ 605432 h 2092109"/>
              <a:gd name="connsiteX118" fmla="*/ 6072385 w 6097266"/>
              <a:gd name="connsiteY118" fmla="*/ 624093 h 2092109"/>
              <a:gd name="connsiteX119" fmla="*/ 6078605 w 6097266"/>
              <a:gd name="connsiteY119" fmla="*/ 661416 h 2092109"/>
              <a:gd name="connsiteX120" fmla="*/ 6084825 w 6097266"/>
              <a:gd name="connsiteY120" fmla="*/ 686297 h 2092109"/>
              <a:gd name="connsiteX121" fmla="*/ 6091046 w 6097266"/>
              <a:gd name="connsiteY121" fmla="*/ 754722 h 2092109"/>
              <a:gd name="connsiteX122" fmla="*/ 6097266 w 6097266"/>
              <a:gd name="connsiteY122" fmla="*/ 785824 h 2092109"/>
              <a:gd name="connsiteX123" fmla="*/ 6091046 w 6097266"/>
              <a:gd name="connsiteY123" fmla="*/ 928893 h 2092109"/>
              <a:gd name="connsiteX124" fmla="*/ 6078605 w 6097266"/>
              <a:gd name="connsiteY124" fmla="*/ 991097 h 2092109"/>
              <a:gd name="connsiteX125" fmla="*/ 6072385 w 6097266"/>
              <a:gd name="connsiteY125" fmla="*/ 1047081 h 2092109"/>
              <a:gd name="connsiteX126" fmla="*/ 6059944 w 6097266"/>
              <a:gd name="connsiteY126" fmla="*/ 1084403 h 2092109"/>
              <a:gd name="connsiteX127" fmla="*/ 6053723 w 6097266"/>
              <a:gd name="connsiteY127" fmla="*/ 1121726 h 2092109"/>
              <a:gd name="connsiteX128" fmla="*/ 6041283 w 6097266"/>
              <a:gd name="connsiteY128" fmla="*/ 1208811 h 2092109"/>
              <a:gd name="connsiteX129" fmla="*/ 6035062 w 6097266"/>
              <a:gd name="connsiteY129" fmla="*/ 1227473 h 2092109"/>
              <a:gd name="connsiteX130" fmla="*/ 6028842 w 6097266"/>
              <a:gd name="connsiteY130" fmla="*/ 1271016 h 2092109"/>
              <a:gd name="connsiteX131" fmla="*/ 6003960 w 6097266"/>
              <a:gd name="connsiteY131" fmla="*/ 1358101 h 2092109"/>
              <a:gd name="connsiteX132" fmla="*/ 5991519 w 6097266"/>
              <a:gd name="connsiteY132" fmla="*/ 1407865 h 2092109"/>
              <a:gd name="connsiteX133" fmla="*/ 5979078 w 6097266"/>
              <a:gd name="connsiteY133" fmla="*/ 1438967 h 2092109"/>
              <a:gd name="connsiteX134" fmla="*/ 5985299 w 6097266"/>
              <a:gd name="connsiteY134" fmla="*/ 1582036 h 2092109"/>
              <a:gd name="connsiteX135" fmla="*/ 5979078 w 6097266"/>
              <a:gd name="connsiteY135" fmla="*/ 1619358 h 2092109"/>
              <a:gd name="connsiteX136" fmla="*/ 5960417 w 6097266"/>
              <a:gd name="connsiteY136" fmla="*/ 1625579 h 2092109"/>
              <a:gd name="connsiteX137" fmla="*/ 5842230 w 6097266"/>
              <a:gd name="connsiteY137" fmla="*/ 1631799 h 2092109"/>
              <a:gd name="connsiteX138" fmla="*/ 5780025 w 6097266"/>
              <a:gd name="connsiteY138" fmla="*/ 1669122 h 2092109"/>
              <a:gd name="connsiteX139" fmla="*/ 5761364 w 6097266"/>
              <a:gd name="connsiteY139" fmla="*/ 1687783 h 2092109"/>
              <a:gd name="connsiteX140" fmla="*/ 5742703 w 6097266"/>
              <a:gd name="connsiteY140" fmla="*/ 1700224 h 2092109"/>
              <a:gd name="connsiteX141" fmla="*/ 5730262 w 6097266"/>
              <a:gd name="connsiteY141" fmla="*/ 1718885 h 2092109"/>
              <a:gd name="connsiteX142" fmla="*/ 5674278 w 6097266"/>
              <a:gd name="connsiteY142" fmla="*/ 1743767 h 2092109"/>
              <a:gd name="connsiteX143" fmla="*/ 5612074 w 6097266"/>
              <a:gd name="connsiteY143" fmla="*/ 1762428 h 2092109"/>
              <a:gd name="connsiteX144" fmla="*/ 5574752 w 6097266"/>
              <a:gd name="connsiteY144" fmla="*/ 1768648 h 2092109"/>
              <a:gd name="connsiteX145" fmla="*/ 5500107 w 6097266"/>
              <a:gd name="connsiteY145" fmla="*/ 1799750 h 2092109"/>
              <a:gd name="connsiteX146" fmla="*/ 5462785 w 6097266"/>
              <a:gd name="connsiteY146" fmla="*/ 1818411 h 2092109"/>
              <a:gd name="connsiteX147" fmla="*/ 5444123 w 6097266"/>
              <a:gd name="connsiteY147" fmla="*/ 1824632 h 2092109"/>
              <a:gd name="connsiteX148" fmla="*/ 5381919 w 6097266"/>
              <a:gd name="connsiteY148" fmla="*/ 1849514 h 2092109"/>
              <a:gd name="connsiteX149" fmla="*/ 5363258 w 6097266"/>
              <a:gd name="connsiteY149" fmla="*/ 1855734 h 2092109"/>
              <a:gd name="connsiteX150" fmla="*/ 5288613 w 6097266"/>
              <a:gd name="connsiteY150" fmla="*/ 1905497 h 2092109"/>
              <a:gd name="connsiteX151" fmla="*/ 5238850 w 6097266"/>
              <a:gd name="connsiteY151" fmla="*/ 1930379 h 2092109"/>
              <a:gd name="connsiteX152" fmla="*/ 5195307 w 6097266"/>
              <a:gd name="connsiteY152" fmla="*/ 1955260 h 2092109"/>
              <a:gd name="connsiteX153" fmla="*/ 5176646 w 6097266"/>
              <a:gd name="connsiteY153" fmla="*/ 1961481 h 2092109"/>
              <a:gd name="connsiteX154" fmla="*/ 5151764 w 6097266"/>
              <a:gd name="connsiteY154" fmla="*/ 1973922 h 2092109"/>
              <a:gd name="connsiteX155" fmla="*/ 5126883 w 6097266"/>
              <a:gd name="connsiteY155" fmla="*/ 1980142 h 2092109"/>
              <a:gd name="connsiteX156" fmla="*/ 5089560 w 6097266"/>
              <a:gd name="connsiteY156" fmla="*/ 1992583 h 2092109"/>
              <a:gd name="connsiteX157" fmla="*/ 4790981 w 6097266"/>
              <a:gd name="connsiteY157" fmla="*/ 1998803 h 2092109"/>
              <a:gd name="connsiteX158" fmla="*/ 4716336 w 6097266"/>
              <a:gd name="connsiteY158" fmla="*/ 2011244 h 2092109"/>
              <a:gd name="connsiteX159" fmla="*/ 4324450 w 6097266"/>
              <a:gd name="connsiteY159" fmla="*/ 2005024 h 2092109"/>
              <a:gd name="connsiteX160" fmla="*/ 4224923 w 6097266"/>
              <a:gd name="connsiteY160" fmla="*/ 2005024 h 2092109"/>
              <a:gd name="connsiteX161" fmla="*/ 3963666 w 6097266"/>
              <a:gd name="connsiteY161" fmla="*/ 1998803 h 2092109"/>
              <a:gd name="connsiteX162" fmla="*/ 3938785 w 6097266"/>
              <a:gd name="connsiteY162" fmla="*/ 1992583 h 2092109"/>
              <a:gd name="connsiteX163" fmla="*/ 3814376 w 6097266"/>
              <a:gd name="connsiteY163" fmla="*/ 1998803 h 2092109"/>
              <a:gd name="connsiteX164" fmla="*/ 3783274 w 6097266"/>
              <a:gd name="connsiteY164" fmla="*/ 2005024 h 2092109"/>
              <a:gd name="connsiteX165" fmla="*/ 3739732 w 6097266"/>
              <a:gd name="connsiteY165" fmla="*/ 2011244 h 2092109"/>
              <a:gd name="connsiteX166" fmla="*/ 3721070 w 6097266"/>
              <a:gd name="connsiteY166" fmla="*/ 2017465 h 2092109"/>
              <a:gd name="connsiteX167" fmla="*/ 3633985 w 6097266"/>
              <a:gd name="connsiteY167" fmla="*/ 2036126 h 2092109"/>
              <a:gd name="connsiteX168" fmla="*/ 3434932 w 6097266"/>
              <a:gd name="connsiteY168" fmla="*/ 2042346 h 2092109"/>
              <a:gd name="connsiteX169" fmla="*/ 3347846 w 6097266"/>
              <a:gd name="connsiteY169" fmla="*/ 2073448 h 2092109"/>
              <a:gd name="connsiteX170" fmla="*/ 3322964 w 6097266"/>
              <a:gd name="connsiteY170" fmla="*/ 2079669 h 2092109"/>
              <a:gd name="connsiteX171" fmla="*/ 3285642 w 6097266"/>
              <a:gd name="connsiteY171" fmla="*/ 2092109 h 2092109"/>
              <a:gd name="connsiteX172" fmla="*/ 3130132 w 6097266"/>
              <a:gd name="connsiteY172" fmla="*/ 2085889 h 2092109"/>
              <a:gd name="connsiteX173" fmla="*/ 3117691 w 6097266"/>
              <a:gd name="connsiteY173" fmla="*/ 2042346 h 2092109"/>
              <a:gd name="connsiteX174" fmla="*/ 3030605 w 6097266"/>
              <a:gd name="connsiteY174" fmla="*/ 2073448 h 2092109"/>
              <a:gd name="connsiteX175" fmla="*/ 2987062 w 6097266"/>
              <a:gd name="connsiteY175" fmla="*/ 2067228 h 2092109"/>
              <a:gd name="connsiteX176" fmla="*/ 2955960 w 6097266"/>
              <a:gd name="connsiteY176" fmla="*/ 2061007 h 2092109"/>
              <a:gd name="connsiteX177" fmla="*/ 2433446 w 6097266"/>
              <a:gd name="connsiteY177" fmla="*/ 2054787 h 2092109"/>
              <a:gd name="connsiteX178" fmla="*/ 2352581 w 6097266"/>
              <a:gd name="connsiteY178" fmla="*/ 2042346 h 2092109"/>
              <a:gd name="connsiteX179" fmla="*/ 2321478 w 6097266"/>
              <a:gd name="connsiteY179" fmla="*/ 2029905 h 2092109"/>
              <a:gd name="connsiteX180" fmla="*/ 2290376 w 6097266"/>
              <a:gd name="connsiteY180" fmla="*/ 2023685 h 2092109"/>
              <a:gd name="connsiteX181" fmla="*/ 2259274 w 6097266"/>
              <a:gd name="connsiteY181" fmla="*/ 2011244 h 2092109"/>
              <a:gd name="connsiteX182" fmla="*/ 2203291 w 6097266"/>
              <a:gd name="connsiteY182" fmla="*/ 1998803 h 2092109"/>
              <a:gd name="connsiteX183" fmla="*/ 2178409 w 6097266"/>
              <a:gd name="connsiteY183" fmla="*/ 1992583 h 2092109"/>
              <a:gd name="connsiteX184" fmla="*/ 2159748 w 6097266"/>
              <a:gd name="connsiteY184" fmla="*/ 1986363 h 2092109"/>
              <a:gd name="connsiteX185" fmla="*/ 2128646 w 6097266"/>
              <a:gd name="connsiteY185" fmla="*/ 1980142 h 2092109"/>
              <a:gd name="connsiteX186" fmla="*/ 1910932 w 6097266"/>
              <a:gd name="connsiteY186" fmla="*/ 1986363 h 2092109"/>
              <a:gd name="connsiteX187" fmla="*/ 1867389 w 6097266"/>
              <a:gd name="connsiteY187" fmla="*/ 2005024 h 2092109"/>
              <a:gd name="connsiteX188" fmla="*/ 1823846 w 6097266"/>
              <a:gd name="connsiteY188" fmla="*/ 2017465 h 2092109"/>
              <a:gd name="connsiteX189" fmla="*/ 1780303 w 6097266"/>
              <a:gd name="connsiteY189" fmla="*/ 2036126 h 2092109"/>
              <a:gd name="connsiteX190" fmla="*/ 1755421 w 6097266"/>
              <a:gd name="connsiteY190" fmla="*/ 2048567 h 2092109"/>
              <a:gd name="connsiteX191" fmla="*/ 1494164 w 6097266"/>
              <a:gd name="connsiteY191" fmla="*/ 2054787 h 2092109"/>
              <a:gd name="connsiteX192" fmla="*/ 1344874 w 6097266"/>
              <a:gd name="connsiteY192" fmla="*/ 2054787 h 2092109"/>
              <a:gd name="connsiteX193" fmla="*/ 1189364 w 6097266"/>
              <a:gd name="connsiteY193" fmla="*/ 2042346 h 2092109"/>
              <a:gd name="connsiteX194" fmla="*/ 1021413 w 6097266"/>
              <a:gd name="connsiteY194" fmla="*/ 2023685 h 2092109"/>
              <a:gd name="connsiteX195" fmla="*/ 977870 w 6097266"/>
              <a:gd name="connsiteY195" fmla="*/ 2017465 h 2092109"/>
              <a:gd name="connsiteX196" fmla="*/ 946768 w 6097266"/>
              <a:gd name="connsiteY196" fmla="*/ 2011244 h 2092109"/>
              <a:gd name="connsiteX197" fmla="*/ 803699 w 6097266"/>
              <a:gd name="connsiteY197" fmla="*/ 2005024 h 2092109"/>
              <a:gd name="connsiteX198" fmla="*/ 753936 w 6097266"/>
              <a:gd name="connsiteY198" fmla="*/ 1992583 h 2092109"/>
              <a:gd name="connsiteX199" fmla="*/ 735274 w 6097266"/>
              <a:gd name="connsiteY199" fmla="*/ 1986363 h 2092109"/>
              <a:gd name="connsiteX200" fmla="*/ 660630 w 6097266"/>
              <a:gd name="connsiteY200" fmla="*/ 1973922 h 2092109"/>
              <a:gd name="connsiteX201" fmla="*/ 610866 w 6097266"/>
              <a:gd name="connsiteY201" fmla="*/ 1961481 h 2092109"/>
              <a:gd name="connsiteX202" fmla="*/ 592205 w 6097266"/>
              <a:gd name="connsiteY202" fmla="*/ 1955260 h 2092109"/>
              <a:gd name="connsiteX203" fmla="*/ 542442 w 6097266"/>
              <a:gd name="connsiteY203" fmla="*/ 1949040 h 2092109"/>
              <a:gd name="connsiteX204" fmla="*/ 455356 w 6097266"/>
              <a:gd name="connsiteY204" fmla="*/ 1955260 h 2092109"/>
              <a:gd name="connsiteX205" fmla="*/ 418034 w 6097266"/>
              <a:gd name="connsiteY205" fmla="*/ 1961481 h 2092109"/>
              <a:gd name="connsiteX206" fmla="*/ 44809 w 6097266"/>
              <a:gd name="connsiteY206" fmla="*/ 1955260 h 2092109"/>
              <a:gd name="connsiteX207" fmla="*/ 7487 w 6097266"/>
              <a:gd name="connsiteY207" fmla="*/ 1793530 h 2092109"/>
              <a:gd name="connsiteX208" fmla="*/ 7487 w 6097266"/>
              <a:gd name="connsiteY208" fmla="*/ 1774869 h 2092109"/>
              <a:gd name="connsiteX0" fmla="*/ 7487 w 6097266"/>
              <a:gd name="connsiteY0" fmla="*/ 1774869 h 2085889"/>
              <a:gd name="connsiteX1" fmla="*/ 13707 w 6097266"/>
              <a:gd name="connsiteY1" fmla="*/ 1712665 h 2085889"/>
              <a:gd name="connsiteX2" fmla="*/ 26148 w 6097266"/>
              <a:gd name="connsiteY2" fmla="*/ 1687783 h 2085889"/>
              <a:gd name="connsiteX3" fmla="*/ 44809 w 6097266"/>
              <a:gd name="connsiteY3" fmla="*/ 1650460 h 2085889"/>
              <a:gd name="connsiteX4" fmla="*/ 63470 w 6097266"/>
              <a:gd name="connsiteY4" fmla="*/ 1600697 h 2085889"/>
              <a:gd name="connsiteX5" fmla="*/ 75911 w 6097266"/>
              <a:gd name="connsiteY5" fmla="*/ 1557154 h 2085889"/>
              <a:gd name="connsiteX6" fmla="*/ 69691 w 6097266"/>
              <a:gd name="connsiteY6" fmla="*/ 1171489 h 2085889"/>
              <a:gd name="connsiteX7" fmla="*/ 82132 w 6097266"/>
              <a:gd name="connsiteY7" fmla="*/ 891571 h 2085889"/>
              <a:gd name="connsiteX8" fmla="*/ 88352 w 6097266"/>
              <a:gd name="connsiteY8" fmla="*/ 866689 h 2085889"/>
              <a:gd name="connsiteX9" fmla="*/ 100793 w 6097266"/>
              <a:gd name="connsiteY9" fmla="*/ 767163 h 2085889"/>
              <a:gd name="connsiteX10" fmla="*/ 107013 w 6097266"/>
              <a:gd name="connsiteY10" fmla="*/ 748501 h 2085889"/>
              <a:gd name="connsiteX11" fmla="*/ 119454 w 6097266"/>
              <a:gd name="connsiteY11" fmla="*/ 698738 h 2085889"/>
              <a:gd name="connsiteX12" fmla="*/ 125674 w 6097266"/>
              <a:gd name="connsiteY12" fmla="*/ 611652 h 2085889"/>
              <a:gd name="connsiteX13" fmla="*/ 138115 w 6097266"/>
              <a:gd name="connsiteY13" fmla="*/ 580550 h 2085889"/>
              <a:gd name="connsiteX14" fmla="*/ 144336 w 6097266"/>
              <a:gd name="connsiteY14" fmla="*/ 549448 h 2085889"/>
              <a:gd name="connsiteX15" fmla="*/ 150556 w 6097266"/>
              <a:gd name="connsiteY15" fmla="*/ 530787 h 2085889"/>
              <a:gd name="connsiteX16" fmla="*/ 162997 w 6097266"/>
              <a:gd name="connsiteY16" fmla="*/ 481024 h 2085889"/>
              <a:gd name="connsiteX17" fmla="*/ 187878 w 6097266"/>
              <a:gd name="connsiteY17" fmla="*/ 431260 h 2085889"/>
              <a:gd name="connsiteX18" fmla="*/ 194099 w 6097266"/>
              <a:gd name="connsiteY18" fmla="*/ 400158 h 2085889"/>
              <a:gd name="connsiteX19" fmla="*/ 206540 w 6097266"/>
              <a:gd name="connsiteY19" fmla="*/ 381497 h 2085889"/>
              <a:gd name="connsiteX20" fmla="*/ 225201 w 6097266"/>
              <a:gd name="connsiteY20" fmla="*/ 337954 h 2085889"/>
              <a:gd name="connsiteX21" fmla="*/ 243862 w 6097266"/>
              <a:gd name="connsiteY21" fmla="*/ 275750 h 2085889"/>
              <a:gd name="connsiteX22" fmla="*/ 262523 w 6097266"/>
              <a:gd name="connsiteY22" fmla="*/ 238428 h 2085889"/>
              <a:gd name="connsiteX23" fmla="*/ 299846 w 6097266"/>
              <a:gd name="connsiteY23" fmla="*/ 213546 h 2085889"/>
              <a:gd name="connsiteX24" fmla="*/ 318507 w 6097266"/>
              <a:gd name="connsiteY24" fmla="*/ 201105 h 2085889"/>
              <a:gd name="connsiteX25" fmla="*/ 349609 w 6097266"/>
              <a:gd name="connsiteY25" fmla="*/ 163783 h 2085889"/>
              <a:gd name="connsiteX26" fmla="*/ 368270 w 6097266"/>
              <a:gd name="connsiteY26" fmla="*/ 151342 h 2085889"/>
              <a:gd name="connsiteX27" fmla="*/ 436695 w 6097266"/>
              <a:gd name="connsiteY27" fmla="*/ 145122 h 2085889"/>
              <a:gd name="connsiteX28" fmla="*/ 517560 w 6097266"/>
              <a:gd name="connsiteY28" fmla="*/ 132681 h 2085889"/>
              <a:gd name="connsiteX29" fmla="*/ 610866 w 6097266"/>
              <a:gd name="connsiteY29" fmla="*/ 120240 h 2085889"/>
              <a:gd name="connsiteX30" fmla="*/ 641968 w 6097266"/>
              <a:gd name="connsiteY30" fmla="*/ 114020 h 2085889"/>
              <a:gd name="connsiteX31" fmla="*/ 965430 w 6097266"/>
              <a:gd name="connsiteY31" fmla="*/ 120240 h 2085889"/>
              <a:gd name="connsiteX32" fmla="*/ 1170703 w 6097266"/>
              <a:gd name="connsiteY32" fmla="*/ 114020 h 2085889"/>
              <a:gd name="connsiteX33" fmla="*/ 1208025 w 6097266"/>
              <a:gd name="connsiteY33" fmla="*/ 101579 h 2085889"/>
              <a:gd name="connsiteX34" fmla="*/ 1232907 w 6097266"/>
              <a:gd name="connsiteY34" fmla="*/ 95358 h 2085889"/>
              <a:gd name="connsiteX35" fmla="*/ 1270230 w 6097266"/>
              <a:gd name="connsiteY35" fmla="*/ 82918 h 2085889"/>
              <a:gd name="connsiteX36" fmla="*/ 1425740 w 6097266"/>
              <a:gd name="connsiteY36" fmla="*/ 89138 h 2085889"/>
              <a:gd name="connsiteX37" fmla="*/ 1469283 w 6097266"/>
              <a:gd name="connsiteY37" fmla="*/ 114020 h 2085889"/>
              <a:gd name="connsiteX38" fmla="*/ 1487944 w 6097266"/>
              <a:gd name="connsiteY38" fmla="*/ 120240 h 2085889"/>
              <a:gd name="connsiteX39" fmla="*/ 1506605 w 6097266"/>
              <a:gd name="connsiteY39" fmla="*/ 132681 h 2085889"/>
              <a:gd name="connsiteX40" fmla="*/ 1531487 w 6097266"/>
              <a:gd name="connsiteY40" fmla="*/ 145122 h 2085889"/>
              <a:gd name="connsiteX41" fmla="*/ 1550148 w 6097266"/>
              <a:gd name="connsiteY41" fmla="*/ 163783 h 2085889"/>
              <a:gd name="connsiteX42" fmla="*/ 1587470 w 6097266"/>
              <a:gd name="connsiteY42" fmla="*/ 170003 h 2085889"/>
              <a:gd name="connsiteX43" fmla="*/ 1618572 w 6097266"/>
              <a:gd name="connsiteY43" fmla="*/ 176224 h 2085889"/>
              <a:gd name="connsiteX44" fmla="*/ 1848727 w 6097266"/>
              <a:gd name="connsiteY44" fmla="*/ 182444 h 2085889"/>
              <a:gd name="connsiteX45" fmla="*/ 1998017 w 6097266"/>
              <a:gd name="connsiteY45" fmla="*/ 194885 h 2085889"/>
              <a:gd name="connsiteX46" fmla="*/ 2016678 w 6097266"/>
              <a:gd name="connsiteY46" fmla="*/ 201105 h 2085889"/>
              <a:gd name="connsiteX47" fmla="*/ 2122425 w 6097266"/>
              <a:gd name="connsiteY47" fmla="*/ 213546 h 2085889"/>
              <a:gd name="connsiteX48" fmla="*/ 2271715 w 6097266"/>
              <a:gd name="connsiteY48" fmla="*/ 225987 h 2085889"/>
              <a:gd name="connsiteX49" fmla="*/ 2371242 w 6097266"/>
              <a:gd name="connsiteY49" fmla="*/ 250869 h 2085889"/>
              <a:gd name="connsiteX50" fmla="*/ 2396123 w 6097266"/>
              <a:gd name="connsiteY50" fmla="*/ 257089 h 2085889"/>
              <a:gd name="connsiteX51" fmla="*/ 2414785 w 6097266"/>
              <a:gd name="connsiteY51" fmla="*/ 263309 h 2085889"/>
              <a:gd name="connsiteX52" fmla="*/ 2644940 w 6097266"/>
              <a:gd name="connsiteY52" fmla="*/ 269530 h 2085889"/>
              <a:gd name="connsiteX53" fmla="*/ 2663601 w 6097266"/>
              <a:gd name="connsiteY53" fmla="*/ 275750 h 2085889"/>
              <a:gd name="connsiteX54" fmla="*/ 2688483 w 6097266"/>
              <a:gd name="connsiteY54" fmla="*/ 294411 h 2085889"/>
              <a:gd name="connsiteX55" fmla="*/ 2707144 w 6097266"/>
              <a:gd name="connsiteY55" fmla="*/ 306852 h 2085889"/>
              <a:gd name="connsiteX56" fmla="*/ 2732025 w 6097266"/>
              <a:gd name="connsiteY56" fmla="*/ 325514 h 2085889"/>
              <a:gd name="connsiteX57" fmla="*/ 2769348 w 6097266"/>
              <a:gd name="connsiteY57" fmla="*/ 350395 h 2085889"/>
              <a:gd name="connsiteX58" fmla="*/ 2843993 w 6097266"/>
              <a:gd name="connsiteY58" fmla="*/ 356616 h 2085889"/>
              <a:gd name="connsiteX59" fmla="*/ 2887536 w 6097266"/>
              <a:gd name="connsiteY59" fmla="*/ 381497 h 2085889"/>
              <a:gd name="connsiteX60" fmla="*/ 2906197 w 6097266"/>
              <a:gd name="connsiteY60" fmla="*/ 369056 h 2085889"/>
              <a:gd name="connsiteX61" fmla="*/ 2924858 w 6097266"/>
              <a:gd name="connsiteY61" fmla="*/ 350395 h 2085889"/>
              <a:gd name="connsiteX62" fmla="*/ 2968401 w 6097266"/>
              <a:gd name="connsiteY62" fmla="*/ 313073 h 2085889"/>
              <a:gd name="connsiteX63" fmla="*/ 2993283 w 6097266"/>
              <a:gd name="connsiteY63" fmla="*/ 350395 h 2085889"/>
              <a:gd name="connsiteX64" fmla="*/ 2999503 w 6097266"/>
              <a:gd name="connsiteY64" fmla="*/ 369056 h 2085889"/>
              <a:gd name="connsiteX65" fmla="*/ 3018164 w 6097266"/>
              <a:gd name="connsiteY65" fmla="*/ 393938 h 2085889"/>
              <a:gd name="connsiteX66" fmla="*/ 3061707 w 6097266"/>
              <a:gd name="connsiteY66" fmla="*/ 400158 h 2085889"/>
              <a:gd name="connsiteX67" fmla="*/ 3198556 w 6097266"/>
              <a:gd name="connsiteY67" fmla="*/ 406379 h 2085889"/>
              <a:gd name="connsiteX68" fmla="*/ 3217217 w 6097266"/>
              <a:gd name="connsiteY68" fmla="*/ 418820 h 2085889"/>
              <a:gd name="connsiteX69" fmla="*/ 3298083 w 6097266"/>
              <a:gd name="connsiteY69" fmla="*/ 431260 h 2085889"/>
              <a:gd name="connsiteX70" fmla="*/ 3341625 w 6097266"/>
              <a:gd name="connsiteY70" fmla="*/ 443701 h 2085889"/>
              <a:gd name="connsiteX71" fmla="*/ 3428711 w 6097266"/>
              <a:gd name="connsiteY71" fmla="*/ 462363 h 2085889"/>
              <a:gd name="connsiteX72" fmla="*/ 3515797 w 6097266"/>
              <a:gd name="connsiteY72" fmla="*/ 468583 h 2085889"/>
              <a:gd name="connsiteX73" fmla="*/ 3901462 w 6097266"/>
              <a:gd name="connsiteY73" fmla="*/ 462363 h 2085889"/>
              <a:gd name="connsiteX74" fmla="*/ 3920123 w 6097266"/>
              <a:gd name="connsiteY74" fmla="*/ 449922 h 2085889"/>
              <a:gd name="connsiteX75" fmla="*/ 3938785 w 6097266"/>
              <a:gd name="connsiteY75" fmla="*/ 443701 h 2085889"/>
              <a:gd name="connsiteX76" fmla="*/ 3951225 w 6097266"/>
              <a:gd name="connsiteY76" fmla="*/ 425040 h 2085889"/>
              <a:gd name="connsiteX77" fmla="*/ 3982327 w 6097266"/>
              <a:gd name="connsiteY77" fmla="*/ 418820 h 2085889"/>
              <a:gd name="connsiteX78" fmla="*/ 4000989 w 6097266"/>
              <a:gd name="connsiteY78" fmla="*/ 412599 h 2085889"/>
              <a:gd name="connsiteX79" fmla="*/ 4038311 w 6097266"/>
              <a:gd name="connsiteY79" fmla="*/ 406379 h 2085889"/>
              <a:gd name="connsiteX80" fmla="*/ 4056972 w 6097266"/>
              <a:gd name="connsiteY80" fmla="*/ 400158 h 2085889"/>
              <a:gd name="connsiteX81" fmla="*/ 4100515 w 6097266"/>
              <a:gd name="connsiteY81" fmla="*/ 393938 h 2085889"/>
              <a:gd name="connsiteX82" fmla="*/ 4200042 w 6097266"/>
              <a:gd name="connsiteY82" fmla="*/ 362836 h 2085889"/>
              <a:gd name="connsiteX83" fmla="*/ 4299568 w 6097266"/>
              <a:gd name="connsiteY83" fmla="*/ 325514 h 2085889"/>
              <a:gd name="connsiteX84" fmla="*/ 4318230 w 6097266"/>
              <a:gd name="connsiteY84" fmla="*/ 313073 h 2085889"/>
              <a:gd name="connsiteX85" fmla="*/ 4336891 w 6097266"/>
              <a:gd name="connsiteY85" fmla="*/ 306852 h 2085889"/>
              <a:gd name="connsiteX86" fmla="*/ 4343111 w 6097266"/>
              <a:gd name="connsiteY86" fmla="*/ 281971 h 2085889"/>
              <a:gd name="connsiteX87" fmla="*/ 4355552 w 6097266"/>
              <a:gd name="connsiteY87" fmla="*/ 263309 h 2085889"/>
              <a:gd name="connsiteX88" fmla="*/ 4361772 w 6097266"/>
              <a:gd name="connsiteY88" fmla="*/ 244648 h 2085889"/>
              <a:gd name="connsiteX89" fmla="*/ 4392874 w 6097266"/>
              <a:gd name="connsiteY89" fmla="*/ 201105 h 2085889"/>
              <a:gd name="connsiteX90" fmla="*/ 4430197 w 6097266"/>
              <a:gd name="connsiteY90" fmla="*/ 170003 h 2085889"/>
              <a:gd name="connsiteX91" fmla="*/ 4504842 w 6097266"/>
              <a:gd name="connsiteY91" fmla="*/ 163783 h 2085889"/>
              <a:gd name="connsiteX92" fmla="*/ 4523503 w 6097266"/>
              <a:gd name="connsiteY92" fmla="*/ 157563 h 2085889"/>
              <a:gd name="connsiteX93" fmla="*/ 4579487 w 6097266"/>
              <a:gd name="connsiteY93" fmla="*/ 132681 h 2085889"/>
              <a:gd name="connsiteX94" fmla="*/ 4604368 w 6097266"/>
              <a:gd name="connsiteY94" fmla="*/ 126460 h 2085889"/>
              <a:gd name="connsiteX95" fmla="*/ 4635470 w 6097266"/>
              <a:gd name="connsiteY95" fmla="*/ 107799 h 2085889"/>
              <a:gd name="connsiteX96" fmla="*/ 4679013 w 6097266"/>
              <a:gd name="connsiteY96" fmla="*/ 82918 h 2085889"/>
              <a:gd name="connsiteX97" fmla="*/ 4703895 w 6097266"/>
              <a:gd name="connsiteY97" fmla="*/ 76697 h 2085889"/>
              <a:gd name="connsiteX98" fmla="*/ 4759878 w 6097266"/>
              <a:gd name="connsiteY98" fmla="*/ 39375 h 2085889"/>
              <a:gd name="connsiteX99" fmla="*/ 4784760 w 6097266"/>
              <a:gd name="connsiteY99" fmla="*/ 20714 h 2085889"/>
              <a:gd name="connsiteX100" fmla="*/ 4840744 w 6097266"/>
              <a:gd name="connsiteY100" fmla="*/ 14493 h 2085889"/>
              <a:gd name="connsiteX101" fmla="*/ 4859405 w 6097266"/>
              <a:gd name="connsiteY101" fmla="*/ 8273 h 2085889"/>
              <a:gd name="connsiteX102" fmla="*/ 5201527 w 6097266"/>
              <a:gd name="connsiteY102" fmla="*/ 8273 h 2085889"/>
              <a:gd name="connsiteX103" fmla="*/ 5276172 w 6097266"/>
              <a:gd name="connsiteY103" fmla="*/ 14493 h 2085889"/>
              <a:gd name="connsiteX104" fmla="*/ 5556091 w 6097266"/>
              <a:gd name="connsiteY104" fmla="*/ 26934 h 2085889"/>
              <a:gd name="connsiteX105" fmla="*/ 5636956 w 6097266"/>
              <a:gd name="connsiteY105" fmla="*/ 45595 h 2085889"/>
              <a:gd name="connsiteX106" fmla="*/ 5668058 w 6097266"/>
              <a:gd name="connsiteY106" fmla="*/ 58036 h 2085889"/>
              <a:gd name="connsiteX107" fmla="*/ 5730262 w 6097266"/>
              <a:gd name="connsiteY107" fmla="*/ 89138 h 2085889"/>
              <a:gd name="connsiteX108" fmla="*/ 5748923 w 6097266"/>
              <a:gd name="connsiteY108" fmla="*/ 101579 h 2085889"/>
              <a:gd name="connsiteX109" fmla="*/ 5767585 w 6097266"/>
              <a:gd name="connsiteY109" fmla="*/ 107799 h 2085889"/>
              <a:gd name="connsiteX110" fmla="*/ 5811127 w 6097266"/>
              <a:gd name="connsiteY110" fmla="*/ 132681 h 2085889"/>
              <a:gd name="connsiteX111" fmla="*/ 6016401 w 6097266"/>
              <a:gd name="connsiteY111" fmla="*/ 151342 h 2085889"/>
              <a:gd name="connsiteX112" fmla="*/ 6028842 w 6097266"/>
              <a:gd name="connsiteY112" fmla="*/ 188665 h 2085889"/>
              <a:gd name="connsiteX113" fmla="*/ 6035062 w 6097266"/>
              <a:gd name="connsiteY113" fmla="*/ 250869 h 2085889"/>
              <a:gd name="connsiteX114" fmla="*/ 6041283 w 6097266"/>
              <a:gd name="connsiteY114" fmla="*/ 306852 h 2085889"/>
              <a:gd name="connsiteX115" fmla="*/ 6053723 w 6097266"/>
              <a:gd name="connsiteY115" fmla="*/ 493465 h 2085889"/>
              <a:gd name="connsiteX116" fmla="*/ 6059944 w 6097266"/>
              <a:gd name="connsiteY116" fmla="*/ 518346 h 2085889"/>
              <a:gd name="connsiteX117" fmla="*/ 6066164 w 6097266"/>
              <a:gd name="connsiteY117" fmla="*/ 605432 h 2085889"/>
              <a:gd name="connsiteX118" fmla="*/ 6072385 w 6097266"/>
              <a:gd name="connsiteY118" fmla="*/ 624093 h 2085889"/>
              <a:gd name="connsiteX119" fmla="*/ 6078605 w 6097266"/>
              <a:gd name="connsiteY119" fmla="*/ 661416 h 2085889"/>
              <a:gd name="connsiteX120" fmla="*/ 6084825 w 6097266"/>
              <a:gd name="connsiteY120" fmla="*/ 686297 h 2085889"/>
              <a:gd name="connsiteX121" fmla="*/ 6091046 w 6097266"/>
              <a:gd name="connsiteY121" fmla="*/ 754722 h 2085889"/>
              <a:gd name="connsiteX122" fmla="*/ 6097266 w 6097266"/>
              <a:gd name="connsiteY122" fmla="*/ 785824 h 2085889"/>
              <a:gd name="connsiteX123" fmla="*/ 6091046 w 6097266"/>
              <a:gd name="connsiteY123" fmla="*/ 928893 h 2085889"/>
              <a:gd name="connsiteX124" fmla="*/ 6078605 w 6097266"/>
              <a:gd name="connsiteY124" fmla="*/ 991097 h 2085889"/>
              <a:gd name="connsiteX125" fmla="*/ 6072385 w 6097266"/>
              <a:gd name="connsiteY125" fmla="*/ 1047081 h 2085889"/>
              <a:gd name="connsiteX126" fmla="*/ 6059944 w 6097266"/>
              <a:gd name="connsiteY126" fmla="*/ 1084403 h 2085889"/>
              <a:gd name="connsiteX127" fmla="*/ 6053723 w 6097266"/>
              <a:gd name="connsiteY127" fmla="*/ 1121726 h 2085889"/>
              <a:gd name="connsiteX128" fmla="*/ 6041283 w 6097266"/>
              <a:gd name="connsiteY128" fmla="*/ 1208811 h 2085889"/>
              <a:gd name="connsiteX129" fmla="*/ 6035062 w 6097266"/>
              <a:gd name="connsiteY129" fmla="*/ 1227473 h 2085889"/>
              <a:gd name="connsiteX130" fmla="*/ 6028842 w 6097266"/>
              <a:gd name="connsiteY130" fmla="*/ 1271016 h 2085889"/>
              <a:gd name="connsiteX131" fmla="*/ 6003960 w 6097266"/>
              <a:gd name="connsiteY131" fmla="*/ 1358101 h 2085889"/>
              <a:gd name="connsiteX132" fmla="*/ 5991519 w 6097266"/>
              <a:gd name="connsiteY132" fmla="*/ 1407865 h 2085889"/>
              <a:gd name="connsiteX133" fmla="*/ 5979078 w 6097266"/>
              <a:gd name="connsiteY133" fmla="*/ 1438967 h 2085889"/>
              <a:gd name="connsiteX134" fmla="*/ 5985299 w 6097266"/>
              <a:gd name="connsiteY134" fmla="*/ 1582036 h 2085889"/>
              <a:gd name="connsiteX135" fmla="*/ 5979078 w 6097266"/>
              <a:gd name="connsiteY135" fmla="*/ 1619358 h 2085889"/>
              <a:gd name="connsiteX136" fmla="*/ 5960417 w 6097266"/>
              <a:gd name="connsiteY136" fmla="*/ 1625579 h 2085889"/>
              <a:gd name="connsiteX137" fmla="*/ 5842230 w 6097266"/>
              <a:gd name="connsiteY137" fmla="*/ 1631799 h 2085889"/>
              <a:gd name="connsiteX138" fmla="*/ 5780025 w 6097266"/>
              <a:gd name="connsiteY138" fmla="*/ 1669122 h 2085889"/>
              <a:gd name="connsiteX139" fmla="*/ 5761364 w 6097266"/>
              <a:gd name="connsiteY139" fmla="*/ 1687783 h 2085889"/>
              <a:gd name="connsiteX140" fmla="*/ 5742703 w 6097266"/>
              <a:gd name="connsiteY140" fmla="*/ 1700224 h 2085889"/>
              <a:gd name="connsiteX141" fmla="*/ 5730262 w 6097266"/>
              <a:gd name="connsiteY141" fmla="*/ 1718885 h 2085889"/>
              <a:gd name="connsiteX142" fmla="*/ 5674278 w 6097266"/>
              <a:gd name="connsiteY142" fmla="*/ 1743767 h 2085889"/>
              <a:gd name="connsiteX143" fmla="*/ 5612074 w 6097266"/>
              <a:gd name="connsiteY143" fmla="*/ 1762428 h 2085889"/>
              <a:gd name="connsiteX144" fmla="*/ 5574752 w 6097266"/>
              <a:gd name="connsiteY144" fmla="*/ 1768648 h 2085889"/>
              <a:gd name="connsiteX145" fmla="*/ 5500107 w 6097266"/>
              <a:gd name="connsiteY145" fmla="*/ 1799750 h 2085889"/>
              <a:gd name="connsiteX146" fmla="*/ 5462785 w 6097266"/>
              <a:gd name="connsiteY146" fmla="*/ 1818411 h 2085889"/>
              <a:gd name="connsiteX147" fmla="*/ 5444123 w 6097266"/>
              <a:gd name="connsiteY147" fmla="*/ 1824632 h 2085889"/>
              <a:gd name="connsiteX148" fmla="*/ 5381919 w 6097266"/>
              <a:gd name="connsiteY148" fmla="*/ 1849514 h 2085889"/>
              <a:gd name="connsiteX149" fmla="*/ 5363258 w 6097266"/>
              <a:gd name="connsiteY149" fmla="*/ 1855734 h 2085889"/>
              <a:gd name="connsiteX150" fmla="*/ 5288613 w 6097266"/>
              <a:gd name="connsiteY150" fmla="*/ 1905497 h 2085889"/>
              <a:gd name="connsiteX151" fmla="*/ 5238850 w 6097266"/>
              <a:gd name="connsiteY151" fmla="*/ 1930379 h 2085889"/>
              <a:gd name="connsiteX152" fmla="*/ 5195307 w 6097266"/>
              <a:gd name="connsiteY152" fmla="*/ 1955260 h 2085889"/>
              <a:gd name="connsiteX153" fmla="*/ 5176646 w 6097266"/>
              <a:gd name="connsiteY153" fmla="*/ 1961481 h 2085889"/>
              <a:gd name="connsiteX154" fmla="*/ 5151764 w 6097266"/>
              <a:gd name="connsiteY154" fmla="*/ 1973922 h 2085889"/>
              <a:gd name="connsiteX155" fmla="*/ 5126883 w 6097266"/>
              <a:gd name="connsiteY155" fmla="*/ 1980142 h 2085889"/>
              <a:gd name="connsiteX156" fmla="*/ 5089560 w 6097266"/>
              <a:gd name="connsiteY156" fmla="*/ 1992583 h 2085889"/>
              <a:gd name="connsiteX157" fmla="*/ 4790981 w 6097266"/>
              <a:gd name="connsiteY157" fmla="*/ 1998803 h 2085889"/>
              <a:gd name="connsiteX158" fmla="*/ 4716336 w 6097266"/>
              <a:gd name="connsiteY158" fmla="*/ 2011244 h 2085889"/>
              <a:gd name="connsiteX159" fmla="*/ 4324450 w 6097266"/>
              <a:gd name="connsiteY159" fmla="*/ 2005024 h 2085889"/>
              <a:gd name="connsiteX160" fmla="*/ 4224923 w 6097266"/>
              <a:gd name="connsiteY160" fmla="*/ 2005024 h 2085889"/>
              <a:gd name="connsiteX161" fmla="*/ 3963666 w 6097266"/>
              <a:gd name="connsiteY161" fmla="*/ 1998803 h 2085889"/>
              <a:gd name="connsiteX162" fmla="*/ 3938785 w 6097266"/>
              <a:gd name="connsiteY162" fmla="*/ 1992583 h 2085889"/>
              <a:gd name="connsiteX163" fmla="*/ 3814376 w 6097266"/>
              <a:gd name="connsiteY163" fmla="*/ 1998803 h 2085889"/>
              <a:gd name="connsiteX164" fmla="*/ 3783274 w 6097266"/>
              <a:gd name="connsiteY164" fmla="*/ 2005024 h 2085889"/>
              <a:gd name="connsiteX165" fmla="*/ 3739732 w 6097266"/>
              <a:gd name="connsiteY165" fmla="*/ 2011244 h 2085889"/>
              <a:gd name="connsiteX166" fmla="*/ 3721070 w 6097266"/>
              <a:gd name="connsiteY166" fmla="*/ 2017465 h 2085889"/>
              <a:gd name="connsiteX167" fmla="*/ 3633985 w 6097266"/>
              <a:gd name="connsiteY167" fmla="*/ 2036126 h 2085889"/>
              <a:gd name="connsiteX168" fmla="*/ 3434932 w 6097266"/>
              <a:gd name="connsiteY168" fmla="*/ 2042346 h 2085889"/>
              <a:gd name="connsiteX169" fmla="*/ 3347846 w 6097266"/>
              <a:gd name="connsiteY169" fmla="*/ 2073448 h 2085889"/>
              <a:gd name="connsiteX170" fmla="*/ 3322964 w 6097266"/>
              <a:gd name="connsiteY170" fmla="*/ 2079669 h 2085889"/>
              <a:gd name="connsiteX171" fmla="*/ 3298083 w 6097266"/>
              <a:gd name="connsiteY171" fmla="*/ 2042346 h 2085889"/>
              <a:gd name="connsiteX172" fmla="*/ 3130132 w 6097266"/>
              <a:gd name="connsiteY172" fmla="*/ 2085889 h 2085889"/>
              <a:gd name="connsiteX173" fmla="*/ 3117691 w 6097266"/>
              <a:gd name="connsiteY173" fmla="*/ 2042346 h 2085889"/>
              <a:gd name="connsiteX174" fmla="*/ 3030605 w 6097266"/>
              <a:gd name="connsiteY174" fmla="*/ 2073448 h 2085889"/>
              <a:gd name="connsiteX175" fmla="*/ 2987062 w 6097266"/>
              <a:gd name="connsiteY175" fmla="*/ 2067228 h 2085889"/>
              <a:gd name="connsiteX176" fmla="*/ 2955960 w 6097266"/>
              <a:gd name="connsiteY176" fmla="*/ 2061007 h 2085889"/>
              <a:gd name="connsiteX177" fmla="*/ 2433446 w 6097266"/>
              <a:gd name="connsiteY177" fmla="*/ 2054787 h 2085889"/>
              <a:gd name="connsiteX178" fmla="*/ 2352581 w 6097266"/>
              <a:gd name="connsiteY178" fmla="*/ 2042346 h 2085889"/>
              <a:gd name="connsiteX179" fmla="*/ 2321478 w 6097266"/>
              <a:gd name="connsiteY179" fmla="*/ 2029905 h 2085889"/>
              <a:gd name="connsiteX180" fmla="*/ 2290376 w 6097266"/>
              <a:gd name="connsiteY180" fmla="*/ 2023685 h 2085889"/>
              <a:gd name="connsiteX181" fmla="*/ 2259274 w 6097266"/>
              <a:gd name="connsiteY181" fmla="*/ 2011244 h 2085889"/>
              <a:gd name="connsiteX182" fmla="*/ 2203291 w 6097266"/>
              <a:gd name="connsiteY182" fmla="*/ 1998803 h 2085889"/>
              <a:gd name="connsiteX183" fmla="*/ 2178409 w 6097266"/>
              <a:gd name="connsiteY183" fmla="*/ 1992583 h 2085889"/>
              <a:gd name="connsiteX184" fmla="*/ 2159748 w 6097266"/>
              <a:gd name="connsiteY184" fmla="*/ 1986363 h 2085889"/>
              <a:gd name="connsiteX185" fmla="*/ 2128646 w 6097266"/>
              <a:gd name="connsiteY185" fmla="*/ 1980142 h 2085889"/>
              <a:gd name="connsiteX186" fmla="*/ 1910932 w 6097266"/>
              <a:gd name="connsiteY186" fmla="*/ 1986363 h 2085889"/>
              <a:gd name="connsiteX187" fmla="*/ 1867389 w 6097266"/>
              <a:gd name="connsiteY187" fmla="*/ 2005024 h 2085889"/>
              <a:gd name="connsiteX188" fmla="*/ 1823846 w 6097266"/>
              <a:gd name="connsiteY188" fmla="*/ 2017465 h 2085889"/>
              <a:gd name="connsiteX189" fmla="*/ 1780303 w 6097266"/>
              <a:gd name="connsiteY189" fmla="*/ 2036126 h 2085889"/>
              <a:gd name="connsiteX190" fmla="*/ 1755421 w 6097266"/>
              <a:gd name="connsiteY190" fmla="*/ 2048567 h 2085889"/>
              <a:gd name="connsiteX191" fmla="*/ 1494164 w 6097266"/>
              <a:gd name="connsiteY191" fmla="*/ 2054787 h 2085889"/>
              <a:gd name="connsiteX192" fmla="*/ 1344874 w 6097266"/>
              <a:gd name="connsiteY192" fmla="*/ 2054787 h 2085889"/>
              <a:gd name="connsiteX193" fmla="*/ 1189364 w 6097266"/>
              <a:gd name="connsiteY193" fmla="*/ 2042346 h 2085889"/>
              <a:gd name="connsiteX194" fmla="*/ 1021413 w 6097266"/>
              <a:gd name="connsiteY194" fmla="*/ 2023685 h 2085889"/>
              <a:gd name="connsiteX195" fmla="*/ 977870 w 6097266"/>
              <a:gd name="connsiteY195" fmla="*/ 2017465 h 2085889"/>
              <a:gd name="connsiteX196" fmla="*/ 946768 w 6097266"/>
              <a:gd name="connsiteY196" fmla="*/ 2011244 h 2085889"/>
              <a:gd name="connsiteX197" fmla="*/ 803699 w 6097266"/>
              <a:gd name="connsiteY197" fmla="*/ 2005024 h 2085889"/>
              <a:gd name="connsiteX198" fmla="*/ 753936 w 6097266"/>
              <a:gd name="connsiteY198" fmla="*/ 1992583 h 2085889"/>
              <a:gd name="connsiteX199" fmla="*/ 735274 w 6097266"/>
              <a:gd name="connsiteY199" fmla="*/ 1986363 h 2085889"/>
              <a:gd name="connsiteX200" fmla="*/ 660630 w 6097266"/>
              <a:gd name="connsiteY200" fmla="*/ 1973922 h 2085889"/>
              <a:gd name="connsiteX201" fmla="*/ 610866 w 6097266"/>
              <a:gd name="connsiteY201" fmla="*/ 1961481 h 2085889"/>
              <a:gd name="connsiteX202" fmla="*/ 592205 w 6097266"/>
              <a:gd name="connsiteY202" fmla="*/ 1955260 h 2085889"/>
              <a:gd name="connsiteX203" fmla="*/ 542442 w 6097266"/>
              <a:gd name="connsiteY203" fmla="*/ 1949040 h 2085889"/>
              <a:gd name="connsiteX204" fmla="*/ 455356 w 6097266"/>
              <a:gd name="connsiteY204" fmla="*/ 1955260 h 2085889"/>
              <a:gd name="connsiteX205" fmla="*/ 418034 w 6097266"/>
              <a:gd name="connsiteY205" fmla="*/ 1961481 h 2085889"/>
              <a:gd name="connsiteX206" fmla="*/ 44809 w 6097266"/>
              <a:gd name="connsiteY206" fmla="*/ 1955260 h 2085889"/>
              <a:gd name="connsiteX207" fmla="*/ 7487 w 6097266"/>
              <a:gd name="connsiteY207" fmla="*/ 1793530 h 2085889"/>
              <a:gd name="connsiteX208" fmla="*/ 7487 w 6097266"/>
              <a:gd name="connsiteY208" fmla="*/ 1774869 h 2085889"/>
              <a:gd name="connsiteX0" fmla="*/ 7487 w 6097266"/>
              <a:gd name="connsiteY0" fmla="*/ 1774869 h 2081341"/>
              <a:gd name="connsiteX1" fmla="*/ 13707 w 6097266"/>
              <a:gd name="connsiteY1" fmla="*/ 1712665 h 2081341"/>
              <a:gd name="connsiteX2" fmla="*/ 26148 w 6097266"/>
              <a:gd name="connsiteY2" fmla="*/ 1687783 h 2081341"/>
              <a:gd name="connsiteX3" fmla="*/ 44809 w 6097266"/>
              <a:gd name="connsiteY3" fmla="*/ 1650460 h 2081341"/>
              <a:gd name="connsiteX4" fmla="*/ 63470 w 6097266"/>
              <a:gd name="connsiteY4" fmla="*/ 1600697 h 2081341"/>
              <a:gd name="connsiteX5" fmla="*/ 75911 w 6097266"/>
              <a:gd name="connsiteY5" fmla="*/ 1557154 h 2081341"/>
              <a:gd name="connsiteX6" fmla="*/ 69691 w 6097266"/>
              <a:gd name="connsiteY6" fmla="*/ 1171489 h 2081341"/>
              <a:gd name="connsiteX7" fmla="*/ 82132 w 6097266"/>
              <a:gd name="connsiteY7" fmla="*/ 891571 h 2081341"/>
              <a:gd name="connsiteX8" fmla="*/ 88352 w 6097266"/>
              <a:gd name="connsiteY8" fmla="*/ 866689 h 2081341"/>
              <a:gd name="connsiteX9" fmla="*/ 100793 w 6097266"/>
              <a:gd name="connsiteY9" fmla="*/ 767163 h 2081341"/>
              <a:gd name="connsiteX10" fmla="*/ 107013 w 6097266"/>
              <a:gd name="connsiteY10" fmla="*/ 748501 h 2081341"/>
              <a:gd name="connsiteX11" fmla="*/ 119454 w 6097266"/>
              <a:gd name="connsiteY11" fmla="*/ 698738 h 2081341"/>
              <a:gd name="connsiteX12" fmla="*/ 125674 w 6097266"/>
              <a:gd name="connsiteY12" fmla="*/ 611652 h 2081341"/>
              <a:gd name="connsiteX13" fmla="*/ 138115 w 6097266"/>
              <a:gd name="connsiteY13" fmla="*/ 580550 h 2081341"/>
              <a:gd name="connsiteX14" fmla="*/ 144336 w 6097266"/>
              <a:gd name="connsiteY14" fmla="*/ 549448 h 2081341"/>
              <a:gd name="connsiteX15" fmla="*/ 150556 w 6097266"/>
              <a:gd name="connsiteY15" fmla="*/ 530787 h 2081341"/>
              <a:gd name="connsiteX16" fmla="*/ 162997 w 6097266"/>
              <a:gd name="connsiteY16" fmla="*/ 481024 h 2081341"/>
              <a:gd name="connsiteX17" fmla="*/ 187878 w 6097266"/>
              <a:gd name="connsiteY17" fmla="*/ 431260 h 2081341"/>
              <a:gd name="connsiteX18" fmla="*/ 194099 w 6097266"/>
              <a:gd name="connsiteY18" fmla="*/ 400158 h 2081341"/>
              <a:gd name="connsiteX19" fmla="*/ 206540 w 6097266"/>
              <a:gd name="connsiteY19" fmla="*/ 381497 h 2081341"/>
              <a:gd name="connsiteX20" fmla="*/ 225201 w 6097266"/>
              <a:gd name="connsiteY20" fmla="*/ 337954 h 2081341"/>
              <a:gd name="connsiteX21" fmla="*/ 243862 w 6097266"/>
              <a:gd name="connsiteY21" fmla="*/ 275750 h 2081341"/>
              <a:gd name="connsiteX22" fmla="*/ 262523 w 6097266"/>
              <a:gd name="connsiteY22" fmla="*/ 238428 h 2081341"/>
              <a:gd name="connsiteX23" fmla="*/ 299846 w 6097266"/>
              <a:gd name="connsiteY23" fmla="*/ 213546 h 2081341"/>
              <a:gd name="connsiteX24" fmla="*/ 318507 w 6097266"/>
              <a:gd name="connsiteY24" fmla="*/ 201105 h 2081341"/>
              <a:gd name="connsiteX25" fmla="*/ 349609 w 6097266"/>
              <a:gd name="connsiteY25" fmla="*/ 163783 h 2081341"/>
              <a:gd name="connsiteX26" fmla="*/ 368270 w 6097266"/>
              <a:gd name="connsiteY26" fmla="*/ 151342 h 2081341"/>
              <a:gd name="connsiteX27" fmla="*/ 436695 w 6097266"/>
              <a:gd name="connsiteY27" fmla="*/ 145122 h 2081341"/>
              <a:gd name="connsiteX28" fmla="*/ 517560 w 6097266"/>
              <a:gd name="connsiteY28" fmla="*/ 132681 h 2081341"/>
              <a:gd name="connsiteX29" fmla="*/ 610866 w 6097266"/>
              <a:gd name="connsiteY29" fmla="*/ 120240 h 2081341"/>
              <a:gd name="connsiteX30" fmla="*/ 641968 w 6097266"/>
              <a:gd name="connsiteY30" fmla="*/ 114020 h 2081341"/>
              <a:gd name="connsiteX31" fmla="*/ 965430 w 6097266"/>
              <a:gd name="connsiteY31" fmla="*/ 120240 h 2081341"/>
              <a:gd name="connsiteX32" fmla="*/ 1170703 w 6097266"/>
              <a:gd name="connsiteY32" fmla="*/ 114020 h 2081341"/>
              <a:gd name="connsiteX33" fmla="*/ 1208025 w 6097266"/>
              <a:gd name="connsiteY33" fmla="*/ 101579 h 2081341"/>
              <a:gd name="connsiteX34" fmla="*/ 1232907 w 6097266"/>
              <a:gd name="connsiteY34" fmla="*/ 95358 h 2081341"/>
              <a:gd name="connsiteX35" fmla="*/ 1270230 w 6097266"/>
              <a:gd name="connsiteY35" fmla="*/ 82918 h 2081341"/>
              <a:gd name="connsiteX36" fmla="*/ 1425740 w 6097266"/>
              <a:gd name="connsiteY36" fmla="*/ 89138 h 2081341"/>
              <a:gd name="connsiteX37" fmla="*/ 1469283 w 6097266"/>
              <a:gd name="connsiteY37" fmla="*/ 114020 h 2081341"/>
              <a:gd name="connsiteX38" fmla="*/ 1487944 w 6097266"/>
              <a:gd name="connsiteY38" fmla="*/ 120240 h 2081341"/>
              <a:gd name="connsiteX39" fmla="*/ 1506605 w 6097266"/>
              <a:gd name="connsiteY39" fmla="*/ 132681 h 2081341"/>
              <a:gd name="connsiteX40" fmla="*/ 1531487 w 6097266"/>
              <a:gd name="connsiteY40" fmla="*/ 145122 h 2081341"/>
              <a:gd name="connsiteX41" fmla="*/ 1550148 w 6097266"/>
              <a:gd name="connsiteY41" fmla="*/ 163783 h 2081341"/>
              <a:gd name="connsiteX42" fmla="*/ 1587470 w 6097266"/>
              <a:gd name="connsiteY42" fmla="*/ 170003 h 2081341"/>
              <a:gd name="connsiteX43" fmla="*/ 1618572 w 6097266"/>
              <a:gd name="connsiteY43" fmla="*/ 176224 h 2081341"/>
              <a:gd name="connsiteX44" fmla="*/ 1848727 w 6097266"/>
              <a:gd name="connsiteY44" fmla="*/ 182444 h 2081341"/>
              <a:gd name="connsiteX45" fmla="*/ 1998017 w 6097266"/>
              <a:gd name="connsiteY45" fmla="*/ 194885 h 2081341"/>
              <a:gd name="connsiteX46" fmla="*/ 2016678 w 6097266"/>
              <a:gd name="connsiteY46" fmla="*/ 201105 h 2081341"/>
              <a:gd name="connsiteX47" fmla="*/ 2122425 w 6097266"/>
              <a:gd name="connsiteY47" fmla="*/ 213546 h 2081341"/>
              <a:gd name="connsiteX48" fmla="*/ 2271715 w 6097266"/>
              <a:gd name="connsiteY48" fmla="*/ 225987 h 2081341"/>
              <a:gd name="connsiteX49" fmla="*/ 2371242 w 6097266"/>
              <a:gd name="connsiteY49" fmla="*/ 250869 h 2081341"/>
              <a:gd name="connsiteX50" fmla="*/ 2396123 w 6097266"/>
              <a:gd name="connsiteY50" fmla="*/ 257089 h 2081341"/>
              <a:gd name="connsiteX51" fmla="*/ 2414785 w 6097266"/>
              <a:gd name="connsiteY51" fmla="*/ 263309 h 2081341"/>
              <a:gd name="connsiteX52" fmla="*/ 2644940 w 6097266"/>
              <a:gd name="connsiteY52" fmla="*/ 269530 h 2081341"/>
              <a:gd name="connsiteX53" fmla="*/ 2663601 w 6097266"/>
              <a:gd name="connsiteY53" fmla="*/ 275750 h 2081341"/>
              <a:gd name="connsiteX54" fmla="*/ 2688483 w 6097266"/>
              <a:gd name="connsiteY54" fmla="*/ 294411 h 2081341"/>
              <a:gd name="connsiteX55" fmla="*/ 2707144 w 6097266"/>
              <a:gd name="connsiteY55" fmla="*/ 306852 h 2081341"/>
              <a:gd name="connsiteX56" fmla="*/ 2732025 w 6097266"/>
              <a:gd name="connsiteY56" fmla="*/ 325514 h 2081341"/>
              <a:gd name="connsiteX57" fmla="*/ 2769348 w 6097266"/>
              <a:gd name="connsiteY57" fmla="*/ 350395 h 2081341"/>
              <a:gd name="connsiteX58" fmla="*/ 2843993 w 6097266"/>
              <a:gd name="connsiteY58" fmla="*/ 356616 h 2081341"/>
              <a:gd name="connsiteX59" fmla="*/ 2887536 w 6097266"/>
              <a:gd name="connsiteY59" fmla="*/ 381497 h 2081341"/>
              <a:gd name="connsiteX60" fmla="*/ 2906197 w 6097266"/>
              <a:gd name="connsiteY60" fmla="*/ 369056 h 2081341"/>
              <a:gd name="connsiteX61" fmla="*/ 2924858 w 6097266"/>
              <a:gd name="connsiteY61" fmla="*/ 350395 h 2081341"/>
              <a:gd name="connsiteX62" fmla="*/ 2968401 w 6097266"/>
              <a:gd name="connsiteY62" fmla="*/ 313073 h 2081341"/>
              <a:gd name="connsiteX63" fmla="*/ 2993283 w 6097266"/>
              <a:gd name="connsiteY63" fmla="*/ 350395 h 2081341"/>
              <a:gd name="connsiteX64" fmla="*/ 2999503 w 6097266"/>
              <a:gd name="connsiteY64" fmla="*/ 369056 h 2081341"/>
              <a:gd name="connsiteX65" fmla="*/ 3018164 w 6097266"/>
              <a:gd name="connsiteY65" fmla="*/ 393938 h 2081341"/>
              <a:gd name="connsiteX66" fmla="*/ 3061707 w 6097266"/>
              <a:gd name="connsiteY66" fmla="*/ 400158 h 2081341"/>
              <a:gd name="connsiteX67" fmla="*/ 3198556 w 6097266"/>
              <a:gd name="connsiteY67" fmla="*/ 406379 h 2081341"/>
              <a:gd name="connsiteX68" fmla="*/ 3217217 w 6097266"/>
              <a:gd name="connsiteY68" fmla="*/ 418820 h 2081341"/>
              <a:gd name="connsiteX69" fmla="*/ 3298083 w 6097266"/>
              <a:gd name="connsiteY69" fmla="*/ 431260 h 2081341"/>
              <a:gd name="connsiteX70" fmla="*/ 3341625 w 6097266"/>
              <a:gd name="connsiteY70" fmla="*/ 443701 h 2081341"/>
              <a:gd name="connsiteX71" fmla="*/ 3428711 w 6097266"/>
              <a:gd name="connsiteY71" fmla="*/ 462363 h 2081341"/>
              <a:gd name="connsiteX72" fmla="*/ 3515797 w 6097266"/>
              <a:gd name="connsiteY72" fmla="*/ 468583 h 2081341"/>
              <a:gd name="connsiteX73" fmla="*/ 3901462 w 6097266"/>
              <a:gd name="connsiteY73" fmla="*/ 462363 h 2081341"/>
              <a:gd name="connsiteX74" fmla="*/ 3920123 w 6097266"/>
              <a:gd name="connsiteY74" fmla="*/ 449922 h 2081341"/>
              <a:gd name="connsiteX75" fmla="*/ 3938785 w 6097266"/>
              <a:gd name="connsiteY75" fmla="*/ 443701 h 2081341"/>
              <a:gd name="connsiteX76" fmla="*/ 3951225 w 6097266"/>
              <a:gd name="connsiteY76" fmla="*/ 425040 h 2081341"/>
              <a:gd name="connsiteX77" fmla="*/ 3982327 w 6097266"/>
              <a:gd name="connsiteY77" fmla="*/ 418820 h 2081341"/>
              <a:gd name="connsiteX78" fmla="*/ 4000989 w 6097266"/>
              <a:gd name="connsiteY78" fmla="*/ 412599 h 2081341"/>
              <a:gd name="connsiteX79" fmla="*/ 4038311 w 6097266"/>
              <a:gd name="connsiteY79" fmla="*/ 406379 h 2081341"/>
              <a:gd name="connsiteX80" fmla="*/ 4056972 w 6097266"/>
              <a:gd name="connsiteY80" fmla="*/ 400158 h 2081341"/>
              <a:gd name="connsiteX81" fmla="*/ 4100515 w 6097266"/>
              <a:gd name="connsiteY81" fmla="*/ 393938 h 2081341"/>
              <a:gd name="connsiteX82" fmla="*/ 4200042 w 6097266"/>
              <a:gd name="connsiteY82" fmla="*/ 362836 h 2081341"/>
              <a:gd name="connsiteX83" fmla="*/ 4299568 w 6097266"/>
              <a:gd name="connsiteY83" fmla="*/ 325514 h 2081341"/>
              <a:gd name="connsiteX84" fmla="*/ 4318230 w 6097266"/>
              <a:gd name="connsiteY84" fmla="*/ 313073 h 2081341"/>
              <a:gd name="connsiteX85" fmla="*/ 4336891 w 6097266"/>
              <a:gd name="connsiteY85" fmla="*/ 306852 h 2081341"/>
              <a:gd name="connsiteX86" fmla="*/ 4343111 w 6097266"/>
              <a:gd name="connsiteY86" fmla="*/ 281971 h 2081341"/>
              <a:gd name="connsiteX87" fmla="*/ 4355552 w 6097266"/>
              <a:gd name="connsiteY87" fmla="*/ 263309 h 2081341"/>
              <a:gd name="connsiteX88" fmla="*/ 4361772 w 6097266"/>
              <a:gd name="connsiteY88" fmla="*/ 244648 h 2081341"/>
              <a:gd name="connsiteX89" fmla="*/ 4392874 w 6097266"/>
              <a:gd name="connsiteY89" fmla="*/ 201105 h 2081341"/>
              <a:gd name="connsiteX90" fmla="*/ 4430197 w 6097266"/>
              <a:gd name="connsiteY90" fmla="*/ 170003 h 2081341"/>
              <a:gd name="connsiteX91" fmla="*/ 4504842 w 6097266"/>
              <a:gd name="connsiteY91" fmla="*/ 163783 h 2081341"/>
              <a:gd name="connsiteX92" fmla="*/ 4523503 w 6097266"/>
              <a:gd name="connsiteY92" fmla="*/ 157563 h 2081341"/>
              <a:gd name="connsiteX93" fmla="*/ 4579487 w 6097266"/>
              <a:gd name="connsiteY93" fmla="*/ 132681 h 2081341"/>
              <a:gd name="connsiteX94" fmla="*/ 4604368 w 6097266"/>
              <a:gd name="connsiteY94" fmla="*/ 126460 h 2081341"/>
              <a:gd name="connsiteX95" fmla="*/ 4635470 w 6097266"/>
              <a:gd name="connsiteY95" fmla="*/ 107799 h 2081341"/>
              <a:gd name="connsiteX96" fmla="*/ 4679013 w 6097266"/>
              <a:gd name="connsiteY96" fmla="*/ 82918 h 2081341"/>
              <a:gd name="connsiteX97" fmla="*/ 4703895 w 6097266"/>
              <a:gd name="connsiteY97" fmla="*/ 76697 h 2081341"/>
              <a:gd name="connsiteX98" fmla="*/ 4759878 w 6097266"/>
              <a:gd name="connsiteY98" fmla="*/ 39375 h 2081341"/>
              <a:gd name="connsiteX99" fmla="*/ 4784760 w 6097266"/>
              <a:gd name="connsiteY99" fmla="*/ 20714 h 2081341"/>
              <a:gd name="connsiteX100" fmla="*/ 4840744 w 6097266"/>
              <a:gd name="connsiteY100" fmla="*/ 14493 h 2081341"/>
              <a:gd name="connsiteX101" fmla="*/ 4859405 w 6097266"/>
              <a:gd name="connsiteY101" fmla="*/ 8273 h 2081341"/>
              <a:gd name="connsiteX102" fmla="*/ 5201527 w 6097266"/>
              <a:gd name="connsiteY102" fmla="*/ 8273 h 2081341"/>
              <a:gd name="connsiteX103" fmla="*/ 5276172 w 6097266"/>
              <a:gd name="connsiteY103" fmla="*/ 14493 h 2081341"/>
              <a:gd name="connsiteX104" fmla="*/ 5556091 w 6097266"/>
              <a:gd name="connsiteY104" fmla="*/ 26934 h 2081341"/>
              <a:gd name="connsiteX105" fmla="*/ 5636956 w 6097266"/>
              <a:gd name="connsiteY105" fmla="*/ 45595 h 2081341"/>
              <a:gd name="connsiteX106" fmla="*/ 5668058 w 6097266"/>
              <a:gd name="connsiteY106" fmla="*/ 58036 h 2081341"/>
              <a:gd name="connsiteX107" fmla="*/ 5730262 w 6097266"/>
              <a:gd name="connsiteY107" fmla="*/ 89138 h 2081341"/>
              <a:gd name="connsiteX108" fmla="*/ 5748923 w 6097266"/>
              <a:gd name="connsiteY108" fmla="*/ 101579 h 2081341"/>
              <a:gd name="connsiteX109" fmla="*/ 5767585 w 6097266"/>
              <a:gd name="connsiteY109" fmla="*/ 107799 h 2081341"/>
              <a:gd name="connsiteX110" fmla="*/ 5811127 w 6097266"/>
              <a:gd name="connsiteY110" fmla="*/ 132681 h 2081341"/>
              <a:gd name="connsiteX111" fmla="*/ 6016401 w 6097266"/>
              <a:gd name="connsiteY111" fmla="*/ 151342 h 2081341"/>
              <a:gd name="connsiteX112" fmla="*/ 6028842 w 6097266"/>
              <a:gd name="connsiteY112" fmla="*/ 188665 h 2081341"/>
              <a:gd name="connsiteX113" fmla="*/ 6035062 w 6097266"/>
              <a:gd name="connsiteY113" fmla="*/ 250869 h 2081341"/>
              <a:gd name="connsiteX114" fmla="*/ 6041283 w 6097266"/>
              <a:gd name="connsiteY114" fmla="*/ 306852 h 2081341"/>
              <a:gd name="connsiteX115" fmla="*/ 6053723 w 6097266"/>
              <a:gd name="connsiteY115" fmla="*/ 493465 h 2081341"/>
              <a:gd name="connsiteX116" fmla="*/ 6059944 w 6097266"/>
              <a:gd name="connsiteY116" fmla="*/ 518346 h 2081341"/>
              <a:gd name="connsiteX117" fmla="*/ 6066164 w 6097266"/>
              <a:gd name="connsiteY117" fmla="*/ 605432 h 2081341"/>
              <a:gd name="connsiteX118" fmla="*/ 6072385 w 6097266"/>
              <a:gd name="connsiteY118" fmla="*/ 624093 h 2081341"/>
              <a:gd name="connsiteX119" fmla="*/ 6078605 w 6097266"/>
              <a:gd name="connsiteY119" fmla="*/ 661416 h 2081341"/>
              <a:gd name="connsiteX120" fmla="*/ 6084825 w 6097266"/>
              <a:gd name="connsiteY120" fmla="*/ 686297 h 2081341"/>
              <a:gd name="connsiteX121" fmla="*/ 6091046 w 6097266"/>
              <a:gd name="connsiteY121" fmla="*/ 754722 h 2081341"/>
              <a:gd name="connsiteX122" fmla="*/ 6097266 w 6097266"/>
              <a:gd name="connsiteY122" fmla="*/ 785824 h 2081341"/>
              <a:gd name="connsiteX123" fmla="*/ 6091046 w 6097266"/>
              <a:gd name="connsiteY123" fmla="*/ 928893 h 2081341"/>
              <a:gd name="connsiteX124" fmla="*/ 6078605 w 6097266"/>
              <a:gd name="connsiteY124" fmla="*/ 991097 h 2081341"/>
              <a:gd name="connsiteX125" fmla="*/ 6072385 w 6097266"/>
              <a:gd name="connsiteY125" fmla="*/ 1047081 h 2081341"/>
              <a:gd name="connsiteX126" fmla="*/ 6059944 w 6097266"/>
              <a:gd name="connsiteY126" fmla="*/ 1084403 h 2081341"/>
              <a:gd name="connsiteX127" fmla="*/ 6053723 w 6097266"/>
              <a:gd name="connsiteY127" fmla="*/ 1121726 h 2081341"/>
              <a:gd name="connsiteX128" fmla="*/ 6041283 w 6097266"/>
              <a:gd name="connsiteY128" fmla="*/ 1208811 h 2081341"/>
              <a:gd name="connsiteX129" fmla="*/ 6035062 w 6097266"/>
              <a:gd name="connsiteY129" fmla="*/ 1227473 h 2081341"/>
              <a:gd name="connsiteX130" fmla="*/ 6028842 w 6097266"/>
              <a:gd name="connsiteY130" fmla="*/ 1271016 h 2081341"/>
              <a:gd name="connsiteX131" fmla="*/ 6003960 w 6097266"/>
              <a:gd name="connsiteY131" fmla="*/ 1358101 h 2081341"/>
              <a:gd name="connsiteX132" fmla="*/ 5991519 w 6097266"/>
              <a:gd name="connsiteY132" fmla="*/ 1407865 h 2081341"/>
              <a:gd name="connsiteX133" fmla="*/ 5979078 w 6097266"/>
              <a:gd name="connsiteY133" fmla="*/ 1438967 h 2081341"/>
              <a:gd name="connsiteX134" fmla="*/ 5985299 w 6097266"/>
              <a:gd name="connsiteY134" fmla="*/ 1582036 h 2081341"/>
              <a:gd name="connsiteX135" fmla="*/ 5979078 w 6097266"/>
              <a:gd name="connsiteY135" fmla="*/ 1619358 h 2081341"/>
              <a:gd name="connsiteX136" fmla="*/ 5960417 w 6097266"/>
              <a:gd name="connsiteY136" fmla="*/ 1625579 h 2081341"/>
              <a:gd name="connsiteX137" fmla="*/ 5842230 w 6097266"/>
              <a:gd name="connsiteY137" fmla="*/ 1631799 h 2081341"/>
              <a:gd name="connsiteX138" fmla="*/ 5780025 w 6097266"/>
              <a:gd name="connsiteY138" fmla="*/ 1669122 h 2081341"/>
              <a:gd name="connsiteX139" fmla="*/ 5761364 w 6097266"/>
              <a:gd name="connsiteY139" fmla="*/ 1687783 h 2081341"/>
              <a:gd name="connsiteX140" fmla="*/ 5742703 w 6097266"/>
              <a:gd name="connsiteY140" fmla="*/ 1700224 h 2081341"/>
              <a:gd name="connsiteX141" fmla="*/ 5730262 w 6097266"/>
              <a:gd name="connsiteY141" fmla="*/ 1718885 h 2081341"/>
              <a:gd name="connsiteX142" fmla="*/ 5674278 w 6097266"/>
              <a:gd name="connsiteY142" fmla="*/ 1743767 h 2081341"/>
              <a:gd name="connsiteX143" fmla="*/ 5612074 w 6097266"/>
              <a:gd name="connsiteY143" fmla="*/ 1762428 h 2081341"/>
              <a:gd name="connsiteX144" fmla="*/ 5574752 w 6097266"/>
              <a:gd name="connsiteY144" fmla="*/ 1768648 h 2081341"/>
              <a:gd name="connsiteX145" fmla="*/ 5500107 w 6097266"/>
              <a:gd name="connsiteY145" fmla="*/ 1799750 h 2081341"/>
              <a:gd name="connsiteX146" fmla="*/ 5462785 w 6097266"/>
              <a:gd name="connsiteY146" fmla="*/ 1818411 h 2081341"/>
              <a:gd name="connsiteX147" fmla="*/ 5444123 w 6097266"/>
              <a:gd name="connsiteY147" fmla="*/ 1824632 h 2081341"/>
              <a:gd name="connsiteX148" fmla="*/ 5381919 w 6097266"/>
              <a:gd name="connsiteY148" fmla="*/ 1849514 h 2081341"/>
              <a:gd name="connsiteX149" fmla="*/ 5363258 w 6097266"/>
              <a:gd name="connsiteY149" fmla="*/ 1855734 h 2081341"/>
              <a:gd name="connsiteX150" fmla="*/ 5288613 w 6097266"/>
              <a:gd name="connsiteY150" fmla="*/ 1905497 h 2081341"/>
              <a:gd name="connsiteX151" fmla="*/ 5238850 w 6097266"/>
              <a:gd name="connsiteY151" fmla="*/ 1930379 h 2081341"/>
              <a:gd name="connsiteX152" fmla="*/ 5195307 w 6097266"/>
              <a:gd name="connsiteY152" fmla="*/ 1955260 h 2081341"/>
              <a:gd name="connsiteX153" fmla="*/ 5176646 w 6097266"/>
              <a:gd name="connsiteY153" fmla="*/ 1961481 h 2081341"/>
              <a:gd name="connsiteX154" fmla="*/ 5151764 w 6097266"/>
              <a:gd name="connsiteY154" fmla="*/ 1973922 h 2081341"/>
              <a:gd name="connsiteX155" fmla="*/ 5126883 w 6097266"/>
              <a:gd name="connsiteY155" fmla="*/ 1980142 h 2081341"/>
              <a:gd name="connsiteX156" fmla="*/ 5089560 w 6097266"/>
              <a:gd name="connsiteY156" fmla="*/ 1992583 h 2081341"/>
              <a:gd name="connsiteX157" fmla="*/ 4790981 w 6097266"/>
              <a:gd name="connsiteY157" fmla="*/ 1998803 h 2081341"/>
              <a:gd name="connsiteX158" fmla="*/ 4716336 w 6097266"/>
              <a:gd name="connsiteY158" fmla="*/ 2011244 h 2081341"/>
              <a:gd name="connsiteX159" fmla="*/ 4324450 w 6097266"/>
              <a:gd name="connsiteY159" fmla="*/ 2005024 h 2081341"/>
              <a:gd name="connsiteX160" fmla="*/ 4224923 w 6097266"/>
              <a:gd name="connsiteY160" fmla="*/ 2005024 h 2081341"/>
              <a:gd name="connsiteX161" fmla="*/ 3963666 w 6097266"/>
              <a:gd name="connsiteY161" fmla="*/ 1998803 h 2081341"/>
              <a:gd name="connsiteX162" fmla="*/ 3938785 w 6097266"/>
              <a:gd name="connsiteY162" fmla="*/ 1992583 h 2081341"/>
              <a:gd name="connsiteX163" fmla="*/ 3814376 w 6097266"/>
              <a:gd name="connsiteY163" fmla="*/ 1998803 h 2081341"/>
              <a:gd name="connsiteX164" fmla="*/ 3783274 w 6097266"/>
              <a:gd name="connsiteY164" fmla="*/ 2005024 h 2081341"/>
              <a:gd name="connsiteX165" fmla="*/ 3739732 w 6097266"/>
              <a:gd name="connsiteY165" fmla="*/ 2011244 h 2081341"/>
              <a:gd name="connsiteX166" fmla="*/ 3721070 w 6097266"/>
              <a:gd name="connsiteY166" fmla="*/ 2017465 h 2081341"/>
              <a:gd name="connsiteX167" fmla="*/ 3633985 w 6097266"/>
              <a:gd name="connsiteY167" fmla="*/ 2036126 h 2081341"/>
              <a:gd name="connsiteX168" fmla="*/ 3434932 w 6097266"/>
              <a:gd name="connsiteY168" fmla="*/ 2042346 h 2081341"/>
              <a:gd name="connsiteX169" fmla="*/ 3347846 w 6097266"/>
              <a:gd name="connsiteY169" fmla="*/ 2073448 h 2081341"/>
              <a:gd name="connsiteX170" fmla="*/ 3322964 w 6097266"/>
              <a:gd name="connsiteY170" fmla="*/ 2079669 h 2081341"/>
              <a:gd name="connsiteX171" fmla="*/ 3298083 w 6097266"/>
              <a:gd name="connsiteY171" fmla="*/ 2042346 h 2081341"/>
              <a:gd name="connsiteX172" fmla="*/ 3117691 w 6097266"/>
              <a:gd name="connsiteY172" fmla="*/ 2042346 h 2081341"/>
              <a:gd name="connsiteX173" fmla="*/ 3030605 w 6097266"/>
              <a:gd name="connsiteY173" fmla="*/ 2073448 h 2081341"/>
              <a:gd name="connsiteX174" fmla="*/ 2987062 w 6097266"/>
              <a:gd name="connsiteY174" fmla="*/ 2067228 h 2081341"/>
              <a:gd name="connsiteX175" fmla="*/ 2955960 w 6097266"/>
              <a:gd name="connsiteY175" fmla="*/ 2061007 h 2081341"/>
              <a:gd name="connsiteX176" fmla="*/ 2433446 w 6097266"/>
              <a:gd name="connsiteY176" fmla="*/ 2054787 h 2081341"/>
              <a:gd name="connsiteX177" fmla="*/ 2352581 w 6097266"/>
              <a:gd name="connsiteY177" fmla="*/ 2042346 h 2081341"/>
              <a:gd name="connsiteX178" fmla="*/ 2321478 w 6097266"/>
              <a:gd name="connsiteY178" fmla="*/ 2029905 h 2081341"/>
              <a:gd name="connsiteX179" fmla="*/ 2290376 w 6097266"/>
              <a:gd name="connsiteY179" fmla="*/ 2023685 h 2081341"/>
              <a:gd name="connsiteX180" fmla="*/ 2259274 w 6097266"/>
              <a:gd name="connsiteY180" fmla="*/ 2011244 h 2081341"/>
              <a:gd name="connsiteX181" fmla="*/ 2203291 w 6097266"/>
              <a:gd name="connsiteY181" fmla="*/ 1998803 h 2081341"/>
              <a:gd name="connsiteX182" fmla="*/ 2178409 w 6097266"/>
              <a:gd name="connsiteY182" fmla="*/ 1992583 h 2081341"/>
              <a:gd name="connsiteX183" fmla="*/ 2159748 w 6097266"/>
              <a:gd name="connsiteY183" fmla="*/ 1986363 h 2081341"/>
              <a:gd name="connsiteX184" fmla="*/ 2128646 w 6097266"/>
              <a:gd name="connsiteY184" fmla="*/ 1980142 h 2081341"/>
              <a:gd name="connsiteX185" fmla="*/ 1910932 w 6097266"/>
              <a:gd name="connsiteY185" fmla="*/ 1986363 h 2081341"/>
              <a:gd name="connsiteX186" fmla="*/ 1867389 w 6097266"/>
              <a:gd name="connsiteY186" fmla="*/ 2005024 h 2081341"/>
              <a:gd name="connsiteX187" fmla="*/ 1823846 w 6097266"/>
              <a:gd name="connsiteY187" fmla="*/ 2017465 h 2081341"/>
              <a:gd name="connsiteX188" fmla="*/ 1780303 w 6097266"/>
              <a:gd name="connsiteY188" fmla="*/ 2036126 h 2081341"/>
              <a:gd name="connsiteX189" fmla="*/ 1755421 w 6097266"/>
              <a:gd name="connsiteY189" fmla="*/ 2048567 h 2081341"/>
              <a:gd name="connsiteX190" fmla="*/ 1494164 w 6097266"/>
              <a:gd name="connsiteY190" fmla="*/ 2054787 h 2081341"/>
              <a:gd name="connsiteX191" fmla="*/ 1344874 w 6097266"/>
              <a:gd name="connsiteY191" fmla="*/ 2054787 h 2081341"/>
              <a:gd name="connsiteX192" fmla="*/ 1189364 w 6097266"/>
              <a:gd name="connsiteY192" fmla="*/ 2042346 h 2081341"/>
              <a:gd name="connsiteX193" fmla="*/ 1021413 w 6097266"/>
              <a:gd name="connsiteY193" fmla="*/ 2023685 h 2081341"/>
              <a:gd name="connsiteX194" fmla="*/ 977870 w 6097266"/>
              <a:gd name="connsiteY194" fmla="*/ 2017465 h 2081341"/>
              <a:gd name="connsiteX195" fmla="*/ 946768 w 6097266"/>
              <a:gd name="connsiteY195" fmla="*/ 2011244 h 2081341"/>
              <a:gd name="connsiteX196" fmla="*/ 803699 w 6097266"/>
              <a:gd name="connsiteY196" fmla="*/ 2005024 h 2081341"/>
              <a:gd name="connsiteX197" fmla="*/ 753936 w 6097266"/>
              <a:gd name="connsiteY197" fmla="*/ 1992583 h 2081341"/>
              <a:gd name="connsiteX198" fmla="*/ 735274 w 6097266"/>
              <a:gd name="connsiteY198" fmla="*/ 1986363 h 2081341"/>
              <a:gd name="connsiteX199" fmla="*/ 660630 w 6097266"/>
              <a:gd name="connsiteY199" fmla="*/ 1973922 h 2081341"/>
              <a:gd name="connsiteX200" fmla="*/ 610866 w 6097266"/>
              <a:gd name="connsiteY200" fmla="*/ 1961481 h 2081341"/>
              <a:gd name="connsiteX201" fmla="*/ 592205 w 6097266"/>
              <a:gd name="connsiteY201" fmla="*/ 1955260 h 2081341"/>
              <a:gd name="connsiteX202" fmla="*/ 542442 w 6097266"/>
              <a:gd name="connsiteY202" fmla="*/ 1949040 h 2081341"/>
              <a:gd name="connsiteX203" fmla="*/ 455356 w 6097266"/>
              <a:gd name="connsiteY203" fmla="*/ 1955260 h 2081341"/>
              <a:gd name="connsiteX204" fmla="*/ 418034 w 6097266"/>
              <a:gd name="connsiteY204" fmla="*/ 1961481 h 2081341"/>
              <a:gd name="connsiteX205" fmla="*/ 44809 w 6097266"/>
              <a:gd name="connsiteY205" fmla="*/ 1955260 h 2081341"/>
              <a:gd name="connsiteX206" fmla="*/ 7487 w 6097266"/>
              <a:gd name="connsiteY206" fmla="*/ 1793530 h 2081341"/>
              <a:gd name="connsiteX207" fmla="*/ 7487 w 6097266"/>
              <a:gd name="connsiteY207" fmla="*/ 1774869 h 2081341"/>
              <a:gd name="connsiteX0" fmla="*/ 7487 w 6097266"/>
              <a:gd name="connsiteY0" fmla="*/ 1774869 h 2074624"/>
              <a:gd name="connsiteX1" fmla="*/ 13707 w 6097266"/>
              <a:gd name="connsiteY1" fmla="*/ 1712665 h 2074624"/>
              <a:gd name="connsiteX2" fmla="*/ 26148 w 6097266"/>
              <a:gd name="connsiteY2" fmla="*/ 1687783 h 2074624"/>
              <a:gd name="connsiteX3" fmla="*/ 44809 w 6097266"/>
              <a:gd name="connsiteY3" fmla="*/ 1650460 h 2074624"/>
              <a:gd name="connsiteX4" fmla="*/ 63470 w 6097266"/>
              <a:gd name="connsiteY4" fmla="*/ 1600697 h 2074624"/>
              <a:gd name="connsiteX5" fmla="*/ 75911 w 6097266"/>
              <a:gd name="connsiteY5" fmla="*/ 1557154 h 2074624"/>
              <a:gd name="connsiteX6" fmla="*/ 69691 w 6097266"/>
              <a:gd name="connsiteY6" fmla="*/ 1171489 h 2074624"/>
              <a:gd name="connsiteX7" fmla="*/ 82132 w 6097266"/>
              <a:gd name="connsiteY7" fmla="*/ 891571 h 2074624"/>
              <a:gd name="connsiteX8" fmla="*/ 88352 w 6097266"/>
              <a:gd name="connsiteY8" fmla="*/ 866689 h 2074624"/>
              <a:gd name="connsiteX9" fmla="*/ 100793 w 6097266"/>
              <a:gd name="connsiteY9" fmla="*/ 767163 h 2074624"/>
              <a:gd name="connsiteX10" fmla="*/ 107013 w 6097266"/>
              <a:gd name="connsiteY10" fmla="*/ 748501 h 2074624"/>
              <a:gd name="connsiteX11" fmla="*/ 119454 w 6097266"/>
              <a:gd name="connsiteY11" fmla="*/ 698738 h 2074624"/>
              <a:gd name="connsiteX12" fmla="*/ 125674 w 6097266"/>
              <a:gd name="connsiteY12" fmla="*/ 611652 h 2074624"/>
              <a:gd name="connsiteX13" fmla="*/ 138115 w 6097266"/>
              <a:gd name="connsiteY13" fmla="*/ 580550 h 2074624"/>
              <a:gd name="connsiteX14" fmla="*/ 144336 w 6097266"/>
              <a:gd name="connsiteY14" fmla="*/ 549448 h 2074624"/>
              <a:gd name="connsiteX15" fmla="*/ 150556 w 6097266"/>
              <a:gd name="connsiteY15" fmla="*/ 530787 h 2074624"/>
              <a:gd name="connsiteX16" fmla="*/ 162997 w 6097266"/>
              <a:gd name="connsiteY16" fmla="*/ 481024 h 2074624"/>
              <a:gd name="connsiteX17" fmla="*/ 187878 w 6097266"/>
              <a:gd name="connsiteY17" fmla="*/ 431260 h 2074624"/>
              <a:gd name="connsiteX18" fmla="*/ 194099 w 6097266"/>
              <a:gd name="connsiteY18" fmla="*/ 400158 h 2074624"/>
              <a:gd name="connsiteX19" fmla="*/ 206540 w 6097266"/>
              <a:gd name="connsiteY19" fmla="*/ 381497 h 2074624"/>
              <a:gd name="connsiteX20" fmla="*/ 225201 w 6097266"/>
              <a:gd name="connsiteY20" fmla="*/ 337954 h 2074624"/>
              <a:gd name="connsiteX21" fmla="*/ 243862 w 6097266"/>
              <a:gd name="connsiteY21" fmla="*/ 275750 h 2074624"/>
              <a:gd name="connsiteX22" fmla="*/ 262523 w 6097266"/>
              <a:gd name="connsiteY22" fmla="*/ 238428 h 2074624"/>
              <a:gd name="connsiteX23" fmla="*/ 299846 w 6097266"/>
              <a:gd name="connsiteY23" fmla="*/ 213546 h 2074624"/>
              <a:gd name="connsiteX24" fmla="*/ 318507 w 6097266"/>
              <a:gd name="connsiteY24" fmla="*/ 201105 h 2074624"/>
              <a:gd name="connsiteX25" fmla="*/ 349609 w 6097266"/>
              <a:gd name="connsiteY25" fmla="*/ 163783 h 2074624"/>
              <a:gd name="connsiteX26" fmla="*/ 368270 w 6097266"/>
              <a:gd name="connsiteY26" fmla="*/ 151342 h 2074624"/>
              <a:gd name="connsiteX27" fmla="*/ 436695 w 6097266"/>
              <a:gd name="connsiteY27" fmla="*/ 145122 h 2074624"/>
              <a:gd name="connsiteX28" fmla="*/ 517560 w 6097266"/>
              <a:gd name="connsiteY28" fmla="*/ 132681 h 2074624"/>
              <a:gd name="connsiteX29" fmla="*/ 610866 w 6097266"/>
              <a:gd name="connsiteY29" fmla="*/ 120240 h 2074624"/>
              <a:gd name="connsiteX30" fmla="*/ 641968 w 6097266"/>
              <a:gd name="connsiteY30" fmla="*/ 114020 h 2074624"/>
              <a:gd name="connsiteX31" fmla="*/ 965430 w 6097266"/>
              <a:gd name="connsiteY31" fmla="*/ 120240 h 2074624"/>
              <a:gd name="connsiteX32" fmla="*/ 1170703 w 6097266"/>
              <a:gd name="connsiteY32" fmla="*/ 114020 h 2074624"/>
              <a:gd name="connsiteX33" fmla="*/ 1208025 w 6097266"/>
              <a:gd name="connsiteY33" fmla="*/ 101579 h 2074624"/>
              <a:gd name="connsiteX34" fmla="*/ 1232907 w 6097266"/>
              <a:gd name="connsiteY34" fmla="*/ 95358 h 2074624"/>
              <a:gd name="connsiteX35" fmla="*/ 1270230 w 6097266"/>
              <a:gd name="connsiteY35" fmla="*/ 82918 h 2074624"/>
              <a:gd name="connsiteX36" fmla="*/ 1425740 w 6097266"/>
              <a:gd name="connsiteY36" fmla="*/ 89138 h 2074624"/>
              <a:gd name="connsiteX37" fmla="*/ 1469283 w 6097266"/>
              <a:gd name="connsiteY37" fmla="*/ 114020 h 2074624"/>
              <a:gd name="connsiteX38" fmla="*/ 1487944 w 6097266"/>
              <a:gd name="connsiteY38" fmla="*/ 120240 h 2074624"/>
              <a:gd name="connsiteX39" fmla="*/ 1506605 w 6097266"/>
              <a:gd name="connsiteY39" fmla="*/ 132681 h 2074624"/>
              <a:gd name="connsiteX40" fmla="*/ 1531487 w 6097266"/>
              <a:gd name="connsiteY40" fmla="*/ 145122 h 2074624"/>
              <a:gd name="connsiteX41" fmla="*/ 1550148 w 6097266"/>
              <a:gd name="connsiteY41" fmla="*/ 163783 h 2074624"/>
              <a:gd name="connsiteX42" fmla="*/ 1587470 w 6097266"/>
              <a:gd name="connsiteY42" fmla="*/ 170003 h 2074624"/>
              <a:gd name="connsiteX43" fmla="*/ 1618572 w 6097266"/>
              <a:gd name="connsiteY43" fmla="*/ 176224 h 2074624"/>
              <a:gd name="connsiteX44" fmla="*/ 1848727 w 6097266"/>
              <a:gd name="connsiteY44" fmla="*/ 182444 h 2074624"/>
              <a:gd name="connsiteX45" fmla="*/ 1998017 w 6097266"/>
              <a:gd name="connsiteY45" fmla="*/ 194885 h 2074624"/>
              <a:gd name="connsiteX46" fmla="*/ 2016678 w 6097266"/>
              <a:gd name="connsiteY46" fmla="*/ 201105 h 2074624"/>
              <a:gd name="connsiteX47" fmla="*/ 2122425 w 6097266"/>
              <a:gd name="connsiteY47" fmla="*/ 213546 h 2074624"/>
              <a:gd name="connsiteX48" fmla="*/ 2271715 w 6097266"/>
              <a:gd name="connsiteY48" fmla="*/ 225987 h 2074624"/>
              <a:gd name="connsiteX49" fmla="*/ 2371242 w 6097266"/>
              <a:gd name="connsiteY49" fmla="*/ 250869 h 2074624"/>
              <a:gd name="connsiteX50" fmla="*/ 2396123 w 6097266"/>
              <a:gd name="connsiteY50" fmla="*/ 257089 h 2074624"/>
              <a:gd name="connsiteX51" fmla="*/ 2414785 w 6097266"/>
              <a:gd name="connsiteY51" fmla="*/ 263309 h 2074624"/>
              <a:gd name="connsiteX52" fmla="*/ 2644940 w 6097266"/>
              <a:gd name="connsiteY52" fmla="*/ 269530 h 2074624"/>
              <a:gd name="connsiteX53" fmla="*/ 2663601 w 6097266"/>
              <a:gd name="connsiteY53" fmla="*/ 275750 h 2074624"/>
              <a:gd name="connsiteX54" fmla="*/ 2688483 w 6097266"/>
              <a:gd name="connsiteY54" fmla="*/ 294411 h 2074624"/>
              <a:gd name="connsiteX55" fmla="*/ 2707144 w 6097266"/>
              <a:gd name="connsiteY55" fmla="*/ 306852 h 2074624"/>
              <a:gd name="connsiteX56" fmla="*/ 2732025 w 6097266"/>
              <a:gd name="connsiteY56" fmla="*/ 325514 h 2074624"/>
              <a:gd name="connsiteX57" fmla="*/ 2769348 w 6097266"/>
              <a:gd name="connsiteY57" fmla="*/ 350395 h 2074624"/>
              <a:gd name="connsiteX58" fmla="*/ 2843993 w 6097266"/>
              <a:gd name="connsiteY58" fmla="*/ 356616 h 2074624"/>
              <a:gd name="connsiteX59" fmla="*/ 2887536 w 6097266"/>
              <a:gd name="connsiteY59" fmla="*/ 381497 h 2074624"/>
              <a:gd name="connsiteX60" fmla="*/ 2906197 w 6097266"/>
              <a:gd name="connsiteY60" fmla="*/ 369056 h 2074624"/>
              <a:gd name="connsiteX61" fmla="*/ 2924858 w 6097266"/>
              <a:gd name="connsiteY61" fmla="*/ 350395 h 2074624"/>
              <a:gd name="connsiteX62" fmla="*/ 2968401 w 6097266"/>
              <a:gd name="connsiteY62" fmla="*/ 313073 h 2074624"/>
              <a:gd name="connsiteX63" fmla="*/ 2993283 w 6097266"/>
              <a:gd name="connsiteY63" fmla="*/ 350395 h 2074624"/>
              <a:gd name="connsiteX64" fmla="*/ 2999503 w 6097266"/>
              <a:gd name="connsiteY64" fmla="*/ 369056 h 2074624"/>
              <a:gd name="connsiteX65" fmla="*/ 3018164 w 6097266"/>
              <a:gd name="connsiteY65" fmla="*/ 393938 h 2074624"/>
              <a:gd name="connsiteX66" fmla="*/ 3061707 w 6097266"/>
              <a:gd name="connsiteY66" fmla="*/ 400158 h 2074624"/>
              <a:gd name="connsiteX67" fmla="*/ 3198556 w 6097266"/>
              <a:gd name="connsiteY67" fmla="*/ 406379 h 2074624"/>
              <a:gd name="connsiteX68" fmla="*/ 3217217 w 6097266"/>
              <a:gd name="connsiteY68" fmla="*/ 418820 h 2074624"/>
              <a:gd name="connsiteX69" fmla="*/ 3298083 w 6097266"/>
              <a:gd name="connsiteY69" fmla="*/ 431260 h 2074624"/>
              <a:gd name="connsiteX70" fmla="*/ 3341625 w 6097266"/>
              <a:gd name="connsiteY70" fmla="*/ 443701 h 2074624"/>
              <a:gd name="connsiteX71" fmla="*/ 3428711 w 6097266"/>
              <a:gd name="connsiteY71" fmla="*/ 462363 h 2074624"/>
              <a:gd name="connsiteX72" fmla="*/ 3515797 w 6097266"/>
              <a:gd name="connsiteY72" fmla="*/ 468583 h 2074624"/>
              <a:gd name="connsiteX73" fmla="*/ 3901462 w 6097266"/>
              <a:gd name="connsiteY73" fmla="*/ 462363 h 2074624"/>
              <a:gd name="connsiteX74" fmla="*/ 3920123 w 6097266"/>
              <a:gd name="connsiteY74" fmla="*/ 449922 h 2074624"/>
              <a:gd name="connsiteX75" fmla="*/ 3938785 w 6097266"/>
              <a:gd name="connsiteY75" fmla="*/ 443701 h 2074624"/>
              <a:gd name="connsiteX76" fmla="*/ 3951225 w 6097266"/>
              <a:gd name="connsiteY76" fmla="*/ 425040 h 2074624"/>
              <a:gd name="connsiteX77" fmla="*/ 3982327 w 6097266"/>
              <a:gd name="connsiteY77" fmla="*/ 418820 h 2074624"/>
              <a:gd name="connsiteX78" fmla="*/ 4000989 w 6097266"/>
              <a:gd name="connsiteY78" fmla="*/ 412599 h 2074624"/>
              <a:gd name="connsiteX79" fmla="*/ 4038311 w 6097266"/>
              <a:gd name="connsiteY79" fmla="*/ 406379 h 2074624"/>
              <a:gd name="connsiteX80" fmla="*/ 4056972 w 6097266"/>
              <a:gd name="connsiteY80" fmla="*/ 400158 h 2074624"/>
              <a:gd name="connsiteX81" fmla="*/ 4100515 w 6097266"/>
              <a:gd name="connsiteY81" fmla="*/ 393938 h 2074624"/>
              <a:gd name="connsiteX82" fmla="*/ 4200042 w 6097266"/>
              <a:gd name="connsiteY82" fmla="*/ 362836 h 2074624"/>
              <a:gd name="connsiteX83" fmla="*/ 4299568 w 6097266"/>
              <a:gd name="connsiteY83" fmla="*/ 325514 h 2074624"/>
              <a:gd name="connsiteX84" fmla="*/ 4318230 w 6097266"/>
              <a:gd name="connsiteY84" fmla="*/ 313073 h 2074624"/>
              <a:gd name="connsiteX85" fmla="*/ 4336891 w 6097266"/>
              <a:gd name="connsiteY85" fmla="*/ 306852 h 2074624"/>
              <a:gd name="connsiteX86" fmla="*/ 4343111 w 6097266"/>
              <a:gd name="connsiteY86" fmla="*/ 281971 h 2074624"/>
              <a:gd name="connsiteX87" fmla="*/ 4355552 w 6097266"/>
              <a:gd name="connsiteY87" fmla="*/ 263309 h 2074624"/>
              <a:gd name="connsiteX88" fmla="*/ 4361772 w 6097266"/>
              <a:gd name="connsiteY88" fmla="*/ 244648 h 2074624"/>
              <a:gd name="connsiteX89" fmla="*/ 4392874 w 6097266"/>
              <a:gd name="connsiteY89" fmla="*/ 201105 h 2074624"/>
              <a:gd name="connsiteX90" fmla="*/ 4430197 w 6097266"/>
              <a:gd name="connsiteY90" fmla="*/ 170003 h 2074624"/>
              <a:gd name="connsiteX91" fmla="*/ 4504842 w 6097266"/>
              <a:gd name="connsiteY91" fmla="*/ 163783 h 2074624"/>
              <a:gd name="connsiteX92" fmla="*/ 4523503 w 6097266"/>
              <a:gd name="connsiteY92" fmla="*/ 157563 h 2074624"/>
              <a:gd name="connsiteX93" fmla="*/ 4579487 w 6097266"/>
              <a:gd name="connsiteY93" fmla="*/ 132681 h 2074624"/>
              <a:gd name="connsiteX94" fmla="*/ 4604368 w 6097266"/>
              <a:gd name="connsiteY94" fmla="*/ 126460 h 2074624"/>
              <a:gd name="connsiteX95" fmla="*/ 4635470 w 6097266"/>
              <a:gd name="connsiteY95" fmla="*/ 107799 h 2074624"/>
              <a:gd name="connsiteX96" fmla="*/ 4679013 w 6097266"/>
              <a:gd name="connsiteY96" fmla="*/ 82918 h 2074624"/>
              <a:gd name="connsiteX97" fmla="*/ 4703895 w 6097266"/>
              <a:gd name="connsiteY97" fmla="*/ 76697 h 2074624"/>
              <a:gd name="connsiteX98" fmla="*/ 4759878 w 6097266"/>
              <a:gd name="connsiteY98" fmla="*/ 39375 h 2074624"/>
              <a:gd name="connsiteX99" fmla="*/ 4784760 w 6097266"/>
              <a:gd name="connsiteY99" fmla="*/ 20714 h 2074624"/>
              <a:gd name="connsiteX100" fmla="*/ 4840744 w 6097266"/>
              <a:gd name="connsiteY100" fmla="*/ 14493 h 2074624"/>
              <a:gd name="connsiteX101" fmla="*/ 4859405 w 6097266"/>
              <a:gd name="connsiteY101" fmla="*/ 8273 h 2074624"/>
              <a:gd name="connsiteX102" fmla="*/ 5201527 w 6097266"/>
              <a:gd name="connsiteY102" fmla="*/ 8273 h 2074624"/>
              <a:gd name="connsiteX103" fmla="*/ 5276172 w 6097266"/>
              <a:gd name="connsiteY103" fmla="*/ 14493 h 2074624"/>
              <a:gd name="connsiteX104" fmla="*/ 5556091 w 6097266"/>
              <a:gd name="connsiteY104" fmla="*/ 26934 h 2074624"/>
              <a:gd name="connsiteX105" fmla="*/ 5636956 w 6097266"/>
              <a:gd name="connsiteY105" fmla="*/ 45595 h 2074624"/>
              <a:gd name="connsiteX106" fmla="*/ 5668058 w 6097266"/>
              <a:gd name="connsiteY106" fmla="*/ 58036 h 2074624"/>
              <a:gd name="connsiteX107" fmla="*/ 5730262 w 6097266"/>
              <a:gd name="connsiteY107" fmla="*/ 89138 h 2074624"/>
              <a:gd name="connsiteX108" fmla="*/ 5748923 w 6097266"/>
              <a:gd name="connsiteY108" fmla="*/ 101579 h 2074624"/>
              <a:gd name="connsiteX109" fmla="*/ 5767585 w 6097266"/>
              <a:gd name="connsiteY109" fmla="*/ 107799 h 2074624"/>
              <a:gd name="connsiteX110" fmla="*/ 5811127 w 6097266"/>
              <a:gd name="connsiteY110" fmla="*/ 132681 h 2074624"/>
              <a:gd name="connsiteX111" fmla="*/ 6016401 w 6097266"/>
              <a:gd name="connsiteY111" fmla="*/ 151342 h 2074624"/>
              <a:gd name="connsiteX112" fmla="*/ 6028842 w 6097266"/>
              <a:gd name="connsiteY112" fmla="*/ 188665 h 2074624"/>
              <a:gd name="connsiteX113" fmla="*/ 6035062 w 6097266"/>
              <a:gd name="connsiteY113" fmla="*/ 250869 h 2074624"/>
              <a:gd name="connsiteX114" fmla="*/ 6041283 w 6097266"/>
              <a:gd name="connsiteY114" fmla="*/ 306852 h 2074624"/>
              <a:gd name="connsiteX115" fmla="*/ 6053723 w 6097266"/>
              <a:gd name="connsiteY115" fmla="*/ 493465 h 2074624"/>
              <a:gd name="connsiteX116" fmla="*/ 6059944 w 6097266"/>
              <a:gd name="connsiteY116" fmla="*/ 518346 h 2074624"/>
              <a:gd name="connsiteX117" fmla="*/ 6066164 w 6097266"/>
              <a:gd name="connsiteY117" fmla="*/ 605432 h 2074624"/>
              <a:gd name="connsiteX118" fmla="*/ 6072385 w 6097266"/>
              <a:gd name="connsiteY118" fmla="*/ 624093 h 2074624"/>
              <a:gd name="connsiteX119" fmla="*/ 6078605 w 6097266"/>
              <a:gd name="connsiteY119" fmla="*/ 661416 h 2074624"/>
              <a:gd name="connsiteX120" fmla="*/ 6084825 w 6097266"/>
              <a:gd name="connsiteY120" fmla="*/ 686297 h 2074624"/>
              <a:gd name="connsiteX121" fmla="*/ 6091046 w 6097266"/>
              <a:gd name="connsiteY121" fmla="*/ 754722 h 2074624"/>
              <a:gd name="connsiteX122" fmla="*/ 6097266 w 6097266"/>
              <a:gd name="connsiteY122" fmla="*/ 785824 h 2074624"/>
              <a:gd name="connsiteX123" fmla="*/ 6091046 w 6097266"/>
              <a:gd name="connsiteY123" fmla="*/ 928893 h 2074624"/>
              <a:gd name="connsiteX124" fmla="*/ 6078605 w 6097266"/>
              <a:gd name="connsiteY124" fmla="*/ 991097 h 2074624"/>
              <a:gd name="connsiteX125" fmla="*/ 6072385 w 6097266"/>
              <a:gd name="connsiteY125" fmla="*/ 1047081 h 2074624"/>
              <a:gd name="connsiteX126" fmla="*/ 6059944 w 6097266"/>
              <a:gd name="connsiteY126" fmla="*/ 1084403 h 2074624"/>
              <a:gd name="connsiteX127" fmla="*/ 6053723 w 6097266"/>
              <a:gd name="connsiteY127" fmla="*/ 1121726 h 2074624"/>
              <a:gd name="connsiteX128" fmla="*/ 6041283 w 6097266"/>
              <a:gd name="connsiteY128" fmla="*/ 1208811 h 2074624"/>
              <a:gd name="connsiteX129" fmla="*/ 6035062 w 6097266"/>
              <a:gd name="connsiteY129" fmla="*/ 1227473 h 2074624"/>
              <a:gd name="connsiteX130" fmla="*/ 6028842 w 6097266"/>
              <a:gd name="connsiteY130" fmla="*/ 1271016 h 2074624"/>
              <a:gd name="connsiteX131" fmla="*/ 6003960 w 6097266"/>
              <a:gd name="connsiteY131" fmla="*/ 1358101 h 2074624"/>
              <a:gd name="connsiteX132" fmla="*/ 5991519 w 6097266"/>
              <a:gd name="connsiteY132" fmla="*/ 1407865 h 2074624"/>
              <a:gd name="connsiteX133" fmla="*/ 5979078 w 6097266"/>
              <a:gd name="connsiteY133" fmla="*/ 1438967 h 2074624"/>
              <a:gd name="connsiteX134" fmla="*/ 5985299 w 6097266"/>
              <a:gd name="connsiteY134" fmla="*/ 1582036 h 2074624"/>
              <a:gd name="connsiteX135" fmla="*/ 5979078 w 6097266"/>
              <a:gd name="connsiteY135" fmla="*/ 1619358 h 2074624"/>
              <a:gd name="connsiteX136" fmla="*/ 5960417 w 6097266"/>
              <a:gd name="connsiteY136" fmla="*/ 1625579 h 2074624"/>
              <a:gd name="connsiteX137" fmla="*/ 5842230 w 6097266"/>
              <a:gd name="connsiteY137" fmla="*/ 1631799 h 2074624"/>
              <a:gd name="connsiteX138" fmla="*/ 5780025 w 6097266"/>
              <a:gd name="connsiteY138" fmla="*/ 1669122 h 2074624"/>
              <a:gd name="connsiteX139" fmla="*/ 5761364 w 6097266"/>
              <a:gd name="connsiteY139" fmla="*/ 1687783 h 2074624"/>
              <a:gd name="connsiteX140" fmla="*/ 5742703 w 6097266"/>
              <a:gd name="connsiteY140" fmla="*/ 1700224 h 2074624"/>
              <a:gd name="connsiteX141" fmla="*/ 5730262 w 6097266"/>
              <a:gd name="connsiteY141" fmla="*/ 1718885 h 2074624"/>
              <a:gd name="connsiteX142" fmla="*/ 5674278 w 6097266"/>
              <a:gd name="connsiteY142" fmla="*/ 1743767 h 2074624"/>
              <a:gd name="connsiteX143" fmla="*/ 5612074 w 6097266"/>
              <a:gd name="connsiteY143" fmla="*/ 1762428 h 2074624"/>
              <a:gd name="connsiteX144" fmla="*/ 5574752 w 6097266"/>
              <a:gd name="connsiteY144" fmla="*/ 1768648 h 2074624"/>
              <a:gd name="connsiteX145" fmla="*/ 5500107 w 6097266"/>
              <a:gd name="connsiteY145" fmla="*/ 1799750 h 2074624"/>
              <a:gd name="connsiteX146" fmla="*/ 5462785 w 6097266"/>
              <a:gd name="connsiteY146" fmla="*/ 1818411 h 2074624"/>
              <a:gd name="connsiteX147" fmla="*/ 5444123 w 6097266"/>
              <a:gd name="connsiteY147" fmla="*/ 1824632 h 2074624"/>
              <a:gd name="connsiteX148" fmla="*/ 5381919 w 6097266"/>
              <a:gd name="connsiteY148" fmla="*/ 1849514 h 2074624"/>
              <a:gd name="connsiteX149" fmla="*/ 5363258 w 6097266"/>
              <a:gd name="connsiteY149" fmla="*/ 1855734 h 2074624"/>
              <a:gd name="connsiteX150" fmla="*/ 5288613 w 6097266"/>
              <a:gd name="connsiteY150" fmla="*/ 1905497 h 2074624"/>
              <a:gd name="connsiteX151" fmla="*/ 5238850 w 6097266"/>
              <a:gd name="connsiteY151" fmla="*/ 1930379 h 2074624"/>
              <a:gd name="connsiteX152" fmla="*/ 5195307 w 6097266"/>
              <a:gd name="connsiteY152" fmla="*/ 1955260 h 2074624"/>
              <a:gd name="connsiteX153" fmla="*/ 5176646 w 6097266"/>
              <a:gd name="connsiteY153" fmla="*/ 1961481 h 2074624"/>
              <a:gd name="connsiteX154" fmla="*/ 5151764 w 6097266"/>
              <a:gd name="connsiteY154" fmla="*/ 1973922 h 2074624"/>
              <a:gd name="connsiteX155" fmla="*/ 5126883 w 6097266"/>
              <a:gd name="connsiteY155" fmla="*/ 1980142 h 2074624"/>
              <a:gd name="connsiteX156" fmla="*/ 5089560 w 6097266"/>
              <a:gd name="connsiteY156" fmla="*/ 1992583 h 2074624"/>
              <a:gd name="connsiteX157" fmla="*/ 4790981 w 6097266"/>
              <a:gd name="connsiteY157" fmla="*/ 1998803 h 2074624"/>
              <a:gd name="connsiteX158" fmla="*/ 4716336 w 6097266"/>
              <a:gd name="connsiteY158" fmla="*/ 2011244 h 2074624"/>
              <a:gd name="connsiteX159" fmla="*/ 4324450 w 6097266"/>
              <a:gd name="connsiteY159" fmla="*/ 2005024 h 2074624"/>
              <a:gd name="connsiteX160" fmla="*/ 4224923 w 6097266"/>
              <a:gd name="connsiteY160" fmla="*/ 2005024 h 2074624"/>
              <a:gd name="connsiteX161" fmla="*/ 3963666 w 6097266"/>
              <a:gd name="connsiteY161" fmla="*/ 1998803 h 2074624"/>
              <a:gd name="connsiteX162" fmla="*/ 3938785 w 6097266"/>
              <a:gd name="connsiteY162" fmla="*/ 1992583 h 2074624"/>
              <a:gd name="connsiteX163" fmla="*/ 3814376 w 6097266"/>
              <a:gd name="connsiteY163" fmla="*/ 1998803 h 2074624"/>
              <a:gd name="connsiteX164" fmla="*/ 3783274 w 6097266"/>
              <a:gd name="connsiteY164" fmla="*/ 2005024 h 2074624"/>
              <a:gd name="connsiteX165" fmla="*/ 3739732 w 6097266"/>
              <a:gd name="connsiteY165" fmla="*/ 2011244 h 2074624"/>
              <a:gd name="connsiteX166" fmla="*/ 3721070 w 6097266"/>
              <a:gd name="connsiteY166" fmla="*/ 2017465 h 2074624"/>
              <a:gd name="connsiteX167" fmla="*/ 3633985 w 6097266"/>
              <a:gd name="connsiteY167" fmla="*/ 2036126 h 2074624"/>
              <a:gd name="connsiteX168" fmla="*/ 3434932 w 6097266"/>
              <a:gd name="connsiteY168" fmla="*/ 2042346 h 2074624"/>
              <a:gd name="connsiteX169" fmla="*/ 3347846 w 6097266"/>
              <a:gd name="connsiteY169" fmla="*/ 2073448 h 2074624"/>
              <a:gd name="connsiteX170" fmla="*/ 3298083 w 6097266"/>
              <a:gd name="connsiteY170" fmla="*/ 2042346 h 2074624"/>
              <a:gd name="connsiteX171" fmla="*/ 3117691 w 6097266"/>
              <a:gd name="connsiteY171" fmla="*/ 2042346 h 2074624"/>
              <a:gd name="connsiteX172" fmla="*/ 3030605 w 6097266"/>
              <a:gd name="connsiteY172" fmla="*/ 2073448 h 2074624"/>
              <a:gd name="connsiteX173" fmla="*/ 2987062 w 6097266"/>
              <a:gd name="connsiteY173" fmla="*/ 2067228 h 2074624"/>
              <a:gd name="connsiteX174" fmla="*/ 2955960 w 6097266"/>
              <a:gd name="connsiteY174" fmla="*/ 2061007 h 2074624"/>
              <a:gd name="connsiteX175" fmla="*/ 2433446 w 6097266"/>
              <a:gd name="connsiteY175" fmla="*/ 2054787 h 2074624"/>
              <a:gd name="connsiteX176" fmla="*/ 2352581 w 6097266"/>
              <a:gd name="connsiteY176" fmla="*/ 2042346 h 2074624"/>
              <a:gd name="connsiteX177" fmla="*/ 2321478 w 6097266"/>
              <a:gd name="connsiteY177" fmla="*/ 2029905 h 2074624"/>
              <a:gd name="connsiteX178" fmla="*/ 2290376 w 6097266"/>
              <a:gd name="connsiteY178" fmla="*/ 2023685 h 2074624"/>
              <a:gd name="connsiteX179" fmla="*/ 2259274 w 6097266"/>
              <a:gd name="connsiteY179" fmla="*/ 2011244 h 2074624"/>
              <a:gd name="connsiteX180" fmla="*/ 2203291 w 6097266"/>
              <a:gd name="connsiteY180" fmla="*/ 1998803 h 2074624"/>
              <a:gd name="connsiteX181" fmla="*/ 2178409 w 6097266"/>
              <a:gd name="connsiteY181" fmla="*/ 1992583 h 2074624"/>
              <a:gd name="connsiteX182" fmla="*/ 2159748 w 6097266"/>
              <a:gd name="connsiteY182" fmla="*/ 1986363 h 2074624"/>
              <a:gd name="connsiteX183" fmla="*/ 2128646 w 6097266"/>
              <a:gd name="connsiteY183" fmla="*/ 1980142 h 2074624"/>
              <a:gd name="connsiteX184" fmla="*/ 1910932 w 6097266"/>
              <a:gd name="connsiteY184" fmla="*/ 1986363 h 2074624"/>
              <a:gd name="connsiteX185" fmla="*/ 1867389 w 6097266"/>
              <a:gd name="connsiteY185" fmla="*/ 2005024 h 2074624"/>
              <a:gd name="connsiteX186" fmla="*/ 1823846 w 6097266"/>
              <a:gd name="connsiteY186" fmla="*/ 2017465 h 2074624"/>
              <a:gd name="connsiteX187" fmla="*/ 1780303 w 6097266"/>
              <a:gd name="connsiteY187" fmla="*/ 2036126 h 2074624"/>
              <a:gd name="connsiteX188" fmla="*/ 1755421 w 6097266"/>
              <a:gd name="connsiteY188" fmla="*/ 2048567 h 2074624"/>
              <a:gd name="connsiteX189" fmla="*/ 1494164 w 6097266"/>
              <a:gd name="connsiteY189" fmla="*/ 2054787 h 2074624"/>
              <a:gd name="connsiteX190" fmla="*/ 1344874 w 6097266"/>
              <a:gd name="connsiteY190" fmla="*/ 2054787 h 2074624"/>
              <a:gd name="connsiteX191" fmla="*/ 1189364 w 6097266"/>
              <a:gd name="connsiteY191" fmla="*/ 2042346 h 2074624"/>
              <a:gd name="connsiteX192" fmla="*/ 1021413 w 6097266"/>
              <a:gd name="connsiteY192" fmla="*/ 2023685 h 2074624"/>
              <a:gd name="connsiteX193" fmla="*/ 977870 w 6097266"/>
              <a:gd name="connsiteY193" fmla="*/ 2017465 h 2074624"/>
              <a:gd name="connsiteX194" fmla="*/ 946768 w 6097266"/>
              <a:gd name="connsiteY194" fmla="*/ 2011244 h 2074624"/>
              <a:gd name="connsiteX195" fmla="*/ 803699 w 6097266"/>
              <a:gd name="connsiteY195" fmla="*/ 2005024 h 2074624"/>
              <a:gd name="connsiteX196" fmla="*/ 753936 w 6097266"/>
              <a:gd name="connsiteY196" fmla="*/ 1992583 h 2074624"/>
              <a:gd name="connsiteX197" fmla="*/ 735274 w 6097266"/>
              <a:gd name="connsiteY197" fmla="*/ 1986363 h 2074624"/>
              <a:gd name="connsiteX198" fmla="*/ 660630 w 6097266"/>
              <a:gd name="connsiteY198" fmla="*/ 1973922 h 2074624"/>
              <a:gd name="connsiteX199" fmla="*/ 610866 w 6097266"/>
              <a:gd name="connsiteY199" fmla="*/ 1961481 h 2074624"/>
              <a:gd name="connsiteX200" fmla="*/ 592205 w 6097266"/>
              <a:gd name="connsiteY200" fmla="*/ 1955260 h 2074624"/>
              <a:gd name="connsiteX201" fmla="*/ 542442 w 6097266"/>
              <a:gd name="connsiteY201" fmla="*/ 1949040 h 2074624"/>
              <a:gd name="connsiteX202" fmla="*/ 455356 w 6097266"/>
              <a:gd name="connsiteY202" fmla="*/ 1955260 h 2074624"/>
              <a:gd name="connsiteX203" fmla="*/ 418034 w 6097266"/>
              <a:gd name="connsiteY203" fmla="*/ 1961481 h 2074624"/>
              <a:gd name="connsiteX204" fmla="*/ 44809 w 6097266"/>
              <a:gd name="connsiteY204" fmla="*/ 1955260 h 2074624"/>
              <a:gd name="connsiteX205" fmla="*/ 7487 w 6097266"/>
              <a:gd name="connsiteY205" fmla="*/ 1793530 h 2074624"/>
              <a:gd name="connsiteX206" fmla="*/ 7487 w 6097266"/>
              <a:gd name="connsiteY206" fmla="*/ 1774869 h 2074624"/>
              <a:gd name="connsiteX0" fmla="*/ 7487 w 6097266"/>
              <a:gd name="connsiteY0" fmla="*/ 1774869 h 2074624"/>
              <a:gd name="connsiteX1" fmla="*/ 13707 w 6097266"/>
              <a:gd name="connsiteY1" fmla="*/ 1712665 h 2074624"/>
              <a:gd name="connsiteX2" fmla="*/ 26148 w 6097266"/>
              <a:gd name="connsiteY2" fmla="*/ 1687783 h 2074624"/>
              <a:gd name="connsiteX3" fmla="*/ 44809 w 6097266"/>
              <a:gd name="connsiteY3" fmla="*/ 1650460 h 2074624"/>
              <a:gd name="connsiteX4" fmla="*/ 63470 w 6097266"/>
              <a:gd name="connsiteY4" fmla="*/ 1600697 h 2074624"/>
              <a:gd name="connsiteX5" fmla="*/ 75911 w 6097266"/>
              <a:gd name="connsiteY5" fmla="*/ 1557154 h 2074624"/>
              <a:gd name="connsiteX6" fmla="*/ 69691 w 6097266"/>
              <a:gd name="connsiteY6" fmla="*/ 1171489 h 2074624"/>
              <a:gd name="connsiteX7" fmla="*/ 82132 w 6097266"/>
              <a:gd name="connsiteY7" fmla="*/ 891571 h 2074624"/>
              <a:gd name="connsiteX8" fmla="*/ 88352 w 6097266"/>
              <a:gd name="connsiteY8" fmla="*/ 866689 h 2074624"/>
              <a:gd name="connsiteX9" fmla="*/ 100793 w 6097266"/>
              <a:gd name="connsiteY9" fmla="*/ 767163 h 2074624"/>
              <a:gd name="connsiteX10" fmla="*/ 107013 w 6097266"/>
              <a:gd name="connsiteY10" fmla="*/ 748501 h 2074624"/>
              <a:gd name="connsiteX11" fmla="*/ 119454 w 6097266"/>
              <a:gd name="connsiteY11" fmla="*/ 698738 h 2074624"/>
              <a:gd name="connsiteX12" fmla="*/ 125674 w 6097266"/>
              <a:gd name="connsiteY12" fmla="*/ 611652 h 2074624"/>
              <a:gd name="connsiteX13" fmla="*/ 138115 w 6097266"/>
              <a:gd name="connsiteY13" fmla="*/ 580550 h 2074624"/>
              <a:gd name="connsiteX14" fmla="*/ 144336 w 6097266"/>
              <a:gd name="connsiteY14" fmla="*/ 549448 h 2074624"/>
              <a:gd name="connsiteX15" fmla="*/ 150556 w 6097266"/>
              <a:gd name="connsiteY15" fmla="*/ 530787 h 2074624"/>
              <a:gd name="connsiteX16" fmla="*/ 162997 w 6097266"/>
              <a:gd name="connsiteY16" fmla="*/ 481024 h 2074624"/>
              <a:gd name="connsiteX17" fmla="*/ 187878 w 6097266"/>
              <a:gd name="connsiteY17" fmla="*/ 431260 h 2074624"/>
              <a:gd name="connsiteX18" fmla="*/ 194099 w 6097266"/>
              <a:gd name="connsiteY18" fmla="*/ 400158 h 2074624"/>
              <a:gd name="connsiteX19" fmla="*/ 206540 w 6097266"/>
              <a:gd name="connsiteY19" fmla="*/ 381497 h 2074624"/>
              <a:gd name="connsiteX20" fmla="*/ 225201 w 6097266"/>
              <a:gd name="connsiteY20" fmla="*/ 337954 h 2074624"/>
              <a:gd name="connsiteX21" fmla="*/ 243862 w 6097266"/>
              <a:gd name="connsiteY21" fmla="*/ 275750 h 2074624"/>
              <a:gd name="connsiteX22" fmla="*/ 262523 w 6097266"/>
              <a:gd name="connsiteY22" fmla="*/ 238428 h 2074624"/>
              <a:gd name="connsiteX23" fmla="*/ 299846 w 6097266"/>
              <a:gd name="connsiteY23" fmla="*/ 213546 h 2074624"/>
              <a:gd name="connsiteX24" fmla="*/ 318507 w 6097266"/>
              <a:gd name="connsiteY24" fmla="*/ 201105 h 2074624"/>
              <a:gd name="connsiteX25" fmla="*/ 349609 w 6097266"/>
              <a:gd name="connsiteY25" fmla="*/ 163783 h 2074624"/>
              <a:gd name="connsiteX26" fmla="*/ 368270 w 6097266"/>
              <a:gd name="connsiteY26" fmla="*/ 151342 h 2074624"/>
              <a:gd name="connsiteX27" fmla="*/ 436695 w 6097266"/>
              <a:gd name="connsiteY27" fmla="*/ 145122 h 2074624"/>
              <a:gd name="connsiteX28" fmla="*/ 517560 w 6097266"/>
              <a:gd name="connsiteY28" fmla="*/ 132681 h 2074624"/>
              <a:gd name="connsiteX29" fmla="*/ 610866 w 6097266"/>
              <a:gd name="connsiteY29" fmla="*/ 120240 h 2074624"/>
              <a:gd name="connsiteX30" fmla="*/ 641968 w 6097266"/>
              <a:gd name="connsiteY30" fmla="*/ 114020 h 2074624"/>
              <a:gd name="connsiteX31" fmla="*/ 965430 w 6097266"/>
              <a:gd name="connsiteY31" fmla="*/ 120240 h 2074624"/>
              <a:gd name="connsiteX32" fmla="*/ 1170703 w 6097266"/>
              <a:gd name="connsiteY32" fmla="*/ 114020 h 2074624"/>
              <a:gd name="connsiteX33" fmla="*/ 1208025 w 6097266"/>
              <a:gd name="connsiteY33" fmla="*/ 101579 h 2074624"/>
              <a:gd name="connsiteX34" fmla="*/ 1232907 w 6097266"/>
              <a:gd name="connsiteY34" fmla="*/ 95358 h 2074624"/>
              <a:gd name="connsiteX35" fmla="*/ 1270230 w 6097266"/>
              <a:gd name="connsiteY35" fmla="*/ 82918 h 2074624"/>
              <a:gd name="connsiteX36" fmla="*/ 1425740 w 6097266"/>
              <a:gd name="connsiteY36" fmla="*/ 89138 h 2074624"/>
              <a:gd name="connsiteX37" fmla="*/ 1469283 w 6097266"/>
              <a:gd name="connsiteY37" fmla="*/ 114020 h 2074624"/>
              <a:gd name="connsiteX38" fmla="*/ 1487944 w 6097266"/>
              <a:gd name="connsiteY38" fmla="*/ 120240 h 2074624"/>
              <a:gd name="connsiteX39" fmla="*/ 1506605 w 6097266"/>
              <a:gd name="connsiteY39" fmla="*/ 132681 h 2074624"/>
              <a:gd name="connsiteX40" fmla="*/ 1531487 w 6097266"/>
              <a:gd name="connsiteY40" fmla="*/ 145122 h 2074624"/>
              <a:gd name="connsiteX41" fmla="*/ 1550148 w 6097266"/>
              <a:gd name="connsiteY41" fmla="*/ 163783 h 2074624"/>
              <a:gd name="connsiteX42" fmla="*/ 1587470 w 6097266"/>
              <a:gd name="connsiteY42" fmla="*/ 170003 h 2074624"/>
              <a:gd name="connsiteX43" fmla="*/ 1618572 w 6097266"/>
              <a:gd name="connsiteY43" fmla="*/ 176224 h 2074624"/>
              <a:gd name="connsiteX44" fmla="*/ 1848727 w 6097266"/>
              <a:gd name="connsiteY44" fmla="*/ 182444 h 2074624"/>
              <a:gd name="connsiteX45" fmla="*/ 1998017 w 6097266"/>
              <a:gd name="connsiteY45" fmla="*/ 194885 h 2074624"/>
              <a:gd name="connsiteX46" fmla="*/ 2016678 w 6097266"/>
              <a:gd name="connsiteY46" fmla="*/ 201105 h 2074624"/>
              <a:gd name="connsiteX47" fmla="*/ 2122425 w 6097266"/>
              <a:gd name="connsiteY47" fmla="*/ 213546 h 2074624"/>
              <a:gd name="connsiteX48" fmla="*/ 2271715 w 6097266"/>
              <a:gd name="connsiteY48" fmla="*/ 225987 h 2074624"/>
              <a:gd name="connsiteX49" fmla="*/ 2371242 w 6097266"/>
              <a:gd name="connsiteY49" fmla="*/ 250869 h 2074624"/>
              <a:gd name="connsiteX50" fmla="*/ 2396123 w 6097266"/>
              <a:gd name="connsiteY50" fmla="*/ 257089 h 2074624"/>
              <a:gd name="connsiteX51" fmla="*/ 2414785 w 6097266"/>
              <a:gd name="connsiteY51" fmla="*/ 263309 h 2074624"/>
              <a:gd name="connsiteX52" fmla="*/ 2644940 w 6097266"/>
              <a:gd name="connsiteY52" fmla="*/ 269530 h 2074624"/>
              <a:gd name="connsiteX53" fmla="*/ 2663601 w 6097266"/>
              <a:gd name="connsiteY53" fmla="*/ 275750 h 2074624"/>
              <a:gd name="connsiteX54" fmla="*/ 2688483 w 6097266"/>
              <a:gd name="connsiteY54" fmla="*/ 294411 h 2074624"/>
              <a:gd name="connsiteX55" fmla="*/ 2707144 w 6097266"/>
              <a:gd name="connsiteY55" fmla="*/ 306852 h 2074624"/>
              <a:gd name="connsiteX56" fmla="*/ 2732025 w 6097266"/>
              <a:gd name="connsiteY56" fmla="*/ 325514 h 2074624"/>
              <a:gd name="connsiteX57" fmla="*/ 2769348 w 6097266"/>
              <a:gd name="connsiteY57" fmla="*/ 350395 h 2074624"/>
              <a:gd name="connsiteX58" fmla="*/ 2843993 w 6097266"/>
              <a:gd name="connsiteY58" fmla="*/ 356616 h 2074624"/>
              <a:gd name="connsiteX59" fmla="*/ 2887536 w 6097266"/>
              <a:gd name="connsiteY59" fmla="*/ 381497 h 2074624"/>
              <a:gd name="connsiteX60" fmla="*/ 2906197 w 6097266"/>
              <a:gd name="connsiteY60" fmla="*/ 369056 h 2074624"/>
              <a:gd name="connsiteX61" fmla="*/ 2924858 w 6097266"/>
              <a:gd name="connsiteY61" fmla="*/ 350395 h 2074624"/>
              <a:gd name="connsiteX62" fmla="*/ 2968401 w 6097266"/>
              <a:gd name="connsiteY62" fmla="*/ 313073 h 2074624"/>
              <a:gd name="connsiteX63" fmla="*/ 2993283 w 6097266"/>
              <a:gd name="connsiteY63" fmla="*/ 350395 h 2074624"/>
              <a:gd name="connsiteX64" fmla="*/ 2999503 w 6097266"/>
              <a:gd name="connsiteY64" fmla="*/ 369056 h 2074624"/>
              <a:gd name="connsiteX65" fmla="*/ 3018164 w 6097266"/>
              <a:gd name="connsiteY65" fmla="*/ 393938 h 2074624"/>
              <a:gd name="connsiteX66" fmla="*/ 3061707 w 6097266"/>
              <a:gd name="connsiteY66" fmla="*/ 400158 h 2074624"/>
              <a:gd name="connsiteX67" fmla="*/ 3198556 w 6097266"/>
              <a:gd name="connsiteY67" fmla="*/ 406379 h 2074624"/>
              <a:gd name="connsiteX68" fmla="*/ 3217217 w 6097266"/>
              <a:gd name="connsiteY68" fmla="*/ 418820 h 2074624"/>
              <a:gd name="connsiteX69" fmla="*/ 3298083 w 6097266"/>
              <a:gd name="connsiteY69" fmla="*/ 431260 h 2074624"/>
              <a:gd name="connsiteX70" fmla="*/ 3341625 w 6097266"/>
              <a:gd name="connsiteY70" fmla="*/ 443701 h 2074624"/>
              <a:gd name="connsiteX71" fmla="*/ 3428711 w 6097266"/>
              <a:gd name="connsiteY71" fmla="*/ 462363 h 2074624"/>
              <a:gd name="connsiteX72" fmla="*/ 3515797 w 6097266"/>
              <a:gd name="connsiteY72" fmla="*/ 468583 h 2074624"/>
              <a:gd name="connsiteX73" fmla="*/ 3901462 w 6097266"/>
              <a:gd name="connsiteY73" fmla="*/ 462363 h 2074624"/>
              <a:gd name="connsiteX74" fmla="*/ 3920123 w 6097266"/>
              <a:gd name="connsiteY74" fmla="*/ 449922 h 2074624"/>
              <a:gd name="connsiteX75" fmla="*/ 3938785 w 6097266"/>
              <a:gd name="connsiteY75" fmla="*/ 443701 h 2074624"/>
              <a:gd name="connsiteX76" fmla="*/ 3951225 w 6097266"/>
              <a:gd name="connsiteY76" fmla="*/ 425040 h 2074624"/>
              <a:gd name="connsiteX77" fmla="*/ 3982327 w 6097266"/>
              <a:gd name="connsiteY77" fmla="*/ 418820 h 2074624"/>
              <a:gd name="connsiteX78" fmla="*/ 4000989 w 6097266"/>
              <a:gd name="connsiteY78" fmla="*/ 412599 h 2074624"/>
              <a:gd name="connsiteX79" fmla="*/ 4038311 w 6097266"/>
              <a:gd name="connsiteY79" fmla="*/ 406379 h 2074624"/>
              <a:gd name="connsiteX80" fmla="*/ 4056972 w 6097266"/>
              <a:gd name="connsiteY80" fmla="*/ 400158 h 2074624"/>
              <a:gd name="connsiteX81" fmla="*/ 4100515 w 6097266"/>
              <a:gd name="connsiteY81" fmla="*/ 393938 h 2074624"/>
              <a:gd name="connsiteX82" fmla="*/ 4200042 w 6097266"/>
              <a:gd name="connsiteY82" fmla="*/ 362836 h 2074624"/>
              <a:gd name="connsiteX83" fmla="*/ 4299568 w 6097266"/>
              <a:gd name="connsiteY83" fmla="*/ 325514 h 2074624"/>
              <a:gd name="connsiteX84" fmla="*/ 4318230 w 6097266"/>
              <a:gd name="connsiteY84" fmla="*/ 313073 h 2074624"/>
              <a:gd name="connsiteX85" fmla="*/ 4336891 w 6097266"/>
              <a:gd name="connsiteY85" fmla="*/ 306852 h 2074624"/>
              <a:gd name="connsiteX86" fmla="*/ 4343111 w 6097266"/>
              <a:gd name="connsiteY86" fmla="*/ 281971 h 2074624"/>
              <a:gd name="connsiteX87" fmla="*/ 4355552 w 6097266"/>
              <a:gd name="connsiteY87" fmla="*/ 263309 h 2074624"/>
              <a:gd name="connsiteX88" fmla="*/ 4361772 w 6097266"/>
              <a:gd name="connsiteY88" fmla="*/ 244648 h 2074624"/>
              <a:gd name="connsiteX89" fmla="*/ 4392874 w 6097266"/>
              <a:gd name="connsiteY89" fmla="*/ 201105 h 2074624"/>
              <a:gd name="connsiteX90" fmla="*/ 4430197 w 6097266"/>
              <a:gd name="connsiteY90" fmla="*/ 170003 h 2074624"/>
              <a:gd name="connsiteX91" fmla="*/ 4504842 w 6097266"/>
              <a:gd name="connsiteY91" fmla="*/ 163783 h 2074624"/>
              <a:gd name="connsiteX92" fmla="*/ 4523503 w 6097266"/>
              <a:gd name="connsiteY92" fmla="*/ 157563 h 2074624"/>
              <a:gd name="connsiteX93" fmla="*/ 4579487 w 6097266"/>
              <a:gd name="connsiteY93" fmla="*/ 132681 h 2074624"/>
              <a:gd name="connsiteX94" fmla="*/ 4604368 w 6097266"/>
              <a:gd name="connsiteY94" fmla="*/ 126460 h 2074624"/>
              <a:gd name="connsiteX95" fmla="*/ 4635470 w 6097266"/>
              <a:gd name="connsiteY95" fmla="*/ 107799 h 2074624"/>
              <a:gd name="connsiteX96" fmla="*/ 4679013 w 6097266"/>
              <a:gd name="connsiteY96" fmla="*/ 82918 h 2074624"/>
              <a:gd name="connsiteX97" fmla="*/ 4703895 w 6097266"/>
              <a:gd name="connsiteY97" fmla="*/ 76697 h 2074624"/>
              <a:gd name="connsiteX98" fmla="*/ 4759878 w 6097266"/>
              <a:gd name="connsiteY98" fmla="*/ 39375 h 2074624"/>
              <a:gd name="connsiteX99" fmla="*/ 4784760 w 6097266"/>
              <a:gd name="connsiteY99" fmla="*/ 20714 h 2074624"/>
              <a:gd name="connsiteX100" fmla="*/ 4840744 w 6097266"/>
              <a:gd name="connsiteY100" fmla="*/ 14493 h 2074624"/>
              <a:gd name="connsiteX101" fmla="*/ 4859405 w 6097266"/>
              <a:gd name="connsiteY101" fmla="*/ 8273 h 2074624"/>
              <a:gd name="connsiteX102" fmla="*/ 5201527 w 6097266"/>
              <a:gd name="connsiteY102" fmla="*/ 8273 h 2074624"/>
              <a:gd name="connsiteX103" fmla="*/ 5276172 w 6097266"/>
              <a:gd name="connsiteY103" fmla="*/ 14493 h 2074624"/>
              <a:gd name="connsiteX104" fmla="*/ 5556091 w 6097266"/>
              <a:gd name="connsiteY104" fmla="*/ 26934 h 2074624"/>
              <a:gd name="connsiteX105" fmla="*/ 5636956 w 6097266"/>
              <a:gd name="connsiteY105" fmla="*/ 45595 h 2074624"/>
              <a:gd name="connsiteX106" fmla="*/ 5668058 w 6097266"/>
              <a:gd name="connsiteY106" fmla="*/ 58036 h 2074624"/>
              <a:gd name="connsiteX107" fmla="*/ 5730262 w 6097266"/>
              <a:gd name="connsiteY107" fmla="*/ 89138 h 2074624"/>
              <a:gd name="connsiteX108" fmla="*/ 5748923 w 6097266"/>
              <a:gd name="connsiteY108" fmla="*/ 101579 h 2074624"/>
              <a:gd name="connsiteX109" fmla="*/ 5767585 w 6097266"/>
              <a:gd name="connsiteY109" fmla="*/ 107799 h 2074624"/>
              <a:gd name="connsiteX110" fmla="*/ 5811127 w 6097266"/>
              <a:gd name="connsiteY110" fmla="*/ 132681 h 2074624"/>
              <a:gd name="connsiteX111" fmla="*/ 6016401 w 6097266"/>
              <a:gd name="connsiteY111" fmla="*/ 151342 h 2074624"/>
              <a:gd name="connsiteX112" fmla="*/ 6028842 w 6097266"/>
              <a:gd name="connsiteY112" fmla="*/ 188665 h 2074624"/>
              <a:gd name="connsiteX113" fmla="*/ 6035062 w 6097266"/>
              <a:gd name="connsiteY113" fmla="*/ 250869 h 2074624"/>
              <a:gd name="connsiteX114" fmla="*/ 6041283 w 6097266"/>
              <a:gd name="connsiteY114" fmla="*/ 306852 h 2074624"/>
              <a:gd name="connsiteX115" fmla="*/ 6053723 w 6097266"/>
              <a:gd name="connsiteY115" fmla="*/ 493465 h 2074624"/>
              <a:gd name="connsiteX116" fmla="*/ 6059944 w 6097266"/>
              <a:gd name="connsiteY116" fmla="*/ 518346 h 2074624"/>
              <a:gd name="connsiteX117" fmla="*/ 6066164 w 6097266"/>
              <a:gd name="connsiteY117" fmla="*/ 605432 h 2074624"/>
              <a:gd name="connsiteX118" fmla="*/ 6072385 w 6097266"/>
              <a:gd name="connsiteY118" fmla="*/ 624093 h 2074624"/>
              <a:gd name="connsiteX119" fmla="*/ 6078605 w 6097266"/>
              <a:gd name="connsiteY119" fmla="*/ 661416 h 2074624"/>
              <a:gd name="connsiteX120" fmla="*/ 6084825 w 6097266"/>
              <a:gd name="connsiteY120" fmla="*/ 686297 h 2074624"/>
              <a:gd name="connsiteX121" fmla="*/ 6091046 w 6097266"/>
              <a:gd name="connsiteY121" fmla="*/ 754722 h 2074624"/>
              <a:gd name="connsiteX122" fmla="*/ 6097266 w 6097266"/>
              <a:gd name="connsiteY122" fmla="*/ 785824 h 2074624"/>
              <a:gd name="connsiteX123" fmla="*/ 6091046 w 6097266"/>
              <a:gd name="connsiteY123" fmla="*/ 928893 h 2074624"/>
              <a:gd name="connsiteX124" fmla="*/ 6078605 w 6097266"/>
              <a:gd name="connsiteY124" fmla="*/ 991097 h 2074624"/>
              <a:gd name="connsiteX125" fmla="*/ 6072385 w 6097266"/>
              <a:gd name="connsiteY125" fmla="*/ 1047081 h 2074624"/>
              <a:gd name="connsiteX126" fmla="*/ 6059944 w 6097266"/>
              <a:gd name="connsiteY126" fmla="*/ 1084403 h 2074624"/>
              <a:gd name="connsiteX127" fmla="*/ 6053723 w 6097266"/>
              <a:gd name="connsiteY127" fmla="*/ 1121726 h 2074624"/>
              <a:gd name="connsiteX128" fmla="*/ 6041283 w 6097266"/>
              <a:gd name="connsiteY128" fmla="*/ 1208811 h 2074624"/>
              <a:gd name="connsiteX129" fmla="*/ 6035062 w 6097266"/>
              <a:gd name="connsiteY129" fmla="*/ 1227473 h 2074624"/>
              <a:gd name="connsiteX130" fmla="*/ 6028842 w 6097266"/>
              <a:gd name="connsiteY130" fmla="*/ 1271016 h 2074624"/>
              <a:gd name="connsiteX131" fmla="*/ 6003960 w 6097266"/>
              <a:gd name="connsiteY131" fmla="*/ 1358101 h 2074624"/>
              <a:gd name="connsiteX132" fmla="*/ 5991519 w 6097266"/>
              <a:gd name="connsiteY132" fmla="*/ 1407865 h 2074624"/>
              <a:gd name="connsiteX133" fmla="*/ 5979078 w 6097266"/>
              <a:gd name="connsiteY133" fmla="*/ 1438967 h 2074624"/>
              <a:gd name="connsiteX134" fmla="*/ 5985299 w 6097266"/>
              <a:gd name="connsiteY134" fmla="*/ 1582036 h 2074624"/>
              <a:gd name="connsiteX135" fmla="*/ 5979078 w 6097266"/>
              <a:gd name="connsiteY135" fmla="*/ 1619358 h 2074624"/>
              <a:gd name="connsiteX136" fmla="*/ 5960417 w 6097266"/>
              <a:gd name="connsiteY136" fmla="*/ 1625579 h 2074624"/>
              <a:gd name="connsiteX137" fmla="*/ 5842230 w 6097266"/>
              <a:gd name="connsiteY137" fmla="*/ 1631799 h 2074624"/>
              <a:gd name="connsiteX138" fmla="*/ 5780025 w 6097266"/>
              <a:gd name="connsiteY138" fmla="*/ 1669122 h 2074624"/>
              <a:gd name="connsiteX139" fmla="*/ 5761364 w 6097266"/>
              <a:gd name="connsiteY139" fmla="*/ 1687783 h 2074624"/>
              <a:gd name="connsiteX140" fmla="*/ 5742703 w 6097266"/>
              <a:gd name="connsiteY140" fmla="*/ 1700224 h 2074624"/>
              <a:gd name="connsiteX141" fmla="*/ 5730262 w 6097266"/>
              <a:gd name="connsiteY141" fmla="*/ 1718885 h 2074624"/>
              <a:gd name="connsiteX142" fmla="*/ 5674278 w 6097266"/>
              <a:gd name="connsiteY142" fmla="*/ 1743767 h 2074624"/>
              <a:gd name="connsiteX143" fmla="*/ 5612074 w 6097266"/>
              <a:gd name="connsiteY143" fmla="*/ 1762428 h 2074624"/>
              <a:gd name="connsiteX144" fmla="*/ 5574752 w 6097266"/>
              <a:gd name="connsiteY144" fmla="*/ 1768648 h 2074624"/>
              <a:gd name="connsiteX145" fmla="*/ 5500107 w 6097266"/>
              <a:gd name="connsiteY145" fmla="*/ 1799750 h 2074624"/>
              <a:gd name="connsiteX146" fmla="*/ 5462785 w 6097266"/>
              <a:gd name="connsiteY146" fmla="*/ 1818411 h 2074624"/>
              <a:gd name="connsiteX147" fmla="*/ 5444123 w 6097266"/>
              <a:gd name="connsiteY147" fmla="*/ 1824632 h 2074624"/>
              <a:gd name="connsiteX148" fmla="*/ 5381919 w 6097266"/>
              <a:gd name="connsiteY148" fmla="*/ 1849514 h 2074624"/>
              <a:gd name="connsiteX149" fmla="*/ 5363258 w 6097266"/>
              <a:gd name="connsiteY149" fmla="*/ 1855734 h 2074624"/>
              <a:gd name="connsiteX150" fmla="*/ 5288613 w 6097266"/>
              <a:gd name="connsiteY150" fmla="*/ 1905497 h 2074624"/>
              <a:gd name="connsiteX151" fmla="*/ 5238850 w 6097266"/>
              <a:gd name="connsiteY151" fmla="*/ 1930379 h 2074624"/>
              <a:gd name="connsiteX152" fmla="*/ 5195307 w 6097266"/>
              <a:gd name="connsiteY152" fmla="*/ 1955260 h 2074624"/>
              <a:gd name="connsiteX153" fmla="*/ 5176646 w 6097266"/>
              <a:gd name="connsiteY153" fmla="*/ 1961481 h 2074624"/>
              <a:gd name="connsiteX154" fmla="*/ 5151764 w 6097266"/>
              <a:gd name="connsiteY154" fmla="*/ 1973922 h 2074624"/>
              <a:gd name="connsiteX155" fmla="*/ 5126883 w 6097266"/>
              <a:gd name="connsiteY155" fmla="*/ 1980142 h 2074624"/>
              <a:gd name="connsiteX156" fmla="*/ 5089560 w 6097266"/>
              <a:gd name="connsiteY156" fmla="*/ 1992583 h 2074624"/>
              <a:gd name="connsiteX157" fmla="*/ 4790981 w 6097266"/>
              <a:gd name="connsiteY157" fmla="*/ 1998803 h 2074624"/>
              <a:gd name="connsiteX158" fmla="*/ 4716336 w 6097266"/>
              <a:gd name="connsiteY158" fmla="*/ 2011244 h 2074624"/>
              <a:gd name="connsiteX159" fmla="*/ 4324450 w 6097266"/>
              <a:gd name="connsiteY159" fmla="*/ 2005024 h 2074624"/>
              <a:gd name="connsiteX160" fmla="*/ 4224923 w 6097266"/>
              <a:gd name="connsiteY160" fmla="*/ 2005024 h 2074624"/>
              <a:gd name="connsiteX161" fmla="*/ 3963666 w 6097266"/>
              <a:gd name="connsiteY161" fmla="*/ 1998803 h 2074624"/>
              <a:gd name="connsiteX162" fmla="*/ 3938785 w 6097266"/>
              <a:gd name="connsiteY162" fmla="*/ 1992583 h 2074624"/>
              <a:gd name="connsiteX163" fmla="*/ 3814376 w 6097266"/>
              <a:gd name="connsiteY163" fmla="*/ 1998803 h 2074624"/>
              <a:gd name="connsiteX164" fmla="*/ 3783274 w 6097266"/>
              <a:gd name="connsiteY164" fmla="*/ 2005024 h 2074624"/>
              <a:gd name="connsiteX165" fmla="*/ 3739732 w 6097266"/>
              <a:gd name="connsiteY165" fmla="*/ 2011244 h 2074624"/>
              <a:gd name="connsiteX166" fmla="*/ 3721070 w 6097266"/>
              <a:gd name="connsiteY166" fmla="*/ 2017465 h 2074624"/>
              <a:gd name="connsiteX167" fmla="*/ 3633985 w 6097266"/>
              <a:gd name="connsiteY167" fmla="*/ 2036126 h 2074624"/>
              <a:gd name="connsiteX168" fmla="*/ 3434932 w 6097266"/>
              <a:gd name="connsiteY168" fmla="*/ 2042346 h 2074624"/>
              <a:gd name="connsiteX169" fmla="*/ 3298083 w 6097266"/>
              <a:gd name="connsiteY169" fmla="*/ 2042346 h 2074624"/>
              <a:gd name="connsiteX170" fmla="*/ 3117691 w 6097266"/>
              <a:gd name="connsiteY170" fmla="*/ 2042346 h 2074624"/>
              <a:gd name="connsiteX171" fmla="*/ 3030605 w 6097266"/>
              <a:gd name="connsiteY171" fmla="*/ 2073448 h 2074624"/>
              <a:gd name="connsiteX172" fmla="*/ 2987062 w 6097266"/>
              <a:gd name="connsiteY172" fmla="*/ 2067228 h 2074624"/>
              <a:gd name="connsiteX173" fmla="*/ 2955960 w 6097266"/>
              <a:gd name="connsiteY173" fmla="*/ 2061007 h 2074624"/>
              <a:gd name="connsiteX174" fmla="*/ 2433446 w 6097266"/>
              <a:gd name="connsiteY174" fmla="*/ 2054787 h 2074624"/>
              <a:gd name="connsiteX175" fmla="*/ 2352581 w 6097266"/>
              <a:gd name="connsiteY175" fmla="*/ 2042346 h 2074624"/>
              <a:gd name="connsiteX176" fmla="*/ 2321478 w 6097266"/>
              <a:gd name="connsiteY176" fmla="*/ 2029905 h 2074624"/>
              <a:gd name="connsiteX177" fmla="*/ 2290376 w 6097266"/>
              <a:gd name="connsiteY177" fmla="*/ 2023685 h 2074624"/>
              <a:gd name="connsiteX178" fmla="*/ 2259274 w 6097266"/>
              <a:gd name="connsiteY178" fmla="*/ 2011244 h 2074624"/>
              <a:gd name="connsiteX179" fmla="*/ 2203291 w 6097266"/>
              <a:gd name="connsiteY179" fmla="*/ 1998803 h 2074624"/>
              <a:gd name="connsiteX180" fmla="*/ 2178409 w 6097266"/>
              <a:gd name="connsiteY180" fmla="*/ 1992583 h 2074624"/>
              <a:gd name="connsiteX181" fmla="*/ 2159748 w 6097266"/>
              <a:gd name="connsiteY181" fmla="*/ 1986363 h 2074624"/>
              <a:gd name="connsiteX182" fmla="*/ 2128646 w 6097266"/>
              <a:gd name="connsiteY182" fmla="*/ 1980142 h 2074624"/>
              <a:gd name="connsiteX183" fmla="*/ 1910932 w 6097266"/>
              <a:gd name="connsiteY183" fmla="*/ 1986363 h 2074624"/>
              <a:gd name="connsiteX184" fmla="*/ 1867389 w 6097266"/>
              <a:gd name="connsiteY184" fmla="*/ 2005024 h 2074624"/>
              <a:gd name="connsiteX185" fmla="*/ 1823846 w 6097266"/>
              <a:gd name="connsiteY185" fmla="*/ 2017465 h 2074624"/>
              <a:gd name="connsiteX186" fmla="*/ 1780303 w 6097266"/>
              <a:gd name="connsiteY186" fmla="*/ 2036126 h 2074624"/>
              <a:gd name="connsiteX187" fmla="*/ 1755421 w 6097266"/>
              <a:gd name="connsiteY187" fmla="*/ 2048567 h 2074624"/>
              <a:gd name="connsiteX188" fmla="*/ 1494164 w 6097266"/>
              <a:gd name="connsiteY188" fmla="*/ 2054787 h 2074624"/>
              <a:gd name="connsiteX189" fmla="*/ 1344874 w 6097266"/>
              <a:gd name="connsiteY189" fmla="*/ 2054787 h 2074624"/>
              <a:gd name="connsiteX190" fmla="*/ 1189364 w 6097266"/>
              <a:gd name="connsiteY190" fmla="*/ 2042346 h 2074624"/>
              <a:gd name="connsiteX191" fmla="*/ 1021413 w 6097266"/>
              <a:gd name="connsiteY191" fmla="*/ 2023685 h 2074624"/>
              <a:gd name="connsiteX192" fmla="*/ 977870 w 6097266"/>
              <a:gd name="connsiteY192" fmla="*/ 2017465 h 2074624"/>
              <a:gd name="connsiteX193" fmla="*/ 946768 w 6097266"/>
              <a:gd name="connsiteY193" fmla="*/ 2011244 h 2074624"/>
              <a:gd name="connsiteX194" fmla="*/ 803699 w 6097266"/>
              <a:gd name="connsiteY194" fmla="*/ 2005024 h 2074624"/>
              <a:gd name="connsiteX195" fmla="*/ 753936 w 6097266"/>
              <a:gd name="connsiteY195" fmla="*/ 1992583 h 2074624"/>
              <a:gd name="connsiteX196" fmla="*/ 735274 w 6097266"/>
              <a:gd name="connsiteY196" fmla="*/ 1986363 h 2074624"/>
              <a:gd name="connsiteX197" fmla="*/ 660630 w 6097266"/>
              <a:gd name="connsiteY197" fmla="*/ 1973922 h 2074624"/>
              <a:gd name="connsiteX198" fmla="*/ 610866 w 6097266"/>
              <a:gd name="connsiteY198" fmla="*/ 1961481 h 2074624"/>
              <a:gd name="connsiteX199" fmla="*/ 592205 w 6097266"/>
              <a:gd name="connsiteY199" fmla="*/ 1955260 h 2074624"/>
              <a:gd name="connsiteX200" fmla="*/ 542442 w 6097266"/>
              <a:gd name="connsiteY200" fmla="*/ 1949040 h 2074624"/>
              <a:gd name="connsiteX201" fmla="*/ 455356 w 6097266"/>
              <a:gd name="connsiteY201" fmla="*/ 1955260 h 2074624"/>
              <a:gd name="connsiteX202" fmla="*/ 418034 w 6097266"/>
              <a:gd name="connsiteY202" fmla="*/ 1961481 h 2074624"/>
              <a:gd name="connsiteX203" fmla="*/ 44809 w 6097266"/>
              <a:gd name="connsiteY203" fmla="*/ 1955260 h 2074624"/>
              <a:gd name="connsiteX204" fmla="*/ 7487 w 6097266"/>
              <a:gd name="connsiteY204" fmla="*/ 1793530 h 2074624"/>
              <a:gd name="connsiteX205" fmla="*/ 7487 w 6097266"/>
              <a:gd name="connsiteY205" fmla="*/ 1774869 h 2074624"/>
              <a:gd name="connsiteX0" fmla="*/ 7487 w 6097266"/>
              <a:gd name="connsiteY0" fmla="*/ 1774869 h 2067875"/>
              <a:gd name="connsiteX1" fmla="*/ 13707 w 6097266"/>
              <a:gd name="connsiteY1" fmla="*/ 1712665 h 2067875"/>
              <a:gd name="connsiteX2" fmla="*/ 26148 w 6097266"/>
              <a:gd name="connsiteY2" fmla="*/ 1687783 h 2067875"/>
              <a:gd name="connsiteX3" fmla="*/ 44809 w 6097266"/>
              <a:gd name="connsiteY3" fmla="*/ 1650460 h 2067875"/>
              <a:gd name="connsiteX4" fmla="*/ 63470 w 6097266"/>
              <a:gd name="connsiteY4" fmla="*/ 1600697 h 2067875"/>
              <a:gd name="connsiteX5" fmla="*/ 75911 w 6097266"/>
              <a:gd name="connsiteY5" fmla="*/ 1557154 h 2067875"/>
              <a:gd name="connsiteX6" fmla="*/ 69691 w 6097266"/>
              <a:gd name="connsiteY6" fmla="*/ 1171489 h 2067875"/>
              <a:gd name="connsiteX7" fmla="*/ 82132 w 6097266"/>
              <a:gd name="connsiteY7" fmla="*/ 891571 h 2067875"/>
              <a:gd name="connsiteX8" fmla="*/ 88352 w 6097266"/>
              <a:gd name="connsiteY8" fmla="*/ 866689 h 2067875"/>
              <a:gd name="connsiteX9" fmla="*/ 100793 w 6097266"/>
              <a:gd name="connsiteY9" fmla="*/ 767163 h 2067875"/>
              <a:gd name="connsiteX10" fmla="*/ 107013 w 6097266"/>
              <a:gd name="connsiteY10" fmla="*/ 748501 h 2067875"/>
              <a:gd name="connsiteX11" fmla="*/ 119454 w 6097266"/>
              <a:gd name="connsiteY11" fmla="*/ 698738 h 2067875"/>
              <a:gd name="connsiteX12" fmla="*/ 125674 w 6097266"/>
              <a:gd name="connsiteY12" fmla="*/ 611652 h 2067875"/>
              <a:gd name="connsiteX13" fmla="*/ 138115 w 6097266"/>
              <a:gd name="connsiteY13" fmla="*/ 580550 h 2067875"/>
              <a:gd name="connsiteX14" fmla="*/ 144336 w 6097266"/>
              <a:gd name="connsiteY14" fmla="*/ 549448 h 2067875"/>
              <a:gd name="connsiteX15" fmla="*/ 150556 w 6097266"/>
              <a:gd name="connsiteY15" fmla="*/ 530787 h 2067875"/>
              <a:gd name="connsiteX16" fmla="*/ 162997 w 6097266"/>
              <a:gd name="connsiteY16" fmla="*/ 481024 h 2067875"/>
              <a:gd name="connsiteX17" fmla="*/ 187878 w 6097266"/>
              <a:gd name="connsiteY17" fmla="*/ 431260 h 2067875"/>
              <a:gd name="connsiteX18" fmla="*/ 194099 w 6097266"/>
              <a:gd name="connsiteY18" fmla="*/ 400158 h 2067875"/>
              <a:gd name="connsiteX19" fmla="*/ 206540 w 6097266"/>
              <a:gd name="connsiteY19" fmla="*/ 381497 h 2067875"/>
              <a:gd name="connsiteX20" fmla="*/ 225201 w 6097266"/>
              <a:gd name="connsiteY20" fmla="*/ 337954 h 2067875"/>
              <a:gd name="connsiteX21" fmla="*/ 243862 w 6097266"/>
              <a:gd name="connsiteY21" fmla="*/ 275750 h 2067875"/>
              <a:gd name="connsiteX22" fmla="*/ 262523 w 6097266"/>
              <a:gd name="connsiteY22" fmla="*/ 238428 h 2067875"/>
              <a:gd name="connsiteX23" fmla="*/ 299846 w 6097266"/>
              <a:gd name="connsiteY23" fmla="*/ 213546 h 2067875"/>
              <a:gd name="connsiteX24" fmla="*/ 318507 w 6097266"/>
              <a:gd name="connsiteY24" fmla="*/ 201105 h 2067875"/>
              <a:gd name="connsiteX25" fmla="*/ 349609 w 6097266"/>
              <a:gd name="connsiteY25" fmla="*/ 163783 h 2067875"/>
              <a:gd name="connsiteX26" fmla="*/ 368270 w 6097266"/>
              <a:gd name="connsiteY26" fmla="*/ 151342 h 2067875"/>
              <a:gd name="connsiteX27" fmla="*/ 436695 w 6097266"/>
              <a:gd name="connsiteY27" fmla="*/ 145122 h 2067875"/>
              <a:gd name="connsiteX28" fmla="*/ 517560 w 6097266"/>
              <a:gd name="connsiteY28" fmla="*/ 132681 h 2067875"/>
              <a:gd name="connsiteX29" fmla="*/ 610866 w 6097266"/>
              <a:gd name="connsiteY29" fmla="*/ 120240 h 2067875"/>
              <a:gd name="connsiteX30" fmla="*/ 641968 w 6097266"/>
              <a:gd name="connsiteY30" fmla="*/ 114020 h 2067875"/>
              <a:gd name="connsiteX31" fmla="*/ 965430 w 6097266"/>
              <a:gd name="connsiteY31" fmla="*/ 120240 h 2067875"/>
              <a:gd name="connsiteX32" fmla="*/ 1170703 w 6097266"/>
              <a:gd name="connsiteY32" fmla="*/ 114020 h 2067875"/>
              <a:gd name="connsiteX33" fmla="*/ 1208025 w 6097266"/>
              <a:gd name="connsiteY33" fmla="*/ 101579 h 2067875"/>
              <a:gd name="connsiteX34" fmla="*/ 1232907 w 6097266"/>
              <a:gd name="connsiteY34" fmla="*/ 95358 h 2067875"/>
              <a:gd name="connsiteX35" fmla="*/ 1270230 w 6097266"/>
              <a:gd name="connsiteY35" fmla="*/ 82918 h 2067875"/>
              <a:gd name="connsiteX36" fmla="*/ 1425740 w 6097266"/>
              <a:gd name="connsiteY36" fmla="*/ 89138 h 2067875"/>
              <a:gd name="connsiteX37" fmla="*/ 1469283 w 6097266"/>
              <a:gd name="connsiteY37" fmla="*/ 114020 h 2067875"/>
              <a:gd name="connsiteX38" fmla="*/ 1487944 w 6097266"/>
              <a:gd name="connsiteY38" fmla="*/ 120240 h 2067875"/>
              <a:gd name="connsiteX39" fmla="*/ 1506605 w 6097266"/>
              <a:gd name="connsiteY39" fmla="*/ 132681 h 2067875"/>
              <a:gd name="connsiteX40" fmla="*/ 1531487 w 6097266"/>
              <a:gd name="connsiteY40" fmla="*/ 145122 h 2067875"/>
              <a:gd name="connsiteX41" fmla="*/ 1550148 w 6097266"/>
              <a:gd name="connsiteY41" fmla="*/ 163783 h 2067875"/>
              <a:gd name="connsiteX42" fmla="*/ 1587470 w 6097266"/>
              <a:gd name="connsiteY42" fmla="*/ 170003 h 2067875"/>
              <a:gd name="connsiteX43" fmla="*/ 1618572 w 6097266"/>
              <a:gd name="connsiteY43" fmla="*/ 176224 h 2067875"/>
              <a:gd name="connsiteX44" fmla="*/ 1848727 w 6097266"/>
              <a:gd name="connsiteY44" fmla="*/ 182444 h 2067875"/>
              <a:gd name="connsiteX45" fmla="*/ 1998017 w 6097266"/>
              <a:gd name="connsiteY45" fmla="*/ 194885 h 2067875"/>
              <a:gd name="connsiteX46" fmla="*/ 2016678 w 6097266"/>
              <a:gd name="connsiteY46" fmla="*/ 201105 h 2067875"/>
              <a:gd name="connsiteX47" fmla="*/ 2122425 w 6097266"/>
              <a:gd name="connsiteY47" fmla="*/ 213546 h 2067875"/>
              <a:gd name="connsiteX48" fmla="*/ 2271715 w 6097266"/>
              <a:gd name="connsiteY48" fmla="*/ 225987 h 2067875"/>
              <a:gd name="connsiteX49" fmla="*/ 2371242 w 6097266"/>
              <a:gd name="connsiteY49" fmla="*/ 250869 h 2067875"/>
              <a:gd name="connsiteX50" fmla="*/ 2396123 w 6097266"/>
              <a:gd name="connsiteY50" fmla="*/ 257089 h 2067875"/>
              <a:gd name="connsiteX51" fmla="*/ 2414785 w 6097266"/>
              <a:gd name="connsiteY51" fmla="*/ 263309 h 2067875"/>
              <a:gd name="connsiteX52" fmla="*/ 2644940 w 6097266"/>
              <a:gd name="connsiteY52" fmla="*/ 269530 h 2067875"/>
              <a:gd name="connsiteX53" fmla="*/ 2663601 w 6097266"/>
              <a:gd name="connsiteY53" fmla="*/ 275750 h 2067875"/>
              <a:gd name="connsiteX54" fmla="*/ 2688483 w 6097266"/>
              <a:gd name="connsiteY54" fmla="*/ 294411 h 2067875"/>
              <a:gd name="connsiteX55" fmla="*/ 2707144 w 6097266"/>
              <a:gd name="connsiteY55" fmla="*/ 306852 h 2067875"/>
              <a:gd name="connsiteX56" fmla="*/ 2732025 w 6097266"/>
              <a:gd name="connsiteY56" fmla="*/ 325514 h 2067875"/>
              <a:gd name="connsiteX57" fmla="*/ 2769348 w 6097266"/>
              <a:gd name="connsiteY57" fmla="*/ 350395 h 2067875"/>
              <a:gd name="connsiteX58" fmla="*/ 2843993 w 6097266"/>
              <a:gd name="connsiteY58" fmla="*/ 356616 h 2067875"/>
              <a:gd name="connsiteX59" fmla="*/ 2887536 w 6097266"/>
              <a:gd name="connsiteY59" fmla="*/ 381497 h 2067875"/>
              <a:gd name="connsiteX60" fmla="*/ 2906197 w 6097266"/>
              <a:gd name="connsiteY60" fmla="*/ 369056 h 2067875"/>
              <a:gd name="connsiteX61" fmla="*/ 2924858 w 6097266"/>
              <a:gd name="connsiteY61" fmla="*/ 350395 h 2067875"/>
              <a:gd name="connsiteX62" fmla="*/ 2968401 w 6097266"/>
              <a:gd name="connsiteY62" fmla="*/ 313073 h 2067875"/>
              <a:gd name="connsiteX63" fmla="*/ 2993283 w 6097266"/>
              <a:gd name="connsiteY63" fmla="*/ 350395 h 2067875"/>
              <a:gd name="connsiteX64" fmla="*/ 2999503 w 6097266"/>
              <a:gd name="connsiteY64" fmla="*/ 369056 h 2067875"/>
              <a:gd name="connsiteX65" fmla="*/ 3018164 w 6097266"/>
              <a:gd name="connsiteY65" fmla="*/ 393938 h 2067875"/>
              <a:gd name="connsiteX66" fmla="*/ 3061707 w 6097266"/>
              <a:gd name="connsiteY66" fmla="*/ 400158 h 2067875"/>
              <a:gd name="connsiteX67" fmla="*/ 3198556 w 6097266"/>
              <a:gd name="connsiteY67" fmla="*/ 406379 h 2067875"/>
              <a:gd name="connsiteX68" fmla="*/ 3217217 w 6097266"/>
              <a:gd name="connsiteY68" fmla="*/ 418820 h 2067875"/>
              <a:gd name="connsiteX69" fmla="*/ 3298083 w 6097266"/>
              <a:gd name="connsiteY69" fmla="*/ 431260 h 2067875"/>
              <a:gd name="connsiteX70" fmla="*/ 3341625 w 6097266"/>
              <a:gd name="connsiteY70" fmla="*/ 443701 h 2067875"/>
              <a:gd name="connsiteX71" fmla="*/ 3428711 w 6097266"/>
              <a:gd name="connsiteY71" fmla="*/ 462363 h 2067875"/>
              <a:gd name="connsiteX72" fmla="*/ 3515797 w 6097266"/>
              <a:gd name="connsiteY72" fmla="*/ 468583 h 2067875"/>
              <a:gd name="connsiteX73" fmla="*/ 3901462 w 6097266"/>
              <a:gd name="connsiteY73" fmla="*/ 462363 h 2067875"/>
              <a:gd name="connsiteX74" fmla="*/ 3920123 w 6097266"/>
              <a:gd name="connsiteY74" fmla="*/ 449922 h 2067875"/>
              <a:gd name="connsiteX75" fmla="*/ 3938785 w 6097266"/>
              <a:gd name="connsiteY75" fmla="*/ 443701 h 2067875"/>
              <a:gd name="connsiteX76" fmla="*/ 3951225 w 6097266"/>
              <a:gd name="connsiteY76" fmla="*/ 425040 h 2067875"/>
              <a:gd name="connsiteX77" fmla="*/ 3982327 w 6097266"/>
              <a:gd name="connsiteY77" fmla="*/ 418820 h 2067875"/>
              <a:gd name="connsiteX78" fmla="*/ 4000989 w 6097266"/>
              <a:gd name="connsiteY78" fmla="*/ 412599 h 2067875"/>
              <a:gd name="connsiteX79" fmla="*/ 4038311 w 6097266"/>
              <a:gd name="connsiteY79" fmla="*/ 406379 h 2067875"/>
              <a:gd name="connsiteX80" fmla="*/ 4056972 w 6097266"/>
              <a:gd name="connsiteY80" fmla="*/ 400158 h 2067875"/>
              <a:gd name="connsiteX81" fmla="*/ 4100515 w 6097266"/>
              <a:gd name="connsiteY81" fmla="*/ 393938 h 2067875"/>
              <a:gd name="connsiteX82" fmla="*/ 4200042 w 6097266"/>
              <a:gd name="connsiteY82" fmla="*/ 362836 h 2067875"/>
              <a:gd name="connsiteX83" fmla="*/ 4299568 w 6097266"/>
              <a:gd name="connsiteY83" fmla="*/ 325514 h 2067875"/>
              <a:gd name="connsiteX84" fmla="*/ 4318230 w 6097266"/>
              <a:gd name="connsiteY84" fmla="*/ 313073 h 2067875"/>
              <a:gd name="connsiteX85" fmla="*/ 4336891 w 6097266"/>
              <a:gd name="connsiteY85" fmla="*/ 306852 h 2067875"/>
              <a:gd name="connsiteX86" fmla="*/ 4343111 w 6097266"/>
              <a:gd name="connsiteY86" fmla="*/ 281971 h 2067875"/>
              <a:gd name="connsiteX87" fmla="*/ 4355552 w 6097266"/>
              <a:gd name="connsiteY87" fmla="*/ 263309 h 2067875"/>
              <a:gd name="connsiteX88" fmla="*/ 4361772 w 6097266"/>
              <a:gd name="connsiteY88" fmla="*/ 244648 h 2067875"/>
              <a:gd name="connsiteX89" fmla="*/ 4392874 w 6097266"/>
              <a:gd name="connsiteY89" fmla="*/ 201105 h 2067875"/>
              <a:gd name="connsiteX90" fmla="*/ 4430197 w 6097266"/>
              <a:gd name="connsiteY90" fmla="*/ 170003 h 2067875"/>
              <a:gd name="connsiteX91" fmla="*/ 4504842 w 6097266"/>
              <a:gd name="connsiteY91" fmla="*/ 163783 h 2067875"/>
              <a:gd name="connsiteX92" fmla="*/ 4523503 w 6097266"/>
              <a:gd name="connsiteY92" fmla="*/ 157563 h 2067875"/>
              <a:gd name="connsiteX93" fmla="*/ 4579487 w 6097266"/>
              <a:gd name="connsiteY93" fmla="*/ 132681 h 2067875"/>
              <a:gd name="connsiteX94" fmla="*/ 4604368 w 6097266"/>
              <a:gd name="connsiteY94" fmla="*/ 126460 h 2067875"/>
              <a:gd name="connsiteX95" fmla="*/ 4635470 w 6097266"/>
              <a:gd name="connsiteY95" fmla="*/ 107799 h 2067875"/>
              <a:gd name="connsiteX96" fmla="*/ 4679013 w 6097266"/>
              <a:gd name="connsiteY96" fmla="*/ 82918 h 2067875"/>
              <a:gd name="connsiteX97" fmla="*/ 4703895 w 6097266"/>
              <a:gd name="connsiteY97" fmla="*/ 76697 h 2067875"/>
              <a:gd name="connsiteX98" fmla="*/ 4759878 w 6097266"/>
              <a:gd name="connsiteY98" fmla="*/ 39375 h 2067875"/>
              <a:gd name="connsiteX99" fmla="*/ 4784760 w 6097266"/>
              <a:gd name="connsiteY99" fmla="*/ 20714 h 2067875"/>
              <a:gd name="connsiteX100" fmla="*/ 4840744 w 6097266"/>
              <a:gd name="connsiteY100" fmla="*/ 14493 h 2067875"/>
              <a:gd name="connsiteX101" fmla="*/ 4859405 w 6097266"/>
              <a:gd name="connsiteY101" fmla="*/ 8273 h 2067875"/>
              <a:gd name="connsiteX102" fmla="*/ 5201527 w 6097266"/>
              <a:gd name="connsiteY102" fmla="*/ 8273 h 2067875"/>
              <a:gd name="connsiteX103" fmla="*/ 5276172 w 6097266"/>
              <a:gd name="connsiteY103" fmla="*/ 14493 h 2067875"/>
              <a:gd name="connsiteX104" fmla="*/ 5556091 w 6097266"/>
              <a:gd name="connsiteY104" fmla="*/ 26934 h 2067875"/>
              <a:gd name="connsiteX105" fmla="*/ 5636956 w 6097266"/>
              <a:gd name="connsiteY105" fmla="*/ 45595 h 2067875"/>
              <a:gd name="connsiteX106" fmla="*/ 5668058 w 6097266"/>
              <a:gd name="connsiteY106" fmla="*/ 58036 h 2067875"/>
              <a:gd name="connsiteX107" fmla="*/ 5730262 w 6097266"/>
              <a:gd name="connsiteY107" fmla="*/ 89138 h 2067875"/>
              <a:gd name="connsiteX108" fmla="*/ 5748923 w 6097266"/>
              <a:gd name="connsiteY108" fmla="*/ 101579 h 2067875"/>
              <a:gd name="connsiteX109" fmla="*/ 5767585 w 6097266"/>
              <a:gd name="connsiteY109" fmla="*/ 107799 h 2067875"/>
              <a:gd name="connsiteX110" fmla="*/ 5811127 w 6097266"/>
              <a:gd name="connsiteY110" fmla="*/ 132681 h 2067875"/>
              <a:gd name="connsiteX111" fmla="*/ 6016401 w 6097266"/>
              <a:gd name="connsiteY111" fmla="*/ 151342 h 2067875"/>
              <a:gd name="connsiteX112" fmla="*/ 6028842 w 6097266"/>
              <a:gd name="connsiteY112" fmla="*/ 188665 h 2067875"/>
              <a:gd name="connsiteX113" fmla="*/ 6035062 w 6097266"/>
              <a:gd name="connsiteY113" fmla="*/ 250869 h 2067875"/>
              <a:gd name="connsiteX114" fmla="*/ 6041283 w 6097266"/>
              <a:gd name="connsiteY114" fmla="*/ 306852 h 2067875"/>
              <a:gd name="connsiteX115" fmla="*/ 6053723 w 6097266"/>
              <a:gd name="connsiteY115" fmla="*/ 493465 h 2067875"/>
              <a:gd name="connsiteX116" fmla="*/ 6059944 w 6097266"/>
              <a:gd name="connsiteY116" fmla="*/ 518346 h 2067875"/>
              <a:gd name="connsiteX117" fmla="*/ 6066164 w 6097266"/>
              <a:gd name="connsiteY117" fmla="*/ 605432 h 2067875"/>
              <a:gd name="connsiteX118" fmla="*/ 6072385 w 6097266"/>
              <a:gd name="connsiteY118" fmla="*/ 624093 h 2067875"/>
              <a:gd name="connsiteX119" fmla="*/ 6078605 w 6097266"/>
              <a:gd name="connsiteY119" fmla="*/ 661416 h 2067875"/>
              <a:gd name="connsiteX120" fmla="*/ 6084825 w 6097266"/>
              <a:gd name="connsiteY120" fmla="*/ 686297 h 2067875"/>
              <a:gd name="connsiteX121" fmla="*/ 6091046 w 6097266"/>
              <a:gd name="connsiteY121" fmla="*/ 754722 h 2067875"/>
              <a:gd name="connsiteX122" fmla="*/ 6097266 w 6097266"/>
              <a:gd name="connsiteY122" fmla="*/ 785824 h 2067875"/>
              <a:gd name="connsiteX123" fmla="*/ 6091046 w 6097266"/>
              <a:gd name="connsiteY123" fmla="*/ 928893 h 2067875"/>
              <a:gd name="connsiteX124" fmla="*/ 6078605 w 6097266"/>
              <a:gd name="connsiteY124" fmla="*/ 991097 h 2067875"/>
              <a:gd name="connsiteX125" fmla="*/ 6072385 w 6097266"/>
              <a:gd name="connsiteY125" fmla="*/ 1047081 h 2067875"/>
              <a:gd name="connsiteX126" fmla="*/ 6059944 w 6097266"/>
              <a:gd name="connsiteY126" fmla="*/ 1084403 h 2067875"/>
              <a:gd name="connsiteX127" fmla="*/ 6053723 w 6097266"/>
              <a:gd name="connsiteY127" fmla="*/ 1121726 h 2067875"/>
              <a:gd name="connsiteX128" fmla="*/ 6041283 w 6097266"/>
              <a:gd name="connsiteY128" fmla="*/ 1208811 h 2067875"/>
              <a:gd name="connsiteX129" fmla="*/ 6035062 w 6097266"/>
              <a:gd name="connsiteY129" fmla="*/ 1227473 h 2067875"/>
              <a:gd name="connsiteX130" fmla="*/ 6028842 w 6097266"/>
              <a:gd name="connsiteY130" fmla="*/ 1271016 h 2067875"/>
              <a:gd name="connsiteX131" fmla="*/ 6003960 w 6097266"/>
              <a:gd name="connsiteY131" fmla="*/ 1358101 h 2067875"/>
              <a:gd name="connsiteX132" fmla="*/ 5991519 w 6097266"/>
              <a:gd name="connsiteY132" fmla="*/ 1407865 h 2067875"/>
              <a:gd name="connsiteX133" fmla="*/ 5979078 w 6097266"/>
              <a:gd name="connsiteY133" fmla="*/ 1438967 h 2067875"/>
              <a:gd name="connsiteX134" fmla="*/ 5985299 w 6097266"/>
              <a:gd name="connsiteY134" fmla="*/ 1582036 h 2067875"/>
              <a:gd name="connsiteX135" fmla="*/ 5979078 w 6097266"/>
              <a:gd name="connsiteY135" fmla="*/ 1619358 h 2067875"/>
              <a:gd name="connsiteX136" fmla="*/ 5960417 w 6097266"/>
              <a:gd name="connsiteY136" fmla="*/ 1625579 h 2067875"/>
              <a:gd name="connsiteX137" fmla="*/ 5842230 w 6097266"/>
              <a:gd name="connsiteY137" fmla="*/ 1631799 h 2067875"/>
              <a:gd name="connsiteX138" fmla="*/ 5780025 w 6097266"/>
              <a:gd name="connsiteY138" fmla="*/ 1669122 h 2067875"/>
              <a:gd name="connsiteX139" fmla="*/ 5761364 w 6097266"/>
              <a:gd name="connsiteY139" fmla="*/ 1687783 h 2067875"/>
              <a:gd name="connsiteX140" fmla="*/ 5742703 w 6097266"/>
              <a:gd name="connsiteY140" fmla="*/ 1700224 h 2067875"/>
              <a:gd name="connsiteX141" fmla="*/ 5730262 w 6097266"/>
              <a:gd name="connsiteY141" fmla="*/ 1718885 h 2067875"/>
              <a:gd name="connsiteX142" fmla="*/ 5674278 w 6097266"/>
              <a:gd name="connsiteY142" fmla="*/ 1743767 h 2067875"/>
              <a:gd name="connsiteX143" fmla="*/ 5612074 w 6097266"/>
              <a:gd name="connsiteY143" fmla="*/ 1762428 h 2067875"/>
              <a:gd name="connsiteX144" fmla="*/ 5574752 w 6097266"/>
              <a:gd name="connsiteY144" fmla="*/ 1768648 h 2067875"/>
              <a:gd name="connsiteX145" fmla="*/ 5500107 w 6097266"/>
              <a:gd name="connsiteY145" fmla="*/ 1799750 h 2067875"/>
              <a:gd name="connsiteX146" fmla="*/ 5462785 w 6097266"/>
              <a:gd name="connsiteY146" fmla="*/ 1818411 h 2067875"/>
              <a:gd name="connsiteX147" fmla="*/ 5444123 w 6097266"/>
              <a:gd name="connsiteY147" fmla="*/ 1824632 h 2067875"/>
              <a:gd name="connsiteX148" fmla="*/ 5381919 w 6097266"/>
              <a:gd name="connsiteY148" fmla="*/ 1849514 h 2067875"/>
              <a:gd name="connsiteX149" fmla="*/ 5363258 w 6097266"/>
              <a:gd name="connsiteY149" fmla="*/ 1855734 h 2067875"/>
              <a:gd name="connsiteX150" fmla="*/ 5288613 w 6097266"/>
              <a:gd name="connsiteY150" fmla="*/ 1905497 h 2067875"/>
              <a:gd name="connsiteX151" fmla="*/ 5238850 w 6097266"/>
              <a:gd name="connsiteY151" fmla="*/ 1930379 h 2067875"/>
              <a:gd name="connsiteX152" fmla="*/ 5195307 w 6097266"/>
              <a:gd name="connsiteY152" fmla="*/ 1955260 h 2067875"/>
              <a:gd name="connsiteX153" fmla="*/ 5176646 w 6097266"/>
              <a:gd name="connsiteY153" fmla="*/ 1961481 h 2067875"/>
              <a:gd name="connsiteX154" fmla="*/ 5151764 w 6097266"/>
              <a:gd name="connsiteY154" fmla="*/ 1973922 h 2067875"/>
              <a:gd name="connsiteX155" fmla="*/ 5126883 w 6097266"/>
              <a:gd name="connsiteY155" fmla="*/ 1980142 h 2067875"/>
              <a:gd name="connsiteX156" fmla="*/ 5089560 w 6097266"/>
              <a:gd name="connsiteY156" fmla="*/ 1992583 h 2067875"/>
              <a:gd name="connsiteX157" fmla="*/ 4790981 w 6097266"/>
              <a:gd name="connsiteY157" fmla="*/ 1998803 h 2067875"/>
              <a:gd name="connsiteX158" fmla="*/ 4716336 w 6097266"/>
              <a:gd name="connsiteY158" fmla="*/ 2011244 h 2067875"/>
              <a:gd name="connsiteX159" fmla="*/ 4324450 w 6097266"/>
              <a:gd name="connsiteY159" fmla="*/ 2005024 h 2067875"/>
              <a:gd name="connsiteX160" fmla="*/ 4224923 w 6097266"/>
              <a:gd name="connsiteY160" fmla="*/ 2005024 h 2067875"/>
              <a:gd name="connsiteX161" fmla="*/ 3963666 w 6097266"/>
              <a:gd name="connsiteY161" fmla="*/ 1998803 h 2067875"/>
              <a:gd name="connsiteX162" fmla="*/ 3938785 w 6097266"/>
              <a:gd name="connsiteY162" fmla="*/ 1992583 h 2067875"/>
              <a:gd name="connsiteX163" fmla="*/ 3814376 w 6097266"/>
              <a:gd name="connsiteY163" fmla="*/ 1998803 h 2067875"/>
              <a:gd name="connsiteX164" fmla="*/ 3783274 w 6097266"/>
              <a:gd name="connsiteY164" fmla="*/ 2005024 h 2067875"/>
              <a:gd name="connsiteX165" fmla="*/ 3739732 w 6097266"/>
              <a:gd name="connsiteY165" fmla="*/ 2011244 h 2067875"/>
              <a:gd name="connsiteX166" fmla="*/ 3721070 w 6097266"/>
              <a:gd name="connsiteY166" fmla="*/ 2017465 h 2067875"/>
              <a:gd name="connsiteX167" fmla="*/ 3633985 w 6097266"/>
              <a:gd name="connsiteY167" fmla="*/ 2036126 h 2067875"/>
              <a:gd name="connsiteX168" fmla="*/ 3434932 w 6097266"/>
              <a:gd name="connsiteY168" fmla="*/ 2042346 h 2067875"/>
              <a:gd name="connsiteX169" fmla="*/ 3298083 w 6097266"/>
              <a:gd name="connsiteY169" fmla="*/ 2042346 h 2067875"/>
              <a:gd name="connsiteX170" fmla="*/ 3117691 w 6097266"/>
              <a:gd name="connsiteY170" fmla="*/ 2042346 h 2067875"/>
              <a:gd name="connsiteX171" fmla="*/ 2987062 w 6097266"/>
              <a:gd name="connsiteY171" fmla="*/ 2067228 h 2067875"/>
              <a:gd name="connsiteX172" fmla="*/ 2955960 w 6097266"/>
              <a:gd name="connsiteY172" fmla="*/ 2061007 h 2067875"/>
              <a:gd name="connsiteX173" fmla="*/ 2433446 w 6097266"/>
              <a:gd name="connsiteY173" fmla="*/ 2054787 h 2067875"/>
              <a:gd name="connsiteX174" fmla="*/ 2352581 w 6097266"/>
              <a:gd name="connsiteY174" fmla="*/ 2042346 h 2067875"/>
              <a:gd name="connsiteX175" fmla="*/ 2321478 w 6097266"/>
              <a:gd name="connsiteY175" fmla="*/ 2029905 h 2067875"/>
              <a:gd name="connsiteX176" fmla="*/ 2290376 w 6097266"/>
              <a:gd name="connsiteY176" fmla="*/ 2023685 h 2067875"/>
              <a:gd name="connsiteX177" fmla="*/ 2259274 w 6097266"/>
              <a:gd name="connsiteY177" fmla="*/ 2011244 h 2067875"/>
              <a:gd name="connsiteX178" fmla="*/ 2203291 w 6097266"/>
              <a:gd name="connsiteY178" fmla="*/ 1998803 h 2067875"/>
              <a:gd name="connsiteX179" fmla="*/ 2178409 w 6097266"/>
              <a:gd name="connsiteY179" fmla="*/ 1992583 h 2067875"/>
              <a:gd name="connsiteX180" fmla="*/ 2159748 w 6097266"/>
              <a:gd name="connsiteY180" fmla="*/ 1986363 h 2067875"/>
              <a:gd name="connsiteX181" fmla="*/ 2128646 w 6097266"/>
              <a:gd name="connsiteY181" fmla="*/ 1980142 h 2067875"/>
              <a:gd name="connsiteX182" fmla="*/ 1910932 w 6097266"/>
              <a:gd name="connsiteY182" fmla="*/ 1986363 h 2067875"/>
              <a:gd name="connsiteX183" fmla="*/ 1867389 w 6097266"/>
              <a:gd name="connsiteY183" fmla="*/ 2005024 h 2067875"/>
              <a:gd name="connsiteX184" fmla="*/ 1823846 w 6097266"/>
              <a:gd name="connsiteY184" fmla="*/ 2017465 h 2067875"/>
              <a:gd name="connsiteX185" fmla="*/ 1780303 w 6097266"/>
              <a:gd name="connsiteY185" fmla="*/ 2036126 h 2067875"/>
              <a:gd name="connsiteX186" fmla="*/ 1755421 w 6097266"/>
              <a:gd name="connsiteY186" fmla="*/ 2048567 h 2067875"/>
              <a:gd name="connsiteX187" fmla="*/ 1494164 w 6097266"/>
              <a:gd name="connsiteY187" fmla="*/ 2054787 h 2067875"/>
              <a:gd name="connsiteX188" fmla="*/ 1344874 w 6097266"/>
              <a:gd name="connsiteY188" fmla="*/ 2054787 h 2067875"/>
              <a:gd name="connsiteX189" fmla="*/ 1189364 w 6097266"/>
              <a:gd name="connsiteY189" fmla="*/ 2042346 h 2067875"/>
              <a:gd name="connsiteX190" fmla="*/ 1021413 w 6097266"/>
              <a:gd name="connsiteY190" fmla="*/ 2023685 h 2067875"/>
              <a:gd name="connsiteX191" fmla="*/ 977870 w 6097266"/>
              <a:gd name="connsiteY191" fmla="*/ 2017465 h 2067875"/>
              <a:gd name="connsiteX192" fmla="*/ 946768 w 6097266"/>
              <a:gd name="connsiteY192" fmla="*/ 2011244 h 2067875"/>
              <a:gd name="connsiteX193" fmla="*/ 803699 w 6097266"/>
              <a:gd name="connsiteY193" fmla="*/ 2005024 h 2067875"/>
              <a:gd name="connsiteX194" fmla="*/ 753936 w 6097266"/>
              <a:gd name="connsiteY194" fmla="*/ 1992583 h 2067875"/>
              <a:gd name="connsiteX195" fmla="*/ 735274 w 6097266"/>
              <a:gd name="connsiteY195" fmla="*/ 1986363 h 2067875"/>
              <a:gd name="connsiteX196" fmla="*/ 660630 w 6097266"/>
              <a:gd name="connsiteY196" fmla="*/ 1973922 h 2067875"/>
              <a:gd name="connsiteX197" fmla="*/ 610866 w 6097266"/>
              <a:gd name="connsiteY197" fmla="*/ 1961481 h 2067875"/>
              <a:gd name="connsiteX198" fmla="*/ 592205 w 6097266"/>
              <a:gd name="connsiteY198" fmla="*/ 1955260 h 2067875"/>
              <a:gd name="connsiteX199" fmla="*/ 542442 w 6097266"/>
              <a:gd name="connsiteY199" fmla="*/ 1949040 h 2067875"/>
              <a:gd name="connsiteX200" fmla="*/ 455356 w 6097266"/>
              <a:gd name="connsiteY200" fmla="*/ 1955260 h 2067875"/>
              <a:gd name="connsiteX201" fmla="*/ 418034 w 6097266"/>
              <a:gd name="connsiteY201" fmla="*/ 1961481 h 2067875"/>
              <a:gd name="connsiteX202" fmla="*/ 44809 w 6097266"/>
              <a:gd name="connsiteY202" fmla="*/ 1955260 h 2067875"/>
              <a:gd name="connsiteX203" fmla="*/ 7487 w 6097266"/>
              <a:gd name="connsiteY203" fmla="*/ 1793530 h 2067875"/>
              <a:gd name="connsiteX204" fmla="*/ 7487 w 6097266"/>
              <a:gd name="connsiteY204" fmla="*/ 1774869 h 2067875"/>
              <a:gd name="connsiteX0" fmla="*/ 7487 w 6097266"/>
              <a:gd name="connsiteY0" fmla="*/ 1774869 h 2067875"/>
              <a:gd name="connsiteX1" fmla="*/ 13707 w 6097266"/>
              <a:gd name="connsiteY1" fmla="*/ 1712665 h 2067875"/>
              <a:gd name="connsiteX2" fmla="*/ 26148 w 6097266"/>
              <a:gd name="connsiteY2" fmla="*/ 1687783 h 2067875"/>
              <a:gd name="connsiteX3" fmla="*/ 44809 w 6097266"/>
              <a:gd name="connsiteY3" fmla="*/ 1650460 h 2067875"/>
              <a:gd name="connsiteX4" fmla="*/ 63470 w 6097266"/>
              <a:gd name="connsiteY4" fmla="*/ 1600697 h 2067875"/>
              <a:gd name="connsiteX5" fmla="*/ 75911 w 6097266"/>
              <a:gd name="connsiteY5" fmla="*/ 1557154 h 2067875"/>
              <a:gd name="connsiteX6" fmla="*/ 69691 w 6097266"/>
              <a:gd name="connsiteY6" fmla="*/ 1171489 h 2067875"/>
              <a:gd name="connsiteX7" fmla="*/ 82132 w 6097266"/>
              <a:gd name="connsiteY7" fmla="*/ 891571 h 2067875"/>
              <a:gd name="connsiteX8" fmla="*/ 88352 w 6097266"/>
              <a:gd name="connsiteY8" fmla="*/ 866689 h 2067875"/>
              <a:gd name="connsiteX9" fmla="*/ 100793 w 6097266"/>
              <a:gd name="connsiteY9" fmla="*/ 767163 h 2067875"/>
              <a:gd name="connsiteX10" fmla="*/ 107013 w 6097266"/>
              <a:gd name="connsiteY10" fmla="*/ 748501 h 2067875"/>
              <a:gd name="connsiteX11" fmla="*/ 119454 w 6097266"/>
              <a:gd name="connsiteY11" fmla="*/ 698738 h 2067875"/>
              <a:gd name="connsiteX12" fmla="*/ 125674 w 6097266"/>
              <a:gd name="connsiteY12" fmla="*/ 611652 h 2067875"/>
              <a:gd name="connsiteX13" fmla="*/ 138115 w 6097266"/>
              <a:gd name="connsiteY13" fmla="*/ 580550 h 2067875"/>
              <a:gd name="connsiteX14" fmla="*/ 144336 w 6097266"/>
              <a:gd name="connsiteY14" fmla="*/ 549448 h 2067875"/>
              <a:gd name="connsiteX15" fmla="*/ 150556 w 6097266"/>
              <a:gd name="connsiteY15" fmla="*/ 530787 h 2067875"/>
              <a:gd name="connsiteX16" fmla="*/ 162997 w 6097266"/>
              <a:gd name="connsiteY16" fmla="*/ 481024 h 2067875"/>
              <a:gd name="connsiteX17" fmla="*/ 187878 w 6097266"/>
              <a:gd name="connsiteY17" fmla="*/ 431260 h 2067875"/>
              <a:gd name="connsiteX18" fmla="*/ 194099 w 6097266"/>
              <a:gd name="connsiteY18" fmla="*/ 400158 h 2067875"/>
              <a:gd name="connsiteX19" fmla="*/ 206540 w 6097266"/>
              <a:gd name="connsiteY19" fmla="*/ 381497 h 2067875"/>
              <a:gd name="connsiteX20" fmla="*/ 225201 w 6097266"/>
              <a:gd name="connsiteY20" fmla="*/ 337954 h 2067875"/>
              <a:gd name="connsiteX21" fmla="*/ 243862 w 6097266"/>
              <a:gd name="connsiteY21" fmla="*/ 275750 h 2067875"/>
              <a:gd name="connsiteX22" fmla="*/ 262523 w 6097266"/>
              <a:gd name="connsiteY22" fmla="*/ 238428 h 2067875"/>
              <a:gd name="connsiteX23" fmla="*/ 299846 w 6097266"/>
              <a:gd name="connsiteY23" fmla="*/ 213546 h 2067875"/>
              <a:gd name="connsiteX24" fmla="*/ 318507 w 6097266"/>
              <a:gd name="connsiteY24" fmla="*/ 201105 h 2067875"/>
              <a:gd name="connsiteX25" fmla="*/ 349609 w 6097266"/>
              <a:gd name="connsiteY25" fmla="*/ 163783 h 2067875"/>
              <a:gd name="connsiteX26" fmla="*/ 368270 w 6097266"/>
              <a:gd name="connsiteY26" fmla="*/ 151342 h 2067875"/>
              <a:gd name="connsiteX27" fmla="*/ 436695 w 6097266"/>
              <a:gd name="connsiteY27" fmla="*/ 145122 h 2067875"/>
              <a:gd name="connsiteX28" fmla="*/ 517560 w 6097266"/>
              <a:gd name="connsiteY28" fmla="*/ 132681 h 2067875"/>
              <a:gd name="connsiteX29" fmla="*/ 610866 w 6097266"/>
              <a:gd name="connsiteY29" fmla="*/ 120240 h 2067875"/>
              <a:gd name="connsiteX30" fmla="*/ 641968 w 6097266"/>
              <a:gd name="connsiteY30" fmla="*/ 114020 h 2067875"/>
              <a:gd name="connsiteX31" fmla="*/ 965430 w 6097266"/>
              <a:gd name="connsiteY31" fmla="*/ 120240 h 2067875"/>
              <a:gd name="connsiteX32" fmla="*/ 1170703 w 6097266"/>
              <a:gd name="connsiteY32" fmla="*/ 114020 h 2067875"/>
              <a:gd name="connsiteX33" fmla="*/ 1208025 w 6097266"/>
              <a:gd name="connsiteY33" fmla="*/ 101579 h 2067875"/>
              <a:gd name="connsiteX34" fmla="*/ 1232907 w 6097266"/>
              <a:gd name="connsiteY34" fmla="*/ 95358 h 2067875"/>
              <a:gd name="connsiteX35" fmla="*/ 1270230 w 6097266"/>
              <a:gd name="connsiteY35" fmla="*/ 82918 h 2067875"/>
              <a:gd name="connsiteX36" fmla="*/ 1425740 w 6097266"/>
              <a:gd name="connsiteY36" fmla="*/ 89138 h 2067875"/>
              <a:gd name="connsiteX37" fmla="*/ 1469283 w 6097266"/>
              <a:gd name="connsiteY37" fmla="*/ 114020 h 2067875"/>
              <a:gd name="connsiteX38" fmla="*/ 1487944 w 6097266"/>
              <a:gd name="connsiteY38" fmla="*/ 120240 h 2067875"/>
              <a:gd name="connsiteX39" fmla="*/ 1506605 w 6097266"/>
              <a:gd name="connsiteY39" fmla="*/ 132681 h 2067875"/>
              <a:gd name="connsiteX40" fmla="*/ 1531487 w 6097266"/>
              <a:gd name="connsiteY40" fmla="*/ 145122 h 2067875"/>
              <a:gd name="connsiteX41" fmla="*/ 1550148 w 6097266"/>
              <a:gd name="connsiteY41" fmla="*/ 163783 h 2067875"/>
              <a:gd name="connsiteX42" fmla="*/ 1587470 w 6097266"/>
              <a:gd name="connsiteY42" fmla="*/ 170003 h 2067875"/>
              <a:gd name="connsiteX43" fmla="*/ 1618572 w 6097266"/>
              <a:gd name="connsiteY43" fmla="*/ 176224 h 2067875"/>
              <a:gd name="connsiteX44" fmla="*/ 1848727 w 6097266"/>
              <a:gd name="connsiteY44" fmla="*/ 182444 h 2067875"/>
              <a:gd name="connsiteX45" fmla="*/ 1998017 w 6097266"/>
              <a:gd name="connsiteY45" fmla="*/ 194885 h 2067875"/>
              <a:gd name="connsiteX46" fmla="*/ 2016678 w 6097266"/>
              <a:gd name="connsiteY46" fmla="*/ 201105 h 2067875"/>
              <a:gd name="connsiteX47" fmla="*/ 2122425 w 6097266"/>
              <a:gd name="connsiteY47" fmla="*/ 213546 h 2067875"/>
              <a:gd name="connsiteX48" fmla="*/ 2271715 w 6097266"/>
              <a:gd name="connsiteY48" fmla="*/ 225987 h 2067875"/>
              <a:gd name="connsiteX49" fmla="*/ 2371242 w 6097266"/>
              <a:gd name="connsiteY49" fmla="*/ 250869 h 2067875"/>
              <a:gd name="connsiteX50" fmla="*/ 2396123 w 6097266"/>
              <a:gd name="connsiteY50" fmla="*/ 257089 h 2067875"/>
              <a:gd name="connsiteX51" fmla="*/ 2414785 w 6097266"/>
              <a:gd name="connsiteY51" fmla="*/ 263309 h 2067875"/>
              <a:gd name="connsiteX52" fmla="*/ 2644940 w 6097266"/>
              <a:gd name="connsiteY52" fmla="*/ 269530 h 2067875"/>
              <a:gd name="connsiteX53" fmla="*/ 2663601 w 6097266"/>
              <a:gd name="connsiteY53" fmla="*/ 275750 h 2067875"/>
              <a:gd name="connsiteX54" fmla="*/ 2688483 w 6097266"/>
              <a:gd name="connsiteY54" fmla="*/ 294411 h 2067875"/>
              <a:gd name="connsiteX55" fmla="*/ 2707144 w 6097266"/>
              <a:gd name="connsiteY55" fmla="*/ 306852 h 2067875"/>
              <a:gd name="connsiteX56" fmla="*/ 2732025 w 6097266"/>
              <a:gd name="connsiteY56" fmla="*/ 325514 h 2067875"/>
              <a:gd name="connsiteX57" fmla="*/ 2769348 w 6097266"/>
              <a:gd name="connsiteY57" fmla="*/ 350395 h 2067875"/>
              <a:gd name="connsiteX58" fmla="*/ 2843993 w 6097266"/>
              <a:gd name="connsiteY58" fmla="*/ 356616 h 2067875"/>
              <a:gd name="connsiteX59" fmla="*/ 2887536 w 6097266"/>
              <a:gd name="connsiteY59" fmla="*/ 381497 h 2067875"/>
              <a:gd name="connsiteX60" fmla="*/ 2906197 w 6097266"/>
              <a:gd name="connsiteY60" fmla="*/ 369056 h 2067875"/>
              <a:gd name="connsiteX61" fmla="*/ 2924858 w 6097266"/>
              <a:gd name="connsiteY61" fmla="*/ 350395 h 2067875"/>
              <a:gd name="connsiteX62" fmla="*/ 2993283 w 6097266"/>
              <a:gd name="connsiteY62" fmla="*/ 350395 h 2067875"/>
              <a:gd name="connsiteX63" fmla="*/ 2999503 w 6097266"/>
              <a:gd name="connsiteY63" fmla="*/ 369056 h 2067875"/>
              <a:gd name="connsiteX64" fmla="*/ 3018164 w 6097266"/>
              <a:gd name="connsiteY64" fmla="*/ 393938 h 2067875"/>
              <a:gd name="connsiteX65" fmla="*/ 3061707 w 6097266"/>
              <a:gd name="connsiteY65" fmla="*/ 400158 h 2067875"/>
              <a:gd name="connsiteX66" fmla="*/ 3198556 w 6097266"/>
              <a:gd name="connsiteY66" fmla="*/ 406379 h 2067875"/>
              <a:gd name="connsiteX67" fmla="*/ 3217217 w 6097266"/>
              <a:gd name="connsiteY67" fmla="*/ 418820 h 2067875"/>
              <a:gd name="connsiteX68" fmla="*/ 3298083 w 6097266"/>
              <a:gd name="connsiteY68" fmla="*/ 431260 h 2067875"/>
              <a:gd name="connsiteX69" fmla="*/ 3341625 w 6097266"/>
              <a:gd name="connsiteY69" fmla="*/ 443701 h 2067875"/>
              <a:gd name="connsiteX70" fmla="*/ 3428711 w 6097266"/>
              <a:gd name="connsiteY70" fmla="*/ 462363 h 2067875"/>
              <a:gd name="connsiteX71" fmla="*/ 3515797 w 6097266"/>
              <a:gd name="connsiteY71" fmla="*/ 468583 h 2067875"/>
              <a:gd name="connsiteX72" fmla="*/ 3901462 w 6097266"/>
              <a:gd name="connsiteY72" fmla="*/ 462363 h 2067875"/>
              <a:gd name="connsiteX73" fmla="*/ 3920123 w 6097266"/>
              <a:gd name="connsiteY73" fmla="*/ 449922 h 2067875"/>
              <a:gd name="connsiteX74" fmla="*/ 3938785 w 6097266"/>
              <a:gd name="connsiteY74" fmla="*/ 443701 h 2067875"/>
              <a:gd name="connsiteX75" fmla="*/ 3951225 w 6097266"/>
              <a:gd name="connsiteY75" fmla="*/ 425040 h 2067875"/>
              <a:gd name="connsiteX76" fmla="*/ 3982327 w 6097266"/>
              <a:gd name="connsiteY76" fmla="*/ 418820 h 2067875"/>
              <a:gd name="connsiteX77" fmla="*/ 4000989 w 6097266"/>
              <a:gd name="connsiteY77" fmla="*/ 412599 h 2067875"/>
              <a:gd name="connsiteX78" fmla="*/ 4038311 w 6097266"/>
              <a:gd name="connsiteY78" fmla="*/ 406379 h 2067875"/>
              <a:gd name="connsiteX79" fmla="*/ 4056972 w 6097266"/>
              <a:gd name="connsiteY79" fmla="*/ 400158 h 2067875"/>
              <a:gd name="connsiteX80" fmla="*/ 4100515 w 6097266"/>
              <a:gd name="connsiteY80" fmla="*/ 393938 h 2067875"/>
              <a:gd name="connsiteX81" fmla="*/ 4200042 w 6097266"/>
              <a:gd name="connsiteY81" fmla="*/ 362836 h 2067875"/>
              <a:gd name="connsiteX82" fmla="*/ 4299568 w 6097266"/>
              <a:gd name="connsiteY82" fmla="*/ 325514 h 2067875"/>
              <a:gd name="connsiteX83" fmla="*/ 4318230 w 6097266"/>
              <a:gd name="connsiteY83" fmla="*/ 313073 h 2067875"/>
              <a:gd name="connsiteX84" fmla="*/ 4336891 w 6097266"/>
              <a:gd name="connsiteY84" fmla="*/ 306852 h 2067875"/>
              <a:gd name="connsiteX85" fmla="*/ 4343111 w 6097266"/>
              <a:gd name="connsiteY85" fmla="*/ 281971 h 2067875"/>
              <a:gd name="connsiteX86" fmla="*/ 4355552 w 6097266"/>
              <a:gd name="connsiteY86" fmla="*/ 263309 h 2067875"/>
              <a:gd name="connsiteX87" fmla="*/ 4361772 w 6097266"/>
              <a:gd name="connsiteY87" fmla="*/ 244648 h 2067875"/>
              <a:gd name="connsiteX88" fmla="*/ 4392874 w 6097266"/>
              <a:gd name="connsiteY88" fmla="*/ 201105 h 2067875"/>
              <a:gd name="connsiteX89" fmla="*/ 4430197 w 6097266"/>
              <a:gd name="connsiteY89" fmla="*/ 170003 h 2067875"/>
              <a:gd name="connsiteX90" fmla="*/ 4504842 w 6097266"/>
              <a:gd name="connsiteY90" fmla="*/ 163783 h 2067875"/>
              <a:gd name="connsiteX91" fmla="*/ 4523503 w 6097266"/>
              <a:gd name="connsiteY91" fmla="*/ 157563 h 2067875"/>
              <a:gd name="connsiteX92" fmla="*/ 4579487 w 6097266"/>
              <a:gd name="connsiteY92" fmla="*/ 132681 h 2067875"/>
              <a:gd name="connsiteX93" fmla="*/ 4604368 w 6097266"/>
              <a:gd name="connsiteY93" fmla="*/ 126460 h 2067875"/>
              <a:gd name="connsiteX94" fmla="*/ 4635470 w 6097266"/>
              <a:gd name="connsiteY94" fmla="*/ 107799 h 2067875"/>
              <a:gd name="connsiteX95" fmla="*/ 4679013 w 6097266"/>
              <a:gd name="connsiteY95" fmla="*/ 82918 h 2067875"/>
              <a:gd name="connsiteX96" fmla="*/ 4703895 w 6097266"/>
              <a:gd name="connsiteY96" fmla="*/ 76697 h 2067875"/>
              <a:gd name="connsiteX97" fmla="*/ 4759878 w 6097266"/>
              <a:gd name="connsiteY97" fmla="*/ 39375 h 2067875"/>
              <a:gd name="connsiteX98" fmla="*/ 4784760 w 6097266"/>
              <a:gd name="connsiteY98" fmla="*/ 20714 h 2067875"/>
              <a:gd name="connsiteX99" fmla="*/ 4840744 w 6097266"/>
              <a:gd name="connsiteY99" fmla="*/ 14493 h 2067875"/>
              <a:gd name="connsiteX100" fmla="*/ 4859405 w 6097266"/>
              <a:gd name="connsiteY100" fmla="*/ 8273 h 2067875"/>
              <a:gd name="connsiteX101" fmla="*/ 5201527 w 6097266"/>
              <a:gd name="connsiteY101" fmla="*/ 8273 h 2067875"/>
              <a:gd name="connsiteX102" fmla="*/ 5276172 w 6097266"/>
              <a:gd name="connsiteY102" fmla="*/ 14493 h 2067875"/>
              <a:gd name="connsiteX103" fmla="*/ 5556091 w 6097266"/>
              <a:gd name="connsiteY103" fmla="*/ 26934 h 2067875"/>
              <a:gd name="connsiteX104" fmla="*/ 5636956 w 6097266"/>
              <a:gd name="connsiteY104" fmla="*/ 45595 h 2067875"/>
              <a:gd name="connsiteX105" fmla="*/ 5668058 w 6097266"/>
              <a:gd name="connsiteY105" fmla="*/ 58036 h 2067875"/>
              <a:gd name="connsiteX106" fmla="*/ 5730262 w 6097266"/>
              <a:gd name="connsiteY106" fmla="*/ 89138 h 2067875"/>
              <a:gd name="connsiteX107" fmla="*/ 5748923 w 6097266"/>
              <a:gd name="connsiteY107" fmla="*/ 101579 h 2067875"/>
              <a:gd name="connsiteX108" fmla="*/ 5767585 w 6097266"/>
              <a:gd name="connsiteY108" fmla="*/ 107799 h 2067875"/>
              <a:gd name="connsiteX109" fmla="*/ 5811127 w 6097266"/>
              <a:gd name="connsiteY109" fmla="*/ 132681 h 2067875"/>
              <a:gd name="connsiteX110" fmla="*/ 6016401 w 6097266"/>
              <a:gd name="connsiteY110" fmla="*/ 151342 h 2067875"/>
              <a:gd name="connsiteX111" fmla="*/ 6028842 w 6097266"/>
              <a:gd name="connsiteY111" fmla="*/ 188665 h 2067875"/>
              <a:gd name="connsiteX112" fmla="*/ 6035062 w 6097266"/>
              <a:gd name="connsiteY112" fmla="*/ 250869 h 2067875"/>
              <a:gd name="connsiteX113" fmla="*/ 6041283 w 6097266"/>
              <a:gd name="connsiteY113" fmla="*/ 306852 h 2067875"/>
              <a:gd name="connsiteX114" fmla="*/ 6053723 w 6097266"/>
              <a:gd name="connsiteY114" fmla="*/ 493465 h 2067875"/>
              <a:gd name="connsiteX115" fmla="*/ 6059944 w 6097266"/>
              <a:gd name="connsiteY115" fmla="*/ 518346 h 2067875"/>
              <a:gd name="connsiteX116" fmla="*/ 6066164 w 6097266"/>
              <a:gd name="connsiteY116" fmla="*/ 605432 h 2067875"/>
              <a:gd name="connsiteX117" fmla="*/ 6072385 w 6097266"/>
              <a:gd name="connsiteY117" fmla="*/ 624093 h 2067875"/>
              <a:gd name="connsiteX118" fmla="*/ 6078605 w 6097266"/>
              <a:gd name="connsiteY118" fmla="*/ 661416 h 2067875"/>
              <a:gd name="connsiteX119" fmla="*/ 6084825 w 6097266"/>
              <a:gd name="connsiteY119" fmla="*/ 686297 h 2067875"/>
              <a:gd name="connsiteX120" fmla="*/ 6091046 w 6097266"/>
              <a:gd name="connsiteY120" fmla="*/ 754722 h 2067875"/>
              <a:gd name="connsiteX121" fmla="*/ 6097266 w 6097266"/>
              <a:gd name="connsiteY121" fmla="*/ 785824 h 2067875"/>
              <a:gd name="connsiteX122" fmla="*/ 6091046 w 6097266"/>
              <a:gd name="connsiteY122" fmla="*/ 928893 h 2067875"/>
              <a:gd name="connsiteX123" fmla="*/ 6078605 w 6097266"/>
              <a:gd name="connsiteY123" fmla="*/ 991097 h 2067875"/>
              <a:gd name="connsiteX124" fmla="*/ 6072385 w 6097266"/>
              <a:gd name="connsiteY124" fmla="*/ 1047081 h 2067875"/>
              <a:gd name="connsiteX125" fmla="*/ 6059944 w 6097266"/>
              <a:gd name="connsiteY125" fmla="*/ 1084403 h 2067875"/>
              <a:gd name="connsiteX126" fmla="*/ 6053723 w 6097266"/>
              <a:gd name="connsiteY126" fmla="*/ 1121726 h 2067875"/>
              <a:gd name="connsiteX127" fmla="*/ 6041283 w 6097266"/>
              <a:gd name="connsiteY127" fmla="*/ 1208811 h 2067875"/>
              <a:gd name="connsiteX128" fmla="*/ 6035062 w 6097266"/>
              <a:gd name="connsiteY128" fmla="*/ 1227473 h 2067875"/>
              <a:gd name="connsiteX129" fmla="*/ 6028842 w 6097266"/>
              <a:gd name="connsiteY129" fmla="*/ 1271016 h 2067875"/>
              <a:gd name="connsiteX130" fmla="*/ 6003960 w 6097266"/>
              <a:gd name="connsiteY130" fmla="*/ 1358101 h 2067875"/>
              <a:gd name="connsiteX131" fmla="*/ 5991519 w 6097266"/>
              <a:gd name="connsiteY131" fmla="*/ 1407865 h 2067875"/>
              <a:gd name="connsiteX132" fmla="*/ 5979078 w 6097266"/>
              <a:gd name="connsiteY132" fmla="*/ 1438967 h 2067875"/>
              <a:gd name="connsiteX133" fmla="*/ 5985299 w 6097266"/>
              <a:gd name="connsiteY133" fmla="*/ 1582036 h 2067875"/>
              <a:gd name="connsiteX134" fmla="*/ 5979078 w 6097266"/>
              <a:gd name="connsiteY134" fmla="*/ 1619358 h 2067875"/>
              <a:gd name="connsiteX135" fmla="*/ 5960417 w 6097266"/>
              <a:gd name="connsiteY135" fmla="*/ 1625579 h 2067875"/>
              <a:gd name="connsiteX136" fmla="*/ 5842230 w 6097266"/>
              <a:gd name="connsiteY136" fmla="*/ 1631799 h 2067875"/>
              <a:gd name="connsiteX137" fmla="*/ 5780025 w 6097266"/>
              <a:gd name="connsiteY137" fmla="*/ 1669122 h 2067875"/>
              <a:gd name="connsiteX138" fmla="*/ 5761364 w 6097266"/>
              <a:gd name="connsiteY138" fmla="*/ 1687783 h 2067875"/>
              <a:gd name="connsiteX139" fmla="*/ 5742703 w 6097266"/>
              <a:gd name="connsiteY139" fmla="*/ 1700224 h 2067875"/>
              <a:gd name="connsiteX140" fmla="*/ 5730262 w 6097266"/>
              <a:gd name="connsiteY140" fmla="*/ 1718885 h 2067875"/>
              <a:gd name="connsiteX141" fmla="*/ 5674278 w 6097266"/>
              <a:gd name="connsiteY141" fmla="*/ 1743767 h 2067875"/>
              <a:gd name="connsiteX142" fmla="*/ 5612074 w 6097266"/>
              <a:gd name="connsiteY142" fmla="*/ 1762428 h 2067875"/>
              <a:gd name="connsiteX143" fmla="*/ 5574752 w 6097266"/>
              <a:gd name="connsiteY143" fmla="*/ 1768648 h 2067875"/>
              <a:gd name="connsiteX144" fmla="*/ 5500107 w 6097266"/>
              <a:gd name="connsiteY144" fmla="*/ 1799750 h 2067875"/>
              <a:gd name="connsiteX145" fmla="*/ 5462785 w 6097266"/>
              <a:gd name="connsiteY145" fmla="*/ 1818411 h 2067875"/>
              <a:gd name="connsiteX146" fmla="*/ 5444123 w 6097266"/>
              <a:gd name="connsiteY146" fmla="*/ 1824632 h 2067875"/>
              <a:gd name="connsiteX147" fmla="*/ 5381919 w 6097266"/>
              <a:gd name="connsiteY147" fmla="*/ 1849514 h 2067875"/>
              <a:gd name="connsiteX148" fmla="*/ 5363258 w 6097266"/>
              <a:gd name="connsiteY148" fmla="*/ 1855734 h 2067875"/>
              <a:gd name="connsiteX149" fmla="*/ 5288613 w 6097266"/>
              <a:gd name="connsiteY149" fmla="*/ 1905497 h 2067875"/>
              <a:gd name="connsiteX150" fmla="*/ 5238850 w 6097266"/>
              <a:gd name="connsiteY150" fmla="*/ 1930379 h 2067875"/>
              <a:gd name="connsiteX151" fmla="*/ 5195307 w 6097266"/>
              <a:gd name="connsiteY151" fmla="*/ 1955260 h 2067875"/>
              <a:gd name="connsiteX152" fmla="*/ 5176646 w 6097266"/>
              <a:gd name="connsiteY152" fmla="*/ 1961481 h 2067875"/>
              <a:gd name="connsiteX153" fmla="*/ 5151764 w 6097266"/>
              <a:gd name="connsiteY153" fmla="*/ 1973922 h 2067875"/>
              <a:gd name="connsiteX154" fmla="*/ 5126883 w 6097266"/>
              <a:gd name="connsiteY154" fmla="*/ 1980142 h 2067875"/>
              <a:gd name="connsiteX155" fmla="*/ 5089560 w 6097266"/>
              <a:gd name="connsiteY155" fmla="*/ 1992583 h 2067875"/>
              <a:gd name="connsiteX156" fmla="*/ 4790981 w 6097266"/>
              <a:gd name="connsiteY156" fmla="*/ 1998803 h 2067875"/>
              <a:gd name="connsiteX157" fmla="*/ 4716336 w 6097266"/>
              <a:gd name="connsiteY157" fmla="*/ 2011244 h 2067875"/>
              <a:gd name="connsiteX158" fmla="*/ 4324450 w 6097266"/>
              <a:gd name="connsiteY158" fmla="*/ 2005024 h 2067875"/>
              <a:gd name="connsiteX159" fmla="*/ 4224923 w 6097266"/>
              <a:gd name="connsiteY159" fmla="*/ 2005024 h 2067875"/>
              <a:gd name="connsiteX160" fmla="*/ 3963666 w 6097266"/>
              <a:gd name="connsiteY160" fmla="*/ 1998803 h 2067875"/>
              <a:gd name="connsiteX161" fmla="*/ 3938785 w 6097266"/>
              <a:gd name="connsiteY161" fmla="*/ 1992583 h 2067875"/>
              <a:gd name="connsiteX162" fmla="*/ 3814376 w 6097266"/>
              <a:gd name="connsiteY162" fmla="*/ 1998803 h 2067875"/>
              <a:gd name="connsiteX163" fmla="*/ 3783274 w 6097266"/>
              <a:gd name="connsiteY163" fmla="*/ 2005024 h 2067875"/>
              <a:gd name="connsiteX164" fmla="*/ 3739732 w 6097266"/>
              <a:gd name="connsiteY164" fmla="*/ 2011244 h 2067875"/>
              <a:gd name="connsiteX165" fmla="*/ 3721070 w 6097266"/>
              <a:gd name="connsiteY165" fmla="*/ 2017465 h 2067875"/>
              <a:gd name="connsiteX166" fmla="*/ 3633985 w 6097266"/>
              <a:gd name="connsiteY166" fmla="*/ 2036126 h 2067875"/>
              <a:gd name="connsiteX167" fmla="*/ 3434932 w 6097266"/>
              <a:gd name="connsiteY167" fmla="*/ 2042346 h 2067875"/>
              <a:gd name="connsiteX168" fmla="*/ 3298083 w 6097266"/>
              <a:gd name="connsiteY168" fmla="*/ 2042346 h 2067875"/>
              <a:gd name="connsiteX169" fmla="*/ 3117691 w 6097266"/>
              <a:gd name="connsiteY169" fmla="*/ 2042346 h 2067875"/>
              <a:gd name="connsiteX170" fmla="*/ 2987062 w 6097266"/>
              <a:gd name="connsiteY170" fmla="*/ 2067228 h 2067875"/>
              <a:gd name="connsiteX171" fmla="*/ 2955960 w 6097266"/>
              <a:gd name="connsiteY171" fmla="*/ 2061007 h 2067875"/>
              <a:gd name="connsiteX172" fmla="*/ 2433446 w 6097266"/>
              <a:gd name="connsiteY172" fmla="*/ 2054787 h 2067875"/>
              <a:gd name="connsiteX173" fmla="*/ 2352581 w 6097266"/>
              <a:gd name="connsiteY173" fmla="*/ 2042346 h 2067875"/>
              <a:gd name="connsiteX174" fmla="*/ 2321478 w 6097266"/>
              <a:gd name="connsiteY174" fmla="*/ 2029905 h 2067875"/>
              <a:gd name="connsiteX175" fmla="*/ 2290376 w 6097266"/>
              <a:gd name="connsiteY175" fmla="*/ 2023685 h 2067875"/>
              <a:gd name="connsiteX176" fmla="*/ 2259274 w 6097266"/>
              <a:gd name="connsiteY176" fmla="*/ 2011244 h 2067875"/>
              <a:gd name="connsiteX177" fmla="*/ 2203291 w 6097266"/>
              <a:gd name="connsiteY177" fmla="*/ 1998803 h 2067875"/>
              <a:gd name="connsiteX178" fmla="*/ 2178409 w 6097266"/>
              <a:gd name="connsiteY178" fmla="*/ 1992583 h 2067875"/>
              <a:gd name="connsiteX179" fmla="*/ 2159748 w 6097266"/>
              <a:gd name="connsiteY179" fmla="*/ 1986363 h 2067875"/>
              <a:gd name="connsiteX180" fmla="*/ 2128646 w 6097266"/>
              <a:gd name="connsiteY180" fmla="*/ 1980142 h 2067875"/>
              <a:gd name="connsiteX181" fmla="*/ 1910932 w 6097266"/>
              <a:gd name="connsiteY181" fmla="*/ 1986363 h 2067875"/>
              <a:gd name="connsiteX182" fmla="*/ 1867389 w 6097266"/>
              <a:gd name="connsiteY182" fmla="*/ 2005024 h 2067875"/>
              <a:gd name="connsiteX183" fmla="*/ 1823846 w 6097266"/>
              <a:gd name="connsiteY183" fmla="*/ 2017465 h 2067875"/>
              <a:gd name="connsiteX184" fmla="*/ 1780303 w 6097266"/>
              <a:gd name="connsiteY184" fmla="*/ 2036126 h 2067875"/>
              <a:gd name="connsiteX185" fmla="*/ 1755421 w 6097266"/>
              <a:gd name="connsiteY185" fmla="*/ 2048567 h 2067875"/>
              <a:gd name="connsiteX186" fmla="*/ 1494164 w 6097266"/>
              <a:gd name="connsiteY186" fmla="*/ 2054787 h 2067875"/>
              <a:gd name="connsiteX187" fmla="*/ 1344874 w 6097266"/>
              <a:gd name="connsiteY187" fmla="*/ 2054787 h 2067875"/>
              <a:gd name="connsiteX188" fmla="*/ 1189364 w 6097266"/>
              <a:gd name="connsiteY188" fmla="*/ 2042346 h 2067875"/>
              <a:gd name="connsiteX189" fmla="*/ 1021413 w 6097266"/>
              <a:gd name="connsiteY189" fmla="*/ 2023685 h 2067875"/>
              <a:gd name="connsiteX190" fmla="*/ 977870 w 6097266"/>
              <a:gd name="connsiteY190" fmla="*/ 2017465 h 2067875"/>
              <a:gd name="connsiteX191" fmla="*/ 946768 w 6097266"/>
              <a:gd name="connsiteY191" fmla="*/ 2011244 h 2067875"/>
              <a:gd name="connsiteX192" fmla="*/ 803699 w 6097266"/>
              <a:gd name="connsiteY192" fmla="*/ 2005024 h 2067875"/>
              <a:gd name="connsiteX193" fmla="*/ 753936 w 6097266"/>
              <a:gd name="connsiteY193" fmla="*/ 1992583 h 2067875"/>
              <a:gd name="connsiteX194" fmla="*/ 735274 w 6097266"/>
              <a:gd name="connsiteY194" fmla="*/ 1986363 h 2067875"/>
              <a:gd name="connsiteX195" fmla="*/ 660630 w 6097266"/>
              <a:gd name="connsiteY195" fmla="*/ 1973922 h 2067875"/>
              <a:gd name="connsiteX196" fmla="*/ 610866 w 6097266"/>
              <a:gd name="connsiteY196" fmla="*/ 1961481 h 2067875"/>
              <a:gd name="connsiteX197" fmla="*/ 592205 w 6097266"/>
              <a:gd name="connsiteY197" fmla="*/ 1955260 h 2067875"/>
              <a:gd name="connsiteX198" fmla="*/ 542442 w 6097266"/>
              <a:gd name="connsiteY198" fmla="*/ 1949040 h 2067875"/>
              <a:gd name="connsiteX199" fmla="*/ 455356 w 6097266"/>
              <a:gd name="connsiteY199" fmla="*/ 1955260 h 2067875"/>
              <a:gd name="connsiteX200" fmla="*/ 418034 w 6097266"/>
              <a:gd name="connsiteY200" fmla="*/ 1961481 h 2067875"/>
              <a:gd name="connsiteX201" fmla="*/ 44809 w 6097266"/>
              <a:gd name="connsiteY201" fmla="*/ 1955260 h 2067875"/>
              <a:gd name="connsiteX202" fmla="*/ 7487 w 6097266"/>
              <a:gd name="connsiteY202" fmla="*/ 1793530 h 2067875"/>
              <a:gd name="connsiteX203" fmla="*/ 7487 w 6097266"/>
              <a:gd name="connsiteY203" fmla="*/ 1774869 h 2067875"/>
              <a:gd name="connsiteX0" fmla="*/ 7487 w 6097266"/>
              <a:gd name="connsiteY0" fmla="*/ 1774869 h 2067875"/>
              <a:gd name="connsiteX1" fmla="*/ 13707 w 6097266"/>
              <a:gd name="connsiteY1" fmla="*/ 1712665 h 2067875"/>
              <a:gd name="connsiteX2" fmla="*/ 26148 w 6097266"/>
              <a:gd name="connsiteY2" fmla="*/ 1687783 h 2067875"/>
              <a:gd name="connsiteX3" fmla="*/ 44809 w 6097266"/>
              <a:gd name="connsiteY3" fmla="*/ 1650460 h 2067875"/>
              <a:gd name="connsiteX4" fmla="*/ 63470 w 6097266"/>
              <a:gd name="connsiteY4" fmla="*/ 1600697 h 2067875"/>
              <a:gd name="connsiteX5" fmla="*/ 75911 w 6097266"/>
              <a:gd name="connsiteY5" fmla="*/ 1557154 h 2067875"/>
              <a:gd name="connsiteX6" fmla="*/ 69691 w 6097266"/>
              <a:gd name="connsiteY6" fmla="*/ 1171489 h 2067875"/>
              <a:gd name="connsiteX7" fmla="*/ 82132 w 6097266"/>
              <a:gd name="connsiteY7" fmla="*/ 891571 h 2067875"/>
              <a:gd name="connsiteX8" fmla="*/ 88352 w 6097266"/>
              <a:gd name="connsiteY8" fmla="*/ 866689 h 2067875"/>
              <a:gd name="connsiteX9" fmla="*/ 100793 w 6097266"/>
              <a:gd name="connsiteY9" fmla="*/ 767163 h 2067875"/>
              <a:gd name="connsiteX10" fmla="*/ 107013 w 6097266"/>
              <a:gd name="connsiteY10" fmla="*/ 748501 h 2067875"/>
              <a:gd name="connsiteX11" fmla="*/ 119454 w 6097266"/>
              <a:gd name="connsiteY11" fmla="*/ 698738 h 2067875"/>
              <a:gd name="connsiteX12" fmla="*/ 125674 w 6097266"/>
              <a:gd name="connsiteY12" fmla="*/ 611652 h 2067875"/>
              <a:gd name="connsiteX13" fmla="*/ 138115 w 6097266"/>
              <a:gd name="connsiteY13" fmla="*/ 580550 h 2067875"/>
              <a:gd name="connsiteX14" fmla="*/ 144336 w 6097266"/>
              <a:gd name="connsiteY14" fmla="*/ 549448 h 2067875"/>
              <a:gd name="connsiteX15" fmla="*/ 150556 w 6097266"/>
              <a:gd name="connsiteY15" fmla="*/ 530787 h 2067875"/>
              <a:gd name="connsiteX16" fmla="*/ 162997 w 6097266"/>
              <a:gd name="connsiteY16" fmla="*/ 481024 h 2067875"/>
              <a:gd name="connsiteX17" fmla="*/ 187878 w 6097266"/>
              <a:gd name="connsiteY17" fmla="*/ 431260 h 2067875"/>
              <a:gd name="connsiteX18" fmla="*/ 194099 w 6097266"/>
              <a:gd name="connsiteY18" fmla="*/ 400158 h 2067875"/>
              <a:gd name="connsiteX19" fmla="*/ 206540 w 6097266"/>
              <a:gd name="connsiteY19" fmla="*/ 381497 h 2067875"/>
              <a:gd name="connsiteX20" fmla="*/ 225201 w 6097266"/>
              <a:gd name="connsiteY20" fmla="*/ 337954 h 2067875"/>
              <a:gd name="connsiteX21" fmla="*/ 243862 w 6097266"/>
              <a:gd name="connsiteY21" fmla="*/ 275750 h 2067875"/>
              <a:gd name="connsiteX22" fmla="*/ 262523 w 6097266"/>
              <a:gd name="connsiteY22" fmla="*/ 238428 h 2067875"/>
              <a:gd name="connsiteX23" fmla="*/ 299846 w 6097266"/>
              <a:gd name="connsiteY23" fmla="*/ 213546 h 2067875"/>
              <a:gd name="connsiteX24" fmla="*/ 318507 w 6097266"/>
              <a:gd name="connsiteY24" fmla="*/ 201105 h 2067875"/>
              <a:gd name="connsiteX25" fmla="*/ 349609 w 6097266"/>
              <a:gd name="connsiteY25" fmla="*/ 163783 h 2067875"/>
              <a:gd name="connsiteX26" fmla="*/ 368270 w 6097266"/>
              <a:gd name="connsiteY26" fmla="*/ 151342 h 2067875"/>
              <a:gd name="connsiteX27" fmla="*/ 436695 w 6097266"/>
              <a:gd name="connsiteY27" fmla="*/ 145122 h 2067875"/>
              <a:gd name="connsiteX28" fmla="*/ 517560 w 6097266"/>
              <a:gd name="connsiteY28" fmla="*/ 132681 h 2067875"/>
              <a:gd name="connsiteX29" fmla="*/ 610866 w 6097266"/>
              <a:gd name="connsiteY29" fmla="*/ 120240 h 2067875"/>
              <a:gd name="connsiteX30" fmla="*/ 641968 w 6097266"/>
              <a:gd name="connsiteY30" fmla="*/ 114020 h 2067875"/>
              <a:gd name="connsiteX31" fmla="*/ 965430 w 6097266"/>
              <a:gd name="connsiteY31" fmla="*/ 120240 h 2067875"/>
              <a:gd name="connsiteX32" fmla="*/ 1170703 w 6097266"/>
              <a:gd name="connsiteY32" fmla="*/ 114020 h 2067875"/>
              <a:gd name="connsiteX33" fmla="*/ 1208025 w 6097266"/>
              <a:gd name="connsiteY33" fmla="*/ 101579 h 2067875"/>
              <a:gd name="connsiteX34" fmla="*/ 1232907 w 6097266"/>
              <a:gd name="connsiteY34" fmla="*/ 95358 h 2067875"/>
              <a:gd name="connsiteX35" fmla="*/ 1270230 w 6097266"/>
              <a:gd name="connsiteY35" fmla="*/ 82918 h 2067875"/>
              <a:gd name="connsiteX36" fmla="*/ 1425740 w 6097266"/>
              <a:gd name="connsiteY36" fmla="*/ 89138 h 2067875"/>
              <a:gd name="connsiteX37" fmla="*/ 1469283 w 6097266"/>
              <a:gd name="connsiteY37" fmla="*/ 114020 h 2067875"/>
              <a:gd name="connsiteX38" fmla="*/ 1487944 w 6097266"/>
              <a:gd name="connsiteY38" fmla="*/ 120240 h 2067875"/>
              <a:gd name="connsiteX39" fmla="*/ 1506605 w 6097266"/>
              <a:gd name="connsiteY39" fmla="*/ 132681 h 2067875"/>
              <a:gd name="connsiteX40" fmla="*/ 1531487 w 6097266"/>
              <a:gd name="connsiteY40" fmla="*/ 145122 h 2067875"/>
              <a:gd name="connsiteX41" fmla="*/ 1550148 w 6097266"/>
              <a:gd name="connsiteY41" fmla="*/ 163783 h 2067875"/>
              <a:gd name="connsiteX42" fmla="*/ 1587470 w 6097266"/>
              <a:gd name="connsiteY42" fmla="*/ 170003 h 2067875"/>
              <a:gd name="connsiteX43" fmla="*/ 1618572 w 6097266"/>
              <a:gd name="connsiteY43" fmla="*/ 176224 h 2067875"/>
              <a:gd name="connsiteX44" fmla="*/ 1848727 w 6097266"/>
              <a:gd name="connsiteY44" fmla="*/ 182444 h 2067875"/>
              <a:gd name="connsiteX45" fmla="*/ 1998017 w 6097266"/>
              <a:gd name="connsiteY45" fmla="*/ 194885 h 2067875"/>
              <a:gd name="connsiteX46" fmla="*/ 2016678 w 6097266"/>
              <a:gd name="connsiteY46" fmla="*/ 201105 h 2067875"/>
              <a:gd name="connsiteX47" fmla="*/ 2122425 w 6097266"/>
              <a:gd name="connsiteY47" fmla="*/ 213546 h 2067875"/>
              <a:gd name="connsiteX48" fmla="*/ 2271715 w 6097266"/>
              <a:gd name="connsiteY48" fmla="*/ 225987 h 2067875"/>
              <a:gd name="connsiteX49" fmla="*/ 2371242 w 6097266"/>
              <a:gd name="connsiteY49" fmla="*/ 250869 h 2067875"/>
              <a:gd name="connsiteX50" fmla="*/ 2396123 w 6097266"/>
              <a:gd name="connsiteY50" fmla="*/ 257089 h 2067875"/>
              <a:gd name="connsiteX51" fmla="*/ 2414785 w 6097266"/>
              <a:gd name="connsiteY51" fmla="*/ 263309 h 2067875"/>
              <a:gd name="connsiteX52" fmla="*/ 2644940 w 6097266"/>
              <a:gd name="connsiteY52" fmla="*/ 269530 h 2067875"/>
              <a:gd name="connsiteX53" fmla="*/ 2663601 w 6097266"/>
              <a:gd name="connsiteY53" fmla="*/ 275750 h 2067875"/>
              <a:gd name="connsiteX54" fmla="*/ 2688483 w 6097266"/>
              <a:gd name="connsiteY54" fmla="*/ 294411 h 2067875"/>
              <a:gd name="connsiteX55" fmla="*/ 2707144 w 6097266"/>
              <a:gd name="connsiteY55" fmla="*/ 306852 h 2067875"/>
              <a:gd name="connsiteX56" fmla="*/ 2732025 w 6097266"/>
              <a:gd name="connsiteY56" fmla="*/ 325514 h 2067875"/>
              <a:gd name="connsiteX57" fmla="*/ 2769348 w 6097266"/>
              <a:gd name="connsiteY57" fmla="*/ 350395 h 2067875"/>
              <a:gd name="connsiteX58" fmla="*/ 2843993 w 6097266"/>
              <a:gd name="connsiteY58" fmla="*/ 356616 h 2067875"/>
              <a:gd name="connsiteX59" fmla="*/ 2887536 w 6097266"/>
              <a:gd name="connsiteY59" fmla="*/ 381497 h 2067875"/>
              <a:gd name="connsiteX60" fmla="*/ 2906197 w 6097266"/>
              <a:gd name="connsiteY60" fmla="*/ 369056 h 2067875"/>
              <a:gd name="connsiteX61" fmla="*/ 2924858 w 6097266"/>
              <a:gd name="connsiteY61" fmla="*/ 350395 h 2067875"/>
              <a:gd name="connsiteX62" fmla="*/ 2993283 w 6097266"/>
              <a:gd name="connsiteY62" fmla="*/ 350395 h 2067875"/>
              <a:gd name="connsiteX63" fmla="*/ 3018164 w 6097266"/>
              <a:gd name="connsiteY63" fmla="*/ 393938 h 2067875"/>
              <a:gd name="connsiteX64" fmla="*/ 3061707 w 6097266"/>
              <a:gd name="connsiteY64" fmla="*/ 400158 h 2067875"/>
              <a:gd name="connsiteX65" fmla="*/ 3198556 w 6097266"/>
              <a:gd name="connsiteY65" fmla="*/ 406379 h 2067875"/>
              <a:gd name="connsiteX66" fmla="*/ 3217217 w 6097266"/>
              <a:gd name="connsiteY66" fmla="*/ 418820 h 2067875"/>
              <a:gd name="connsiteX67" fmla="*/ 3298083 w 6097266"/>
              <a:gd name="connsiteY67" fmla="*/ 431260 h 2067875"/>
              <a:gd name="connsiteX68" fmla="*/ 3341625 w 6097266"/>
              <a:gd name="connsiteY68" fmla="*/ 443701 h 2067875"/>
              <a:gd name="connsiteX69" fmla="*/ 3428711 w 6097266"/>
              <a:gd name="connsiteY69" fmla="*/ 462363 h 2067875"/>
              <a:gd name="connsiteX70" fmla="*/ 3515797 w 6097266"/>
              <a:gd name="connsiteY70" fmla="*/ 468583 h 2067875"/>
              <a:gd name="connsiteX71" fmla="*/ 3901462 w 6097266"/>
              <a:gd name="connsiteY71" fmla="*/ 462363 h 2067875"/>
              <a:gd name="connsiteX72" fmla="*/ 3920123 w 6097266"/>
              <a:gd name="connsiteY72" fmla="*/ 449922 h 2067875"/>
              <a:gd name="connsiteX73" fmla="*/ 3938785 w 6097266"/>
              <a:gd name="connsiteY73" fmla="*/ 443701 h 2067875"/>
              <a:gd name="connsiteX74" fmla="*/ 3951225 w 6097266"/>
              <a:gd name="connsiteY74" fmla="*/ 425040 h 2067875"/>
              <a:gd name="connsiteX75" fmla="*/ 3982327 w 6097266"/>
              <a:gd name="connsiteY75" fmla="*/ 418820 h 2067875"/>
              <a:gd name="connsiteX76" fmla="*/ 4000989 w 6097266"/>
              <a:gd name="connsiteY76" fmla="*/ 412599 h 2067875"/>
              <a:gd name="connsiteX77" fmla="*/ 4038311 w 6097266"/>
              <a:gd name="connsiteY77" fmla="*/ 406379 h 2067875"/>
              <a:gd name="connsiteX78" fmla="*/ 4056972 w 6097266"/>
              <a:gd name="connsiteY78" fmla="*/ 400158 h 2067875"/>
              <a:gd name="connsiteX79" fmla="*/ 4100515 w 6097266"/>
              <a:gd name="connsiteY79" fmla="*/ 393938 h 2067875"/>
              <a:gd name="connsiteX80" fmla="*/ 4200042 w 6097266"/>
              <a:gd name="connsiteY80" fmla="*/ 362836 h 2067875"/>
              <a:gd name="connsiteX81" fmla="*/ 4299568 w 6097266"/>
              <a:gd name="connsiteY81" fmla="*/ 325514 h 2067875"/>
              <a:gd name="connsiteX82" fmla="*/ 4318230 w 6097266"/>
              <a:gd name="connsiteY82" fmla="*/ 313073 h 2067875"/>
              <a:gd name="connsiteX83" fmla="*/ 4336891 w 6097266"/>
              <a:gd name="connsiteY83" fmla="*/ 306852 h 2067875"/>
              <a:gd name="connsiteX84" fmla="*/ 4343111 w 6097266"/>
              <a:gd name="connsiteY84" fmla="*/ 281971 h 2067875"/>
              <a:gd name="connsiteX85" fmla="*/ 4355552 w 6097266"/>
              <a:gd name="connsiteY85" fmla="*/ 263309 h 2067875"/>
              <a:gd name="connsiteX86" fmla="*/ 4361772 w 6097266"/>
              <a:gd name="connsiteY86" fmla="*/ 244648 h 2067875"/>
              <a:gd name="connsiteX87" fmla="*/ 4392874 w 6097266"/>
              <a:gd name="connsiteY87" fmla="*/ 201105 h 2067875"/>
              <a:gd name="connsiteX88" fmla="*/ 4430197 w 6097266"/>
              <a:gd name="connsiteY88" fmla="*/ 170003 h 2067875"/>
              <a:gd name="connsiteX89" fmla="*/ 4504842 w 6097266"/>
              <a:gd name="connsiteY89" fmla="*/ 163783 h 2067875"/>
              <a:gd name="connsiteX90" fmla="*/ 4523503 w 6097266"/>
              <a:gd name="connsiteY90" fmla="*/ 157563 h 2067875"/>
              <a:gd name="connsiteX91" fmla="*/ 4579487 w 6097266"/>
              <a:gd name="connsiteY91" fmla="*/ 132681 h 2067875"/>
              <a:gd name="connsiteX92" fmla="*/ 4604368 w 6097266"/>
              <a:gd name="connsiteY92" fmla="*/ 126460 h 2067875"/>
              <a:gd name="connsiteX93" fmla="*/ 4635470 w 6097266"/>
              <a:gd name="connsiteY93" fmla="*/ 107799 h 2067875"/>
              <a:gd name="connsiteX94" fmla="*/ 4679013 w 6097266"/>
              <a:gd name="connsiteY94" fmla="*/ 82918 h 2067875"/>
              <a:gd name="connsiteX95" fmla="*/ 4703895 w 6097266"/>
              <a:gd name="connsiteY95" fmla="*/ 76697 h 2067875"/>
              <a:gd name="connsiteX96" fmla="*/ 4759878 w 6097266"/>
              <a:gd name="connsiteY96" fmla="*/ 39375 h 2067875"/>
              <a:gd name="connsiteX97" fmla="*/ 4784760 w 6097266"/>
              <a:gd name="connsiteY97" fmla="*/ 20714 h 2067875"/>
              <a:gd name="connsiteX98" fmla="*/ 4840744 w 6097266"/>
              <a:gd name="connsiteY98" fmla="*/ 14493 h 2067875"/>
              <a:gd name="connsiteX99" fmla="*/ 4859405 w 6097266"/>
              <a:gd name="connsiteY99" fmla="*/ 8273 h 2067875"/>
              <a:gd name="connsiteX100" fmla="*/ 5201527 w 6097266"/>
              <a:gd name="connsiteY100" fmla="*/ 8273 h 2067875"/>
              <a:gd name="connsiteX101" fmla="*/ 5276172 w 6097266"/>
              <a:gd name="connsiteY101" fmla="*/ 14493 h 2067875"/>
              <a:gd name="connsiteX102" fmla="*/ 5556091 w 6097266"/>
              <a:gd name="connsiteY102" fmla="*/ 26934 h 2067875"/>
              <a:gd name="connsiteX103" fmla="*/ 5636956 w 6097266"/>
              <a:gd name="connsiteY103" fmla="*/ 45595 h 2067875"/>
              <a:gd name="connsiteX104" fmla="*/ 5668058 w 6097266"/>
              <a:gd name="connsiteY104" fmla="*/ 58036 h 2067875"/>
              <a:gd name="connsiteX105" fmla="*/ 5730262 w 6097266"/>
              <a:gd name="connsiteY105" fmla="*/ 89138 h 2067875"/>
              <a:gd name="connsiteX106" fmla="*/ 5748923 w 6097266"/>
              <a:gd name="connsiteY106" fmla="*/ 101579 h 2067875"/>
              <a:gd name="connsiteX107" fmla="*/ 5767585 w 6097266"/>
              <a:gd name="connsiteY107" fmla="*/ 107799 h 2067875"/>
              <a:gd name="connsiteX108" fmla="*/ 5811127 w 6097266"/>
              <a:gd name="connsiteY108" fmla="*/ 132681 h 2067875"/>
              <a:gd name="connsiteX109" fmla="*/ 6016401 w 6097266"/>
              <a:gd name="connsiteY109" fmla="*/ 151342 h 2067875"/>
              <a:gd name="connsiteX110" fmla="*/ 6028842 w 6097266"/>
              <a:gd name="connsiteY110" fmla="*/ 188665 h 2067875"/>
              <a:gd name="connsiteX111" fmla="*/ 6035062 w 6097266"/>
              <a:gd name="connsiteY111" fmla="*/ 250869 h 2067875"/>
              <a:gd name="connsiteX112" fmla="*/ 6041283 w 6097266"/>
              <a:gd name="connsiteY112" fmla="*/ 306852 h 2067875"/>
              <a:gd name="connsiteX113" fmla="*/ 6053723 w 6097266"/>
              <a:gd name="connsiteY113" fmla="*/ 493465 h 2067875"/>
              <a:gd name="connsiteX114" fmla="*/ 6059944 w 6097266"/>
              <a:gd name="connsiteY114" fmla="*/ 518346 h 2067875"/>
              <a:gd name="connsiteX115" fmla="*/ 6066164 w 6097266"/>
              <a:gd name="connsiteY115" fmla="*/ 605432 h 2067875"/>
              <a:gd name="connsiteX116" fmla="*/ 6072385 w 6097266"/>
              <a:gd name="connsiteY116" fmla="*/ 624093 h 2067875"/>
              <a:gd name="connsiteX117" fmla="*/ 6078605 w 6097266"/>
              <a:gd name="connsiteY117" fmla="*/ 661416 h 2067875"/>
              <a:gd name="connsiteX118" fmla="*/ 6084825 w 6097266"/>
              <a:gd name="connsiteY118" fmla="*/ 686297 h 2067875"/>
              <a:gd name="connsiteX119" fmla="*/ 6091046 w 6097266"/>
              <a:gd name="connsiteY119" fmla="*/ 754722 h 2067875"/>
              <a:gd name="connsiteX120" fmla="*/ 6097266 w 6097266"/>
              <a:gd name="connsiteY120" fmla="*/ 785824 h 2067875"/>
              <a:gd name="connsiteX121" fmla="*/ 6091046 w 6097266"/>
              <a:gd name="connsiteY121" fmla="*/ 928893 h 2067875"/>
              <a:gd name="connsiteX122" fmla="*/ 6078605 w 6097266"/>
              <a:gd name="connsiteY122" fmla="*/ 991097 h 2067875"/>
              <a:gd name="connsiteX123" fmla="*/ 6072385 w 6097266"/>
              <a:gd name="connsiteY123" fmla="*/ 1047081 h 2067875"/>
              <a:gd name="connsiteX124" fmla="*/ 6059944 w 6097266"/>
              <a:gd name="connsiteY124" fmla="*/ 1084403 h 2067875"/>
              <a:gd name="connsiteX125" fmla="*/ 6053723 w 6097266"/>
              <a:gd name="connsiteY125" fmla="*/ 1121726 h 2067875"/>
              <a:gd name="connsiteX126" fmla="*/ 6041283 w 6097266"/>
              <a:gd name="connsiteY126" fmla="*/ 1208811 h 2067875"/>
              <a:gd name="connsiteX127" fmla="*/ 6035062 w 6097266"/>
              <a:gd name="connsiteY127" fmla="*/ 1227473 h 2067875"/>
              <a:gd name="connsiteX128" fmla="*/ 6028842 w 6097266"/>
              <a:gd name="connsiteY128" fmla="*/ 1271016 h 2067875"/>
              <a:gd name="connsiteX129" fmla="*/ 6003960 w 6097266"/>
              <a:gd name="connsiteY129" fmla="*/ 1358101 h 2067875"/>
              <a:gd name="connsiteX130" fmla="*/ 5991519 w 6097266"/>
              <a:gd name="connsiteY130" fmla="*/ 1407865 h 2067875"/>
              <a:gd name="connsiteX131" fmla="*/ 5979078 w 6097266"/>
              <a:gd name="connsiteY131" fmla="*/ 1438967 h 2067875"/>
              <a:gd name="connsiteX132" fmla="*/ 5985299 w 6097266"/>
              <a:gd name="connsiteY132" fmla="*/ 1582036 h 2067875"/>
              <a:gd name="connsiteX133" fmla="*/ 5979078 w 6097266"/>
              <a:gd name="connsiteY133" fmla="*/ 1619358 h 2067875"/>
              <a:gd name="connsiteX134" fmla="*/ 5960417 w 6097266"/>
              <a:gd name="connsiteY134" fmla="*/ 1625579 h 2067875"/>
              <a:gd name="connsiteX135" fmla="*/ 5842230 w 6097266"/>
              <a:gd name="connsiteY135" fmla="*/ 1631799 h 2067875"/>
              <a:gd name="connsiteX136" fmla="*/ 5780025 w 6097266"/>
              <a:gd name="connsiteY136" fmla="*/ 1669122 h 2067875"/>
              <a:gd name="connsiteX137" fmla="*/ 5761364 w 6097266"/>
              <a:gd name="connsiteY137" fmla="*/ 1687783 h 2067875"/>
              <a:gd name="connsiteX138" fmla="*/ 5742703 w 6097266"/>
              <a:gd name="connsiteY138" fmla="*/ 1700224 h 2067875"/>
              <a:gd name="connsiteX139" fmla="*/ 5730262 w 6097266"/>
              <a:gd name="connsiteY139" fmla="*/ 1718885 h 2067875"/>
              <a:gd name="connsiteX140" fmla="*/ 5674278 w 6097266"/>
              <a:gd name="connsiteY140" fmla="*/ 1743767 h 2067875"/>
              <a:gd name="connsiteX141" fmla="*/ 5612074 w 6097266"/>
              <a:gd name="connsiteY141" fmla="*/ 1762428 h 2067875"/>
              <a:gd name="connsiteX142" fmla="*/ 5574752 w 6097266"/>
              <a:gd name="connsiteY142" fmla="*/ 1768648 h 2067875"/>
              <a:gd name="connsiteX143" fmla="*/ 5500107 w 6097266"/>
              <a:gd name="connsiteY143" fmla="*/ 1799750 h 2067875"/>
              <a:gd name="connsiteX144" fmla="*/ 5462785 w 6097266"/>
              <a:gd name="connsiteY144" fmla="*/ 1818411 h 2067875"/>
              <a:gd name="connsiteX145" fmla="*/ 5444123 w 6097266"/>
              <a:gd name="connsiteY145" fmla="*/ 1824632 h 2067875"/>
              <a:gd name="connsiteX146" fmla="*/ 5381919 w 6097266"/>
              <a:gd name="connsiteY146" fmla="*/ 1849514 h 2067875"/>
              <a:gd name="connsiteX147" fmla="*/ 5363258 w 6097266"/>
              <a:gd name="connsiteY147" fmla="*/ 1855734 h 2067875"/>
              <a:gd name="connsiteX148" fmla="*/ 5288613 w 6097266"/>
              <a:gd name="connsiteY148" fmla="*/ 1905497 h 2067875"/>
              <a:gd name="connsiteX149" fmla="*/ 5238850 w 6097266"/>
              <a:gd name="connsiteY149" fmla="*/ 1930379 h 2067875"/>
              <a:gd name="connsiteX150" fmla="*/ 5195307 w 6097266"/>
              <a:gd name="connsiteY150" fmla="*/ 1955260 h 2067875"/>
              <a:gd name="connsiteX151" fmla="*/ 5176646 w 6097266"/>
              <a:gd name="connsiteY151" fmla="*/ 1961481 h 2067875"/>
              <a:gd name="connsiteX152" fmla="*/ 5151764 w 6097266"/>
              <a:gd name="connsiteY152" fmla="*/ 1973922 h 2067875"/>
              <a:gd name="connsiteX153" fmla="*/ 5126883 w 6097266"/>
              <a:gd name="connsiteY153" fmla="*/ 1980142 h 2067875"/>
              <a:gd name="connsiteX154" fmla="*/ 5089560 w 6097266"/>
              <a:gd name="connsiteY154" fmla="*/ 1992583 h 2067875"/>
              <a:gd name="connsiteX155" fmla="*/ 4790981 w 6097266"/>
              <a:gd name="connsiteY155" fmla="*/ 1998803 h 2067875"/>
              <a:gd name="connsiteX156" fmla="*/ 4716336 w 6097266"/>
              <a:gd name="connsiteY156" fmla="*/ 2011244 h 2067875"/>
              <a:gd name="connsiteX157" fmla="*/ 4324450 w 6097266"/>
              <a:gd name="connsiteY157" fmla="*/ 2005024 h 2067875"/>
              <a:gd name="connsiteX158" fmla="*/ 4224923 w 6097266"/>
              <a:gd name="connsiteY158" fmla="*/ 2005024 h 2067875"/>
              <a:gd name="connsiteX159" fmla="*/ 3963666 w 6097266"/>
              <a:gd name="connsiteY159" fmla="*/ 1998803 h 2067875"/>
              <a:gd name="connsiteX160" fmla="*/ 3938785 w 6097266"/>
              <a:gd name="connsiteY160" fmla="*/ 1992583 h 2067875"/>
              <a:gd name="connsiteX161" fmla="*/ 3814376 w 6097266"/>
              <a:gd name="connsiteY161" fmla="*/ 1998803 h 2067875"/>
              <a:gd name="connsiteX162" fmla="*/ 3783274 w 6097266"/>
              <a:gd name="connsiteY162" fmla="*/ 2005024 h 2067875"/>
              <a:gd name="connsiteX163" fmla="*/ 3739732 w 6097266"/>
              <a:gd name="connsiteY163" fmla="*/ 2011244 h 2067875"/>
              <a:gd name="connsiteX164" fmla="*/ 3721070 w 6097266"/>
              <a:gd name="connsiteY164" fmla="*/ 2017465 h 2067875"/>
              <a:gd name="connsiteX165" fmla="*/ 3633985 w 6097266"/>
              <a:gd name="connsiteY165" fmla="*/ 2036126 h 2067875"/>
              <a:gd name="connsiteX166" fmla="*/ 3434932 w 6097266"/>
              <a:gd name="connsiteY166" fmla="*/ 2042346 h 2067875"/>
              <a:gd name="connsiteX167" fmla="*/ 3298083 w 6097266"/>
              <a:gd name="connsiteY167" fmla="*/ 2042346 h 2067875"/>
              <a:gd name="connsiteX168" fmla="*/ 3117691 w 6097266"/>
              <a:gd name="connsiteY168" fmla="*/ 2042346 h 2067875"/>
              <a:gd name="connsiteX169" fmla="*/ 2987062 w 6097266"/>
              <a:gd name="connsiteY169" fmla="*/ 2067228 h 2067875"/>
              <a:gd name="connsiteX170" fmla="*/ 2955960 w 6097266"/>
              <a:gd name="connsiteY170" fmla="*/ 2061007 h 2067875"/>
              <a:gd name="connsiteX171" fmla="*/ 2433446 w 6097266"/>
              <a:gd name="connsiteY171" fmla="*/ 2054787 h 2067875"/>
              <a:gd name="connsiteX172" fmla="*/ 2352581 w 6097266"/>
              <a:gd name="connsiteY172" fmla="*/ 2042346 h 2067875"/>
              <a:gd name="connsiteX173" fmla="*/ 2321478 w 6097266"/>
              <a:gd name="connsiteY173" fmla="*/ 2029905 h 2067875"/>
              <a:gd name="connsiteX174" fmla="*/ 2290376 w 6097266"/>
              <a:gd name="connsiteY174" fmla="*/ 2023685 h 2067875"/>
              <a:gd name="connsiteX175" fmla="*/ 2259274 w 6097266"/>
              <a:gd name="connsiteY175" fmla="*/ 2011244 h 2067875"/>
              <a:gd name="connsiteX176" fmla="*/ 2203291 w 6097266"/>
              <a:gd name="connsiteY176" fmla="*/ 1998803 h 2067875"/>
              <a:gd name="connsiteX177" fmla="*/ 2178409 w 6097266"/>
              <a:gd name="connsiteY177" fmla="*/ 1992583 h 2067875"/>
              <a:gd name="connsiteX178" fmla="*/ 2159748 w 6097266"/>
              <a:gd name="connsiteY178" fmla="*/ 1986363 h 2067875"/>
              <a:gd name="connsiteX179" fmla="*/ 2128646 w 6097266"/>
              <a:gd name="connsiteY179" fmla="*/ 1980142 h 2067875"/>
              <a:gd name="connsiteX180" fmla="*/ 1910932 w 6097266"/>
              <a:gd name="connsiteY180" fmla="*/ 1986363 h 2067875"/>
              <a:gd name="connsiteX181" fmla="*/ 1867389 w 6097266"/>
              <a:gd name="connsiteY181" fmla="*/ 2005024 h 2067875"/>
              <a:gd name="connsiteX182" fmla="*/ 1823846 w 6097266"/>
              <a:gd name="connsiteY182" fmla="*/ 2017465 h 2067875"/>
              <a:gd name="connsiteX183" fmla="*/ 1780303 w 6097266"/>
              <a:gd name="connsiteY183" fmla="*/ 2036126 h 2067875"/>
              <a:gd name="connsiteX184" fmla="*/ 1755421 w 6097266"/>
              <a:gd name="connsiteY184" fmla="*/ 2048567 h 2067875"/>
              <a:gd name="connsiteX185" fmla="*/ 1494164 w 6097266"/>
              <a:gd name="connsiteY185" fmla="*/ 2054787 h 2067875"/>
              <a:gd name="connsiteX186" fmla="*/ 1344874 w 6097266"/>
              <a:gd name="connsiteY186" fmla="*/ 2054787 h 2067875"/>
              <a:gd name="connsiteX187" fmla="*/ 1189364 w 6097266"/>
              <a:gd name="connsiteY187" fmla="*/ 2042346 h 2067875"/>
              <a:gd name="connsiteX188" fmla="*/ 1021413 w 6097266"/>
              <a:gd name="connsiteY188" fmla="*/ 2023685 h 2067875"/>
              <a:gd name="connsiteX189" fmla="*/ 977870 w 6097266"/>
              <a:gd name="connsiteY189" fmla="*/ 2017465 h 2067875"/>
              <a:gd name="connsiteX190" fmla="*/ 946768 w 6097266"/>
              <a:gd name="connsiteY190" fmla="*/ 2011244 h 2067875"/>
              <a:gd name="connsiteX191" fmla="*/ 803699 w 6097266"/>
              <a:gd name="connsiteY191" fmla="*/ 2005024 h 2067875"/>
              <a:gd name="connsiteX192" fmla="*/ 753936 w 6097266"/>
              <a:gd name="connsiteY192" fmla="*/ 1992583 h 2067875"/>
              <a:gd name="connsiteX193" fmla="*/ 735274 w 6097266"/>
              <a:gd name="connsiteY193" fmla="*/ 1986363 h 2067875"/>
              <a:gd name="connsiteX194" fmla="*/ 660630 w 6097266"/>
              <a:gd name="connsiteY194" fmla="*/ 1973922 h 2067875"/>
              <a:gd name="connsiteX195" fmla="*/ 610866 w 6097266"/>
              <a:gd name="connsiteY195" fmla="*/ 1961481 h 2067875"/>
              <a:gd name="connsiteX196" fmla="*/ 592205 w 6097266"/>
              <a:gd name="connsiteY196" fmla="*/ 1955260 h 2067875"/>
              <a:gd name="connsiteX197" fmla="*/ 542442 w 6097266"/>
              <a:gd name="connsiteY197" fmla="*/ 1949040 h 2067875"/>
              <a:gd name="connsiteX198" fmla="*/ 455356 w 6097266"/>
              <a:gd name="connsiteY198" fmla="*/ 1955260 h 2067875"/>
              <a:gd name="connsiteX199" fmla="*/ 418034 w 6097266"/>
              <a:gd name="connsiteY199" fmla="*/ 1961481 h 2067875"/>
              <a:gd name="connsiteX200" fmla="*/ 44809 w 6097266"/>
              <a:gd name="connsiteY200" fmla="*/ 1955260 h 2067875"/>
              <a:gd name="connsiteX201" fmla="*/ 7487 w 6097266"/>
              <a:gd name="connsiteY201" fmla="*/ 1793530 h 2067875"/>
              <a:gd name="connsiteX202" fmla="*/ 7487 w 6097266"/>
              <a:gd name="connsiteY202" fmla="*/ 1774869 h 2067875"/>
              <a:gd name="connsiteX0" fmla="*/ 7487 w 6097266"/>
              <a:gd name="connsiteY0" fmla="*/ 1774869 h 2067875"/>
              <a:gd name="connsiteX1" fmla="*/ 13707 w 6097266"/>
              <a:gd name="connsiteY1" fmla="*/ 1712665 h 2067875"/>
              <a:gd name="connsiteX2" fmla="*/ 26148 w 6097266"/>
              <a:gd name="connsiteY2" fmla="*/ 1687783 h 2067875"/>
              <a:gd name="connsiteX3" fmla="*/ 44809 w 6097266"/>
              <a:gd name="connsiteY3" fmla="*/ 1650460 h 2067875"/>
              <a:gd name="connsiteX4" fmla="*/ 63470 w 6097266"/>
              <a:gd name="connsiteY4" fmla="*/ 1600697 h 2067875"/>
              <a:gd name="connsiteX5" fmla="*/ 75911 w 6097266"/>
              <a:gd name="connsiteY5" fmla="*/ 1557154 h 2067875"/>
              <a:gd name="connsiteX6" fmla="*/ 69691 w 6097266"/>
              <a:gd name="connsiteY6" fmla="*/ 1171489 h 2067875"/>
              <a:gd name="connsiteX7" fmla="*/ 82132 w 6097266"/>
              <a:gd name="connsiteY7" fmla="*/ 891571 h 2067875"/>
              <a:gd name="connsiteX8" fmla="*/ 88352 w 6097266"/>
              <a:gd name="connsiteY8" fmla="*/ 866689 h 2067875"/>
              <a:gd name="connsiteX9" fmla="*/ 100793 w 6097266"/>
              <a:gd name="connsiteY9" fmla="*/ 767163 h 2067875"/>
              <a:gd name="connsiteX10" fmla="*/ 107013 w 6097266"/>
              <a:gd name="connsiteY10" fmla="*/ 748501 h 2067875"/>
              <a:gd name="connsiteX11" fmla="*/ 119454 w 6097266"/>
              <a:gd name="connsiteY11" fmla="*/ 698738 h 2067875"/>
              <a:gd name="connsiteX12" fmla="*/ 125674 w 6097266"/>
              <a:gd name="connsiteY12" fmla="*/ 611652 h 2067875"/>
              <a:gd name="connsiteX13" fmla="*/ 138115 w 6097266"/>
              <a:gd name="connsiteY13" fmla="*/ 580550 h 2067875"/>
              <a:gd name="connsiteX14" fmla="*/ 144336 w 6097266"/>
              <a:gd name="connsiteY14" fmla="*/ 549448 h 2067875"/>
              <a:gd name="connsiteX15" fmla="*/ 150556 w 6097266"/>
              <a:gd name="connsiteY15" fmla="*/ 530787 h 2067875"/>
              <a:gd name="connsiteX16" fmla="*/ 162997 w 6097266"/>
              <a:gd name="connsiteY16" fmla="*/ 481024 h 2067875"/>
              <a:gd name="connsiteX17" fmla="*/ 187878 w 6097266"/>
              <a:gd name="connsiteY17" fmla="*/ 431260 h 2067875"/>
              <a:gd name="connsiteX18" fmla="*/ 194099 w 6097266"/>
              <a:gd name="connsiteY18" fmla="*/ 400158 h 2067875"/>
              <a:gd name="connsiteX19" fmla="*/ 206540 w 6097266"/>
              <a:gd name="connsiteY19" fmla="*/ 381497 h 2067875"/>
              <a:gd name="connsiteX20" fmla="*/ 225201 w 6097266"/>
              <a:gd name="connsiteY20" fmla="*/ 337954 h 2067875"/>
              <a:gd name="connsiteX21" fmla="*/ 243862 w 6097266"/>
              <a:gd name="connsiteY21" fmla="*/ 275750 h 2067875"/>
              <a:gd name="connsiteX22" fmla="*/ 262523 w 6097266"/>
              <a:gd name="connsiteY22" fmla="*/ 238428 h 2067875"/>
              <a:gd name="connsiteX23" fmla="*/ 299846 w 6097266"/>
              <a:gd name="connsiteY23" fmla="*/ 213546 h 2067875"/>
              <a:gd name="connsiteX24" fmla="*/ 318507 w 6097266"/>
              <a:gd name="connsiteY24" fmla="*/ 201105 h 2067875"/>
              <a:gd name="connsiteX25" fmla="*/ 349609 w 6097266"/>
              <a:gd name="connsiteY25" fmla="*/ 163783 h 2067875"/>
              <a:gd name="connsiteX26" fmla="*/ 368270 w 6097266"/>
              <a:gd name="connsiteY26" fmla="*/ 151342 h 2067875"/>
              <a:gd name="connsiteX27" fmla="*/ 436695 w 6097266"/>
              <a:gd name="connsiteY27" fmla="*/ 145122 h 2067875"/>
              <a:gd name="connsiteX28" fmla="*/ 517560 w 6097266"/>
              <a:gd name="connsiteY28" fmla="*/ 132681 h 2067875"/>
              <a:gd name="connsiteX29" fmla="*/ 610866 w 6097266"/>
              <a:gd name="connsiteY29" fmla="*/ 120240 h 2067875"/>
              <a:gd name="connsiteX30" fmla="*/ 641968 w 6097266"/>
              <a:gd name="connsiteY30" fmla="*/ 114020 h 2067875"/>
              <a:gd name="connsiteX31" fmla="*/ 965430 w 6097266"/>
              <a:gd name="connsiteY31" fmla="*/ 120240 h 2067875"/>
              <a:gd name="connsiteX32" fmla="*/ 1170703 w 6097266"/>
              <a:gd name="connsiteY32" fmla="*/ 114020 h 2067875"/>
              <a:gd name="connsiteX33" fmla="*/ 1208025 w 6097266"/>
              <a:gd name="connsiteY33" fmla="*/ 101579 h 2067875"/>
              <a:gd name="connsiteX34" fmla="*/ 1232907 w 6097266"/>
              <a:gd name="connsiteY34" fmla="*/ 95358 h 2067875"/>
              <a:gd name="connsiteX35" fmla="*/ 1270230 w 6097266"/>
              <a:gd name="connsiteY35" fmla="*/ 82918 h 2067875"/>
              <a:gd name="connsiteX36" fmla="*/ 1425740 w 6097266"/>
              <a:gd name="connsiteY36" fmla="*/ 89138 h 2067875"/>
              <a:gd name="connsiteX37" fmla="*/ 1469283 w 6097266"/>
              <a:gd name="connsiteY37" fmla="*/ 114020 h 2067875"/>
              <a:gd name="connsiteX38" fmla="*/ 1487944 w 6097266"/>
              <a:gd name="connsiteY38" fmla="*/ 120240 h 2067875"/>
              <a:gd name="connsiteX39" fmla="*/ 1506605 w 6097266"/>
              <a:gd name="connsiteY39" fmla="*/ 132681 h 2067875"/>
              <a:gd name="connsiteX40" fmla="*/ 1531487 w 6097266"/>
              <a:gd name="connsiteY40" fmla="*/ 145122 h 2067875"/>
              <a:gd name="connsiteX41" fmla="*/ 1550148 w 6097266"/>
              <a:gd name="connsiteY41" fmla="*/ 163783 h 2067875"/>
              <a:gd name="connsiteX42" fmla="*/ 1587470 w 6097266"/>
              <a:gd name="connsiteY42" fmla="*/ 170003 h 2067875"/>
              <a:gd name="connsiteX43" fmla="*/ 1618572 w 6097266"/>
              <a:gd name="connsiteY43" fmla="*/ 176224 h 2067875"/>
              <a:gd name="connsiteX44" fmla="*/ 1848727 w 6097266"/>
              <a:gd name="connsiteY44" fmla="*/ 182444 h 2067875"/>
              <a:gd name="connsiteX45" fmla="*/ 1998017 w 6097266"/>
              <a:gd name="connsiteY45" fmla="*/ 194885 h 2067875"/>
              <a:gd name="connsiteX46" fmla="*/ 2016678 w 6097266"/>
              <a:gd name="connsiteY46" fmla="*/ 201105 h 2067875"/>
              <a:gd name="connsiteX47" fmla="*/ 2122425 w 6097266"/>
              <a:gd name="connsiteY47" fmla="*/ 213546 h 2067875"/>
              <a:gd name="connsiteX48" fmla="*/ 2271715 w 6097266"/>
              <a:gd name="connsiteY48" fmla="*/ 225987 h 2067875"/>
              <a:gd name="connsiteX49" fmla="*/ 2371242 w 6097266"/>
              <a:gd name="connsiteY49" fmla="*/ 250869 h 2067875"/>
              <a:gd name="connsiteX50" fmla="*/ 2396123 w 6097266"/>
              <a:gd name="connsiteY50" fmla="*/ 257089 h 2067875"/>
              <a:gd name="connsiteX51" fmla="*/ 2414785 w 6097266"/>
              <a:gd name="connsiteY51" fmla="*/ 263309 h 2067875"/>
              <a:gd name="connsiteX52" fmla="*/ 2644940 w 6097266"/>
              <a:gd name="connsiteY52" fmla="*/ 269530 h 2067875"/>
              <a:gd name="connsiteX53" fmla="*/ 2663601 w 6097266"/>
              <a:gd name="connsiteY53" fmla="*/ 275750 h 2067875"/>
              <a:gd name="connsiteX54" fmla="*/ 2688483 w 6097266"/>
              <a:gd name="connsiteY54" fmla="*/ 294411 h 2067875"/>
              <a:gd name="connsiteX55" fmla="*/ 2707144 w 6097266"/>
              <a:gd name="connsiteY55" fmla="*/ 306852 h 2067875"/>
              <a:gd name="connsiteX56" fmla="*/ 2732025 w 6097266"/>
              <a:gd name="connsiteY56" fmla="*/ 325514 h 2067875"/>
              <a:gd name="connsiteX57" fmla="*/ 2769348 w 6097266"/>
              <a:gd name="connsiteY57" fmla="*/ 350395 h 2067875"/>
              <a:gd name="connsiteX58" fmla="*/ 2843993 w 6097266"/>
              <a:gd name="connsiteY58" fmla="*/ 356616 h 2067875"/>
              <a:gd name="connsiteX59" fmla="*/ 2887536 w 6097266"/>
              <a:gd name="connsiteY59" fmla="*/ 381497 h 2067875"/>
              <a:gd name="connsiteX60" fmla="*/ 2906197 w 6097266"/>
              <a:gd name="connsiteY60" fmla="*/ 369056 h 2067875"/>
              <a:gd name="connsiteX61" fmla="*/ 2993283 w 6097266"/>
              <a:gd name="connsiteY61" fmla="*/ 350395 h 2067875"/>
              <a:gd name="connsiteX62" fmla="*/ 3018164 w 6097266"/>
              <a:gd name="connsiteY62" fmla="*/ 393938 h 2067875"/>
              <a:gd name="connsiteX63" fmla="*/ 3061707 w 6097266"/>
              <a:gd name="connsiteY63" fmla="*/ 400158 h 2067875"/>
              <a:gd name="connsiteX64" fmla="*/ 3198556 w 6097266"/>
              <a:gd name="connsiteY64" fmla="*/ 406379 h 2067875"/>
              <a:gd name="connsiteX65" fmla="*/ 3217217 w 6097266"/>
              <a:gd name="connsiteY65" fmla="*/ 418820 h 2067875"/>
              <a:gd name="connsiteX66" fmla="*/ 3298083 w 6097266"/>
              <a:gd name="connsiteY66" fmla="*/ 431260 h 2067875"/>
              <a:gd name="connsiteX67" fmla="*/ 3341625 w 6097266"/>
              <a:gd name="connsiteY67" fmla="*/ 443701 h 2067875"/>
              <a:gd name="connsiteX68" fmla="*/ 3428711 w 6097266"/>
              <a:gd name="connsiteY68" fmla="*/ 462363 h 2067875"/>
              <a:gd name="connsiteX69" fmla="*/ 3515797 w 6097266"/>
              <a:gd name="connsiteY69" fmla="*/ 468583 h 2067875"/>
              <a:gd name="connsiteX70" fmla="*/ 3901462 w 6097266"/>
              <a:gd name="connsiteY70" fmla="*/ 462363 h 2067875"/>
              <a:gd name="connsiteX71" fmla="*/ 3920123 w 6097266"/>
              <a:gd name="connsiteY71" fmla="*/ 449922 h 2067875"/>
              <a:gd name="connsiteX72" fmla="*/ 3938785 w 6097266"/>
              <a:gd name="connsiteY72" fmla="*/ 443701 h 2067875"/>
              <a:gd name="connsiteX73" fmla="*/ 3951225 w 6097266"/>
              <a:gd name="connsiteY73" fmla="*/ 425040 h 2067875"/>
              <a:gd name="connsiteX74" fmla="*/ 3982327 w 6097266"/>
              <a:gd name="connsiteY74" fmla="*/ 418820 h 2067875"/>
              <a:gd name="connsiteX75" fmla="*/ 4000989 w 6097266"/>
              <a:gd name="connsiteY75" fmla="*/ 412599 h 2067875"/>
              <a:gd name="connsiteX76" fmla="*/ 4038311 w 6097266"/>
              <a:gd name="connsiteY76" fmla="*/ 406379 h 2067875"/>
              <a:gd name="connsiteX77" fmla="*/ 4056972 w 6097266"/>
              <a:gd name="connsiteY77" fmla="*/ 400158 h 2067875"/>
              <a:gd name="connsiteX78" fmla="*/ 4100515 w 6097266"/>
              <a:gd name="connsiteY78" fmla="*/ 393938 h 2067875"/>
              <a:gd name="connsiteX79" fmla="*/ 4200042 w 6097266"/>
              <a:gd name="connsiteY79" fmla="*/ 362836 h 2067875"/>
              <a:gd name="connsiteX80" fmla="*/ 4299568 w 6097266"/>
              <a:gd name="connsiteY80" fmla="*/ 325514 h 2067875"/>
              <a:gd name="connsiteX81" fmla="*/ 4318230 w 6097266"/>
              <a:gd name="connsiteY81" fmla="*/ 313073 h 2067875"/>
              <a:gd name="connsiteX82" fmla="*/ 4336891 w 6097266"/>
              <a:gd name="connsiteY82" fmla="*/ 306852 h 2067875"/>
              <a:gd name="connsiteX83" fmla="*/ 4343111 w 6097266"/>
              <a:gd name="connsiteY83" fmla="*/ 281971 h 2067875"/>
              <a:gd name="connsiteX84" fmla="*/ 4355552 w 6097266"/>
              <a:gd name="connsiteY84" fmla="*/ 263309 h 2067875"/>
              <a:gd name="connsiteX85" fmla="*/ 4361772 w 6097266"/>
              <a:gd name="connsiteY85" fmla="*/ 244648 h 2067875"/>
              <a:gd name="connsiteX86" fmla="*/ 4392874 w 6097266"/>
              <a:gd name="connsiteY86" fmla="*/ 201105 h 2067875"/>
              <a:gd name="connsiteX87" fmla="*/ 4430197 w 6097266"/>
              <a:gd name="connsiteY87" fmla="*/ 170003 h 2067875"/>
              <a:gd name="connsiteX88" fmla="*/ 4504842 w 6097266"/>
              <a:gd name="connsiteY88" fmla="*/ 163783 h 2067875"/>
              <a:gd name="connsiteX89" fmla="*/ 4523503 w 6097266"/>
              <a:gd name="connsiteY89" fmla="*/ 157563 h 2067875"/>
              <a:gd name="connsiteX90" fmla="*/ 4579487 w 6097266"/>
              <a:gd name="connsiteY90" fmla="*/ 132681 h 2067875"/>
              <a:gd name="connsiteX91" fmla="*/ 4604368 w 6097266"/>
              <a:gd name="connsiteY91" fmla="*/ 126460 h 2067875"/>
              <a:gd name="connsiteX92" fmla="*/ 4635470 w 6097266"/>
              <a:gd name="connsiteY92" fmla="*/ 107799 h 2067875"/>
              <a:gd name="connsiteX93" fmla="*/ 4679013 w 6097266"/>
              <a:gd name="connsiteY93" fmla="*/ 82918 h 2067875"/>
              <a:gd name="connsiteX94" fmla="*/ 4703895 w 6097266"/>
              <a:gd name="connsiteY94" fmla="*/ 76697 h 2067875"/>
              <a:gd name="connsiteX95" fmla="*/ 4759878 w 6097266"/>
              <a:gd name="connsiteY95" fmla="*/ 39375 h 2067875"/>
              <a:gd name="connsiteX96" fmla="*/ 4784760 w 6097266"/>
              <a:gd name="connsiteY96" fmla="*/ 20714 h 2067875"/>
              <a:gd name="connsiteX97" fmla="*/ 4840744 w 6097266"/>
              <a:gd name="connsiteY97" fmla="*/ 14493 h 2067875"/>
              <a:gd name="connsiteX98" fmla="*/ 4859405 w 6097266"/>
              <a:gd name="connsiteY98" fmla="*/ 8273 h 2067875"/>
              <a:gd name="connsiteX99" fmla="*/ 5201527 w 6097266"/>
              <a:gd name="connsiteY99" fmla="*/ 8273 h 2067875"/>
              <a:gd name="connsiteX100" fmla="*/ 5276172 w 6097266"/>
              <a:gd name="connsiteY100" fmla="*/ 14493 h 2067875"/>
              <a:gd name="connsiteX101" fmla="*/ 5556091 w 6097266"/>
              <a:gd name="connsiteY101" fmla="*/ 26934 h 2067875"/>
              <a:gd name="connsiteX102" fmla="*/ 5636956 w 6097266"/>
              <a:gd name="connsiteY102" fmla="*/ 45595 h 2067875"/>
              <a:gd name="connsiteX103" fmla="*/ 5668058 w 6097266"/>
              <a:gd name="connsiteY103" fmla="*/ 58036 h 2067875"/>
              <a:gd name="connsiteX104" fmla="*/ 5730262 w 6097266"/>
              <a:gd name="connsiteY104" fmla="*/ 89138 h 2067875"/>
              <a:gd name="connsiteX105" fmla="*/ 5748923 w 6097266"/>
              <a:gd name="connsiteY105" fmla="*/ 101579 h 2067875"/>
              <a:gd name="connsiteX106" fmla="*/ 5767585 w 6097266"/>
              <a:gd name="connsiteY106" fmla="*/ 107799 h 2067875"/>
              <a:gd name="connsiteX107" fmla="*/ 5811127 w 6097266"/>
              <a:gd name="connsiteY107" fmla="*/ 132681 h 2067875"/>
              <a:gd name="connsiteX108" fmla="*/ 6016401 w 6097266"/>
              <a:gd name="connsiteY108" fmla="*/ 151342 h 2067875"/>
              <a:gd name="connsiteX109" fmla="*/ 6028842 w 6097266"/>
              <a:gd name="connsiteY109" fmla="*/ 188665 h 2067875"/>
              <a:gd name="connsiteX110" fmla="*/ 6035062 w 6097266"/>
              <a:gd name="connsiteY110" fmla="*/ 250869 h 2067875"/>
              <a:gd name="connsiteX111" fmla="*/ 6041283 w 6097266"/>
              <a:gd name="connsiteY111" fmla="*/ 306852 h 2067875"/>
              <a:gd name="connsiteX112" fmla="*/ 6053723 w 6097266"/>
              <a:gd name="connsiteY112" fmla="*/ 493465 h 2067875"/>
              <a:gd name="connsiteX113" fmla="*/ 6059944 w 6097266"/>
              <a:gd name="connsiteY113" fmla="*/ 518346 h 2067875"/>
              <a:gd name="connsiteX114" fmla="*/ 6066164 w 6097266"/>
              <a:gd name="connsiteY114" fmla="*/ 605432 h 2067875"/>
              <a:gd name="connsiteX115" fmla="*/ 6072385 w 6097266"/>
              <a:gd name="connsiteY115" fmla="*/ 624093 h 2067875"/>
              <a:gd name="connsiteX116" fmla="*/ 6078605 w 6097266"/>
              <a:gd name="connsiteY116" fmla="*/ 661416 h 2067875"/>
              <a:gd name="connsiteX117" fmla="*/ 6084825 w 6097266"/>
              <a:gd name="connsiteY117" fmla="*/ 686297 h 2067875"/>
              <a:gd name="connsiteX118" fmla="*/ 6091046 w 6097266"/>
              <a:gd name="connsiteY118" fmla="*/ 754722 h 2067875"/>
              <a:gd name="connsiteX119" fmla="*/ 6097266 w 6097266"/>
              <a:gd name="connsiteY119" fmla="*/ 785824 h 2067875"/>
              <a:gd name="connsiteX120" fmla="*/ 6091046 w 6097266"/>
              <a:gd name="connsiteY120" fmla="*/ 928893 h 2067875"/>
              <a:gd name="connsiteX121" fmla="*/ 6078605 w 6097266"/>
              <a:gd name="connsiteY121" fmla="*/ 991097 h 2067875"/>
              <a:gd name="connsiteX122" fmla="*/ 6072385 w 6097266"/>
              <a:gd name="connsiteY122" fmla="*/ 1047081 h 2067875"/>
              <a:gd name="connsiteX123" fmla="*/ 6059944 w 6097266"/>
              <a:gd name="connsiteY123" fmla="*/ 1084403 h 2067875"/>
              <a:gd name="connsiteX124" fmla="*/ 6053723 w 6097266"/>
              <a:gd name="connsiteY124" fmla="*/ 1121726 h 2067875"/>
              <a:gd name="connsiteX125" fmla="*/ 6041283 w 6097266"/>
              <a:gd name="connsiteY125" fmla="*/ 1208811 h 2067875"/>
              <a:gd name="connsiteX126" fmla="*/ 6035062 w 6097266"/>
              <a:gd name="connsiteY126" fmla="*/ 1227473 h 2067875"/>
              <a:gd name="connsiteX127" fmla="*/ 6028842 w 6097266"/>
              <a:gd name="connsiteY127" fmla="*/ 1271016 h 2067875"/>
              <a:gd name="connsiteX128" fmla="*/ 6003960 w 6097266"/>
              <a:gd name="connsiteY128" fmla="*/ 1358101 h 2067875"/>
              <a:gd name="connsiteX129" fmla="*/ 5991519 w 6097266"/>
              <a:gd name="connsiteY129" fmla="*/ 1407865 h 2067875"/>
              <a:gd name="connsiteX130" fmla="*/ 5979078 w 6097266"/>
              <a:gd name="connsiteY130" fmla="*/ 1438967 h 2067875"/>
              <a:gd name="connsiteX131" fmla="*/ 5985299 w 6097266"/>
              <a:gd name="connsiteY131" fmla="*/ 1582036 h 2067875"/>
              <a:gd name="connsiteX132" fmla="*/ 5979078 w 6097266"/>
              <a:gd name="connsiteY132" fmla="*/ 1619358 h 2067875"/>
              <a:gd name="connsiteX133" fmla="*/ 5960417 w 6097266"/>
              <a:gd name="connsiteY133" fmla="*/ 1625579 h 2067875"/>
              <a:gd name="connsiteX134" fmla="*/ 5842230 w 6097266"/>
              <a:gd name="connsiteY134" fmla="*/ 1631799 h 2067875"/>
              <a:gd name="connsiteX135" fmla="*/ 5780025 w 6097266"/>
              <a:gd name="connsiteY135" fmla="*/ 1669122 h 2067875"/>
              <a:gd name="connsiteX136" fmla="*/ 5761364 w 6097266"/>
              <a:gd name="connsiteY136" fmla="*/ 1687783 h 2067875"/>
              <a:gd name="connsiteX137" fmla="*/ 5742703 w 6097266"/>
              <a:gd name="connsiteY137" fmla="*/ 1700224 h 2067875"/>
              <a:gd name="connsiteX138" fmla="*/ 5730262 w 6097266"/>
              <a:gd name="connsiteY138" fmla="*/ 1718885 h 2067875"/>
              <a:gd name="connsiteX139" fmla="*/ 5674278 w 6097266"/>
              <a:gd name="connsiteY139" fmla="*/ 1743767 h 2067875"/>
              <a:gd name="connsiteX140" fmla="*/ 5612074 w 6097266"/>
              <a:gd name="connsiteY140" fmla="*/ 1762428 h 2067875"/>
              <a:gd name="connsiteX141" fmla="*/ 5574752 w 6097266"/>
              <a:gd name="connsiteY141" fmla="*/ 1768648 h 2067875"/>
              <a:gd name="connsiteX142" fmla="*/ 5500107 w 6097266"/>
              <a:gd name="connsiteY142" fmla="*/ 1799750 h 2067875"/>
              <a:gd name="connsiteX143" fmla="*/ 5462785 w 6097266"/>
              <a:gd name="connsiteY143" fmla="*/ 1818411 h 2067875"/>
              <a:gd name="connsiteX144" fmla="*/ 5444123 w 6097266"/>
              <a:gd name="connsiteY144" fmla="*/ 1824632 h 2067875"/>
              <a:gd name="connsiteX145" fmla="*/ 5381919 w 6097266"/>
              <a:gd name="connsiteY145" fmla="*/ 1849514 h 2067875"/>
              <a:gd name="connsiteX146" fmla="*/ 5363258 w 6097266"/>
              <a:gd name="connsiteY146" fmla="*/ 1855734 h 2067875"/>
              <a:gd name="connsiteX147" fmla="*/ 5288613 w 6097266"/>
              <a:gd name="connsiteY147" fmla="*/ 1905497 h 2067875"/>
              <a:gd name="connsiteX148" fmla="*/ 5238850 w 6097266"/>
              <a:gd name="connsiteY148" fmla="*/ 1930379 h 2067875"/>
              <a:gd name="connsiteX149" fmla="*/ 5195307 w 6097266"/>
              <a:gd name="connsiteY149" fmla="*/ 1955260 h 2067875"/>
              <a:gd name="connsiteX150" fmla="*/ 5176646 w 6097266"/>
              <a:gd name="connsiteY150" fmla="*/ 1961481 h 2067875"/>
              <a:gd name="connsiteX151" fmla="*/ 5151764 w 6097266"/>
              <a:gd name="connsiteY151" fmla="*/ 1973922 h 2067875"/>
              <a:gd name="connsiteX152" fmla="*/ 5126883 w 6097266"/>
              <a:gd name="connsiteY152" fmla="*/ 1980142 h 2067875"/>
              <a:gd name="connsiteX153" fmla="*/ 5089560 w 6097266"/>
              <a:gd name="connsiteY153" fmla="*/ 1992583 h 2067875"/>
              <a:gd name="connsiteX154" fmla="*/ 4790981 w 6097266"/>
              <a:gd name="connsiteY154" fmla="*/ 1998803 h 2067875"/>
              <a:gd name="connsiteX155" fmla="*/ 4716336 w 6097266"/>
              <a:gd name="connsiteY155" fmla="*/ 2011244 h 2067875"/>
              <a:gd name="connsiteX156" fmla="*/ 4324450 w 6097266"/>
              <a:gd name="connsiteY156" fmla="*/ 2005024 h 2067875"/>
              <a:gd name="connsiteX157" fmla="*/ 4224923 w 6097266"/>
              <a:gd name="connsiteY157" fmla="*/ 2005024 h 2067875"/>
              <a:gd name="connsiteX158" fmla="*/ 3963666 w 6097266"/>
              <a:gd name="connsiteY158" fmla="*/ 1998803 h 2067875"/>
              <a:gd name="connsiteX159" fmla="*/ 3938785 w 6097266"/>
              <a:gd name="connsiteY159" fmla="*/ 1992583 h 2067875"/>
              <a:gd name="connsiteX160" fmla="*/ 3814376 w 6097266"/>
              <a:gd name="connsiteY160" fmla="*/ 1998803 h 2067875"/>
              <a:gd name="connsiteX161" fmla="*/ 3783274 w 6097266"/>
              <a:gd name="connsiteY161" fmla="*/ 2005024 h 2067875"/>
              <a:gd name="connsiteX162" fmla="*/ 3739732 w 6097266"/>
              <a:gd name="connsiteY162" fmla="*/ 2011244 h 2067875"/>
              <a:gd name="connsiteX163" fmla="*/ 3721070 w 6097266"/>
              <a:gd name="connsiteY163" fmla="*/ 2017465 h 2067875"/>
              <a:gd name="connsiteX164" fmla="*/ 3633985 w 6097266"/>
              <a:gd name="connsiteY164" fmla="*/ 2036126 h 2067875"/>
              <a:gd name="connsiteX165" fmla="*/ 3434932 w 6097266"/>
              <a:gd name="connsiteY165" fmla="*/ 2042346 h 2067875"/>
              <a:gd name="connsiteX166" fmla="*/ 3298083 w 6097266"/>
              <a:gd name="connsiteY166" fmla="*/ 2042346 h 2067875"/>
              <a:gd name="connsiteX167" fmla="*/ 3117691 w 6097266"/>
              <a:gd name="connsiteY167" fmla="*/ 2042346 h 2067875"/>
              <a:gd name="connsiteX168" fmla="*/ 2987062 w 6097266"/>
              <a:gd name="connsiteY168" fmla="*/ 2067228 h 2067875"/>
              <a:gd name="connsiteX169" fmla="*/ 2955960 w 6097266"/>
              <a:gd name="connsiteY169" fmla="*/ 2061007 h 2067875"/>
              <a:gd name="connsiteX170" fmla="*/ 2433446 w 6097266"/>
              <a:gd name="connsiteY170" fmla="*/ 2054787 h 2067875"/>
              <a:gd name="connsiteX171" fmla="*/ 2352581 w 6097266"/>
              <a:gd name="connsiteY171" fmla="*/ 2042346 h 2067875"/>
              <a:gd name="connsiteX172" fmla="*/ 2321478 w 6097266"/>
              <a:gd name="connsiteY172" fmla="*/ 2029905 h 2067875"/>
              <a:gd name="connsiteX173" fmla="*/ 2290376 w 6097266"/>
              <a:gd name="connsiteY173" fmla="*/ 2023685 h 2067875"/>
              <a:gd name="connsiteX174" fmla="*/ 2259274 w 6097266"/>
              <a:gd name="connsiteY174" fmla="*/ 2011244 h 2067875"/>
              <a:gd name="connsiteX175" fmla="*/ 2203291 w 6097266"/>
              <a:gd name="connsiteY175" fmla="*/ 1998803 h 2067875"/>
              <a:gd name="connsiteX176" fmla="*/ 2178409 w 6097266"/>
              <a:gd name="connsiteY176" fmla="*/ 1992583 h 2067875"/>
              <a:gd name="connsiteX177" fmla="*/ 2159748 w 6097266"/>
              <a:gd name="connsiteY177" fmla="*/ 1986363 h 2067875"/>
              <a:gd name="connsiteX178" fmla="*/ 2128646 w 6097266"/>
              <a:gd name="connsiteY178" fmla="*/ 1980142 h 2067875"/>
              <a:gd name="connsiteX179" fmla="*/ 1910932 w 6097266"/>
              <a:gd name="connsiteY179" fmla="*/ 1986363 h 2067875"/>
              <a:gd name="connsiteX180" fmla="*/ 1867389 w 6097266"/>
              <a:gd name="connsiteY180" fmla="*/ 2005024 h 2067875"/>
              <a:gd name="connsiteX181" fmla="*/ 1823846 w 6097266"/>
              <a:gd name="connsiteY181" fmla="*/ 2017465 h 2067875"/>
              <a:gd name="connsiteX182" fmla="*/ 1780303 w 6097266"/>
              <a:gd name="connsiteY182" fmla="*/ 2036126 h 2067875"/>
              <a:gd name="connsiteX183" fmla="*/ 1755421 w 6097266"/>
              <a:gd name="connsiteY183" fmla="*/ 2048567 h 2067875"/>
              <a:gd name="connsiteX184" fmla="*/ 1494164 w 6097266"/>
              <a:gd name="connsiteY184" fmla="*/ 2054787 h 2067875"/>
              <a:gd name="connsiteX185" fmla="*/ 1344874 w 6097266"/>
              <a:gd name="connsiteY185" fmla="*/ 2054787 h 2067875"/>
              <a:gd name="connsiteX186" fmla="*/ 1189364 w 6097266"/>
              <a:gd name="connsiteY186" fmla="*/ 2042346 h 2067875"/>
              <a:gd name="connsiteX187" fmla="*/ 1021413 w 6097266"/>
              <a:gd name="connsiteY187" fmla="*/ 2023685 h 2067875"/>
              <a:gd name="connsiteX188" fmla="*/ 977870 w 6097266"/>
              <a:gd name="connsiteY188" fmla="*/ 2017465 h 2067875"/>
              <a:gd name="connsiteX189" fmla="*/ 946768 w 6097266"/>
              <a:gd name="connsiteY189" fmla="*/ 2011244 h 2067875"/>
              <a:gd name="connsiteX190" fmla="*/ 803699 w 6097266"/>
              <a:gd name="connsiteY190" fmla="*/ 2005024 h 2067875"/>
              <a:gd name="connsiteX191" fmla="*/ 753936 w 6097266"/>
              <a:gd name="connsiteY191" fmla="*/ 1992583 h 2067875"/>
              <a:gd name="connsiteX192" fmla="*/ 735274 w 6097266"/>
              <a:gd name="connsiteY192" fmla="*/ 1986363 h 2067875"/>
              <a:gd name="connsiteX193" fmla="*/ 660630 w 6097266"/>
              <a:gd name="connsiteY193" fmla="*/ 1973922 h 2067875"/>
              <a:gd name="connsiteX194" fmla="*/ 610866 w 6097266"/>
              <a:gd name="connsiteY194" fmla="*/ 1961481 h 2067875"/>
              <a:gd name="connsiteX195" fmla="*/ 592205 w 6097266"/>
              <a:gd name="connsiteY195" fmla="*/ 1955260 h 2067875"/>
              <a:gd name="connsiteX196" fmla="*/ 542442 w 6097266"/>
              <a:gd name="connsiteY196" fmla="*/ 1949040 h 2067875"/>
              <a:gd name="connsiteX197" fmla="*/ 455356 w 6097266"/>
              <a:gd name="connsiteY197" fmla="*/ 1955260 h 2067875"/>
              <a:gd name="connsiteX198" fmla="*/ 418034 w 6097266"/>
              <a:gd name="connsiteY198" fmla="*/ 1961481 h 2067875"/>
              <a:gd name="connsiteX199" fmla="*/ 44809 w 6097266"/>
              <a:gd name="connsiteY199" fmla="*/ 1955260 h 2067875"/>
              <a:gd name="connsiteX200" fmla="*/ 7487 w 6097266"/>
              <a:gd name="connsiteY200" fmla="*/ 1793530 h 2067875"/>
              <a:gd name="connsiteX201" fmla="*/ 7487 w 6097266"/>
              <a:gd name="connsiteY201" fmla="*/ 1774869 h 2067875"/>
              <a:gd name="connsiteX0" fmla="*/ 7487 w 6097266"/>
              <a:gd name="connsiteY0" fmla="*/ 1774869 h 2067875"/>
              <a:gd name="connsiteX1" fmla="*/ 13707 w 6097266"/>
              <a:gd name="connsiteY1" fmla="*/ 1712665 h 2067875"/>
              <a:gd name="connsiteX2" fmla="*/ 26148 w 6097266"/>
              <a:gd name="connsiteY2" fmla="*/ 1687783 h 2067875"/>
              <a:gd name="connsiteX3" fmla="*/ 44809 w 6097266"/>
              <a:gd name="connsiteY3" fmla="*/ 1650460 h 2067875"/>
              <a:gd name="connsiteX4" fmla="*/ 63470 w 6097266"/>
              <a:gd name="connsiteY4" fmla="*/ 1600697 h 2067875"/>
              <a:gd name="connsiteX5" fmla="*/ 75911 w 6097266"/>
              <a:gd name="connsiteY5" fmla="*/ 1557154 h 2067875"/>
              <a:gd name="connsiteX6" fmla="*/ 69691 w 6097266"/>
              <a:gd name="connsiteY6" fmla="*/ 1171489 h 2067875"/>
              <a:gd name="connsiteX7" fmla="*/ 82132 w 6097266"/>
              <a:gd name="connsiteY7" fmla="*/ 891571 h 2067875"/>
              <a:gd name="connsiteX8" fmla="*/ 88352 w 6097266"/>
              <a:gd name="connsiteY8" fmla="*/ 866689 h 2067875"/>
              <a:gd name="connsiteX9" fmla="*/ 100793 w 6097266"/>
              <a:gd name="connsiteY9" fmla="*/ 767163 h 2067875"/>
              <a:gd name="connsiteX10" fmla="*/ 107013 w 6097266"/>
              <a:gd name="connsiteY10" fmla="*/ 748501 h 2067875"/>
              <a:gd name="connsiteX11" fmla="*/ 119454 w 6097266"/>
              <a:gd name="connsiteY11" fmla="*/ 698738 h 2067875"/>
              <a:gd name="connsiteX12" fmla="*/ 125674 w 6097266"/>
              <a:gd name="connsiteY12" fmla="*/ 611652 h 2067875"/>
              <a:gd name="connsiteX13" fmla="*/ 138115 w 6097266"/>
              <a:gd name="connsiteY13" fmla="*/ 580550 h 2067875"/>
              <a:gd name="connsiteX14" fmla="*/ 144336 w 6097266"/>
              <a:gd name="connsiteY14" fmla="*/ 549448 h 2067875"/>
              <a:gd name="connsiteX15" fmla="*/ 150556 w 6097266"/>
              <a:gd name="connsiteY15" fmla="*/ 530787 h 2067875"/>
              <a:gd name="connsiteX16" fmla="*/ 162997 w 6097266"/>
              <a:gd name="connsiteY16" fmla="*/ 481024 h 2067875"/>
              <a:gd name="connsiteX17" fmla="*/ 187878 w 6097266"/>
              <a:gd name="connsiteY17" fmla="*/ 431260 h 2067875"/>
              <a:gd name="connsiteX18" fmla="*/ 194099 w 6097266"/>
              <a:gd name="connsiteY18" fmla="*/ 400158 h 2067875"/>
              <a:gd name="connsiteX19" fmla="*/ 206540 w 6097266"/>
              <a:gd name="connsiteY19" fmla="*/ 381497 h 2067875"/>
              <a:gd name="connsiteX20" fmla="*/ 225201 w 6097266"/>
              <a:gd name="connsiteY20" fmla="*/ 337954 h 2067875"/>
              <a:gd name="connsiteX21" fmla="*/ 243862 w 6097266"/>
              <a:gd name="connsiteY21" fmla="*/ 275750 h 2067875"/>
              <a:gd name="connsiteX22" fmla="*/ 262523 w 6097266"/>
              <a:gd name="connsiteY22" fmla="*/ 238428 h 2067875"/>
              <a:gd name="connsiteX23" fmla="*/ 299846 w 6097266"/>
              <a:gd name="connsiteY23" fmla="*/ 213546 h 2067875"/>
              <a:gd name="connsiteX24" fmla="*/ 318507 w 6097266"/>
              <a:gd name="connsiteY24" fmla="*/ 201105 h 2067875"/>
              <a:gd name="connsiteX25" fmla="*/ 349609 w 6097266"/>
              <a:gd name="connsiteY25" fmla="*/ 163783 h 2067875"/>
              <a:gd name="connsiteX26" fmla="*/ 368270 w 6097266"/>
              <a:gd name="connsiteY26" fmla="*/ 151342 h 2067875"/>
              <a:gd name="connsiteX27" fmla="*/ 436695 w 6097266"/>
              <a:gd name="connsiteY27" fmla="*/ 145122 h 2067875"/>
              <a:gd name="connsiteX28" fmla="*/ 517560 w 6097266"/>
              <a:gd name="connsiteY28" fmla="*/ 132681 h 2067875"/>
              <a:gd name="connsiteX29" fmla="*/ 610866 w 6097266"/>
              <a:gd name="connsiteY29" fmla="*/ 120240 h 2067875"/>
              <a:gd name="connsiteX30" fmla="*/ 641968 w 6097266"/>
              <a:gd name="connsiteY30" fmla="*/ 114020 h 2067875"/>
              <a:gd name="connsiteX31" fmla="*/ 965430 w 6097266"/>
              <a:gd name="connsiteY31" fmla="*/ 120240 h 2067875"/>
              <a:gd name="connsiteX32" fmla="*/ 1170703 w 6097266"/>
              <a:gd name="connsiteY32" fmla="*/ 114020 h 2067875"/>
              <a:gd name="connsiteX33" fmla="*/ 1208025 w 6097266"/>
              <a:gd name="connsiteY33" fmla="*/ 101579 h 2067875"/>
              <a:gd name="connsiteX34" fmla="*/ 1232907 w 6097266"/>
              <a:gd name="connsiteY34" fmla="*/ 95358 h 2067875"/>
              <a:gd name="connsiteX35" fmla="*/ 1270230 w 6097266"/>
              <a:gd name="connsiteY35" fmla="*/ 82918 h 2067875"/>
              <a:gd name="connsiteX36" fmla="*/ 1425740 w 6097266"/>
              <a:gd name="connsiteY36" fmla="*/ 89138 h 2067875"/>
              <a:gd name="connsiteX37" fmla="*/ 1469283 w 6097266"/>
              <a:gd name="connsiteY37" fmla="*/ 114020 h 2067875"/>
              <a:gd name="connsiteX38" fmla="*/ 1487944 w 6097266"/>
              <a:gd name="connsiteY38" fmla="*/ 120240 h 2067875"/>
              <a:gd name="connsiteX39" fmla="*/ 1506605 w 6097266"/>
              <a:gd name="connsiteY39" fmla="*/ 132681 h 2067875"/>
              <a:gd name="connsiteX40" fmla="*/ 1531487 w 6097266"/>
              <a:gd name="connsiteY40" fmla="*/ 145122 h 2067875"/>
              <a:gd name="connsiteX41" fmla="*/ 1550148 w 6097266"/>
              <a:gd name="connsiteY41" fmla="*/ 163783 h 2067875"/>
              <a:gd name="connsiteX42" fmla="*/ 1587470 w 6097266"/>
              <a:gd name="connsiteY42" fmla="*/ 170003 h 2067875"/>
              <a:gd name="connsiteX43" fmla="*/ 1618572 w 6097266"/>
              <a:gd name="connsiteY43" fmla="*/ 176224 h 2067875"/>
              <a:gd name="connsiteX44" fmla="*/ 1848727 w 6097266"/>
              <a:gd name="connsiteY44" fmla="*/ 182444 h 2067875"/>
              <a:gd name="connsiteX45" fmla="*/ 1998017 w 6097266"/>
              <a:gd name="connsiteY45" fmla="*/ 194885 h 2067875"/>
              <a:gd name="connsiteX46" fmla="*/ 2016678 w 6097266"/>
              <a:gd name="connsiteY46" fmla="*/ 201105 h 2067875"/>
              <a:gd name="connsiteX47" fmla="*/ 2122425 w 6097266"/>
              <a:gd name="connsiteY47" fmla="*/ 213546 h 2067875"/>
              <a:gd name="connsiteX48" fmla="*/ 2271715 w 6097266"/>
              <a:gd name="connsiteY48" fmla="*/ 225987 h 2067875"/>
              <a:gd name="connsiteX49" fmla="*/ 2371242 w 6097266"/>
              <a:gd name="connsiteY49" fmla="*/ 250869 h 2067875"/>
              <a:gd name="connsiteX50" fmla="*/ 2396123 w 6097266"/>
              <a:gd name="connsiteY50" fmla="*/ 257089 h 2067875"/>
              <a:gd name="connsiteX51" fmla="*/ 2414785 w 6097266"/>
              <a:gd name="connsiteY51" fmla="*/ 263309 h 2067875"/>
              <a:gd name="connsiteX52" fmla="*/ 2644940 w 6097266"/>
              <a:gd name="connsiteY52" fmla="*/ 269530 h 2067875"/>
              <a:gd name="connsiteX53" fmla="*/ 2663601 w 6097266"/>
              <a:gd name="connsiteY53" fmla="*/ 275750 h 2067875"/>
              <a:gd name="connsiteX54" fmla="*/ 2688483 w 6097266"/>
              <a:gd name="connsiteY54" fmla="*/ 294411 h 2067875"/>
              <a:gd name="connsiteX55" fmla="*/ 2707144 w 6097266"/>
              <a:gd name="connsiteY55" fmla="*/ 306852 h 2067875"/>
              <a:gd name="connsiteX56" fmla="*/ 2732025 w 6097266"/>
              <a:gd name="connsiteY56" fmla="*/ 325514 h 2067875"/>
              <a:gd name="connsiteX57" fmla="*/ 2769348 w 6097266"/>
              <a:gd name="connsiteY57" fmla="*/ 350395 h 2067875"/>
              <a:gd name="connsiteX58" fmla="*/ 2843993 w 6097266"/>
              <a:gd name="connsiteY58" fmla="*/ 356616 h 2067875"/>
              <a:gd name="connsiteX59" fmla="*/ 2887536 w 6097266"/>
              <a:gd name="connsiteY59" fmla="*/ 381497 h 2067875"/>
              <a:gd name="connsiteX60" fmla="*/ 2906197 w 6097266"/>
              <a:gd name="connsiteY60" fmla="*/ 369056 h 2067875"/>
              <a:gd name="connsiteX61" fmla="*/ 3018164 w 6097266"/>
              <a:gd name="connsiteY61" fmla="*/ 393938 h 2067875"/>
              <a:gd name="connsiteX62" fmla="*/ 3061707 w 6097266"/>
              <a:gd name="connsiteY62" fmla="*/ 400158 h 2067875"/>
              <a:gd name="connsiteX63" fmla="*/ 3198556 w 6097266"/>
              <a:gd name="connsiteY63" fmla="*/ 406379 h 2067875"/>
              <a:gd name="connsiteX64" fmla="*/ 3217217 w 6097266"/>
              <a:gd name="connsiteY64" fmla="*/ 418820 h 2067875"/>
              <a:gd name="connsiteX65" fmla="*/ 3298083 w 6097266"/>
              <a:gd name="connsiteY65" fmla="*/ 431260 h 2067875"/>
              <a:gd name="connsiteX66" fmla="*/ 3341625 w 6097266"/>
              <a:gd name="connsiteY66" fmla="*/ 443701 h 2067875"/>
              <a:gd name="connsiteX67" fmla="*/ 3428711 w 6097266"/>
              <a:gd name="connsiteY67" fmla="*/ 462363 h 2067875"/>
              <a:gd name="connsiteX68" fmla="*/ 3515797 w 6097266"/>
              <a:gd name="connsiteY68" fmla="*/ 468583 h 2067875"/>
              <a:gd name="connsiteX69" fmla="*/ 3901462 w 6097266"/>
              <a:gd name="connsiteY69" fmla="*/ 462363 h 2067875"/>
              <a:gd name="connsiteX70" fmla="*/ 3920123 w 6097266"/>
              <a:gd name="connsiteY70" fmla="*/ 449922 h 2067875"/>
              <a:gd name="connsiteX71" fmla="*/ 3938785 w 6097266"/>
              <a:gd name="connsiteY71" fmla="*/ 443701 h 2067875"/>
              <a:gd name="connsiteX72" fmla="*/ 3951225 w 6097266"/>
              <a:gd name="connsiteY72" fmla="*/ 425040 h 2067875"/>
              <a:gd name="connsiteX73" fmla="*/ 3982327 w 6097266"/>
              <a:gd name="connsiteY73" fmla="*/ 418820 h 2067875"/>
              <a:gd name="connsiteX74" fmla="*/ 4000989 w 6097266"/>
              <a:gd name="connsiteY74" fmla="*/ 412599 h 2067875"/>
              <a:gd name="connsiteX75" fmla="*/ 4038311 w 6097266"/>
              <a:gd name="connsiteY75" fmla="*/ 406379 h 2067875"/>
              <a:gd name="connsiteX76" fmla="*/ 4056972 w 6097266"/>
              <a:gd name="connsiteY76" fmla="*/ 400158 h 2067875"/>
              <a:gd name="connsiteX77" fmla="*/ 4100515 w 6097266"/>
              <a:gd name="connsiteY77" fmla="*/ 393938 h 2067875"/>
              <a:gd name="connsiteX78" fmla="*/ 4200042 w 6097266"/>
              <a:gd name="connsiteY78" fmla="*/ 362836 h 2067875"/>
              <a:gd name="connsiteX79" fmla="*/ 4299568 w 6097266"/>
              <a:gd name="connsiteY79" fmla="*/ 325514 h 2067875"/>
              <a:gd name="connsiteX80" fmla="*/ 4318230 w 6097266"/>
              <a:gd name="connsiteY80" fmla="*/ 313073 h 2067875"/>
              <a:gd name="connsiteX81" fmla="*/ 4336891 w 6097266"/>
              <a:gd name="connsiteY81" fmla="*/ 306852 h 2067875"/>
              <a:gd name="connsiteX82" fmla="*/ 4343111 w 6097266"/>
              <a:gd name="connsiteY82" fmla="*/ 281971 h 2067875"/>
              <a:gd name="connsiteX83" fmla="*/ 4355552 w 6097266"/>
              <a:gd name="connsiteY83" fmla="*/ 263309 h 2067875"/>
              <a:gd name="connsiteX84" fmla="*/ 4361772 w 6097266"/>
              <a:gd name="connsiteY84" fmla="*/ 244648 h 2067875"/>
              <a:gd name="connsiteX85" fmla="*/ 4392874 w 6097266"/>
              <a:gd name="connsiteY85" fmla="*/ 201105 h 2067875"/>
              <a:gd name="connsiteX86" fmla="*/ 4430197 w 6097266"/>
              <a:gd name="connsiteY86" fmla="*/ 170003 h 2067875"/>
              <a:gd name="connsiteX87" fmla="*/ 4504842 w 6097266"/>
              <a:gd name="connsiteY87" fmla="*/ 163783 h 2067875"/>
              <a:gd name="connsiteX88" fmla="*/ 4523503 w 6097266"/>
              <a:gd name="connsiteY88" fmla="*/ 157563 h 2067875"/>
              <a:gd name="connsiteX89" fmla="*/ 4579487 w 6097266"/>
              <a:gd name="connsiteY89" fmla="*/ 132681 h 2067875"/>
              <a:gd name="connsiteX90" fmla="*/ 4604368 w 6097266"/>
              <a:gd name="connsiteY90" fmla="*/ 126460 h 2067875"/>
              <a:gd name="connsiteX91" fmla="*/ 4635470 w 6097266"/>
              <a:gd name="connsiteY91" fmla="*/ 107799 h 2067875"/>
              <a:gd name="connsiteX92" fmla="*/ 4679013 w 6097266"/>
              <a:gd name="connsiteY92" fmla="*/ 82918 h 2067875"/>
              <a:gd name="connsiteX93" fmla="*/ 4703895 w 6097266"/>
              <a:gd name="connsiteY93" fmla="*/ 76697 h 2067875"/>
              <a:gd name="connsiteX94" fmla="*/ 4759878 w 6097266"/>
              <a:gd name="connsiteY94" fmla="*/ 39375 h 2067875"/>
              <a:gd name="connsiteX95" fmla="*/ 4784760 w 6097266"/>
              <a:gd name="connsiteY95" fmla="*/ 20714 h 2067875"/>
              <a:gd name="connsiteX96" fmla="*/ 4840744 w 6097266"/>
              <a:gd name="connsiteY96" fmla="*/ 14493 h 2067875"/>
              <a:gd name="connsiteX97" fmla="*/ 4859405 w 6097266"/>
              <a:gd name="connsiteY97" fmla="*/ 8273 h 2067875"/>
              <a:gd name="connsiteX98" fmla="*/ 5201527 w 6097266"/>
              <a:gd name="connsiteY98" fmla="*/ 8273 h 2067875"/>
              <a:gd name="connsiteX99" fmla="*/ 5276172 w 6097266"/>
              <a:gd name="connsiteY99" fmla="*/ 14493 h 2067875"/>
              <a:gd name="connsiteX100" fmla="*/ 5556091 w 6097266"/>
              <a:gd name="connsiteY100" fmla="*/ 26934 h 2067875"/>
              <a:gd name="connsiteX101" fmla="*/ 5636956 w 6097266"/>
              <a:gd name="connsiteY101" fmla="*/ 45595 h 2067875"/>
              <a:gd name="connsiteX102" fmla="*/ 5668058 w 6097266"/>
              <a:gd name="connsiteY102" fmla="*/ 58036 h 2067875"/>
              <a:gd name="connsiteX103" fmla="*/ 5730262 w 6097266"/>
              <a:gd name="connsiteY103" fmla="*/ 89138 h 2067875"/>
              <a:gd name="connsiteX104" fmla="*/ 5748923 w 6097266"/>
              <a:gd name="connsiteY104" fmla="*/ 101579 h 2067875"/>
              <a:gd name="connsiteX105" fmla="*/ 5767585 w 6097266"/>
              <a:gd name="connsiteY105" fmla="*/ 107799 h 2067875"/>
              <a:gd name="connsiteX106" fmla="*/ 5811127 w 6097266"/>
              <a:gd name="connsiteY106" fmla="*/ 132681 h 2067875"/>
              <a:gd name="connsiteX107" fmla="*/ 6016401 w 6097266"/>
              <a:gd name="connsiteY107" fmla="*/ 151342 h 2067875"/>
              <a:gd name="connsiteX108" fmla="*/ 6028842 w 6097266"/>
              <a:gd name="connsiteY108" fmla="*/ 188665 h 2067875"/>
              <a:gd name="connsiteX109" fmla="*/ 6035062 w 6097266"/>
              <a:gd name="connsiteY109" fmla="*/ 250869 h 2067875"/>
              <a:gd name="connsiteX110" fmla="*/ 6041283 w 6097266"/>
              <a:gd name="connsiteY110" fmla="*/ 306852 h 2067875"/>
              <a:gd name="connsiteX111" fmla="*/ 6053723 w 6097266"/>
              <a:gd name="connsiteY111" fmla="*/ 493465 h 2067875"/>
              <a:gd name="connsiteX112" fmla="*/ 6059944 w 6097266"/>
              <a:gd name="connsiteY112" fmla="*/ 518346 h 2067875"/>
              <a:gd name="connsiteX113" fmla="*/ 6066164 w 6097266"/>
              <a:gd name="connsiteY113" fmla="*/ 605432 h 2067875"/>
              <a:gd name="connsiteX114" fmla="*/ 6072385 w 6097266"/>
              <a:gd name="connsiteY114" fmla="*/ 624093 h 2067875"/>
              <a:gd name="connsiteX115" fmla="*/ 6078605 w 6097266"/>
              <a:gd name="connsiteY115" fmla="*/ 661416 h 2067875"/>
              <a:gd name="connsiteX116" fmla="*/ 6084825 w 6097266"/>
              <a:gd name="connsiteY116" fmla="*/ 686297 h 2067875"/>
              <a:gd name="connsiteX117" fmla="*/ 6091046 w 6097266"/>
              <a:gd name="connsiteY117" fmla="*/ 754722 h 2067875"/>
              <a:gd name="connsiteX118" fmla="*/ 6097266 w 6097266"/>
              <a:gd name="connsiteY118" fmla="*/ 785824 h 2067875"/>
              <a:gd name="connsiteX119" fmla="*/ 6091046 w 6097266"/>
              <a:gd name="connsiteY119" fmla="*/ 928893 h 2067875"/>
              <a:gd name="connsiteX120" fmla="*/ 6078605 w 6097266"/>
              <a:gd name="connsiteY120" fmla="*/ 991097 h 2067875"/>
              <a:gd name="connsiteX121" fmla="*/ 6072385 w 6097266"/>
              <a:gd name="connsiteY121" fmla="*/ 1047081 h 2067875"/>
              <a:gd name="connsiteX122" fmla="*/ 6059944 w 6097266"/>
              <a:gd name="connsiteY122" fmla="*/ 1084403 h 2067875"/>
              <a:gd name="connsiteX123" fmla="*/ 6053723 w 6097266"/>
              <a:gd name="connsiteY123" fmla="*/ 1121726 h 2067875"/>
              <a:gd name="connsiteX124" fmla="*/ 6041283 w 6097266"/>
              <a:gd name="connsiteY124" fmla="*/ 1208811 h 2067875"/>
              <a:gd name="connsiteX125" fmla="*/ 6035062 w 6097266"/>
              <a:gd name="connsiteY125" fmla="*/ 1227473 h 2067875"/>
              <a:gd name="connsiteX126" fmla="*/ 6028842 w 6097266"/>
              <a:gd name="connsiteY126" fmla="*/ 1271016 h 2067875"/>
              <a:gd name="connsiteX127" fmla="*/ 6003960 w 6097266"/>
              <a:gd name="connsiteY127" fmla="*/ 1358101 h 2067875"/>
              <a:gd name="connsiteX128" fmla="*/ 5991519 w 6097266"/>
              <a:gd name="connsiteY128" fmla="*/ 1407865 h 2067875"/>
              <a:gd name="connsiteX129" fmla="*/ 5979078 w 6097266"/>
              <a:gd name="connsiteY129" fmla="*/ 1438967 h 2067875"/>
              <a:gd name="connsiteX130" fmla="*/ 5985299 w 6097266"/>
              <a:gd name="connsiteY130" fmla="*/ 1582036 h 2067875"/>
              <a:gd name="connsiteX131" fmla="*/ 5979078 w 6097266"/>
              <a:gd name="connsiteY131" fmla="*/ 1619358 h 2067875"/>
              <a:gd name="connsiteX132" fmla="*/ 5960417 w 6097266"/>
              <a:gd name="connsiteY132" fmla="*/ 1625579 h 2067875"/>
              <a:gd name="connsiteX133" fmla="*/ 5842230 w 6097266"/>
              <a:gd name="connsiteY133" fmla="*/ 1631799 h 2067875"/>
              <a:gd name="connsiteX134" fmla="*/ 5780025 w 6097266"/>
              <a:gd name="connsiteY134" fmla="*/ 1669122 h 2067875"/>
              <a:gd name="connsiteX135" fmla="*/ 5761364 w 6097266"/>
              <a:gd name="connsiteY135" fmla="*/ 1687783 h 2067875"/>
              <a:gd name="connsiteX136" fmla="*/ 5742703 w 6097266"/>
              <a:gd name="connsiteY136" fmla="*/ 1700224 h 2067875"/>
              <a:gd name="connsiteX137" fmla="*/ 5730262 w 6097266"/>
              <a:gd name="connsiteY137" fmla="*/ 1718885 h 2067875"/>
              <a:gd name="connsiteX138" fmla="*/ 5674278 w 6097266"/>
              <a:gd name="connsiteY138" fmla="*/ 1743767 h 2067875"/>
              <a:gd name="connsiteX139" fmla="*/ 5612074 w 6097266"/>
              <a:gd name="connsiteY139" fmla="*/ 1762428 h 2067875"/>
              <a:gd name="connsiteX140" fmla="*/ 5574752 w 6097266"/>
              <a:gd name="connsiteY140" fmla="*/ 1768648 h 2067875"/>
              <a:gd name="connsiteX141" fmla="*/ 5500107 w 6097266"/>
              <a:gd name="connsiteY141" fmla="*/ 1799750 h 2067875"/>
              <a:gd name="connsiteX142" fmla="*/ 5462785 w 6097266"/>
              <a:gd name="connsiteY142" fmla="*/ 1818411 h 2067875"/>
              <a:gd name="connsiteX143" fmla="*/ 5444123 w 6097266"/>
              <a:gd name="connsiteY143" fmla="*/ 1824632 h 2067875"/>
              <a:gd name="connsiteX144" fmla="*/ 5381919 w 6097266"/>
              <a:gd name="connsiteY144" fmla="*/ 1849514 h 2067875"/>
              <a:gd name="connsiteX145" fmla="*/ 5363258 w 6097266"/>
              <a:gd name="connsiteY145" fmla="*/ 1855734 h 2067875"/>
              <a:gd name="connsiteX146" fmla="*/ 5288613 w 6097266"/>
              <a:gd name="connsiteY146" fmla="*/ 1905497 h 2067875"/>
              <a:gd name="connsiteX147" fmla="*/ 5238850 w 6097266"/>
              <a:gd name="connsiteY147" fmla="*/ 1930379 h 2067875"/>
              <a:gd name="connsiteX148" fmla="*/ 5195307 w 6097266"/>
              <a:gd name="connsiteY148" fmla="*/ 1955260 h 2067875"/>
              <a:gd name="connsiteX149" fmla="*/ 5176646 w 6097266"/>
              <a:gd name="connsiteY149" fmla="*/ 1961481 h 2067875"/>
              <a:gd name="connsiteX150" fmla="*/ 5151764 w 6097266"/>
              <a:gd name="connsiteY150" fmla="*/ 1973922 h 2067875"/>
              <a:gd name="connsiteX151" fmla="*/ 5126883 w 6097266"/>
              <a:gd name="connsiteY151" fmla="*/ 1980142 h 2067875"/>
              <a:gd name="connsiteX152" fmla="*/ 5089560 w 6097266"/>
              <a:gd name="connsiteY152" fmla="*/ 1992583 h 2067875"/>
              <a:gd name="connsiteX153" fmla="*/ 4790981 w 6097266"/>
              <a:gd name="connsiteY153" fmla="*/ 1998803 h 2067875"/>
              <a:gd name="connsiteX154" fmla="*/ 4716336 w 6097266"/>
              <a:gd name="connsiteY154" fmla="*/ 2011244 h 2067875"/>
              <a:gd name="connsiteX155" fmla="*/ 4324450 w 6097266"/>
              <a:gd name="connsiteY155" fmla="*/ 2005024 h 2067875"/>
              <a:gd name="connsiteX156" fmla="*/ 4224923 w 6097266"/>
              <a:gd name="connsiteY156" fmla="*/ 2005024 h 2067875"/>
              <a:gd name="connsiteX157" fmla="*/ 3963666 w 6097266"/>
              <a:gd name="connsiteY157" fmla="*/ 1998803 h 2067875"/>
              <a:gd name="connsiteX158" fmla="*/ 3938785 w 6097266"/>
              <a:gd name="connsiteY158" fmla="*/ 1992583 h 2067875"/>
              <a:gd name="connsiteX159" fmla="*/ 3814376 w 6097266"/>
              <a:gd name="connsiteY159" fmla="*/ 1998803 h 2067875"/>
              <a:gd name="connsiteX160" fmla="*/ 3783274 w 6097266"/>
              <a:gd name="connsiteY160" fmla="*/ 2005024 h 2067875"/>
              <a:gd name="connsiteX161" fmla="*/ 3739732 w 6097266"/>
              <a:gd name="connsiteY161" fmla="*/ 2011244 h 2067875"/>
              <a:gd name="connsiteX162" fmla="*/ 3721070 w 6097266"/>
              <a:gd name="connsiteY162" fmla="*/ 2017465 h 2067875"/>
              <a:gd name="connsiteX163" fmla="*/ 3633985 w 6097266"/>
              <a:gd name="connsiteY163" fmla="*/ 2036126 h 2067875"/>
              <a:gd name="connsiteX164" fmla="*/ 3434932 w 6097266"/>
              <a:gd name="connsiteY164" fmla="*/ 2042346 h 2067875"/>
              <a:gd name="connsiteX165" fmla="*/ 3298083 w 6097266"/>
              <a:gd name="connsiteY165" fmla="*/ 2042346 h 2067875"/>
              <a:gd name="connsiteX166" fmla="*/ 3117691 w 6097266"/>
              <a:gd name="connsiteY166" fmla="*/ 2042346 h 2067875"/>
              <a:gd name="connsiteX167" fmla="*/ 2987062 w 6097266"/>
              <a:gd name="connsiteY167" fmla="*/ 2067228 h 2067875"/>
              <a:gd name="connsiteX168" fmla="*/ 2955960 w 6097266"/>
              <a:gd name="connsiteY168" fmla="*/ 2061007 h 2067875"/>
              <a:gd name="connsiteX169" fmla="*/ 2433446 w 6097266"/>
              <a:gd name="connsiteY169" fmla="*/ 2054787 h 2067875"/>
              <a:gd name="connsiteX170" fmla="*/ 2352581 w 6097266"/>
              <a:gd name="connsiteY170" fmla="*/ 2042346 h 2067875"/>
              <a:gd name="connsiteX171" fmla="*/ 2321478 w 6097266"/>
              <a:gd name="connsiteY171" fmla="*/ 2029905 h 2067875"/>
              <a:gd name="connsiteX172" fmla="*/ 2290376 w 6097266"/>
              <a:gd name="connsiteY172" fmla="*/ 2023685 h 2067875"/>
              <a:gd name="connsiteX173" fmla="*/ 2259274 w 6097266"/>
              <a:gd name="connsiteY173" fmla="*/ 2011244 h 2067875"/>
              <a:gd name="connsiteX174" fmla="*/ 2203291 w 6097266"/>
              <a:gd name="connsiteY174" fmla="*/ 1998803 h 2067875"/>
              <a:gd name="connsiteX175" fmla="*/ 2178409 w 6097266"/>
              <a:gd name="connsiteY175" fmla="*/ 1992583 h 2067875"/>
              <a:gd name="connsiteX176" fmla="*/ 2159748 w 6097266"/>
              <a:gd name="connsiteY176" fmla="*/ 1986363 h 2067875"/>
              <a:gd name="connsiteX177" fmla="*/ 2128646 w 6097266"/>
              <a:gd name="connsiteY177" fmla="*/ 1980142 h 2067875"/>
              <a:gd name="connsiteX178" fmla="*/ 1910932 w 6097266"/>
              <a:gd name="connsiteY178" fmla="*/ 1986363 h 2067875"/>
              <a:gd name="connsiteX179" fmla="*/ 1867389 w 6097266"/>
              <a:gd name="connsiteY179" fmla="*/ 2005024 h 2067875"/>
              <a:gd name="connsiteX180" fmla="*/ 1823846 w 6097266"/>
              <a:gd name="connsiteY180" fmla="*/ 2017465 h 2067875"/>
              <a:gd name="connsiteX181" fmla="*/ 1780303 w 6097266"/>
              <a:gd name="connsiteY181" fmla="*/ 2036126 h 2067875"/>
              <a:gd name="connsiteX182" fmla="*/ 1755421 w 6097266"/>
              <a:gd name="connsiteY182" fmla="*/ 2048567 h 2067875"/>
              <a:gd name="connsiteX183" fmla="*/ 1494164 w 6097266"/>
              <a:gd name="connsiteY183" fmla="*/ 2054787 h 2067875"/>
              <a:gd name="connsiteX184" fmla="*/ 1344874 w 6097266"/>
              <a:gd name="connsiteY184" fmla="*/ 2054787 h 2067875"/>
              <a:gd name="connsiteX185" fmla="*/ 1189364 w 6097266"/>
              <a:gd name="connsiteY185" fmla="*/ 2042346 h 2067875"/>
              <a:gd name="connsiteX186" fmla="*/ 1021413 w 6097266"/>
              <a:gd name="connsiteY186" fmla="*/ 2023685 h 2067875"/>
              <a:gd name="connsiteX187" fmla="*/ 977870 w 6097266"/>
              <a:gd name="connsiteY187" fmla="*/ 2017465 h 2067875"/>
              <a:gd name="connsiteX188" fmla="*/ 946768 w 6097266"/>
              <a:gd name="connsiteY188" fmla="*/ 2011244 h 2067875"/>
              <a:gd name="connsiteX189" fmla="*/ 803699 w 6097266"/>
              <a:gd name="connsiteY189" fmla="*/ 2005024 h 2067875"/>
              <a:gd name="connsiteX190" fmla="*/ 753936 w 6097266"/>
              <a:gd name="connsiteY190" fmla="*/ 1992583 h 2067875"/>
              <a:gd name="connsiteX191" fmla="*/ 735274 w 6097266"/>
              <a:gd name="connsiteY191" fmla="*/ 1986363 h 2067875"/>
              <a:gd name="connsiteX192" fmla="*/ 660630 w 6097266"/>
              <a:gd name="connsiteY192" fmla="*/ 1973922 h 2067875"/>
              <a:gd name="connsiteX193" fmla="*/ 610866 w 6097266"/>
              <a:gd name="connsiteY193" fmla="*/ 1961481 h 2067875"/>
              <a:gd name="connsiteX194" fmla="*/ 592205 w 6097266"/>
              <a:gd name="connsiteY194" fmla="*/ 1955260 h 2067875"/>
              <a:gd name="connsiteX195" fmla="*/ 542442 w 6097266"/>
              <a:gd name="connsiteY195" fmla="*/ 1949040 h 2067875"/>
              <a:gd name="connsiteX196" fmla="*/ 455356 w 6097266"/>
              <a:gd name="connsiteY196" fmla="*/ 1955260 h 2067875"/>
              <a:gd name="connsiteX197" fmla="*/ 418034 w 6097266"/>
              <a:gd name="connsiteY197" fmla="*/ 1961481 h 2067875"/>
              <a:gd name="connsiteX198" fmla="*/ 44809 w 6097266"/>
              <a:gd name="connsiteY198" fmla="*/ 1955260 h 2067875"/>
              <a:gd name="connsiteX199" fmla="*/ 7487 w 6097266"/>
              <a:gd name="connsiteY199" fmla="*/ 1793530 h 2067875"/>
              <a:gd name="connsiteX200" fmla="*/ 7487 w 6097266"/>
              <a:gd name="connsiteY200" fmla="*/ 1774869 h 206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6097266" h="2067875">
                <a:moveTo>
                  <a:pt x="7487" y="1774869"/>
                </a:moveTo>
                <a:cubicBezTo>
                  <a:pt x="8524" y="1761392"/>
                  <a:pt x="9341" y="1733041"/>
                  <a:pt x="13707" y="1712665"/>
                </a:cubicBezTo>
                <a:cubicBezTo>
                  <a:pt x="15650" y="1703598"/>
                  <a:pt x="22495" y="1696306"/>
                  <a:pt x="26148" y="1687783"/>
                </a:cubicBezTo>
                <a:cubicBezTo>
                  <a:pt x="41601" y="1651726"/>
                  <a:pt x="20899" y="1686326"/>
                  <a:pt x="44809" y="1650460"/>
                </a:cubicBezTo>
                <a:cubicBezTo>
                  <a:pt x="62279" y="1580590"/>
                  <a:pt x="37446" y="1672266"/>
                  <a:pt x="63470" y="1600697"/>
                </a:cubicBezTo>
                <a:cubicBezTo>
                  <a:pt x="68629" y="1586511"/>
                  <a:pt x="71764" y="1571668"/>
                  <a:pt x="75911" y="1557154"/>
                </a:cubicBezTo>
                <a:cubicBezTo>
                  <a:pt x="73838" y="1428599"/>
                  <a:pt x="69691" y="1300061"/>
                  <a:pt x="69691" y="1171489"/>
                </a:cubicBezTo>
                <a:cubicBezTo>
                  <a:pt x="69691" y="1096789"/>
                  <a:pt x="65992" y="980340"/>
                  <a:pt x="82132" y="891571"/>
                </a:cubicBezTo>
                <a:cubicBezTo>
                  <a:pt x="83661" y="883160"/>
                  <a:pt x="86823" y="875100"/>
                  <a:pt x="88352" y="866689"/>
                </a:cubicBezTo>
                <a:cubicBezTo>
                  <a:pt x="107333" y="762285"/>
                  <a:pt x="80011" y="891854"/>
                  <a:pt x="100793" y="767163"/>
                </a:cubicBezTo>
                <a:cubicBezTo>
                  <a:pt x="101871" y="760695"/>
                  <a:pt x="105423" y="754862"/>
                  <a:pt x="107013" y="748501"/>
                </a:cubicBezTo>
                <a:lnTo>
                  <a:pt x="119454" y="698738"/>
                </a:lnTo>
                <a:cubicBezTo>
                  <a:pt x="121527" y="669709"/>
                  <a:pt x="121135" y="640398"/>
                  <a:pt x="125674" y="611652"/>
                </a:cubicBezTo>
                <a:cubicBezTo>
                  <a:pt x="127415" y="600623"/>
                  <a:pt x="134906" y="591245"/>
                  <a:pt x="138115" y="580550"/>
                </a:cubicBezTo>
                <a:cubicBezTo>
                  <a:pt x="141153" y="570423"/>
                  <a:pt x="141772" y="559705"/>
                  <a:pt x="144336" y="549448"/>
                </a:cubicBezTo>
                <a:cubicBezTo>
                  <a:pt x="145926" y="543087"/>
                  <a:pt x="148831" y="537113"/>
                  <a:pt x="150556" y="530787"/>
                </a:cubicBezTo>
                <a:cubicBezTo>
                  <a:pt x="155055" y="514291"/>
                  <a:pt x="154200" y="495686"/>
                  <a:pt x="162997" y="481024"/>
                </a:cubicBezTo>
                <a:cubicBezTo>
                  <a:pt x="177098" y="457522"/>
                  <a:pt x="182138" y="454221"/>
                  <a:pt x="187878" y="431260"/>
                </a:cubicBezTo>
                <a:cubicBezTo>
                  <a:pt x="190442" y="421003"/>
                  <a:pt x="190387" y="410057"/>
                  <a:pt x="194099" y="400158"/>
                </a:cubicBezTo>
                <a:cubicBezTo>
                  <a:pt x="196724" y="393158"/>
                  <a:pt x="202831" y="387988"/>
                  <a:pt x="206540" y="381497"/>
                </a:cubicBezTo>
                <a:cubicBezTo>
                  <a:pt x="216021" y="364905"/>
                  <a:pt x="220216" y="355404"/>
                  <a:pt x="225201" y="337954"/>
                </a:cubicBezTo>
                <a:cubicBezTo>
                  <a:pt x="243992" y="272182"/>
                  <a:pt x="214313" y="364394"/>
                  <a:pt x="243862" y="275750"/>
                </a:cubicBezTo>
                <a:cubicBezTo>
                  <a:pt x="248298" y="262441"/>
                  <a:pt x="251176" y="248356"/>
                  <a:pt x="262523" y="238428"/>
                </a:cubicBezTo>
                <a:cubicBezTo>
                  <a:pt x="273776" y="228582"/>
                  <a:pt x="287405" y="221840"/>
                  <a:pt x="299846" y="213546"/>
                </a:cubicBezTo>
                <a:lnTo>
                  <a:pt x="318507" y="201105"/>
                </a:lnTo>
                <a:cubicBezTo>
                  <a:pt x="330740" y="182756"/>
                  <a:pt x="331649" y="178750"/>
                  <a:pt x="349609" y="163783"/>
                </a:cubicBezTo>
                <a:cubicBezTo>
                  <a:pt x="355352" y="158997"/>
                  <a:pt x="360960" y="152908"/>
                  <a:pt x="368270" y="151342"/>
                </a:cubicBezTo>
                <a:cubicBezTo>
                  <a:pt x="390664" y="146543"/>
                  <a:pt x="413887" y="147195"/>
                  <a:pt x="436695" y="145122"/>
                </a:cubicBezTo>
                <a:cubicBezTo>
                  <a:pt x="481243" y="133984"/>
                  <a:pt x="449891" y="140642"/>
                  <a:pt x="517560" y="132681"/>
                </a:cubicBezTo>
                <a:cubicBezTo>
                  <a:pt x="538922" y="130168"/>
                  <a:pt x="588443" y="123977"/>
                  <a:pt x="610866" y="120240"/>
                </a:cubicBezTo>
                <a:cubicBezTo>
                  <a:pt x="621295" y="118502"/>
                  <a:pt x="631601" y="116093"/>
                  <a:pt x="641968" y="114020"/>
                </a:cubicBezTo>
                <a:lnTo>
                  <a:pt x="965430" y="120240"/>
                </a:lnTo>
                <a:cubicBezTo>
                  <a:pt x="1033886" y="120240"/>
                  <a:pt x="1102449" y="119270"/>
                  <a:pt x="1170703" y="114020"/>
                </a:cubicBezTo>
                <a:cubicBezTo>
                  <a:pt x="1183778" y="113014"/>
                  <a:pt x="1195584" y="105726"/>
                  <a:pt x="1208025" y="101579"/>
                </a:cubicBezTo>
                <a:cubicBezTo>
                  <a:pt x="1216136" y="98875"/>
                  <a:pt x="1224718" y="97815"/>
                  <a:pt x="1232907" y="95358"/>
                </a:cubicBezTo>
                <a:cubicBezTo>
                  <a:pt x="1245468" y="91590"/>
                  <a:pt x="1270230" y="82918"/>
                  <a:pt x="1270230" y="82918"/>
                </a:cubicBezTo>
                <a:cubicBezTo>
                  <a:pt x="1322067" y="84991"/>
                  <a:pt x="1374137" y="83800"/>
                  <a:pt x="1425740" y="89138"/>
                </a:cubicBezTo>
                <a:cubicBezTo>
                  <a:pt x="1439487" y="90560"/>
                  <a:pt x="1457274" y="108016"/>
                  <a:pt x="1469283" y="114020"/>
                </a:cubicBezTo>
                <a:cubicBezTo>
                  <a:pt x="1475148" y="116952"/>
                  <a:pt x="1481724" y="118167"/>
                  <a:pt x="1487944" y="120240"/>
                </a:cubicBezTo>
                <a:cubicBezTo>
                  <a:pt x="1494164" y="124387"/>
                  <a:pt x="1500114" y="128972"/>
                  <a:pt x="1506605" y="132681"/>
                </a:cubicBezTo>
                <a:cubicBezTo>
                  <a:pt x="1514656" y="137282"/>
                  <a:pt x="1523941" y="139732"/>
                  <a:pt x="1531487" y="145122"/>
                </a:cubicBezTo>
                <a:cubicBezTo>
                  <a:pt x="1538645" y="150235"/>
                  <a:pt x="1542109" y="160210"/>
                  <a:pt x="1550148" y="163783"/>
                </a:cubicBezTo>
                <a:cubicBezTo>
                  <a:pt x="1561673" y="168905"/>
                  <a:pt x="1575061" y="167747"/>
                  <a:pt x="1587470" y="170003"/>
                </a:cubicBezTo>
                <a:cubicBezTo>
                  <a:pt x="1597872" y="171894"/>
                  <a:pt x="1608011" y="175721"/>
                  <a:pt x="1618572" y="176224"/>
                </a:cubicBezTo>
                <a:cubicBezTo>
                  <a:pt x="1695231" y="179875"/>
                  <a:pt x="1772009" y="180371"/>
                  <a:pt x="1848727" y="182444"/>
                </a:cubicBezTo>
                <a:cubicBezTo>
                  <a:pt x="1920094" y="200287"/>
                  <a:pt x="1834942" y="180705"/>
                  <a:pt x="1998017" y="194885"/>
                </a:cubicBezTo>
                <a:cubicBezTo>
                  <a:pt x="2004549" y="195453"/>
                  <a:pt x="2010227" y="199932"/>
                  <a:pt x="2016678" y="201105"/>
                </a:cubicBezTo>
                <a:cubicBezTo>
                  <a:pt x="2030127" y="203550"/>
                  <a:pt x="2111540" y="212337"/>
                  <a:pt x="2122425" y="213546"/>
                </a:cubicBezTo>
                <a:cubicBezTo>
                  <a:pt x="2196712" y="232119"/>
                  <a:pt x="2094457" y="208261"/>
                  <a:pt x="2271715" y="225987"/>
                </a:cubicBezTo>
                <a:cubicBezTo>
                  <a:pt x="2348144" y="233630"/>
                  <a:pt x="2313012" y="236312"/>
                  <a:pt x="2371242" y="250869"/>
                </a:cubicBezTo>
                <a:cubicBezTo>
                  <a:pt x="2379536" y="252942"/>
                  <a:pt x="2387903" y="254741"/>
                  <a:pt x="2396123" y="257089"/>
                </a:cubicBezTo>
                <a:cubicBezTo>
                  <a:pt x="2402428" y="258890"/>
                  <a:pt x="2408236" y="262982"/>
                  <a:pt x="2414785" y="263309"/>
                </a:cubicBezTo>
                <a:cubicBezTo>
                  <a:pt x="2491436" y="267142"/>
                  <a:pt x="2568222" y="267456"/>
                  <a:pt x="2644940" y="269530"/>
                </a:cubicBezTo>
                <a:cubicBezTo>
                  <a:pt x="2651160" y="271603"/>
                  <a:pt x="2657908" y="272497"/>
                  <a:pt x="2663601" y="275750"/>
                </a:cubicBezTo>
                <a:cubicBezTo>
                  <a:pt x="2672602" y="280894"/>
                  <a:pt x="2680047" y="288385"/>
                  <a:pt x="2688483" y="294411"/>
                </a:cubicBezTo>
                <a:cubicBezTo>
                  <a:pt x="2694566" y="298756"/>
                  <a:pt x="2701061" y="302507"/>
                  <a:pt x="2707144" y="306852"/>
                </a:cubicBezTo>
                <a:cubicBezTo>
                  <a:pt x="2715580" y="312878"/>
                  <a:pt x="2723532" y="319569"/>
                  <a:pt x="2732025" y="325514"/>
                </a:cubicBezTo>
                <a:cubicBezTo>
                  <a:pt x="2744274" y="334088"/>
                  <a:pt x="2754448" y="349153"/>
                  <a:pt x="2769348" y="350395"/>
                </a:cubicBezTo>
                <a:lnTo>
                  <a:pt x="2843993" y="356616"/>
                </a:lnTo>
                <a:cubicBezTo>
                  <a:pt x="2851281" y="361474"/>
                  <a:pt x="2879645" y="381497"/>
                  <a:pt x="2887536" y="381497"/>
                </a:cubicBezTo>
                <a:cubicBezTo>
                  <a:pt x="2895012" y="381497"/>
                  <a:pt x="2884426" y="366982"/>
                  <a:pt x="2906197" y="369056"/>
                </a:cubicBezTo>
                <a:cubicBezTo>
                  <a:pt x="2927968" y="371130"/>
                  <a:pt x="2992246" y="388754"/>
                  <a:pt x="3018164" y="393938"/>
                </a:cubicBezTo>
                <a:cubicBezTo>
                  <a:pt x="3044082" y="399122"/>
                  <a:pt x="3047080" y="399149"/>
                  <a:pt x="3061707" y="400158"/>
                </a:cubicBezTo>
                <a:cubicBezTo>
                  <a:pt x="3107262" y="403300"/>
                  <a:pt x="3152940" y="404305"/>
                  <a:pt x="3198556" y="406379"/>
                </a:cubicBezTo>
                <a:cubicBezTo>
                  <a:pt x="3204776" y="410526"/>
                  <a:pt x="3210217" y="416195"/>
                  <a:pt x="3217217" y="418820"/>
                </a:cubicBezTo>
                <a:cubicBezTo>
                  <a:pt x="3231464" y="424163"/>
                  <a:pt x="3290397" y="430299"/>
                  <a:pt x="3298083" y="431260"/>
                </a:cubicBezTo>
                <a:cubicBezTo>
                  <a:pt x="3342820" y="446174"/>
                  <a:pt x="3286959" y="428082"/>
                  <a:pt x="3341625" y="443701"/>
                </a:cubicBezTo>
                <a:cubicBezTo>
                  <a:pt x="3386064" y="456398"/>
                  <a:pt x="3340457" y="451773"/>
                  <a:pt x="3428711" y="462363"/>
                </a:cubicBezTo>
                <a:cubicBezTo>
                  <a:pt x="3457606" y="465830"/>
                  <a:pt x="3486768" y="466510"/>
                  <a:pt x="3515797" y="468583"/>
                </a:cubicBezTo>
                <a:cubicBezTo>
                  <a:pt x="3644352" y="466510"/>
                  <a:pt x="3773027" y="468291"/>
                  <a:pt x="3901462" y="462363"/>
                </a:cubicBezTo>
                <a:cubicBezTo>
                  <a:pt x="3908930" y="462018"/>
                  <a:pt x="3913436" y="453265"/>
                  <a:pt x="3920123" y="449922"/>
                </a:cubicBezTo>
                <a:cubicBezTo>
                  <a:pt x="3925988" y="446989"/>
                  <a:pt x="3932564" y="445775"/>
                  <a:pt x="3938785" y="443701"/>
                </a:cubicBezTo>
                <a:cubicBezTo>
                  <a:pt x="3942932" y="437481"/>
                  <a:pt x="3944734" y="428749"/>
                  <a:pt x="3951225" y="425040"/>
                </a:cubicBezTo>
                <a:cubicBezTo>
                  <a:pt x="3960405" y="419795"/>
                  <a:pt x="3972070" y="421384"/>
                  <a:pt x="3982327" y="418820"/>
                </a:cubicBezTo>
                <a:cubicBezTo>
                  <a:pt x="3988688" y="417230"/>
                  <a:pt x="3994588" y="414021"/>
                  <a:pt x="4000989" y="412599"/>
                </a:cubicBezTo>
                <a:cubicBezTo>
                  <a:pt x="4013301" y="409863"/>
                  <a:pt x="4025870" y="408452"/>
                  <a:pt x="4038311" y="406379"/>
                </a:cubicBezTo>
                <a:cubicBezTo>
                  <a:pt x="4044531" y="404305"/>
                  <a:pt x="4050542" y="401444"/>
                  <a:pt x="4056972" y="400158"/>
                </a:cubicBezTo>
                <a:cubicBezTo>
                  <a:pt x="4071349" y="397283"/>
                  <a:pt x="4086606" y="398574"/>
                  <a:pt x="4100515" y="393938"/>
                </a:cubicBezTo>
                <a:cubicBezTo>
                  <a:pt x="4217003" y="355109"/>
                  <a:pt x="4085208" y="377189"/>
                  <a:pt x="4200042" y="362836"/>
                </a:cubicBezTo>
                <a:cubicBezTo>
                  <a:pt x="4282578" y="328446"/>
                  <a:pt x="4248537" y="338271"/>
                  <a:pt x="4299568" y="325514"/>
                </a:cubicBezTo>
                <a:cubicBezTo>
                  <a:pt x="4305789" y="321367"/>
                  <a:pt x="4311543" y="316417"/>
                  <a:pt x="4318230" y="313073"/>
                </a:cubicBezTo>
                <a:cubicBezTo>
                  <a:pt x="4324095" y="310141"/>
                  <a:pt x="4332795" y="311972"/>
                  <a:pt x="4336891" y="306852"/>
                </a:cubicBezTo>
                <a:cubicBezTo>
                  <a:pt x="4342231" y="300176"/>
                  <a:pt x="4339743" y="289829"/>
                  <a:pt x="4343111" y="281971"/>
                </a:cubicBezTo>
                <a:cubicBezTo>
                  <a:pt x="4346056" y="275099"/>
                  <a:pt x="4351405" y="269530"/>
                  <a:pt x="4355552" y="263309"/>
                </a:cubicBezTo>
                <a:cubicBezTo>
                  <a:pt x="4357625" y="257089"/>
                  <a:pt x="4358840" y="250513"/>
                  <a:pt x="4361772" y="244648"/>
                </a:cubicBezTo>
                <a:cubicBezTo>
                  <a:pt x="4366656" y="234879"/>
                  <a:pt x="4388182" y="207674"/>
                  <a:pt x="4392874" y="201105"/>
                </a:cubicBezTo>
                <a:cubicBezTo>
                  <a:pt x="4405349" y="183640"/>
                  <a:pt x="4404967" y="174734"/>
                  <a:pt x="4430197" y="170003"/>
                </a:cubicBezTo>
                <a:cubicBezTo>
                  <a:pt x="4454737" y="165402"/>
                  <a:pt x="4479960" y="165856"/>
                  <a:pt x="4504842" y="163783"/>
                </a:cubicBezTo>
                <a:cubicBezTo>
                  <a:pt x="4511062" y="161710"/>
                  <a:pt x="4517451" y="160085"/>
                  <a:pt x="4523503" y="157563"/>
                </a:cubicBezTo>
                <a:cubicBezTo>
                  <a:pt x="4542354" y="149709"/>
                  <a:pt x="4560427" y="140012"/>
                  <a:pt x="4579487" y="132681"/>
                </a:cubicBezTo>
                <a:cubicBezTo>
                  <a:pt x="4587466" y="129612"/>
                  <a:pt x="4596074" y="128534"/>
                  <a:pt x="4604368" y="126460"/>
                </a:cubicBezTo>
                <a:cubicBezTo>
                  <a:pt x="4614735" y="120240"/>
                  <a:pt x="4625217" y="114207"/>
                  <a:pt x="4635470" y="107799"/>
                </a:cubicBezTo>
                <a:cubicBezTo>
                  <a:pt x="4653518" y="96519"/>
                  <a:pt x="4657776" y="90882"/>
                  <a:pt x="4679013" y="82918"/>
                </a:cubicBezTo>
                <a:cubicBezTo>
                  <a:pt x="4687018" y="79916"/>
                  <a:pt x="4695601" y="78771"/>
                  <a:pt x="4703895" y="76697"/>
                </a:cubicBezTo>
                <a:cubicBezTo>
                  <a:pt x="4739536" y="41056"/>
                  <a:pt x="4703391" y="73267"/>
                  <a:pt x="4759878" y="39375"/>
                </a:cubicBezTo>
                <a:cubicBezTo>
                  <a:pt x="4768768" y="34041"/>
                  <a:pt x="4774851" y="23763"/>
                  <a:pt x="4784760" y="20714"/>
                </a:cubicBezTo>
                <a:cubicBezTo>
                  <a:pt x="4802706" y="15192"/>
                  <a:pt x="4822083" y="16567"/>
                  <a:pt x="4840744" y="14493"/>
                </a:cubicBezTo>
                <a:cubicBezTo>
                  <a:pt x="4846964" y="12420"/>
                  <a:pt x="4852937" y="9351"/>
                  <a:pt x="4859405" y="8273"/>
                </a:cubicBezTo>
                <a:cubicBezTo>
                  <a:pt x="4965747" y="-9451"/>
                  <a:pt x="5122519" y="6555"/>
                  <a:pt x="5201527" y="8273"/>
                </a:cubicBezTo>
                <a:cubicBezTo>
                  <a:pt x="5226409" y="10346"/>
                  <a:pt x="5251225" y="13475"/>
                  <a:pt x="5276172" y="14493"/>
                </a:cubicBezTo>
                <a:cubicBezTo>
                  <a:pt x="5563474" y="26220"/>
                  <a:pt x="5421365" y="10095"/>
                  <a:pt x="5556091" y="26934"/>
                </a:cubicBezTo>
                <a:cubicBezTo>
                  <a:pt x="5616111" y="41939"/>
                  <a:pt x="5589088" y="36022"/>
                  <a:pt x="5636956" y="45595"/>
                </a:cubicBezTo>
                <a:cubicBezTo>
                  <a:pt x="5647323" y="49742"/>
                  <a:pt x="5658071" y="53042"/>
                  <a:pt x="5668058" y="58036"/>
                </a:cubicBezTo>
                <a:cubicBezTo>
                  <a:pt x="5738392" y="93203"/>
                  <a:pt x="5687467" y="74874"/>
                  <a:pt x="5730262" y="89138"/>
                </a:cubicBezTo>
                <a:cubicBezTo>
                  <a:pt x="5736482" y="93285"/>
                  <a:pt x="5742236" y="98236"/>
                  <a:pt x="5748923" y="101579"/>
                </a:cubicBezTo>
                <a:cubicBezTo>
                  <a:pt x="5754788" y="104511"/>
                  <a:pt x="5762129" y="104162"/>
                  <a:pt x="5767585" y="107799"/>
                </a:cubicBezTo>
                <a:cubicBezTo>
                  <a:pt x="5812060" y="137448"/>
                  <a:pt x="5758500" y="119523"/>
                  <a:pt x="5811127" y="132681"/>
                </a:cubicBezTo>
                <a:cubicBezTo>
                  <a:pt x="5891226" y="186079"/>
                  <a:pt x="5741970" y="91310"/>
                  <a:pt x="6016401" y="151342"/>
                </a:cubicBezTo>
                <a:cubicBezTo>
                  <a:pt x="6029212" y="154144"/>
                  <a:pt x="6028842" y="188665"/>
                  <a:pt x="6028842" y="188665"/>
                </a:cubicBezTo>
                <a:cubicBezTo>
                  <a:pt x="6030915" y="209400"/>
                  <a:pt x="6032881" y="230145"/>
                  <a:pt x="6035062" y="250869"/>
                </a:cubicBezTo>
                <a:cubicBezTo>
                  <a:pt x="6037028" y="269542"/>
                  <a:pt x="6040034" y="288118"/>
                  <a:pt x="6041283" y="306852"/>
                </a:cubicBezTo>
                <a:cubicBezTo>
                  <a:pt x="6045882" y="375832"/>
                  <a:pt x="6043772" y="428787"/>
                  <a:pt x="6053723" y="493465"/>
                </a:cubicBezTo>
                <a:cubicBezTo>
                  <a:pt x="6055023" y="501915"/>
                  <a:pt x="6057870" y="510052"/>
                  <a:pt x="6059944" y="518346"/>
                </a:cubicBezTo>
                <a:cubicBezTo>
                  <a:pt x="6062017" y="547375"/>
                  <a:pt x="6062764" y="576529"/>
                  <a:pt x="6066164" y="605432"/>
                </a:cubicBezTo>
                <a:cubicBezTo>
                  <a:pt x="6066930" y="611944"/>
                  <a:pt x="6070963" y="617692"/>
                  <a:pt x="6072385" y="624093"/>
                </a:cubicBezTo>
                <a:cubicBezTo>
                  <a:pt x="6075121" y="636405"/>
                  <a:pt x="6076132" y="649048"/>
                  <a:pt x="6078605" y="661416"/>
                </a:cubicBezTo>
                <a:cubicBezTo>
                  <a:pt x="6080281" y="669799"/>
                  <a:pt x="6082752" y="678003"/>
                  <a:pt x="6084825" y="686297"/>
                </a:cubicBezTo>
                <a:cubicBezTo>
                  <a:pt x="6086899" y="709105"/>
                  <a:pt x="6088205" y="731996"/>
                  <a:pt x="6091046" y="754722"/>
                </a:cubicBezTo>
                <a:cubicBezTo>
                  <a:pt x="6092357" y="765213"/>
                  <a:pt x="6097266" y="775251"/>
                  <a:pt x="6097266" y="785824"/>
                </a:cubicBezTo>
                <a:cubicBezTo>
                  <a:pt x="6097266" y="833559"/>
                  <a:pt x="6095368" y="881354"/>
                  <a:pt x="6091046" y="928893"/>
                </a:cubicBezTo>
                <a:cubicBezTo>
                  <a:pt x="6089132" y="949951"/>
                  <a:pt x="6080940" y="970081"/>
                  <a:pt x="6078605" y="991097"/>
                </a:cubicBezTo>
                <a:cubicBezTo>
                  <a:pt x="6076532" y="1009758"/>
                  <a:pt x="6076067" y="1028669"/>
                  <a:pt x="6072385" y="1047081"/>
                </a:cubicBezTo>
                <a:cubicBezTo>
                  <a:pt x="6069813" y="1059940"/>
                  <a:pt x="6062100" y="1071468"/>
                  <a:pt x="6059944" y="1084403"/>
                </a:cubicBezTo>
                <a:cubicBezTo>
                  <a:pt x="6057870" y="1096844"/>
                  <a:pt x="6055507" y="1109240"/>
                  <a:pt x="6053723" y="1121726"/>
                </a:cubicBezTo>
                <a:cubicBezTo>
                  <a:pt x="6049957" y="1148087"/>
                  <a:pt x="6047219" y="1182097"/>
                  <a:pt x="6041283" y="1208811"/>
                </a:cubicBezTo>
                <a:cubicBezTo>
                  <a:pt x="6039861" y="1215212"/>
                  <a:pt x="6037136" y="1221252"/>
                  <a:pt x="6035062" y="1227473"/>
                </a:cubicBezTo>
                <a:cubicBezTo>
                  <a:pt x="6032989" y="1241987"/>
                  <a:pt x="6031717" y="1256639"/>
                  <a:pt x="6028842" y="1271016"/>
                </a:cubicBezTo>
                <a:cubicBezTo>
                  <a:pt x="6021032" y="1310068"/>
                  <a:pt x="6015817" y="1322531"/>
                  <a:pt x="6003960" y="1358101"/>
                </a:cubicBezTo>
                <a:cubicBezTo>
                  <a:pt x="5998553" y="1374322"/>
                  <a:pt x="5997869" y="1391989"/>
                  <a:pt x="5991519" y="1407865"/>
                </a:cubicBezTo>
                <a:lnTo>
                  <a:pt x="5979078" y="1438967"/>
                </a:lnTo>
                <a:cubicBezTo>
                  <a:pt x="5981152" y="1486657"/>
                  <a:pt x="5985299" y="1534301"/>
                  <a:pt x="5985299" y="1582036"/>
                </a:cubicBezTo>
                <a:cubicBezTo>
                  <a:pt x="5985299" y="1594648"/>
                  <a:pt x="5985336" y="1608407"/>
                  <a:pt x="5979078" y="1619358"/>
                </a:cubicBezTo>
                <a:cubicBezTo>
                  <a:pt x="5975825" y="1625051"/>
                  <a:pt x="5966947" y="1624985"/>
                  <a:pt x="5960417" y="1625579"/>
                </a:cubicBezTo>
                <a:cubicBezTo>
                  <a:pt x="5921129" y="1629151"/>
                  <a:pt x="5881626" y="1629726"/>
                  <a:pt x="5842230" y="1631799"/>
                </a:cubicBezTo>
                <a:cubicBezTo>
                  <a:pt x="5803974" y="1650927"/>
                  <a:pt x="5825064" y="1639096"/>
                  <a:pt x="5780025" y="1669122"/>
                </a:cubicBezTo>
                <a:cubicBezTo>
                  <a:pt x="5772706" y="1674002"/>
                  <a:pt x="5768122" y="1682151"/>
                  <a:pt x="5761364" y="1687783"/>
                </a:cubicBezTo>
                <a:cubicBezTo>
                  <a:pt x="5755621" y="1692569"/>
                  <a:pt x="5748923" y="1696077"/>
                  <a:pt x="5742703" y="1700224"/>
                </a:cubicBezTo>
                <a:cubicBezTo>
                  <a:pt x="5738556" y="1706444"/>
                  <a:pt x="5735548" y="1713599"/>
                  <a:pt x="5730262" y="1718885"/>
                </a:cubicBezTo>
                <a:cubicBezTo>
                  <a:pt x="5715475" y="1733672"/>
                  <a:pt x="5692757" y="1737607"/>
                  <a:pt x="5674278" y="1743767"/>
                </a:cubicBezTo>
                <a:cubicBezTo>
                  <a:pt x="5652901" y="1750893"/>
                  <a:pt x="5635205" y="1757090"/>
                  <a:pt x="5612074" y="1762428"/>
                </a:cubicBezTo>
                <a:cubicBezTo>
                  <a:pt x="5599785" y="1765264"/>
                  <a:pt x="5587193" y="1766575"/>
                  <a:pt x="5574752" y="1768648"/>
                </a:cubicBezTo>
                <a:cubicBezTo>
                  <a:pt x="5510416" y="1807249"/>
                  <a:pt x="5580608" y="1768788"/>
                  <a:pt x="5500107" y="1799750"/>
                </a:cubicBezTo>
                <a:cubicBezTo>
                  <a:pt x="5487125" y="1804743"/>
                  <a:pt x="5475495" y="1812762"/>
                  <a:pt x="5462785" y="1818411"/>
                </a:cubicBezTo>
                <a:cubicBezTo>
                  <a:pt x="5456793" y="1821074"/>
                  <a:pt x="5450150" y="1822049"/>
                  <a:pt x="5444123" y="1824632"/>
                </a:cubicBezTo>
                <a:cubicBezTo>
                  <a:pt x="5380062" y="1852088"/>
                  <a:pt x="5466861" y="1821200"/>
                  <a:pt x="5381919" y="1849514"/>
                </a:cubicBezTo>
                <a:lnTo>
                  <a:pt x="5363258" y="1855734"/>
                </a:lnTo>
                <a:lnTo>
                  <a:pt x="5288613" y="1905497"/>
                </a:lnTo>
                <a:cubicBezTo>
                  <a:pt x="5273182" y="1915784"/>
                  <a:pt x="5254281" y="1920092"/>
                  <a:pt x="5238850" y="1930379"/>
                </a:cubicBezTo>
                <a:cubicBezTo>
                  <a:pt x="5220105" y="1942876"/>
                  <a:pt x="5217411" y="1945787"/>
                  <a:pt x="5195307" y="1955260"/>
                </a:cubicBezTo>
                <a:cubicBezTo>
                  <a:pt x="5189280" y="1957843"/>
                  <a:pt x="5182673" y="1958898"/>
                  <a:pt x="5176646" y="1961481"/>
                </a:cubicBezTo>
                <a:cubicBezTo>
                  <a:pt x="5168123" y="1965134"/>
                  <a:pt x="5160447" y="1970666"/>
                  <a:pt x="5151764" y="1973922"/>
                </a:cubicBezTo>
                <a:cubicBezTo>
                  <a:pt x="5143759" y="1976924"/>
                  <a:pt x="5135071" y="1977686"/>
                  <a:pt x="5126883" y="1980142"/>
                </a:cubicBezTo>
                <a:cubicBezTo>
                  <a:pt x="5114322" y="1983910"/>
                  <a:pt x="5102001" y="1988436"/>
                  <a:pt x="5089560" y="1992583"/>
                </a:cubicBezTo>
                <a:cubicBezTo>
                  <a:pt x="4995121" y="2024063"/>
                  <a:pt x="4890507" y="1996730"/>
                  <a:pt x="4790981" y="1998803"/>
                </a:cubicBezTo>
                <a:cubicBezTo>
                  <a:pt x="4773319" y="2002336"/>
                  <a:pt x="4731771" y="2011244"/>
                  <a:pt x="4716336" y="2011244"/>
                </a:cubicBezTo>
                <a:cubicBezTo>
                  <a:pt x="4585691" y="2011244"/>
                  <a:pt x="4455079" y="2007097"/>
                  <a:pt x="4324450" y="2005024"/>
                </a:cubicBezTo>
                <a:cubicBezTo>
                  <a:pt x="4254323" y="1990997"/>
                  <a:pt x="4339765" y="2005024"/>
                  <a:pt x="4224923" y="2005024"/>
                </a:cubicBezTo>
                <a:cubicBezTo>
                  <a:pt x="4137813" y="2005024"/>
                  <a:pt x="4050752" y="2000877"/>
                  <a:pt x="3963666" y="1998803"/>
                </a:cubicBezTo>
                <a:cubicBezTo>
                  <a:pt x="3955372" y="1996730"/>
                  <a:pt x="3947334" y="1992583"/>
                  <a:pt x="3938785" y="1992583"/>
                </a:cubicBezTo>
                <a:cubicBezTo>
                  <a:pt x="3897264" y="1992583"/>
                  <a:pt x="3855765" y="1995492"/>
                  <a:pt x="3814376" y="1998803"/>
                </a:cubicBezTo>
                <a:cubicBezTo>
                  <a:pt x="3803837" y="1999646"/>
                  <a:pt x="3793703" y="2003286"/>
                  <a:pt x="3783274" y="2005024"/>
                </a:cubicBezTo>
                <a:cubicBezTo>
                  <a:pt x="3768812" y="2007434"/>
                  <a:pt x="3754246" y="2009171"/>
                  <a:pt x="3739732" y="2011244"/>
                </a:cubicBezTo>
                <a:cubicBezTo>
                  <a:pt x="3733511" y="2013318"/>
                  <a:pt x="3727375" y="2015664"/>
                  <a:pt x="3721070" y="2017465"/>
                </a:cubicBezTo>
                <a:cubicBezTo>
                  <a:pt x="3694597" y="2025029"/>
                  <a:pt x="3657770" y="2031369"/>
                  <a:pt x="3633985" y="2036126"/>
                </a:cubicBezTo>
                <a:cubicBezTo>
                  <a:pt x="3568891" y="2049145"/>
                  <a:pt x="3501283" y="2040273"/>
                  <a:pt x="3434932" y="2042346"/>
                </a:cubicBezTo>
                <a:cubicBezTo>
                  <a:pt x="3378948" y="2043383"/>
                  <a:pt x="3350956" y="2042346"/>
                  <a:pt x="3298083" y="2042346"/>
                </a:cubicBezTo>
                <a:cubicBezTo>
                  <a:pt x="3245210" y="2042346"/>
                  <a:pt x="3169528" y="2038199"/>
                  <a:pt x="3117691" y="2042346"/>
                </a:cubicBezTo>
                <a:cubicBezTo>
                  <a:pt x="3065854" y="2046493"/>
                  <a:pt x="3014017" y="2064118"/>
                  <a:pt x="2987062" y="2067228"/>
                </a:cubicBezTo>
                <a:cubicBezTo>
                  <a:pt x="2960107" y="2070338"/>
                  <a:pt x="2966530" y="2061245"/>
                  <a:pt x="2955960" y="2061007"/>
                </a:cubicBezTo>
                <a:cubicBezTo>
                  <a:pt x="2781820" y="2057094"/>
                  <a:pt x="2607617" y="2056860"/>
                  <a:pt x="2433446" y="2054787"/>
                </a:cubicBezTo>
                <a:cubicBezTo>
                  <a:pt x="2406491" y="2050640"/>
                  <a:pt x="2379204" y="2048262"/>
                  <a:pt x="2352581" y="2042346"/>
                </a:cubicBezTo>
                <a:cubicBezTo>
                  <a:pt x="2341681" y="2039924"/>
                  <a:pt x="2332173" y="2033114"/>
                  <a:pt x="2321478" y="2029905"/>
                </a:cubicBezTo>
                <a:cubicBezTo>
                  <a:pt x="2311351" y="2026867"/>
                  <a:pt x="2300743" y="2025758"/>
                  <a:pt x="2290376" y="2023685"/>
                </a:cubicBezTo>
                <a:cubicBezTo>
                  <a:pt x="2280009" y="2019538"/>
                  <a:pt x="2269867" y="2014775"/>
                  <a:pt x="2259274" y="2011244"/>
                </a:cubicBezTo>
                <a:cubicBezTo>
                  <a:pt x="2244113" y="2006190"/>
                  <a:pt x="2218070" y="2002087"/>
                  <a:pt x="2203291" y="1998803"/>
                </a:cubicBezTo>
                <a:cubicBezTo>
                  <a:pt x="2194945" y="1996948"/>
                  <a:pt x="2186629" y="1994932"/>
                  <a:pt x="2178409" y="1992583"/>
                </a:cubicBezTo>
                <a:cubicBezTo>
                  <a:pt x="2172104" y="1990782"/>
                  <a:pt x="2166109" y="1987953"/>
                  <a:pt x="2159748" y="1986363"/>
                </a:cubicBezTo>
                <a:cubicBezTo>
                  <a:pt x="2149491" y="1983799"/>
                  <a:pt x="2139013" y="1982216"/>
                  <a:pt x="2128646" y="1980142"/>
                </a:cubicBezTo>
                <a:cubicBezTo>
                  <a:pt x="2056075" y="1982216"/>
                  <a:pt x="1983438" y="1982645"/>
                  <a:pt x="1910932" y="1986363"/>
                </a:cubicBezTo>
                <a:cubicBezTo>
                  <a:pt x="1874567" y="1988228"/>
                  <a:pt x="1896862" y="1993234"/>
                  <a:pt x="1867389" y="2005024"/>
                </a:cubicBezTo>
                <a:cubicBezTo>
                  <a:pt x="1853374" y="2010630"/>
                  <a:pt x="1838360" y="2013318"/>
                  <a:pt x="1823846" y="2017465"/>
                </a:cubicBezTo>
                <a:cubicBezTo>
                  <a:pt x="1786028" y="2042676"/>
                  <a:pt x="1826211" y="2018910"/>
                  <a:pt x="1780303" y="2036126"/>
                </a:cubicBezTo>
                <a:cubicBezTo>
                  <a:pt x="1771620" y="2039382"/>
                  <a:pt x="1764674" y="2047964"/>
                  <a:pt x="1755421" y="2048567"/>
                </a:cubicBezTo>
                <a:cubicBezTo>
                  <a:pt x="1668495" y="2054236"/>
                  <a:pt x="1581250" y="2052714"/>
                  <a:pt x="1494164" y="2054787"/>
                </a:cubicBezTo>
                <a:cubicBezTo>
                  <a:pt x="1417038" y="2065804"/>
                  <a:pt x="1461953" y="2062340"/>
                  <a:pt x="1344874" y="2054787"/>
                </a:cubicBezTo>
                <a:cubicBezTo>
                  <a:pt x="1323813" y="2053428"/>
                  <a:pt x="1216836" y="2046092"/>
                  <a:pt x="1189364" y="2042346"/>
                </a:cubicBezTo>
                <a:cubicBezTo>
                  <a:pt x="1026014" y="2020070"/>
                  <a:pt x="1233296" y="2036927"/>
                  <a:pt x="1021413" y="2023685"/>
                </a:cubicBezTo>
                <a:cubicBezTo>
                  <a:pt x="1006899" y="2021612"/>
                  <a:pt x="992332" y="2019875"/>
                  <a:pt x="977870" y="2017465"/>
                </a:cubicBezTo>
                <a:cubicBezTo>
                  <a:pt x="967441" y="2015727"/>
                  <a:pt x="957314" y="2011997"/>
                  <a:pt x="946768" y="2011244"/>
                </a:cubicBezTo>
                <a:cubicBezTo>
                  <a:pt x="899155" y="2007843"/>
                  <a:pt x="851389" y="2007097"/>
                  <a:pt x="803699" y="2005024"/>
                </a:cubicBezTo>
                <a:lnTo>
                  <a:pt x="753936" y="1992583"/>
                </a:lnTo>
                <a:cubicBezTo>
                  <a:pt x="747575" y="1990993"/>
                  <a:pt x="741704" y="1987649"/>
                  <a:pt x="735274" y="1986363"/>
                </a:cubicBezTo>
                <a:cubicBezTo>
                  <a:pt x="710539" y="1981416"/>
                  <a:pt x="660630" y="1973922"/>
                  <a:pt x="660630" y="1973922"/>
                </a:cubicBezTo>
                <a:cubicBezTo>
                  <a:pt x="617969" y="1959701"/>
                  <a:pt x="670922" y="1976495"/>
                  <a:pt x="610866" y="1961481"/>
                </a:cubicBezTo>
                <a:cubicBezTo>
                  <a:pt x="604505" y="1959891"/>
                  <a:pt x="598656" y="1956433"/>
                  <a:pt x="592205" y="1955260"/>
                </a:cubicBezTo>
                <a:cubicBezTo>
                  <a:pt x="575758" y="1952270"/>
                  <a:pt x="559030" y="1951113"/>
                  <a:pt x="542442" y="1949040"/>
                </a:cubicBezTo>
                <a:cubicBezTo>
                  <a:pt x="513413" y="1951113"/>
                  <a:pt x="484314" y="1952364"/>
                  <a:pt x="455356" y="1955260"/>
                </a:cubicBezTo>
                <a:cubicBezTo>
                  <a:pt x="442806" y="1956515"/>
                  <a:pt x="430646" y="1961481"/>
                  <a:pt x="418034" y="1961481"/>
                </a:cubicBezTo>
                <a:cubicBezTo>
                  <a:pt x="293608" y="1961481"/>
                  <a:pt x="169217" y="1957334"/>
                  <a:pt x="44809" y="1955260"/>
                </a:cubicBezTo>
                <a:cubicBezTo>
                  <a:pt x="-39123" y="1938475"/>
                  <a:pt x="23745" y="1961527"/>
                  <a:pt x="7487" y="1793530"/>
                </a:cubicBezTo>
                <a:cubicBezTo>
                  <a:pt x="6224" y="1780477"/>
                  <a:pt x="6450" y="1788346"/>
                  <a:pt x="7487" y="1774869"/>
                </a:cubicBezTo>
                <a:close/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546060" y="49188"/>
            <a:ext cx="40884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Slowly varying amplitudes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88925"/>
              </p:ext>
            </p:extLst>
          </p:nvPr>
        </p:nvGraphicFramePr>
        <p:xfrm>
          <a:off x="1533872" y="1079624"/>
          <a:ext cx="5486400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558" name="Equation" r:id="rId3" imgW="5486400" imgH="1993680" progId="Equation.DSMT4">
                  <p:embed/>
                </p:oleObj>
              </mc:Choice>
              <mc:Fallback>
                <p:oleObj name="Equation" r:id="rId3" imgW="5486400" imgH="19936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872" y="1079624"/>
                        <a:ext cx="5486400" cy="199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625252"/>
            <a:ext cx="513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The coupling constants are given by overlap integrals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3528" y="3208248"/>
            <a:ext cx="8367675" cy="369332"/>
            <a:chOff x="323528" y="3073524"/>
            <a:chExt cx="8367675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323528" y="3073524"/>
              <a:ext cx="8367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Introducing </a:t>
              </a:r>
              <a:r>
                <a:rPr lang="en-US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slowly varying amplitudes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            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 we obtain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3110622"/>
                </p:ext>
              </p:extLst>
            </p:nvPr>
          </p:nvGraphicFramePr>
          <p:xfrm>
            <a:off x="3995936" y="3098800"/>
            <a:ext cx="34163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559" name="Equation" r:id="rId5" imgW="3416040" imgH="330120" progId="Equation.DSMT4">
                    <p:embed/>
                  </p:oleObj>
                </mc:Choice>
                <mc:Fallback>
                  <p:oleObj name="Equation" r:id="rId5" imgW="3416040" imgH="3301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936" y="3098800"/>
                          <a:ext cx="3416300" cy="33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62099"/>
              </p:ext>
            </p:extLst>
          </p:nvPr>
        </p:nvGraphicFramePr>
        <p:xfrm>
          <a:off x="1533872" y="3849340"/>
          <a:ext cx="49657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560" name="Equation" r:id="rId7" imgW="4965480" imgH="1168200" progId="Equation.DSMT4">
                  <p:embed/>
                </p:oleObj>
              </mc:Choice>
              <mc:Fallback>
                <p:oleObj name="Equation" r:id="rId7" imgW="4965480" imgH="1168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872" y="3849340"/>
                        <a:ext cx="49657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48911" y="49188"/>
            <a:ext cx="50461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First-order (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Born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approximation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22342"/>
              </p:ext>
            </p:extLst>
          </p:nvPr>
        </p:nvGraphicFramePr>
        <p:xfrm>
          <a:off x="1547813" y="841276"/>
          <a:ext cx="572770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324" name="Equation" r:id="rId3" imgW="5727600" imgH="1574640" progId="Equation.DSMT4">
                  <p:embed/>
                </p:oleObj>
              </mc:Choice>
              <mc:Fallback>
                <p:oleObj name="Equation" r:id="rId3" imgW="572760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841276"/>
                        <a:ext cx="5727700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228770"/>
              </p:ext>
            </p:extLst>
          </p:nvPr>
        </p:nvGraphicFramePr>
        <p:xfrm>
          <a:off x="1604963" y="2713484"/>
          <a:ext cx="61341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325" name="Equation" r:id="rId5" imgW="6134040" imgH="1320480" progId="Equation.DSMT4">
                  <p:embed/>
                </p:oleObj>
              </mc:Choice>
              <mc:Fallback>
                <p:oleObj name="Equation" r:id="rId5" imgW="613404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4963" y="2713484"/>
                        <a:ext cx="6134100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002" y="4009628"/>
            <a:ext cx="9150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alibri" pitchFamily="34" charset="0"/>
              </a:rPr>
              <a:t>The integrals are “importantly non-zero” only if the integrands do not rapidly oscillate.</a:t>
            </a:r>
            <a:br>
              <a:rPr lang="en-US" sz="2000" smtClean="0">
                <a:latin typeface="Calibri" pitchFamily="34" charset="0"/>
              </a:rPr>
            </a:br>
            <a:r>
              <a:rPr lang="en-US" sz="2000" spc="-70" smtClean="0">
                <a:latin typeface="Calibri" pitchFamily="34" charset="0"/>
              </a:rPr>
              <a:t>Thus</a:t>
            </a:r>
            <a:r>
              <a:rPr lang="en-US" sz="2000" spc="-70" smtClean="0">
                <a:solidFill>
                  <a:srgbClr val="800000"/>
                </a:solidFill>
                <a:latin typeface="Calibri" pitchFamily="34" charset="0"/>
              </a:rPr>
              <a:t>, </a:t>
            </a:r>
            <a: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if K is slowly vaying, the modes with close propagation constants are strongly coupled .</a:t>
            </a:r>
            <a:b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Coupling of modes with significantly different </a:t>
            </a:r>
            <a:r>
              <a:rPr lang="el-GR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β</a:t>
            </a:r>
            <a: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’s requires that this difference is  compensated</a:t>
            </a:r>
            <a:b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000" i="1" spc="-7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by rapidly varying K(z).</a:t>
            </a:r>
            <a:endParaRPr lang="en-US" sz="2000" i="1" spc="-7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274" y="2385382"/>
            <a:ext cx="583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alibri" pitchFamily="34" charset="0"/>
              </a:rPr>
              <a:t>Supposing slow variation of amplitudes and for small </a:t>
            </a:r>
            <a:r>
              <a:rPr lang="en-US" sz="2000" i="1" smtClean="0">
                <a:latin typeface="Calibri" pitchFamily="34" charset="0"/>
              </a:rPr>
              <a:t>z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418" y="539317"/>
            <a:ext cx="498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alibri" pitchFamily="34" charset="0"/>
              </a:rPr>
              <a:t>Let us formally integrate the set of equations:</a:t>
            </a:r>
            <a:endParaRPr lang="en-US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3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95352" y="121196"/>
            <a:ext cx="3759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 simple applications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99598"/>
              </p:ext>
            </p:extLst>
          </p:nvPr>
        </p:nvGraphicFramePr>
        <p:xfrm>
          <a:off x="3403600" y="1735232"/>
          <a:ext cx="233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09" name="Equation" r:id="rId3" imgW="2336760" imgH="533160" progId="Equation.DSMT4">
                  <p:embed/>
                </p:oleObj>
              </mc:Choice>
              <mc:Fallback>
                <p:oleObj name="Equation" r:id="rId3" imgW="23367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600" y="1735232"/>
                        <a:ext cx="2336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60400" y="1345332"/>
            <a:ext cx="7471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Let us preserve only “slow” terms  satisfying the phase-matching condition:</a:t>
            </a:r>
            <a:endParaRPr lang="cs-CZ">
              <a:latin typeface="Calibri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60399" y="2311296"/>
            <a:ext cx="5475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For slowly-varying amplitudes </a:t>
            </a:r>
            <a:r>
              <a:rPr lang="en-US" smtClean="0">
                <a:latin typeface="Calibri" pitchFamily="34" charset="0"/>
              </a:rPr>
              <a:t>w can </a:t>
            </a:r>
            <a:r>
              <a:rPr lang="en-US">
                <a:latin typeface="Calibri" pitchFamily="34" charset="0"/>
              </a:rPr>
              <a:t>approximately </a:t>
            </a:r>
            <a:r>
              <a:rPr lang="en-US" smtClean="0">
                <a:latin typeface="Calibri" pitchFamily="34" charset="0"/>
              </a:rPr>
              <a:t>take 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956429"/>
              </p:ext>
            </p:extLst>
          </p:nvPr>
        </p:nvGraphicFramePr>
        <p:xfrm>
          <a:off x="6055320" y="2332562"/>
          <a:ext cx="1397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10" name="Equation" r:id="rId5" imgW="1396800" imgH="355320" progId="Equation.DSMT4">
                  <p:embed/>
                </p:oleObj>
              </mc:Choice>
              <mc:Fallback>
                <p:oleObj name="Equation" r:id="rId5" imgW="13968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320" y="2332562"/>
                        <a:ext cx="1397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52452" y="2680628"/>
            <a:ext cx="817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Next, we will apply the  Taylor expansion for               and take only the first two terms: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742295"/>
              </p:ext>
            </p:extLst>
          </p:nvPr>
        </p:nvGraphicFramePr>
        <p:xfrm>
          <a:off x="658813" y="3103384"/>
          <a:ext cx="7886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11" name="Equation" r:id="rId7" imgW="7886520" imgH="533160" progId="Equation.DSMT4">
                  <p:embed/>
                </p:oleObj>
              </mc:Choice>
              <mc:Fallback>
                <p:oleObj name="Equation" r:id="rId7" imgW="788652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3103384"/>
                        <a:ext cx="78867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879827"/>
              </p:ext>
            </p:extLst>
          </p:nvPr>
        </p:nvGraphicFramePr>
        <p:xfrm>
          <a:off x="1614388" y="3967480"/>
          <a:ext cx="55499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12" name="Equation" r:id="rId9" imgW="5549760" imgH="672840" progId="Equation.DSMT4">
                  <p:embed/>
                </p:oleObj>
              </mc:Choice>
              <mc:Fallback>
                <p:oleObj name="Equation" r:id="rId9" imgW="554976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388" y="3967480"/>
                        <a:ext cx="55499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373801"/>
              </p:ext>
            </p:extLst>
          </p:nvPr>
        </p:nvGraphicFramePr>
        <p:xfrm>
          <a:off x="4899258" y="2719244"/>
          <a:ext cx="635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13" name="Equation" r:id="rId11" imgW="634680" imgH="291960" progId="Equation.DSMT4">
                  <p:embed/>
                </p:oleObj>
              </mc:Choice>
              <mc:Fallback>
                <p:oleObj name="Equation" r:id="rId11" imgW="634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99258" y="2719244"/>
                        <a:ext cx="635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58078" y="4615552"/>
            <a:ext cx="797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The spectral dependence of the “transmission coefficient” is approximately given </a:t>
            </a:r>
            <a:b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by the Fourier expansion of the spatial dependence of the coupling constant.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8168" y="3535432"/>
            <a:ext cx="7121821" cy="369332"/>
            <a:chOff x="688801" y="2929508"/>
            <a:chExt cx="7121821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688801" y="2929508"/>
              <a:ext cx="7121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We define the “transmission coefficient” from mode     to mode     and get 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1876035"/>
                </p:ext>
              </p:extLst>
            </p:nvPr>
          </p:nvGraphicFramePr>
          <p:xfrm>
            <a:off x="5713495" y="3053871"/>
            <a:ext cx="1651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14" name="Equation" r:id="rId13" imgW="164880" imgH="177480" progId="Equation.DSMT4">
                    <p:embed/>
                  </p:oleObj>
                </mc:Choice>
                <mc:Fallback>
                  <p:oleObj name="Equation" r:id="rId13" imgW="1648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13495" y="3053871"/>
                          <a:ext cx="1651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5742779"/>
                </p:ext>
              </p:extLst>
            </p:nvPr>
          </p:nvGraphicFramePr>
          <p:xfrm>
            <a:off x="6739102" y="3048756"/>
            <a:ext cx="1905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15" name="Equation" r:id="rId15" imgW="190440" imgH="215640" progId="Equation.DSMT4">
                    <p:embed/>
                  </p:oleObj>
                </mc:Choice>
                <mc:Fallback>
                  <p:oleObj name="Equation" r:id="rId15" imgW="1904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739102" y="3048756"/>
                          <a:ext cx="1905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2891925" y="769268"/>
            <a:ext cx="336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1. Coupling of two forward modes</a:t>
            </a:r>
          </a:p>
        </p:txBody>
      </p:sp>
    </p:spTree>
    <p:extLst>
      <p:ext uri="{BB962C8B-B14F-4D97-AF65-F5344CB8AC3E}">
        <p14:creationId xmlns:p14="http://schemas.microsoft.com/office/powerpoint/2010/main" val="20171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10525" y="-22820"/>
            <a:ext cx="49229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Waveguide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ragg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grating mirror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88200"/>
              </p:ext>
            </p:extLst>
          </p:nvPr>
        </p:nvGraphicFramePr>
        <p:xfrm>
          <a:off x="2414116" y="2029842"/>
          <a:ext cx="4102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19" name="Equation" r:id="rId3" imgW="4101840" imgH="723600" progId="Equation.DSMT4">
                  <p:embed/>
                </p:oleObj>
              </mc:Choice>
              <mc:Fallback>
                <p:oleObj name="Equation" r:id="rId3" imgW="410184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116" y="2029842"/>
                        <a:ext cx="4102100" cy="7239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518450" y="818506"/>
            <a:ext cx="3179961" cy="1200249"/>
            <a:chOff x="539552" y="841276"/>
            <a:chExt cx="3179961" cy="1200249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539552" y="1316509"/>
              <a:ext cx="2930525" cy="4318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1834952" y="1279996"/>
              <a:ext cx="1296987" cy="71438"/>
              <a:chOff x="1292" y="1933"/>
              <a:chExt cx="1452" cy="182"/>
            </a:xfrm>
          </p:grpSpPr>
          <p:grpSp>
            <p:nvGrpSpPr>
              <p:cNvPr id="5" name="Group 5"/>
              <p:cNvGrpSpPr>
                <a:grpSpLocks/>
              </p:cNvGrpSpPr>
              <p:nvPr/>
            </p:nvGrpSpPr>
            <p:grpSpPr bwMode="auto">
              <a:xfrm>
                <a:off x="1292" y="1933"/>
                <a:ext cx="363" cy="182"/>
                <a:chOff x="1292" y="1933"/>
                <a:chExt cx="363" cy="182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92" y="1933"/>
                  <a:ext cx="182" cy="91"/>
                  <a:chOff x="1292" y="1933"/>
                  <a:chExt cx="182" cy="91"/>
                </a:xfrm>
              </p:grpSpPr>
              <p:sp>
                <p:nvSpPr>
                  <p:cNvPr id="31" name="Arc 7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2" name="Arc 8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8" name="Group 9"/>
                <p:cNvGrpSpPr>
                  <a:grpSpLocks/>
                </p:cNvGrpSpPr>
                <p:nvPr/>
              </p:nvGrpSpPr>
              <p:grpSpPr bwMode="auto">
                <a:xfrm flipV="1">
                  <a:off x="1473" y="2024"/>
                  <a:ext cx="182" cy="91"/>
                  <a:chOff x="1292" y="1933"/>
                  <a:chExt cx="182" cy="91"/>
                </a:xfrm>
              </p:grpSpPr>
              <p:sp>
                <p:nvSpPr>
                  <p:cNvPr id="29" name="Arc 10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30" name="Arc 11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1655" y="1933"/>
                <a:ext cx="363" cy="182"/>
                <a:chOff x="1292" y="1933"/>
                <a:chExt cx="363" cy="182"/>
              </a:xfrm>
            </p:grpSpPr>
            <p:grpSp>
              <p:nvGrpSpPr>
                <p:cNvPr id="21" name="Group 13"/>
                <p:cNvGrpSpPr>
                  <a:grpSpLocks/>
                </p:cNvGrpSpPr>
                <p:nvPr/>
              </p:nvGrpSpPr>
              <p:grpSpPr bwMode="auto">
                <a:xfrm>
                  <a:off x="1292" y="1933"/>
                  <a:ext cx="182" cy="91"/>
                  <a:chOff x="1292" y="1933"/>
                  <a:chExt cx="182" cy="91"/>
                </a:xfrm>
              </p:grpSpPr>
              <p:sp>
                <p:nvSpPr>
                  <p:cNvPr id="25" name="Arc 14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" name="Arc 15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2" name="Group 16"/>
                <p:cNvGrpSpPr>
                  <a:grpSpLocks/>
                </p:cNvGrpSpPr>
                <p:nvPr/>
              </p:nvGrpSpPr>
              <p:grpSpPr bwMode="auto">
                <a:xfrm flipV="1">
                  <a:off x="1473" y="2024"/>
                  <a:ext cx="182" cy="91"/>
                  <a:chOff x="1292" y="1933"/>
                  <a:chExt cx="182" cy="91"/>
                </a:xfrm>
              </p:grpSpPr>
              <p:sp>
                <p:nvSpPr>
                  <p:cNvPr id="23" name="Arc 17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" name="Arc 18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2018" y="1933"/>
                <a:ext cx="363" cy="182"/>
                <a:chOff x="1292" y="1933"/>
                <a:chExt cx="363" cy="182"/>
              </a:xfrm>
            </p:grpSpPr>
            <p:grpSp>
              <p:nvGrpSpPr>
                <p:cNvPr id="15" name="Group 20"/>
                <p:cNvGrpSpPr>
                  <a:grpSpLocks/>
                </p:cNvGrpSpPr>
                <p:nvPr/>
              </p:nvGrpSpPr>
              <p:grpSpPr bwMode="auto">
                <a:xfrm>
                  <a:off x="1292" y="1933"/>
                  <a:ext cx="182" cy="91"/>
                  <a:chOff x="1292" y="1933"/>
                  <a:chExt cx="182" cy="91"/>
                </a:xfrm>
              </p:grpSpPr>
              <p:sp>
                <p:nvSpPr>
                  <p:cNvPr id="19" name="Arc 21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0" name="Arc 22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" name="Group 23"/>
                <p:cNvGrpSpPr>
                  <a:grpSpLocks/>
                </p:cNvGrpSpPr>
                <p:nvPr/>
              </p:nvGrpSpPr>
              <p:grpSpPr bwMode="auto">
                <a:xfrm flipV="1">
                  <a:off x="1473" y="2024"/>
                  <a:ext cx="182" cy="91"/>
                  <a:chOff x="1292" y="1933"/>
                  <a:chExt cx="182" cy="91"/>
                </a:xfrm>
              </p:grpSpPr>
              <p:sp>
                <p:nvSpPr>
                  <p:cNvPr id="17" name="Arc 24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8" name="Arc 25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2381" y="1933"/>
                <a:ext cx="363" cy="182"/>
                <a:chOff x="1292" y="1933"/>
                <a:chExt cx="363" cy="182"/>
              </a:xfrm>
            </p:grpSpPr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1292" y="1933"/>
                  <a:ext cx="182" cy="91"/>
                  <a:chOff x="1292" y="1933"/>
                  <a:chExt cx="182" cy="91"/>
                </a:xfrm>
              </p:grpSpPr>
              <p:sp>
                <p:nvSpPr>
                  <p:cNvPr id="13" name="Arc 28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4" name="Arc 29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flipV="1">
                  <a:off x="1473" y="2024"/>
                  <a:ext cx="182" cy="91"/>
                  <a:chOff x="1292" y="1933"/>
                  <a:chExt cx="182" cy="91"/>
                </a:xfrm>
              </p:grpSpPr>
              <p:sp>
                <p:nvSpPr>
                  <p:cNvPr id="11" name="Arc 31"/>
                  <p:cNvSpPr>
                    <a:spLocks/>
                  </p:cNvSpPr>
                  <p:nvPr/>
                </p:nvSpPr>
                <p:spPr bwMode="auto">
                  <a:xfrm>
                    <a:off x="1383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12" name="Arc 32"/>
                  <p:cNvSpPr>
                    <a:spLocks/>
                  </p:cNvSpPr>
                  <p:nvPr/>
                </p:nvSpPr>
                <p:spPr bwMode="auto">
                  <a:xfrm flipH="1">
                    <a:off x="1292" y="1933"/>
                    <a:ext cx="91" cy="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</p:grpSp>
          </p:grpSp>
        </p:grpSp>
        <p:sp>
          <p:nvSpPr>
            <p:cNvPr id="33" name="AutoShape 33"/>
            <p:cNvSpPr>
              <a:spLocks noChangeArrowheads="1"/>
            </p:cNvSpPr>
            <p:nvPr/>
          </p:nvSpPr>
          <p:spPr bwMode="auto">
            <a:xfrm>
              <a:off x="696268" y="1389534"/>
              <a:ext cx="779462" cy="109537"/>
            </a:xfrm>
            <a:prstGeom prst="rightArrow">
              <a:avLst>
                <a:gd name="adj1" fmla="val 50000"/>
                <a:gd name="adj2" fmla="val 17789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aphicFrame>
          <p:nvGraphicFramePr>
            <p:cNvPr id="36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1121113"/>
                </p:ext>
              </p:extLst>
            </p:nvPr>
          </p:nvGraphicFramePr>
          <p:xfrm>
            <a:off x="958404" y="1020763"/>
            <a:ext cx="2286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20" name="Equation" r:id="rId5" imgW="228600" imgH="291960" progId="Equation.DSMT4">
                    <p:embed/>
                  </p:oleObj>
                </mc:Choice>
                <mc:Fallback>
                  <p:oleObj name="Equation" r:id="rId5" imgW="2286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8404" y="1020763"/>
                          <a:ext cx="2286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2123877" y="1181571"/>
              <a:ext cx="0" cy="134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2449314" y="1181571"/>
              <a:ext cx="0" cy="157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2126903" y="1181571"/>
              <a:ext cx="325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40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2061233"/>
                </p:ext>
              </p:extLst>
            </p:nvPr>
          </p:nvGraphicFramePr>
          <p:xfrm>
            <a:off x="2195736" y="913284"/>
            <a:ext cx="2032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21" name="Equation" r:id="rId7" imgW="203040" imgH="215640" progId="Equation.DSMT4">
                    <p:embed/>
                  </p:oleObj>
                </mc:Choice>
                <mc:Fallback>
                  <p:oleObj name="Equation" r:id="rId7" imgW="20304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5736" y="913284"/>
                          <a:ext cx="2032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1494771"/>
                </p:ext>
              </p:extLst>
            </p:nvPr>
          </p:nvGraphicFramePr>
          <p:xfrm>
            <a:off x="758379" y="1749425"/>
            <a:ext cx="825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22" name="Equation" r:id="rId9" imgW="825480" imgH="291960" progId="Equation.DSMT4">
                    <p:embed/>
                  </p:oleObj>
                </mc:Choice>
                <mc:Fallback>
                  <p:oleObj name="Equation" r:id="rId9" imgW="82548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8379" y="1749425"/>
                          <a:ext cx="8255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 flipH="1">
              <a:off x="683568" y="1532409"/>
              <a:ext cx="779462" cy="109537"/>
            </a:xfrm>
            <a:prstGeom prst="rightArrow">
              <a:avLst>
                <a:gd name="adj1" fmla="val 50000"/>
                <a:gd name="adj2" fmla="val 17789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V="1">
              <a:off x="3131939" y="913284"/>
              <a:ext cx="0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47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944652"/>
                </p:ext>
              </p:extLst>
            </p:nvPr>
          </p:nvGraphicFramePr>
          <p:xfrm>
            <a:off x="3198813" y="841276"/>
            <a:ext cx="5207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23" name="Equation" r:id="rId11" imgW="520560" imgH="215640" progId="Equation.DSMT4">
                    <p:embed/>
                  </p:oleObj>
                </mc:Choice>
                <mc:Fallback>
                  <p:oleObj name="Equation" r:id="rId11" imgW="52056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813" y="841276"/>
                          <a:ext cx="5207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6660232" y="1993404"/>
            <a:ext cx="2186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  <a:latin typeface="Calibri" pitchFamily="34" charset="0"/>
              </a:rPr>
              <a:t>Boundary conditions:</a:t>
            </a:r>
            <a:endParaRPr lang="cs-CZ">
              <a:solidFill>
                <a:schemeClr val="accent2"/>
              </a:solidFill>
              <a:latin typeface="Calibri" pitchFamily="34" charset="0"/>
            </a:endParaRPr>
          </a:p>
        </p:txBody>
      </p:sp>
      <p:graphicFrame>
        <p:nvGraphicFramePr>
          <p:cNvPr id="49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654239"/>
              </p:ext>
            </p:extLst>
          </p:nvPr>
        </p:nvGraphicFramePr>
        <p:xfrm>
          <a:off x="6588224" y="2353692"/>
          <a:ext cx="2362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24" name="Equation" r:id="rId13" imgW="2361960" imgH="393480" progId="Equation.DSMT4">
                  <p:embed/>
                </p:oleObj>
              </mc:Choice>
              <mc:Fallback>
                <p:oleObj name="Equation" r:id="rId13" imgW="2361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353692"/>
                        <a:ext cx="2362200" cy="3937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2">
                            <a:lumMod val="75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375284"/>
              </p:ext>
            </p:extLst>
          </p:nvPr>
        </p:nvGraphicFramePr>
        <p:xfrm>
          <a:off x="2398588" y="2857500"/>
          <a:ext cx="65659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25" name="Equation" r:id="rId15" imgW="6565680" imgH="1180800" progId="Equation.DSMT4">
                  <p:embed/>
                </p:oleObj>
              </mc:Choice>
              <mc:Fallback>
                <p:oleObj name="Equation" r:id="rId15" imgW="6565680" imgH="1180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588" y="2857500"/>
                        <a:ext cx="6565900" cy="11811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>
                            <a:lumMod val="75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397648"/>
              </p:ext>
            </p:extLst>
          </p:nvPr>
        </p:nvGraphicFramePr>
        <p:xfrm>
          <a:off x="2752725" y="4087813"/>
          <a:ext cx="4686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26" name="Equation" r:id="rId17" imgW="4686120" imgH="914400" progId="Equation.DSMT4">
                  <p:embed/>
                </p:oleObj>
              </mc:Choice>
              <mc:Fallback>
                <p:oleObj name="Equation" r:id="rId17" imgW="468612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4087813"/>
                        <a:ext cx="4686300" cy="9144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3"/>
          <p:cNvGrpSpPr>
            <a:grpSpLocks/>
          </p:cNvGrpSpPr>
          <p:nvPr/>
        </p:nvGrpSpPr>
        <p:grpSpPr bwMode="auto">
          <a:xfrm>
            <a:off x="2655791" y="5105556"/>
            <a:ext cx="1322388" cy="369888"/>
            <a:chOff x="4273" y="2765"/>
            <a:chExt cx="833" cy="233"/>
          </a:xfrm>
        </p:grpSpPr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4273" y="2765"/>
              <a:ext cx="3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>
                  <a:latin typeface="Calibri" pitchFamily="34" charset="0"/>
                </a:rPr>
                <a:t>For</a:t>
              </a:r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55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764243"/>
                </p:ext>
              </p:extLst>
            </p:nvPr>
          </p:nvGraphicFramePr>
          <p:xfrm>
            <a:off x="4642" y="2796"/>
            <a:ext cx="464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27" name="Equation" r:id="rId19" imgW="736560" imgH="266400" progId="Equation.DSMT4">
                    <p:embed/>
                  </p:oleObj>
                </mc:Choice>
                <mc:Fallback>
                  <p:oleObj name="Equation" r:id="rId19" imgW="73656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2" y="2796"/>
                          <a:ext cx="464" cy="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86203"/>
              </p:ext>
            </p:extLst>
          </p:nvPr>
        </p:nvGraphicFramePr>
        <p:xfrm>
          <a:off x="4081636" y="5089748"/>
          <a:ext cx="1714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28" name="Equation" r:id="rId21" imgW="1714320" imgH="419040" progId="Equation.DSMT4">
                  <p:embed/>
                </p:oleObj>
              </mc:Choice>
              <mc:Fallback>
                <p:oleObj name="Equation" r:id="rId21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636" y="5089748"/>
                        <a:ext cx="17145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1162893" y="471944"/>
            <a:ext cx="659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2. Coupling  of forward and backward modes by a waveguide grating</a:t>
            </a:r>
          </a:p>
        </p:txBody>
      </p:sp>
      <p:graphicFrame>
        <p:nvGraphicFramePr>
          <p:cNvPr id="4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44088"/>
              </p:ext>
            </p:extLst>
          </p:nvPr>
        </p:nvGraphicFramePr>
        <p:xfrm>
          <a:off x="3923928" y="1061864"/>
          <a:ext cx="4838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29" name="Equation" r:id="rId23" imgW="4838400" imgH="571320" progId="Equation.DSMT4">
                  <p:embed/>
                </p:oleObj>
              </mc:Choice>
              <mc:Fallback>
                <p:oleObj name="Equation" r:id="rId23" imgW="48384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061864"/>
                        <a:ext cx="48387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473472" y="1993404"/>
            <a:ext cx="20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Coupled equations: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4567" y="2920216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Solution: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3472" y="4389852"/>
            <a:ext cx="203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Grating reflectance:</a:t>
            </a:r>
          </a:p>
        </p:txBody>
      </p:sp>
      <p:sp>
        <p:nvSpPr>
          <p:cNvPr id="64" name="Line 46"/>
          <p:cNvSpPr>
            <a:spLocks noChangeShapeType="1"/>
          </p:cNvSpPr>
          <p:nvPr/>
        </p:nvSpPr>
        <p:spPr bwMode="auto">
          <a:xfrm flipV="1">
            <a:off x="1803084" y="890514"/>
            <a:ext cx="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6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833050"/>
              </p:ext>
            </p:extLst>
          </p:nvPr>
        </p:nvGraphicFramePr>
        <p:xfrm>
          <a:off x="1331994" y="812826"/>
          <a:ext cx="482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30" name="Equation" r:id="rId25" imgW="482400" imgH="228600" progId="Equation.DSMT4">
                  <p:embed/>
                </p:oleObj>
              </mc:Choice>
              <mc:Fallback>
                <p:oleObj name="Equation" r:id="rId25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94" y="812826"/>
                        <a:ext cx="482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92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2427" y="49188"/>
            <a:ext cx="6019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Spe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ctral dependence of the reflectance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792346"/>
              </p:ext>
            </p:extLst>
          </p:nvPr>
        </p:nvGraphicFramePr>
        <p:xfrm>
          <a:off x="5868144" y="4746848"/>
          <a:ext cx="1219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36" name="Equation" r:id="rId3" imgW="1218960" imgH="342720" progId="Equation.DSMT4">
                  <p:embed/>
                </p:oleObj>
              </mc:Choice>
              <mc:Fallback>
                <p:oleObj name="Equation" r:id="rId3" imgW="12189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8144" y="4746848"/>
                        <a:ext cx="1219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716051"/>
              </p:ext>
            </p:extLst>
          </p:nvPr>
        </p:nvGraphicFramePr>
        <p:xfrm>
          <a:off x="1187625" y="826588"/>
          <a:ext cx="6480719" cy="455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37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7625" y="826588"/>
                        <a:ext cx="6480719" cy="455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7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9865" y="30024"/>
            <a:ext cx="8464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Numerical methods for modelling waveguide structures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25252"/>
            <a:ext cx="419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Three main classes of modelling methods: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6512" y="985292"/>
            <a:ext cx="92404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Frequency-domain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mode solvers</a:t>
            </a:r>
            <a:r>
              <a:rPr lang="en-US" b="1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for calculation of eigenmodes and propagation constants 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of straight and bent uniform waveguides;  </a:t>
            </a:r>
            <a:r>
              <a:rPr lang="en-US" smtClean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1D, 2D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, approximate, “rigorous”;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scalar, semivectorial,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full-vector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modal methods (Fourier modal method),</a:t>
            </a:r>
            <a:r>
              <a:rPr lang="en-US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discretization-based methods like FD, FE. BE, etc. 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Frequency-domain</a:t>
            </a:r>
            <a:r>
              <a:rPr lang="en-US" b="1" smtClean="0">
                <a:latin typeface="Calibri" panose="020F0502020204030204" pitchFamily="34" charset="0"/>
                <a:cs typeface="Arial" panose="020B0604020202020204" pitchFamily="34" charset="0"/>
              </a:rPr>
              <a:t> “beam propagation” methods (BPM);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 in principle, scattering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methods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calculating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optical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field distribution within a waveguide structure for a given excitation field; </a:t>
            </a:r>
            <a:br>
              <a:rPr lang="en-US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modal, FFT-BPM, FD-BPM, FE-BPM; 2D, 3D, scalar, full-vector; </a:t>
            </a:r>
            <a:br>
              <a:rPr lang="en-US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unidirectional, </a:t>
            </a: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bi-directional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(in fact, omnidirectional), etc. </a:t>
            </a:r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smtClean="0">
                <a:latin typeface="Calibri" panose="020F0502020204030204" pitchFamily="34" charset="0"/>
                <a:cs typeface="Arial" panose="020B0604020202020204" pitchFamily="34" charset="0"/>
              </a:rPr>
              <a:t>Time-domain </a:t>
            </a:r>
            <a:r>
              <a:rPr lang="en-US" b="1">
                <a:latin typeface="Calibri" panose="020F0502020204030204" pitchFamily="34" charset="0"/>
                <a:cs typeface="Arial" panose="020B0604020202020204" pitchFamily="34" charset="0"/>
              </a:rPr>
              <a:t>methods (FDTD ,</a:t>
            </a:r>
            <a:r>
              <a:rPr lang="en-US" b="1" smtClean="0">
                <a:latin typeface="Calibri" panose="020F0502020204030204" pitchFamily="34" charset="0"/>
                <a:cs typeface="Arial" panose="020B0604020202020204" pitchFamily="34" charset="0"/>
              </a:rPr>
              <a:t> FETD,…)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: numerical model of optical field generated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by a given distribution of sources.   Essentially, direct numerical solution 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of Maxwell equations.</a:t>
            </a:r>
          </a:p>
          <a:p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363538"/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… and many other special methods</a:t>
            </a:r>
          </a:p>
        </p:txBody>
      </p:sp>
    </p:spTree>
    <p:extLst>
      <p:ext uri="{BB962C8B-B14F-4D97-AF65-F5344CB8AC3E}">
        <p14:creationId xmlns:p14="http://schemas.microsoft.com/office/powerpoint/2010/main" val="42032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865197"/>
              </p:ext>
            </p:extLst>
          </p:nvPr>
        </p:nvGraphicFramePr>
        <p:xfrm>
          <a:off x="3803600" y="4233863"/>
          <a:ext cx="43688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95" name="Equation" r:id="rId3" imgW="4368600" imgH="1130040" progId="Equation.DSMT4">
                  <p:embed/>
                </p:oleObj>
              </mc:Choice>
              <mc:Fallback>
                <p:oleObj name="Equation" r:id="rId3" imgW="4368600" imgH="1130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3600" y="4233863"/>
                        <a:ext cx="4368800" cy="113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22462" y="-22820"/>
            <a:ext cx="4299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 transfer matrix method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8645525" y="6441132"/>
            <a:ext cx="390525" cy="304800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altLang="cs-CZ"/>
          </a:p>
        </p:txBody>
      </p:sp>
      <p:grpSp>
        <p:nvGrpSpPr>
          <p:cNvPr id="38" name="Group 37"/>
          <p:cNvGrpSpPr/>
          <p:nvPr/>
        </p:nvGrpSpPr>
        <p:grpSpPr>
          <a:xfrm>
            <a:off x="18430" y="409228"/>
            <a:ext cx="3349625" cy="3017913"/>
            <a:chOff x="77788" y="663500"/>
            <a:chExt cx="3349625" cy="3017913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44488" y="663500"/>
              <a:ext cx="3082925" cy="2927351"/>
              <a:chOff x="385" y="649"/>
              <a:chExt cx="1942" cy="1844"/>
            </a:xfrm>
          </p:grpSpPr>
          <p:sp>
            <p:nvSpPr>
              <p:cNvPr id="6" name="Line 6"/>
              <p:cNvSpPr>
                <a:spLocks noChangeShapeType="1"/>
              </p:cNvSpPr>
              <p:nvPr/>
            </p:nvSpPr>
            <p:spPr bwMode="auto">
              <a:xfrm flipV="1">
                <a:off x="385" y="668"/>
                <a:ext cx="0" cy="1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aphicFrame>
            <p:nvGraphicFramePr>
              <p:cNvPr id="7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8529437"/>
                  </p:ext>
                </p:extLst>
              </p:nvPr>
            </p:nvGraphicFramePr>
            <p:xfrm>
              <a:off x="445" y="649"/>
              <a:ext cx="104" cy="1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5396" name="Equation" r:id="rId5" imgW="164880" imgH="177480" progId="Equation.DSMT4">
                      <p:embed/>
                    </p:oleObj>
                  </mc:Choice>
                  <mc:Fallback>
                    <p:oleObj name="Equation" r:id="rId5" imgW="1648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5" y="649"/>
                            <a:ext cx="104" cy="1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385" y="2493"/>
                <a:ext cx="19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aphicFrame>
            <p:nvGraphicFramePr>
              <p:cNvPr id="9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2797998"/>
                  </p:ext>
                </p:extLst>
              </p:nvPr>
            </p:nvGraphicFramePr>
            <p:xfrm>
              <a:off x="2231" y="2344"/>
              <a:ext cx="96" cy="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5397" name="Equation" r:id="rId7" imgW="152280" imgH="152280" progId="Equation.DSMT4">
                      <p:embed/>
                    </p:oleObj>
                  </mc:Choice>
                  <mc:Fallback>
                    <p:oleObj name="Equation" r:id="rId7" imgW="152280" imgH="1522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31" y="2344"/>
                            <a:ext cx="96" cy="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85" y="895"/>
                <a:ext cx="1815" cy="272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385" y="1167"/>
                <a:ext cx="1815" cy="272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385" y="1439"/>
                <a:ext cx="1815" cy="408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385" y="1847"/>
                <a:ext cx="1815" cy="182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385" y="2029"/>
                <a:ext cx="1815" cy="453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 useBgFill="1"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1241425" y="2052563"/>
              <a:ext cx="746615" cy="36933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Calibri" panose="020F0502020204030204" pitchFamily="34" charset="0"/>
                </a:rPr>
                <a:t>layer </a:t>
              </a:r>
              <a:r>
                <a:rPr lang="en-US" altLang="cs-CZ" i="1">
                  <a:latin typeface="Calibri" panose="020F0502020204030204" pitchFamily="34" charset="0"/>
                </a:rPr>
                <a:t>l</a:t>
              </a:r>
              <a:endParaRPr lang="cs-CZ" altLang="cs-CZ" i="1">
                <a:latin typeface="Calibri" panose="020F0502020204030204" pitchFamily="34" charset="0"/>
              </a:endParaRPr>
            </a:p>
          </p:txBody>
        </p:sp>
        <p:sp useBgFill="1"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1227138" y="3000301"/>
              <a:ext cx="810735" cy="36933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Calibri" panose="020F0502020204030204" pitchFamily="34" charset="0"/>
                </a:rPr>
                <a:t>layer 1</a:t>
              </a:r>
              <a:endParaRPr lang="cs-CZ" altLang="cs-CZ">
                <a:latin typeface="Calibri" panose="020F0502020204030204" pitchFamily="34" charset="0"/>
              </a:endParaRPr>
            </a:p>
          </p:txBody>
        </p:sp>
        <p:sp useBgFill="1"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181100" y="1101651"/>
              <a:ext cx="869950" cy="36671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>
                  <a:latin typeface="Calibri" panose="020F0502020204030204" pitchFamily="34" charset="0"/>
                </a:rPr>
                <a:t>layer</a:t>
              </a:r>
              <a:r>
                <a:rPr lang="cs-CZ" altLang="cs-CZ">
                  <a:latin typeface="Calibri" panose="020F0502020204030204" pitchFamily="34" charset="0"/>
                </a:rPr>
                <a:t> </a:t>
              </a:r>
              <a:r>
                <a:rPr lang="cs-CZ" altLang="cs-CZ" i="1">
                  <a:latin typeface="Calibri" panose="020F0502020204030204" pitchFamily="34" charset="0"/>
                </a:rPr>
                <a:t>L</a:t>
              </a:r>
            </a:p>
          </p:txBody>
        </p:sp>
        <p:graphicFrame>
          <p:nvGraphicFramePr>
            <p:cNvPr id="32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5115059"/>
                </p:ext>
              </p:extLst>
            </p:nvPr>
          </p:nvGraphicFramePr>
          <p:xfrm>
            <a:off x="107504" y="3389313"/>
            <a:ext cx="2413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398" name="Equation" r:id="rId9" imgW="241200" imgH="291960" progId="Equation.DSMT4">
                    <p:embed/>
                  </p:oleObj>
                </mc:Choice>
                <mc:Fallback>
                  <p:oleObj name="Equation" r:id="rId9" imgW="2412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04" y="3389313"/>
                          <a:ext cx="2413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6542879"/>
                </p:ext>
              </p:extLst>
            </p:nvPr>
          </p:nvGraphicFramePr>
          <p:xfrm>
            <a:off x="125413" y="2709863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399" name="Equation" r:id="rId11" imgW="215640" imgH="291960" progId="Equation.DSMT4">
                    <p:embed/>
                  </p:oleObj>
                </mc:Choice>
                <mc:Fallback>
                  <p:oleObj name="Equation" r:id="rId11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413" y="2709863"/>
                          <a:ext cx="2159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4379107"/>
                </p:ext>
              </p:extLst>
            </p:nvPr>
          </p:nvGraphicFramePr>
          <p:xfrm>
            <a:off x="109538" y="1771650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400" name="Equation" r:id="rId13" imgW="215640" imgH="291960" progId="Equation.DSMT4">
                    <p:embed/>
                  </p:oleObj>
                </mc:Choice>
                <mc:Fallback>
                  <p:oleObj name="Equation" r:id="rId13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538" y="1771650"/>
                          <a:ext cx="2159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0758504"/>
                </p:ext>
              </p:extLst>
            </p:nvPr>
          </p:nvGraphicFramePr>
          <p:xfrm>
            <a:off x="77788" y="885825"/>
            <a:ext cx="2540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401" name="Equation" r:id="rId15" imgW="253800" imgH="291960" progId="Equation.DSMT4">
                    <p:embed/>
                  </p:oleObj>
                </mc:Choice>
                <mc:Fallback>
                  <p:oleObj name="Equation" r:id="rId15" imgW="2538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88" y="885825"/>
                          <a:ext cx="254000" cy="29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ight Arrow 36"/>
            <p:cNvSpPr/>
            <p:nvPr/>
          </p:nvSpPr>
          <p:spPr>
            <a:xfrm>
              <a:off x="755576" y="1582458"/>
              <a:ext cx="1944216" cy="215900"/>
            </a:xfrm>
            <a:prstGeom prst="rightArrow">
              <a:avLst>
                <a:gd name="adj1" fmla="val 50000"/>
                <a:gd name="adj2" fmla="val 183575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40"/>
          <p:cNvCxnSpPr/>
          <p:nvPr/>
        </p:nvCxnSpPr>
        <p:spPr>
          <a:xfrm flipV="1">
            <a:off x="285130" y="783336"/>
            <a:ext cx="2881313" cy="3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79656" y="3336528"/>
            <a:ext cx="2881313" cy="3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251" y="3417238"/>
            <a:ext cx="3313215" cy="369332"/>
            <a:chOff x="690631" y="3382068"/>
            <a:chExt cx="3313215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690631" y="3382068"/>
              <a:ext cx="3313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Matrices are </a:t>
              </a:r>
              <a:r>
                <a:rPr lang="en-US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rPr>
                <a:t>even functions 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of    !</a:t>
              </a:r>
              <a:endParaRPr lang="cs-CZ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4648437"/>
                </p:ext>
              </p:extLst>
            </p:nvPr>
          </p:nvGraphicFramePr>
          <p:xfrm>
            <a:off x="3636020" y="3423552"/>
            <a:ext cx="2159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402" name="Equation" r:id="rId17" imgW="215640" imgH="291960" progId="Equation.DSMT4">
                    <p:embed/>
                  </p:oleObj>
                </mc:Choice>
                <mc:Fallback>
                  <p:oleObj name="Equation" r:id="rId17" imgW="21564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636020" y="3423552"/>
                          <a:ext cx="2159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40203"/>
              </p:ext>
            </p:extLst>
          </p:nvPr>
        </p:nvGraphicFramePr>
        <p:xfrm>
          <a:off x="179512" y="4369668"/>
          <a:ext cx="35433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3" name="Equation" r:id="rId19" imgW="3543120" imgH="672840" progId="Equation.DSMT4">
                  <p:embed/>
                </p:oleObj>
              </mc:Choice>
              <mc:Fallback>
                <p:oleObj name="Equation" r:id="rId19" imgW="3543120" imgH="67284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369668"/>
                        <a:ext cx="35433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186546" y="3758434"/>
            <a:ext cx="50489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alibri" panose="020F0502020204030204" pitchFamily="34" charset="0"/>
              </a:rPr>
              <a:t>Transforma</a:t>
            </a:r>
            <a:r>
              <a:rPr lang="en-US" altLang="cs-CZ">
                <a:latin typeface="Calibri" panose="020F0502020204030204" pitchFamily="34" charset="0"/>
              </a:rPr>
              <a:t>tion </a:t>
            </a:r>
            <a:r>
              <a:rPr lang="en-US" altLang="cs-CZ" smtClean="0">
                <a:latin typeface="Calibri" panose="020F0502020204030204" pitchFamily="34" charset="0"/>
              </a:rPr>
              <a:t>over the whole multilayer structure: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560138" y="4555888"/>
            <a:ext cx="1403272" cy="461852"/>
          </a:xfrm>
          <a:prstGeom prst="rect">
            <a:avLst/>
          </a:prstGeom>
          <a:noFill/>
          <a:ln w="38100" cmpd="thickThin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Box 46"/>
          <p:cNvSpPr txBox="1"/>
          <p:nvPr/>
        </p:nvSpPr>
        <p:spPr>
          <a:xfrm>
            <a:off x="7956376" y="4441676"/>
            <a:ext cx="114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dispersion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equation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409228"/>
            <a:ext cx="49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From Maxwell equations applied to a layer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we get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479905"/>
              </p:ext>
            </p:extLst>
          </p:nvPr>
        </p:nvGraphicFramePr>
        <p:xfrm>
          <a:off x="3682181" y="769938"/>
          <a:ext cx="48768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4" name="Equation" r:id="rId21" imgW="4876560" imgH="1054080" progId="Equation.DSMT4">
                  <p:embed/>
                </p:oleObj>
              </mc:Choice>
              <mc:Fallback>
                <p:oleObj name="Equation" r:id="rId21" imgW="487656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682181" y="769938"/>
                        <a:ext cx="4876800" cy="1054100"/>
                      </a:xfrm>
                      <a:prstGeom prst="rect">
                        <a:avLst/>
                      </a:prstGeom>
                      <a:ln w="19050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671214"/>
              </p:ext>
            </p:extLst>
          </p:nvPr>
        </p:nvGraphicFramePr>
        <p:xfrm>
          <a:off x="3681413" y="3310650"/>
          <a:ext cx="3416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5" name="Equation" r:id="rId23" imgW="3416040" imgH="419040" progId="Equation.DSMT4">
                  <p:embed/>
                </p:oleObj>
              </mc:Choice>
              <mc:Fallback>
                <p:oleObj name="Equation" r:id="rId23" imgW="3416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681413" y="3310650"/>
                        <a:ext cx="3416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88985"/>
              </p:ext>
            </p:extLst>
          </p:nvPr>
        </p:nvGraphicFramePr>
        <p:xfrm>
          <a:off x="3675747" y="1900238"/>
          <a:ext cx="49784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6" name="Equation" r:id="rId25" imgW="4978080" imgH="1333440" progId="Equation.DSMT4">
                  <p:embed/>
                </p:oleObj>
              </mc:Choice>
              <mc:Fallback>
                <p:oleObj name="Equation" r:id="rId25" imgW="4978080" imgH="13334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747" y="1900238"/>
                        <a:ext cx="4978400" cy="13335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3205516" y="778560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TE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5516" y="181899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TM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709259"/>
              </p:ext>
            </p:extLst>
          </p:nvPr>
        </p:nvGraphicFramePr>
        <p:xfrm>
          <a:off x="7233096" y="3368590"/>
          <a:ext cx="1803401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7" name="Equation" r:id="rId27" imgW="1803240" imgH="368280" progId="Equation.DSMT4">
                  <p:embed/>
                </p:oleObj>
              </mc:Choice>
              <mc:Fallback>
                <p:oleObj name="Equation" r:id="rId27" imgW="1803240" imgH="36828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3096" y="3368590"/>
                        <a:ext cx="1803401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2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2557731" y="49188"/>
            <a:ext cx="40285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2D vectorial mode </a:t>
            </a: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solver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755650" y="1273324"/>
            <a:ext cx="5185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Film mode matching  (FMM)</a:t>
            </a:r>
            <a:r>
              <a:rPr lang="en-US" altLang="cs-CZ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altLang="cs-CZ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cs-CZ" sz="1600">
                <a:latin typeface="Calibri" panose="020F0502020204030204" pitchFamily="34" charset="0"/>
              </a:rPr>
              <a:t>(straight guides: Sudbø 1993, 1994, bent guides Prkna 2004)</a:t>
            </a:r>
            <a:endParaRPr lang="en-US" altLang="cs-CZ" sz="2400">
              <a:latin typeface="Calibri" panose="020F0502020204030204" pitchFamily="34" charset="0"/>
            </a:endParaRPr>
          </a:p>
        </p:txBody>
      </p:sp>
      <p:graphicFrame>
        <p:nvGraphicFramePr>
          <p:cNvPr id="2857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485921"/>
              </p:ext>
            </p:extLst>
          </p:nvPr>
        </p:nvGraphicFramePr>
        <p:xfrm>
          <a:off x="330325" y="4466167"/>
          <a:ext cx="652462" cy="21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6" name="Equation" r:id="rId3" imgW="114120" imgH="152280" progId="Equation.DSMT4">
                  <p:embed/>
                </p:oleObj>
              </mc:Choice>
              <mc:Fallback>
                <p:oleObj name="Equation" r:id="rId3" imgW="11412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25" y="4466167"/>
                        <a:ext cx="652462" cy="218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2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692497"/>
              </p:ext>
            </p:extLst>
          </p:nvPr>
        </p:nvGraphicFramePr>
        <p:xfrm>
          <a:off x="179512" y="2936542"/>
          <a:ext cx="433008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7" name="Equation" r:id="rId5" imgW="279360" imgH="139680" progId="Equation.DSMT4">
                  <p:embed/>
                </p:oleObj>
              </mc:Choice>
              <mc:Fallback>
                <p:oleObj name="Equation" r:id="rId5" imgW="27936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36542"/>
                        <a:ext cx="433008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3" name="Rectangle 7" descr="Wide upward diagonal"/>
          <p:cNvSpPr>
            <a:spLocks noChangeArrowheads="1"/>
          </p:cNvSpPr>
          <p:nvPr/>
        </p:nvSpPr>
        <p:spPr bwMode="auto">
          <a:xfrm>
            <a:off x="682751" y="5097199"/>
            <a:ext cx="3552825" cy="89958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04" name="Rectangle 8"/>
          <p:cNvSpPr>
            <a:spLocks noChangeArrowheads="1"/>
          </p:cNvSpPr>
          <p:nvPr/>
        </p:nvSpPr>
        <p:spPr bwMode="auto">
          <a:xfrm>
            <a:off x="685925" y="4561417"/>
            <a:ext cx="3554412" cy="519907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05" name="Line 9"/>
          <p:cNvSpPr>
            <a:spLocks noChangeShapeType="1"/>
          </p:cNvSpPr>
          <p:nvPr/>
        </p:nvSpPr>
        <p:spPr bwMode="auto">
          <a:xfrm>
            <a:off x="695450" y="4564063"/>
            <a:ext cx="3804542" cy="198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857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507037"/>
              </p:ext>
            </p:extLst>
          </p:nvPr>
        </p:nvGraphicFramePr>
        <p:xfrm>
          <a:off x="4381500" y="4599760"/>
          <a:ext cx="1905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8" name="Equation" r:id="rId7" imgW="126720" imgH="164880" progId="Equation.DSMT4">
                  <p:embed/>
                </p:oleObj>
              </mc:Choice>
              <mc:Fallback>
                <p:oleObj name="Equation" r:id="rId7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4599760"/>
                        <a:ext cx="1905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813546"/>
              </p:ext>
            </p:extLst>
          </p:nvPr>
        </p:nvGraphicFramePr>
        <p:xfrm>
          <a:off x="422275" y="2395538"/>
          <a:ext cx="23177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9" name="Equation" r:id="rId9" imgW="152280" imgH="164880" progId="Equation.DSMT4">
                  <p:embed/>
                </p:oleObj>
              </mc:Choice>
              <mc:Fallback>
                <p:oleObj name="Equation" r:id="rId9" imgW="1522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" y="2395538"/>
                        <a:ext cx="231775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8" name="Line 12"/>
          <p:cNvSpPr>
            <a:spLocks noChangeShapeType="1"/>
          </p:cNvSpPr>
          <p:nvPr/>
        </p:nvSpPr>
        <p:spPr bwMode="auto">
          <a:xfrm>
            <a:off x="703388" y="5085292"/>
            <a:ext cx="3548063" cy="396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857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018754"/>
              </p:ext>
            </p:extLst>
          </p:nvPr>
        </p:nvGraphicFramePr>
        <p:xfrm>
          <a:off x="2148013" y="4593167"/>
          <a:ext cx="257175" cy="25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0" name="Equation" r:id="rId11" imgW="139680" imgH="164880" progId="Equation.DSMT4">
                  <p:embed/>
                </p:oleObj>
              </mc:Choice>
              <mc:Fallback>
                <p:oleObj name="Equation" r:id="rId11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8013" y="4593167"/>
                        <a:ext cx="257175" cy="257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7F5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447567"/>
              </p:ext>
            </p:extLst>
          </p:nvPr>
        </p:nvGraphicFramePr>
        <p:xfrm>
          <a:off x="2952876" y="4613011"/>
          <a:ext cx="280987" cy="21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1" name="Equation" r:id="rId13" imgW="152280" imgH="139680" progId="Equation.DSMT4">
                  <p:embed/>
                </p:oleObj>
              </mc:Choice>
              <mc:Fallback>
                <p:oleObj name="Equation" r:id="rId13" imgW="1522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876" y="4613011"/>
                        <a:ext cx="280987" cy="218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7F5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83136"/>
              </p:ext>
            </p:extLst>
          </p:nvPr>
        </p:nvGraphicFramePr>
        <p:xfrm>
          <a:off x="3552950" y="4613011"/>
          <a:ext cx="488950" cy="21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2" name="Equation" r:id="rId15" imgW="266400" imgH="139680" progId="Equation.DSMT4">
                  <p:embed/>
                </p:oleObj>
              </mc:Choice>
              <mc:Fallback>
                <p:oleObj name="Equation" r:id="rId15" imgW="26640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950" y="4613011"/>
                        <a:ext cx="488950" cy="218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7F5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611317"/>
              </p:ext>
            </p:extLst>
          </p:nvPr>
        </p:nvGraphicFramePr>
        <p:xfrm>
          <a:off x="1667001" y="3209396"/>
          <a:ext cx="606425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3" name="Equation" r:id="rId17" imgW="330120" imgH="139680" progId="Equation.DSMT4">
                  <p:embed/>
                </p:oleObj>
              </mc:Choice>
              <mc:Fallback>
                <p:oleObj name="Equation" r:id="rId17" imgW="330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001" y="3209396"/>
                        <a:ext cx="606425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525443"/>
              </p:ext>
            </p:extLst>
          </p:nvPr>
        </p:nvGraphicFramePr>
        <p:xfrm>
          <a:off x="3667251" y="3209396"/>
          <a:ext cx="674687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4" name="Equation" r:id="rId19" imgW="368280" imgH="139680" progId="Equation.DSMT4">
                  <p:embed/>
                </p:oleObj>
              </mc:Choice>
              <mc:Fallback>
                <p:oleObj name="Equation" r:id="rId19" imgW="3682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251" y="3209396"/>
                        <a:ext cx="674687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964381"/>
              </p:ext>
            </p:extLst>
          </p:nvPr>
        </p:nvGraphicFramePr>
        <p:xfrm>
          <a:off x="3281487" y="3249084"/>
          <a:ext cx="279400" cy="160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5" name="Equation" r:id="rId21" imgW="152280" imgH="101520" progId="Equation.DSMT4">
                  <p:embed/>
                </p:oleObj>
              </mc:Choice>
              <mc:Fallback>
                <p:oleObj name="Equation" r:id="rId21" imgW="152280" imgH="101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487" y="3249084"/>
                        <a:ext cx="279400" cy="160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214679"/>
              </p:ext>
            </p:extLst>
          </p:nvPr>
        </p:nvGraphicFramePr>
        <p:xfrm>
          <a:off x="2446462" y="3209396"/>
          <a:ext cx="655638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6" name="Equation" r:id="rId23" imgW="355320" imgH="139680" progId="Equation.DSMT4">
                  <p:embed/>
                </p:oleObj>
              </mc:Choice>
              <mc:Fallback>
                <p:oleObj name="Equation" r:id="rId23" imgW="3553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462" y="3209396"/>
                        <a:ext cx="655638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16" name="Rectangle 20" descr="Wide upward diagonal"/>
          <p:cNvSpPr>
            <a:spLocks noChangeArrowheads="1"/>
          </p:cNvSpPr>
          <p:nvPr/>
        </p:nvSpPr>
        <p:spPr bwMode="auto">
          <a:xfrm>
            <a:off x="685925" y="3021542"/>
            <a:ext cx="3554412" cy="89958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17" name="Line 21"/>
          <p:cNvSpPr>
            <a:spLocks noChangeShapeType="1"/>
          </p:cNvSpPr>
          <p:nvPr/>
        </p:nvSpPr>
        <p:spPr bwMode="auto">
          <a:xfrm>
            <a:off x="687513" y="3111500"/>
            <a:ext cx="3552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18" name="Line 22"/>
          <p:cNvSpPr>
            <a:spLocks noChangeShapeType="1"/>
          </p:cNvSpPr>
          <p:nvPr/>
        </p:nvSpPr>
        <p:spPr bwMode="auto">
          <a:xfrm flipV="1">
            <a:off x="687512" y="2518834"/>
            <a:ext cx="6350" cy="20452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19" name="Freeform 23"/>
          <p:cNvSpPr>
            <a:spLocks/>
          </p:cNvSpPr>
          <p:nvPr/>
        </p:nvSpPr>
        <p:spPr bwMode="auto">
          <a:xfrm>
            <a:off x="682751" y="3849688"/>
            <a:ext cx="3552825" cy="711729"/>
          </a:xfrm>
          <a:custGeom>
            <a:avLst/>
            <a:gdLst>
              <a:gd name="T0" fmla="*/ 0 w 2961"/>
              <a:gd name="T1" fmla="*/ 713 h 713"/>
              <a:gd name="T2" fmla="*/ 0 w 2961"/>
              <a:gd name="T3" fmla="*/ 357 h 713"/>
              <a:gd name="T4" fmla="*/ 1449 w 2961"/>
              <a:gd name="T5" fmla="*/ 357 h 713"/>
              <a:gd name="T6" fmla="*/ 1449 w 2961"/>
              <a:gd name="T7" fmla="*/ 0 h 713"/>
              <a:gd name="T8" fmla="*/ 2163 w 2961"/>
              <a:gd name="T9" fmla="*/ 0 h 713"/>
              <a:gd name="T10" fmla="*/ 2163 w 2961"/>
              <a:gd name="T11" fmla="*/ 476 h 713"/>
              <a:gd name="T12" fmla="*/ 2408 w 2961"/>
              <a:gd name="T13" fmla="*/ 476 h 713"/>
              <a:gd name="T14" fmla="*/ 2407 w 2961"/>
              <a:gd name="T15" fmla="*/ 375 h 713"/>
              <a:gd name="T16" fmla="*/ 2961 w 2961"/>
              <a:gd name="T17" fmla="*/ 375 h 713"/>
              <a:gd name="T18" fmla="*/ 2961 w 2961"/>
              <a:gd name="T19" fmla="*/ 713 h 713"/>
              <a:gd name="T20" fmla="*/ 0 w 2961"/>
              <a:gd name="T21" fmla="*/ 713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61" h="713">
                <a:moveTo>
                  <a:pt x="0" y="713"/>
                </a:moveTo>
                <a:lnTo>
                  <a:pt x="0" y="357"/>
                </a:lnTo>
                <a:lnTo>
                  <a:pt x="1449" y="357"/>
                </a:lnTo>
                <a:lnTo>
                  <a:pt x="1449" y="0"/>
                </a:lnTo>
                <a:lnTo>
                  <a:pt x="2163" y="0"/>
                </a:lnTo>
                <a:lnTo>
                  <a:pt x="2163" y="476"/>
                </a:lnTo>
                <a:lnTo>
                  <a:pt x="2408" y="476"/>
                </a:lnTo>
                <a:lnTo>
                  <a:pt x="2407" y="375"/>
                </a:lnTo>
                <a:lnTo>
                  <a:pt x="2961" y="375"/>
                </a:lnTo>
                <a:lnTo>
                  <a:pt x="2961" y="713"/>
                </a:lnTo>
                <a:lnTo>
                  <a:pt x="0" y="713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20" name="Rectangle 24"/>
          <p:cNvSpPr>
            <a:spLocks noChangeArrowheads="1"/>
          </p:cNvSpPr>
          <p:nvPr/>
        </p:nvSpPr>
        <p:spPr bwMode="auto">
          <a:xfrm>
            <a:off x="2422650" y="3709458"/>
            <a:ext cx="855662" cy="202407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21" name="Line 25"/>
          <p:cNvSpPr>
            <a:spLocks noChangeShapeType="1"/>
          </p:cNvSpPr>
          <p:nvPr/>
        </p:nvSpPr>
        <p:spPr bwMode="auto">
          <a:xfrm flipH="1">
            <a:off x="2422650" y="3132667"/>
            <a:ext cx="0" cy="1948657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22" name="Line 26"/>
          <p:cNvSpPr>
            <a:spLocks noChangeShapeType="1"/>
          </p:cNvSpPr>
          <p:nvPr/>
        </p:nvSpPr>
        <p:spPr bwMode="auto">
          <a:xfrm>
            <a:off x="3278312" y="3128698"/>
            <a:ext cx="6350" cy="1960563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23" name="Line 27"/>
          <p:cNvSpPr>
            <a:spLocks noChangeShapeType="1"/>
          </p:cNvSpPr>
          <p:nvPr/>
        </p:nvSpPr>
        <p:spPr bwMode="auto">
          <a:xfrm>
            <a:off x="3564062" y="3132667"/>
            <a:ext cx="7938" cy="1948657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24" name="Oval 28"/>
          <p:cNvSpPr>
            <a:spLocks noChangeAspect="1" noChangeArrowheads="1"/>
          </p:cNvSpPr>
          <p:nvPr/>
        </p:nvSpPr>
        <p:spPr bwMode="auto">
          <a:xfrm>
            <a:off x="625600" y="4520407"/>
            <a:ext cx="114300" cy="9128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8572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120997"/>
              </p:ext>
            </p:extLst>
          </p:nvPr>
        </p:nvGraphicFramePr>
        <p:xfrm>
          <a:off x="790701" y="4730750"/>
          <a:ext cx="650875" cy="21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7" name="Equation" r:id="rId25" imgW="355320" imgH="139680" progId="Equation.DSMT4">
                  <p:embed/>
                </p:oleObj>
              </mc:Choice>
              <mc:Fallback>
                <p:oleObj name="Equation" r:id="rId25" imgW="3553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01" y="4730750"/>
                        <a:ext cx="650875" cy="218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7F5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2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218199"/>
              </p:ext>
            </p:extLst>
          </p:nvPr>
        </p:nvGraphicFramePr>
        <p:xfrm>
          <a:off x="790700" y="4292865"/>
          <a:ext cx="698500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8" name="Equation" r:id="rId27" imgW="380880" imgH="139680" progId="Equation.DSMT4">
                  <p:embed/>
                </p:oleObj>
              </mc:Choice>
              <mc:Fallback>
                <p:oleObj name="Equation" r:id="rId27" imgW="380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00" y="4292865"/>
                        <a:ext cx="698500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7F5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2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021225"/>
              </p:ext>
            </p:extLst>
          </p:nvPr>
        </p:nvGraphicFramePr>
        <p:xfrm>
          <a:off x="790701" y="3930386"/>
          <a:ext cx="674687" cy="236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9" name="Equation" r:id="rId29" imgW="368280" imgH="152280" progId="Equation.DSMT4">
                  <p:embed/>
                </p:oleObj>
              </mc:Choice>
              <mc:Fallback>
                <p:oleObj name="Equation" r:id="rId29" imgW="3682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01" y="3930386"/>
                        <a:ext cx="674687" cy="236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2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510015"/>
              </p:ext>
            </p:extLst>
          </p:nvPr>
        </p:nvGraphicFramePr>
        <p:xfrm>
          <a:off x="790700" y="3690938"/>
          <a:ext cx="696912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0" name="Equation" r:id="rId31" imgW="380880" imgH="139680" progId="Equation.DSMT4">
                  <p:embed/>
                </p:oleObj>
              </mc:Choice>
              <mc:Fallback>
                <p:oleObj name="Equation" r:id="rId31" imgW="3808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00" y="3690938"/>
                        <a:ext cx="696912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29" name="Line 33"/>
          <p:cNvSpPr>
            <a:spLocks noChangeShapeType="1"/>
          </p:cNvSpPr>
          <p:nvPr/>
        </p:nvSpPr>
        <p:spPr bwMode="auto">
          <a:xfrm>
            <a:off x="695451" y="3903928"/>
            <a:ext cx="3540125" cy="1323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30" name="Line 34"/>
          <p:cNvSpPr>
            <a:spLocks noChangeShapeType="1"/>
          </p:cNvSpPr>
          <p:nvPr/>
        </p:nvSpPr>
        <p:spPr bwMode="auto">
          <a:xfrm>
            <a:off x="681163" y="3709458"/>
            <a:ext cx="35401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8573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018100"/>
              </p:ext>
            </p:extLst>
          </p:nvPr>
        </p:nvGraphicFramePr>
        <p:xfrm>
          <a:off x="790700" y="3295386"/>
          <a:ext cx="768350" cy="21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1" name="Equation" r:id="rId33" imgW="419040" imgH="139680" progId="Equation.DSMT4">
                  <p:embed/>
                </p:oleObj>
              </mc:Choice>
              <mc:Fallback>
                <p:oleObj name="Equation" r:id="rId33" imgW="41904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00" y="3295386"/>
                        <a:ext cx="768350" cy="216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32" name="Objec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719822"/>
              </p:ext>
            </p:extLst>
          </p:nvPr>
        </p:nvGraphicFramePr>
        <p:xfrm>
          <a:off x="186546" y="4945837"/>
          <a:ext cx="412920" cy="215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2" name="Equation" r:id="rId35" imgW="266400" imgH="139680" progId="Equation.DSMT4">
                  <p:embed/>
                </p:oleObj>
              </mc:Choice>
              <mc:Fallback>
                <p:oleObj name="Equation" r:id="rId35" imgW="26640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6" y="4945837"/>
                        <a:ext cx="412920" cy="215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3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38193"/>
              </p:ext>
            </p:extLst>
          </p:nvPr>
        </p:nvGraphicFramePr>
        <p:xfrm>
          <a:off x="1098675" y="3481917"/>
          <a:ext cx="138112" cy="23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3" name="Equation" r:id="rId37" imgW="75960" imgH="152280" progId="Equation.DSMT4">
                  <p:embed/>
                </p:oleObj>
              </mc:Choice>
              <mc:Fallback>
                <p:oleObj name="Equation" r:id="rId37" imgW="7596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675" y="3481917"/>
                        <a:ext cx="138112" cy="236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34" name="Text Box 38"/>
          <p:cNvSpPr txBox="1">
            <a:spLocks noChangeArrowheads="1"/>
          </p:cNvSpPr>
          <p:nvPr/>
        </p:nvSpPr>
        <p:spPr bwMode="auto">
          <a:xfrm>
            <a:off x="1187575" y="2246313"/>
            <a:ext cx="2467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waveguide cross-section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85735" name="Text Box 39"/>
          <p:cNvSpPr txBox="1">
            <a:spLocks noChangeArrowheads="1"/>
          </p:cNvSpPr>
          <p:nvPr/>
        </p:nvSpPr>
        <p:spPr bwMode="auto">
          <a:xfrm>
            <a:off x="4767263" y="2065412"/>
            <a:ext cx="38712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Transversal refractive index distribution</a:t>
            </a:r>
            <a:br>
              <a:rPr lang="en-US" altLang="cs-CZ">
                <a:latin typeface="Calibri" panose="020F0502020204030204" pitchFamily="34" charset="0"/>
              </a:rPr>
            </a:br>
            <a:r>
              <a:rPr lang="en-US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piecewise constant</a:t>
            </a:r>
            <a:endParaRPr lang="cs-CZ" alt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5736" name="Text Box 40"/>
          <p:cNvSpPr txBox="1">
            <a:spLocks noChangeArrowheads="1"/>
          </p:cNvSpPr>
          <p:nvPr/>
        </p:nvSpPr>
        <p:spPr bwMode="auto">
          <a:xfrm>
            <a:off x="4700588" y="2713484"/>
            <a:ext cx="402161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 Subdivide the cross-section into</a:t>
            </a:r>
            <a:br>
              <a:rPr lang="en-US" altLang="cs-CZ">
                <a:latin typeface="Calibri" panose="020F0502020204030204" pitchFamily="34" charset="0"/>
              </a:rPr>
            </a:br>
            <a:r>
              <a:rPr lang="en-US" altLang="cs-CZ">
                <a:latin typeface="Calibri" panose="020F0502020204030204" pitchFamily="34" charset="0"/>
              </a:rPr>
              <a:t>   laterally uniform “slices”; each slice</a:t>
            </a:r>
            <a:br>
              <a:rPr lang="en-US" altLang="cs-CZ">
                <a:latin typeface="Calibri" panose="020F0502020204030204" pitchFamily="34" charset="0"/>
              </a:rPr>
            </a:br>
            <a:r>
              <a:rPr lang="en-US" altLang="cs-CZ">
                <a:latin typeface="Calibri" panose="020F0502020204030204" pitchFamily="34" charset="0"/>
              </a:rPr>
              <a:t>   represents a multilayer</a:t>
            </a:r>
          </a:p>
          <a:p>
            <a:pPr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 Find TE and TM modes of each slice</a:t>
            </a:r>
          </a:p>
          <a:p>
            <a:pPr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 Express total field as superposition</a:t>
            </a:r>
            <a:br>
              <a:rPr lang="en-US" altLang="cs-CZ">
                <a:latin typeface="Calibri" panose="020F0502020204030204" pitchFamily="34" charset="0"/>
              </a:rPr>
            </a:br>
            <a:r>
              <a:rPr lang="en-US" altLang="cs-CZ">
                <a:latin typeface="Calibri" panose="020F0502020204030204" pitchFamily="34" charset="0"/>
              </a:rPr>
              <a:t>   of slice modes</a:t>
            </a:r>
          </a:p>
          <a:p>
            <a:pPr>
              <a:buFontTx/>
              <a:buChar char="•"/>
            </a:pPr>
            <a:r>
              <a:rPr lang="en-US" altLang="cs-CZ">
                <a:latin typeface="Calibri" panose="020F0502020204030204" pitchFamily="34" charset="0"/>
              </a:rPr>
              <a:t> Match fields at the boundaries of slices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85737" name="Text Box 41"/>
          <p:cNvSpPr txBox="1">
            <a:spLocks noChangeArrowheads="1"/>
          </p:cNvSpPr>
          <p:nvPr/>
        </p:nvSpPr>
        <p:spPr bwMode="auto">
          <a:xfrm>
            <a:off x="4840288" y="4722813"/>
            <a:ext cx="38856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Stable </a:t>
            </a:r>
            <a:r>
              <a:rPr lang="en-US" altLang="cs-CZ" smtClean="0">
                <a:latin typeface="Calibri" panose="020F0502020204030204" pitchFamily="34" charset="0"/>
              </a:rPr>
              <a:t>(impedance or scattering matrix)</a:t>
            </a:r>
            <a:br>
              <a:rPr lang="en-US" altLang="cs-CZ" smtClean="0">
                <a:latin typeface="Calibri" panose="020F0502020204030204" pitchFamily="34" charset="0"/>
              </a:rPr>
            </a:br>
            <a:r>
              <a:rPr lang="en-US" altLang="cs-CZ" smtClean="0">
                <a:latin typeface="Calibri" panose="020F0502020204030204" pitchFamily="34" charset="0"/>
              </a:rPr>
              <a:t>formalism; fully </a:t>
            </a:r>
            <a:r>
              <a:rPr lang="en-US" altLang="cs-CZ">
                <a:latin typeface="Calibri" panose="020F0502020204030204" pitchFamily="34" charset="0"/>
              </a:rPr>
              <a:t>vectorial solution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285738" name="Rectangle 42" descr="Wide upward diagonal"/>
          <p:cNvSpPr>
            <a:spLocks noChangeArrowheads="1"/>
          </p:cNvSpPr>
          <p:nvPr/>
        </p:nvSpPr>
        <p:spPr bwMode="auto">
          <a:xfrm>
            <a:off x="2413125" y="3104886"/>
            <a:ext cx="863600" cy="2008188"/>
          </a:xfrm>
          <a:prstGeom prst="rect">
            <a:avLst/>
          </a:prstGeom>
          <a:pattFill prst="wdUpDiag">
            <a:fgClr>
              <a:srgbClr val="4D4D4D">
                <a:alpha val="28000"/>
              </a:srgbClr>
            </a:fgClr>
            <a:bgClr>
              <a:schemeClr val="bg1">
                <a:alpha val="28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39" name="Rectangle 43" descr="Wide downward diagonal"/>
          <p:cNvSpPr>
            <a:spLocks noChangeArrowheads="1"/>
          </p:cNvSpPr>
          <p:nvPr/>
        </p:nvSpPr>
        <p:spPr bwMode="auto">
          <a:xfrm>
            <a:off x="684337" y="3086365"/>
            <a:ext cx="1728788" cy="1980406"/>
          </a:xfrm>
          <a:prstGeom prst="rect">
            <a:avLst/>
          </a:prstGeom>
          <a:pattFill prst="wdDnDiag">
            <a:fgClr>
              <a:schemeClr val="bg2">
                <a:alpha val="25000"/>
              </a:schemeClr>
            </a:fgClr>
            <a:bgClr>
              <a:schemeClr val="bg1">
                <a:alpha val="25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40" name="Rectangle 44" descr="Wide downward diagonal"/>
          <p:cNvSpPr>
            <a:spLocks noChangeArrowheads="1"/>
          </p:cNvSpPr>
          <p:nvPr/>
        </p:nvSpPr>
        <p:spPr bwMode="auto">
          <a:xfrm>
            <a:off x="3276726" y="3086365"/>
            <a:ext cx="287337" cy="1980406"/>
          </a:xfrm>
          <a:prstGeom prst="rect">
            <a:avLst/>
          </a:prstGeom>
          <a:pattFill prst="wdDnDiag">
            <a:fgClr>
              <a:schemeClr val="bg2">
                <a:alpha val="25000"/>
              </a:schemeClr>
            </a:fgClr>
            <a:bgClr>
              <a:schemeClr val="bg1">
                <a:alpha val="25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41" name="Rectangle 45" descr="Wide upward diagonal"/>
          <p:cNvSpPr>
            <a:spLocks noChangeArrowheads="1"/>
          </p:cNvSpPr>
          <p:nvPr/>
        </p:nvSpPr>
        <p:spPr bwMode="auto">
          <a:xfrm>
            <a:off x="3564062" y="3145896"/>
            <a:ext cx="649288" cy="1920875"/>
          </a:xfrm>
          <a:prstGeom prst="rect">
            <a:avLst/>
          </a:prstGeom>
          <a:pattFill prst="wdUpDiag">
            <a:fgClr>
              <a:schemeClr val="bg2">
                <a:alpha val="14999"/>
              </a:schemeClr>
            </a:fgClr>
            <a:bgClr>
              <a:schemeClr val="bg1">
                <a:alpha val="14999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5742" name="Text Box 46"/>
          <p:cNvSpPr txBox="1">
            <a:spLocks noChangeArrowheads="1"/>
          </p:cNvSpPr>
          <p:nvPr/>
        </p:nvSpPr>
        <p:spPr bwMode="auto">
          <a:xfrm>
            <a:off x="735014" y="553244"/>
            <a:ext cx="68175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 b="1">
                <a:latin typeface="Calibri" panose="020F0502020204030204" pitchFamily="34" charset="0"/>
              </a:rPr>
              <a:t>Method of Lines (MoL</a:t>
            </a:r>
            <a:r>
              <a:rPr lang="en-US" altLang="cs-CZ" sz="2400">
                <a:latin typeface="Calibri" panose="020F0502020204030204" pitchFamily="34" charset="0"/>
              </a:rPr>
              <a:t>) </a:t>
            </a:r>
            <a:r>
              <a:rPr lang="en-US" altLang="cs-CZ">
                <a:latin typeface="Calibri" panose="020F0502020204030204" pitchFamily="34" charset="0"/>
              </a:rPr>
              <a:t>- requires 1D discretization, FD method</a:t>
            </a:r>
            <a:br>
              <a:rPr lang="en-US" altLang="cs-CZ">
                <a:latin typeface="Calibri" panose="020F0502020204030204" pitchFamily="34" charset="0"/>
              </a:rPr>
            </a:br>
            <a:r>
              <a:rPr lang="en-US" altLang="cs-CZ" sz="1600">
                <a:latin typeface="Calibri" panose="020F0502020204030204" pitchFamily="34" charset="0"/>
              </a:rPr>
              <a:t>school of </a:t>
            </a:r>
            <a:r>
              <a:rPr lang="en-US" altLang="cs-CZ" sz="1600" smtClean="0">
                <a:latin typeface="Calibri" panose="020F0502020204030204" pitchFamily="34" charset="0"/>
              </a:rPr>
              <a:t>prof. Reinhold </a:t>
            </a:r>
            <a:r>
              <a:rPr lang="en-US" altLang="cs-CZ" sz="1600">
                <a:latin typeface="Calibri" panose="020F0502020204030204" pitchFamily="34" charset="0"/>
              </a:rPr>
              <a:t>Pregla, </a:t>
            </a:r>
            <a:r>
              <a:rPr lang="en-US" altLang="cs-CZ" sz="1600" smtClean="0">
                <a:latin typeface="Calibri" panose="020F0502020204030204" pitchFamily="34" charset="0"/>
              </a:rPr>
              <a:t>Fern-Universität </a:t>
            </a:r>
            <a:r>
              <a:rPr lang="en-US" altLang="cs-CZ" sz="1600">
                <a:latin typeface="Calibri" panose="020F0502020204030204" pitchFamily="34" charset="0"/>
              </a:rPr>
              <a:t>Hagen, Germany</a:t>
            </a:r>
            <a:endParaRPr lang="cs-CZ" altLang="cs-CZ" sz="16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1008268" y="49188"/>
            <a:ext cx="72448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 example: quasi-TE </a:t>
            </a:r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 of a rib </a:t>
            </a: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waveguide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292871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990079"/>
              </p:ext>
            </p:extLst>
          </p:nvPr>
        </p:nvGraphicFramePr>
        <p:xfrm>
          <a:off x="2190750" y="769268"/>
          <a:ext cx="497840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19" name="Equation" r:id="rId3" imgW="4978080" imgH="330120" progId="Equation.DSMT4">
                  <p:embed/>
                </p:oleObj>
              </mc:Choice>
              <mc:Fallback>
                <p:oleObj name="Equation" r:id="rId3" imgW="49780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769268"/>
                        <a:ext cx="4978400" cy="32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" descr="ribTEEx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7" y="1202209"/>
            <a:ext cx="2413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ribTEEy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22" y="1202209"/>
            <a:ext cx="2413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ribTEEz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22" y="1202209"/>
            <a:ext cx="24130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100198"/>
              </p:ext>
            </p:extLst>
          </p:nvPr>
        </p:nvGraphicFramePr>
        <p:xfrm>
          <a:off x="1349375" y="2264246"/>
          <a:ext cx="77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0" name="Equation" r:id="rId8" imgW="774360" imgH="291960" progId="Equation.DSMT4">
                  <p:embed/>
                </p:oleObj>
              </mc:Choice>
              <mc:Fallback>
                <p:oleObj name="Equation" r:id="rId8" imgW="7743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2264246"/>
                        <a:ext cx="7747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787274"/>
              </p:ext>
            </p:extLst>
          </p:nvPr>
        </p:nvGraphicFramePr>
        <p:xfrm>
          <a:off x="4284663" y="2251546"/>
          <a:ext cx="774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1" name="Equation" r:id="rId10" imgW="774360" imgH="317160" progId="Equation.DSMT4">
                  <p:embed/>
                </p:oleObj>
              </mc:Choice>
              <mc:Fallback>
                <p:oleObj name="Equation" r:id="rId10" imgW="774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251546"/>
                        <a:ext cx="7747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503670"/>
              </p:ext>
            </p:extLst>
          </p:nvPr>
        </p:nvGraphicFramePr>
        <p:xfrm>
          <a:off x="7164388" y="2264246"/>
          <a:ext cx="77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2" name="Equation" r:id="rId12" imgW="774360" imgH="291960" progId="Equation.DSMT4">
                  <p:embed/>
                </p:oleObj>
              </mc:Choice>
              <mc:Fallback>
                <p:oleObj name="Equation" r:id="rId12" imgW="7743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264246"/>
                        <a:ext cx="7747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11" descr="ribTEHx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9" y="3521546"/>
            <a:ext cx="241141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ribTEHy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21546"/>
            <a:ext cx="241141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ribTEHz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564409"/>
            <a:ext cx="2411413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135532"/>
              </p:ext>
            </p:extLst>
          </p:nvPr>
        </p:nvGraphicFramePr>
        <p:xfrm>
          <a:off x="1338263" y="4670896"/>
          <a:ext cx="800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3" name="Equation" r:id="rId17" imgW="799920" imgH="291960" progId="Equation.DSMT4">
                  <p:embed/>
                </p:oleObj>
              </mc:Choice>
              <mc:Fallback>
                <p:oleObj name="Equation" r:id="rId17" imgW="7999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4670896"/>
                        <a:ext cx="8001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361390"/>
              </p:ext>
            </p:extLst>
          </p:nvPr>
        </p:nvGraphicFramePr>
        <p:xfrm>
          <a:off x="4273550" y="4658196"/>
          <a:ext cx="800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4" name="Equation" r:id="rId19" imgW="799920" imgH="317160" progId="Equation.DSMT4">
                  <p:embed/>
                </p:oleObj>
              </mc:Choice>
              <mc:Fallback>
                <p:oleObj name="Equation" r:id="rId19" imgW="7999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4658196"/>
                        <a:ext cx="8001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28377"/>
              </p:ext>
            </p:extLst>
          </p:nvPr>
        </p:nvGraphicFramePr>
        <p:xfrm>
          <a:off x="7153275" y="4670896"/>
          <a:ext cx="800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5" name="Equation" r:id="rId21" imgW="799920" imgH="291960" progId="Equation.DSMT4">
                  <p:embed/>
                </p:oleObj>
              </mc:Choice>
              <mc:Fallback>
                <p:oleObj name="Equation" r:id="rId21" imgW="7999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5" y="4670896"/>
                        <a:ext cx="8001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3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6418" y="-1718"/>
            <a:ext cx="77711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Film mode </a:t>
            </a: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matching for circularly bent </a:t>
            </a:r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waveguides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7544" y="3684370"/>
            <a:ext cx="7738722" cy="183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AutoNum type="arabicPeriod"/>
            </a:pPr>
            <a:r>
              <a:rPr lang="en-US" altLang="cs-CZ" sz="1800">
                <a:latin typeface="Calibri" panose="020F0502020204030204" pitchFamily="34" charset="0"/>
              </a:rPr>
              <a:t> subdivision of the structure into radially uniform “slices”,</a:t>
            </a:r>
            <a:br>
              <a:rPr lang="en-US" altLang="cs-CZ" sz="1800">
                <a:latin typeface="Calibri" panose="020F0502020204030204" pitchFamily="34" charset="0"/>
              </a:rPr>
            </a:br>
            <a:r>
              <a:rPr lang="en-US" altLang="cs-CZ" sz="1800">
                <a:latin typeface="Calibri" panose="020F0502020204030204" pitchFamily="34" charset="0"/>
              </a:rPr>
              <a:t>	each “slice” forms a multilayer;</a:t>
            </a:r>
          </a:p>
          <a:p>
            <a:pPr>
              <a:buFont typeface="Wingdings" pitchFamily="2" charset="2"/>
              <a:buAutoNum type="arabicPeriod"/>
            </a:pPr>
            <a:r>
              <a:rPr lang="en-US" altLang="cs-CZ" sz="1800">
                <a:latin typeface="Calibri" panose="020F0502020204030204" pitchFamily="34" charset="0"/>
              </a:rPr>
              <a:t> in each “slice”, mode field is expanded into TE and TM modes of a multilayer</a:t>
            </a:r>
          </a:p>
          <a:p>
            <a:pPr>
              <a:spcAft>
                <a:spcPct val="30000"/>
              </a:spcAft>
              <a:buFont typeface="Wingdings" pitchFamily="2" charset="2"/>
              <a:buAutoNum type="arabicPeriod"/>
            </a:pPr>
            <a:r>
              <a:rPr lang="en-US" altLang="cs-CZ" sz="1800">
                <a:latin typeface="Calibri" panose="020F0502020204030204" pitchFamily="34" charset="0"/>
              </a:rPr>
              <a:t> field matching at the interfaces between “slices”.</a:t>
            </a:r>
          </a:p>
          <a:p>
            <a:pPr>
              <a:buFont typeface="Wingdings" pitchFamily="2" charset="2"/>
              <a:buChar char="§"/>
            </a:pPr>
            <a:r>
              <a:rPr lang="en-US" altLang="cs-CZ" sz="1800" i="1">
                <a:latin typeface="Calibri" panose="020F0502020204030204" pitchFamily="34" charset="0"/>
              </a:rPr>
              <a:t>No</a:t>
            </a:r>
            <a:r>
              <a:rPr lang="en-US" altLang="cs-CZ" sz="1800">
                <a:latin typeface="Calibri" panose="020F0502020204030204" pitchFamily="34" charset="0"/>
              </a:rPr>
              <a:t> (or minimum) </a:t>
            </a:r>
            <a:r>
              <a:rPr lang="en-US" altLang="cs-CZ" sz="1800" i="1">
                <a:latin typeface="Calibri" panose="020F0502020204030204" pitchFamily="34" charset="0"/>
              </a:rPr>
              <a:t>discretization</a:t>
            </a:r>
          </a:p>
          <a:p>
            <a:pPr>
              <a:buFont typeface="Wingdings" pitchFamily="2" charset="2"/>
              <a:buChar char="§"/>
            </a:pPr>
            <a:r>
              <a:rPr lang="en-US" altLang="cs-CZ" sz="1800">
                <a:latin typeface="Calibri" panose="020F0502020204030204" pitchFamily="34" charset="0"/>
              </a:rPr>
              <a:t>Field within the slice </a:t>
            </a:r>
            <a:r>
              <a:rPr lang="en-US" altLang="cs-CZ" sz="1800" i="1">
                <a:latin typeface="Calibri" panose="020F0502020204030204" pitchFamily="34" charset="0"/>
              </a:rPr>
              <a:t>described analytically 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5292080" y="970191"/>
            <a:ext cx="37444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Treatment </a:t>
            </a:r>
            <a:r>
              <a:rPr lang="en-US" altLang="cs-CZ" smtClean="0">
                <a:latin typeface="Calibri" panose="020F0502020204030204" pitchFamily="34" charset="0"/>
              </a:rPr>
              <a:t>analogous to the rectangular </a:t>
            </a:r>
            <a:r>
              <a:rPr lang="en-US" altLang="cs-CZ">
                <a:latin typeface="Calibri" panose="020F0502020204030204" pitchFamily="34" charset="0"/>
              </a:rPr>
              <a:t>case;</a:t>
            </a:r>
          </a:p>
          <a:p>
            <a:r>
              <a:rPr lang="en-US" altLang="cs-CZ" b="1" i="1">
                <a:solidFill>
                  <a:srgbClr val="800000"/>
                </a:solidFill>
                <a:latin typeface="Calibri" panose="020F0502020204030204" pitchFamily="34" charset="0"/>
              </a:rPr>
              <a:t>radial</a:t>
            </a:r>
            <a:r>
              <a:rPr lang="en-US" altLang="cs-CZ">
                <a:latin typeface="Calibri" panose="020F0502020204030204" pitchFamily="34" charset="0"/>
              </a:rPr>
              <a:t> instead of </a:t>
            </a:r>
            <a:r>
              <a:rPr lang="en-US" altLang="cs-CZ" b="1" i="1" smtClean="0">
                <a:solidFill>
                  <a:srgbClr val="800000"/>
                </a:solidFill>
                <a:latin typeface="Calibri" panose="020F0502020204030204" pitchFamily="34" charset="0"/>
              </a:rPr>
              <a:t>lateral</a:t>
            </a:r>
            <a:r>
              <a:rPr lang="en-US" altLang="cs-CZ" b="1" i="1" smtClean="0">
                <a:latin typeface="Calibri" panose="020F0502020204030204" pitchFamily="34" charset="0"/>
              </a:rPr>
              <a:t> </a:t>
            </a:r>
            <a:r>
              <a:rPr lang="en-US" altLang="cs-CZ" smtClean="0">
                <a:latin typeface="Calibri" panose="020F0502020204030204" pitchFamily="34" charset="0"/>
              </a:rPr>
              <a:t>dependence</a:t>
            </a:r>
            <a:r>
              <a:rPr lang="en-US" altLang="cs-CZ">
                <a:latin typeface="Calibri" panose="020F0502020204030204" pitchFamily="34" charset="0"/>
              </a:rPr>
              <a:t>.</a:t>
            </a:r>
          </a:p>
          <a:p>
            <a:endParaRPr lang="en-US" altLang="cs-CZ">
              <a:latin typeface="Calibri" panose="020F0502020204030204" pitchFamily="34" charset="0"/>
            </a:endParaRPr>
          </a:p>
          <a:p>
            <a:r>
              <a:rPr lang="en-US" altLang="cs-CZ">
                <a:latin typeface="Calibri" panose="020F0502020204030204" pitchFamily="34" charset="0"/>
              </a:rPr>
              <a:t>Problem:</a:t>
            </a:r>
          </a:p>
          <a:p>
            <a:r>
              <a:rPr lang="en-US" altLang="cs-CZ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Cylindrical </a:t>
            </a:r>
            <a:r>
              <a:rPr lang="en-US" altLang="cs-CZ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functions of complex order </a:t>
            </a:r>
            <a:r>
              <a:rPr lang="en-US" altLang="cs-CZ" smtClean="0">
                <a:latin typeface="Calibri" panose="020F0502020204030204" pitchFamily="34" charset="0"/>
              </a:rPr>
              <a:t>instead of trigonometric functions.</a:t>
            </a:r>
            <a:endParaRPr lang="cs-CZ" altLang="cs-CZ">
              <a:latin typeface="Calibri" panose="020F0502020204030204" pitchFamily="34" charset="0"/>
            </a:endParaRPr>
          </a:p>
        </p:txBody>
      </p:sp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90620" y="481236"/>
            <a:ext cx="5426513" cy="3221037"/>
            <a:chOff x="785" y="845"/>
            <a:chExt cx="4233" cy="2512"/>
          </a:xfrm>
        </p:grpSpPr>
        <p:sp>
          <p:nvSpPr>
            <p:cNvPr id="40" name="Rectangle 6"/>
            <p:cNvSpPr>
              <a:spLocks noChangeAspect="1" noChangeArrowheads="1"/>
            </p:cNvSpPr>
            <p:nvPr/>
          </p:nvSpPr>
          <p:spPr bwMode="auto">
            <a:xfrm>
              <a:off x="2704" y="1960"/>
              <a:ext cx="777" cy="2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" name="Rectangle 7"/>
            <p:cNvSpPr>
              <a:spLocks noChangeAspect="1" noChangeArrowheads="1"/>
            </p:cNvSpPr>
            <p:nvPr/>
          </p:nvSpPr>
          <p:spPr bwMode="auto">
            <a:xfrm>
              <a:off x="1365" y="2176"/>
              <a:ext cx="3239" cy="2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Rectangle 8"/>
            <p:cNvSpPr>
              <a:spLocks noChangeAspect="1" noChangeArrowheads="1"/>
            </p:cNvSpPr>
            <p:nvPr/>
          </p:nvSpPr>
          <p:spPr bwMode="auto">
            <a:xfrm>
              <a:off x="1365" y="2370"/>
              <a:ext cx="3239" cy="5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Rectangle 9" descr="Wide upward diagonal"/>
            <p:cNvSpPr>
              <a:spLocks noChangeAspect="1" noChangeArrowheads="1"/>
            </p:cNvSpPr>
            <p:nvPr/>
          </p:nvSpPr>
          <p:spPr bwMode="auto">
            <a:xfrm>
              <a:off x="1374" y="2897"/>
              <a:ext cx="3230" cy="8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Line 10"/>
            <p:cNvSpPr>
              <a:spLocks noChangeAspect="1" noChangeShapeType="1"/>
            </p:cNvSpPr>
            <p:nvPr/>
          </p:nvSpPr>
          <p:spPr bwMode="auto">
            <a:xfrm>
              <a:off x="1260" y="3091"/>
              <a:ext cx="358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4388" y="3103"/>
            <a:ext cx="630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0" name="Equation" r:id="rId3" imgW="533160" imgH="215640" progId="Equation.DSMT4">
                    <p:embed/>
                  </p:oleObj>
                </mc:Choice>
                <mc:Fallback>
                  <p:oleObj name="Equation" r:id="rId3" imgW="53316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8" y="3103"/>
                          <a:ext cx="630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9416813"/>
                </p:ext>
              </p:extLst>
            </p:nvPr>
          </p:nvGraphicFramePr>
          <p:xfrm>
            <a:off x="854" y="845"/>
            <a:ext cx="627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1" name="Equation" r:id="rId5" imgW="533160" imgH="215640" progId="Equation.DSMT4">
                    <p:embed/>
                  </p:oleObj>
                </mc:Choice>
                <mc:Fallback>
                  <p:oleObj name="Equation" r:id="rId5" imgW="53316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4" y="845"/>
                          <a:ext cx="627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Line 13"/>
            <p:cNvSpPr>
              <a:spLocks noChangeAspect="1" noChangeShapeType="1"/>
            </p:cNvSpPr>
            <p:nvPr/>
          </p:nvSpPr>
          <p:spPr bwMode="auto">
            <a:xfrm flipH="1">
              <a:off x="2704" y="1442"/>
              <a:ext cx="10" cy="1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Line 14"/>
            <p:cNvSpPr>
              <a:spLocks noChangeAspect="1" noChangeShapeType="1"/>
            </p:cNvSpPr>
            <p:nvPr/>
          </p:nvSpPr>
          <p:spPr bwMode="auto">
            <a:xfrm flipH="1" flipV="1">
              <a:off x="1260" y="1018"/>
              <a:ext cx="1" cy="208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Oval 15"/>
            <p:cNvSpPr>
              <a:spLocks noChangeAspect="1" noChangeArrowheads="1"/>
            </p:cNvSpPr>
            <p:nvPr/>
          </p:nvSpPr>
          <p:spPr bwMode="auto">
            <a:xfrm>
              <a:off x="1217" y="3047"/>
              <a:ext cx="89" cy="8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50" name="Object 16"/>
            <p:cNvGraphicFramePr>
              <a:graphicFrameLocks noChangeAspect="1"/>
            </p:cNvGraphicFramePr>
            <p:nvPr/>
          </p:nvGraphicFramePr>
          <p:xfrm>
            <a:off x="839" y="1208"/>
            <a:ext cx="373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2" name="Equation" r:id="rId7" imgW="317160" imgH="203040" progId="Equation.DSMT4">
                    <p:embed/>
                  </p:oleObj>
                </mc:Choice>
                <mc:Fallback>
                  <p:oleObj name="Equation" r:id="rId7" imgW="3171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" y="1208"/>
                          <a:ext cx="373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17"/>
            <p:cNvGraphicFramePr>
              <a:graphicFrameLocks noChangeAspect="1"/>
            </p:cNvGraphicFramePr>
            <p:nvPr/>
          </p:nvGraphicFramePr>
          <p:xfrm>
            <a:off x="922" y="2766"/>
            <a:ext cx="343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3" name="Equation" r:id="rId9" imgW="291960" imgH="203040" progId="Equation.DSMT4">
                    <p:embed/>
                  </p:oleObj>
                </mc:Choice>
                <mc:Fallback>
                  <p:oleObj name="Equation" r:id="rId9" imgW="2919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" y="2766"/>
                          <a:ext cx="343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8"/>
            <p:cNvGraphicFramePr>
              <a:graphicFrameLocks noChangeAspect="1"/>
            </p:cNvGraphicFramePr>
            <p:nvPr/>
          </p:nvGraphicFramePr>
          <p:xfrm>
            <a:off x="3203" y="2527"/>
            <a:ext cx="259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4" name="Equation" r:id="rId11" imgW="177480" imgH="190440" progId="Equation.DSMT4">
                    <p:embed/>
                  </p:oleObj>
                </mc:Choice>
                <mc:Fallback>
                  <p:oleObj name="Equation" r:id="rId11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3" y="2527"/>
                          <a:ext cx="259" cy="280"/>
                        </a:xfrm>
                        <a:prstGeom prst="rect">
                          <a:avLst/>
                        </a:prstGeom>
                        <a:solidFill>
                          <a:srgbClr val="3399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9"/>
            <p:cNvGraphicFramePr>
              <a:graphicFrameLocks noChangeAspect="1"/>
            </p:cNvGraphicFramePr>
            <p:nvPr/>
          </p:nvGraphicFramePr>
          <p:xfrm>
            <a:off x="1701" y="1888"/>
            <a:ext cx="475" cy="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5" name="Equation" r:id="rId13" imgW="330120" imgH="139680" progId="Equation.DSMT4">
                    <p:embed/>
                  </p:oleObj>
                </mc:Choice>
                <mc:Fallback>
                  <p:oleObj name="Equation" r:id="rId13" imgW="33012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1" y="1888"/>
                          <a:ext cx="475" cy="2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20"/>
            <p:cNvGraphicFramePr>
              <a:graphicFrameLocks noChangeAspect="1"/>
            </p:cNvGraphicFramePr>
            <p:nvPr/>
          </p:nvGraphicFramePr>
          <p:xfrm>
            <a:off x="2789" y="1707"/>
            <a:ext cx="512" cy="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6" name="Equation" r:id="rId15" imgW="355320" imgH="139680" progId="Equation.DSMT4">
                    <p:embed/>
                  </p:oleObj>
                </mc:Choice>
                <mc:Fallback>
                  <p:oleObj name="Equation" r:id="rId15" imgW="35532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9" y="1707"/>
                          <a:ext cx="512" cy="2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21"/>
            <p:cNvGraphicFramePr>
              <a:graphicFrameLocks noChangeAspect="1"/>
            </p:cNvGraphicFramePr>
            <p:nvPr/>
          </p:nvGraphicFramePr>
          <p:xfrm>
            <a:off x="3651" y="1709"/>
            <a:ext cx="493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7" name="Equation" r:id="rId17" imgW="342720" imgH="152280" progId="Equation.DSMT4">
                    <p:embed/>
                  </p:oleObj>
                </mc:Choice>
                <mc:Fallback>
                  <p:oleObj name="Equation" r:id="rId17" imgW="34272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1709"/>
                          <a:ext cx="493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22"/>
            <p:cNvGraphicFramePr>
              <a:graphicFrameLocks noChangeAspect="1"/>
            </p:cNvGraphicFramePr>
            <p:nvPr/>
          </p:nvGraphicFramePr>
          <p:xfrm>
            <a:off x="2450" y="2527"/>
            <a:ext cx="24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8" name="Equation" r:id="rId19" imgW="164880" imgH="190440" progId="Equation.DSMT4">
                    <p:embed/>
                  </p:oleObj>
                </mc:Choice>
                <mc:Fallback>
                  <p:oleObj name="Equation" r:id="rId19" imgW="1648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0" y="2527"/>
                          <a:ext cx="240" cy="280"/>
                        </a:xfrm>
                        <a:prstGeom prst="rect">
                          <a:avLst/>
                        </a:prstGeom>
                        <a:solidFill>
                          <a:srgbClr val="3399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Line 23"/>
            <p:cNvSpPr>
              <a:spLocks noChangeAspect="1" noChangeShapeType="1"/>
            </p:cNvSpPr>
            <p:nvPr/>
          </p:nvSpPr>
          <p:spPr bwMode="auto">
            <a:xfrm>
              <a:off x="1365" y="2176"/>
              <a:ext cx="13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58" name="Line 24"/>
            <p:cNvSpPr>
              <a:spLocks noChangeAspect="1" noChangeShapeType="1"/>
            </p:cNvSpPr>
            <p:nvPr/>
          </p:nvSpPr>
          <p:spPr bwMode="auto">
            <a:xfrm flipV="1">
              <a:off x="2704" y="1960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59" name="Line 25"/>
            <p:cNvSpPr>
              <a:spLocks noChangeAspect="1" noChangeShapeType="1"/>
            </p:cNvSpPr>
            <p:nvPr/>
          </p:nvSpPr>
          <p:spPr bwMode="auto">
            <a:xfrm flipV="1">
              <a:off x="3481" y="1960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0" name="Line 26"/>
            <p:cNvSpPr>
              <a:spLocks noChangeAspect="1" noChangeShapeType="1"/>
            </p:cNvSpPr>
            <p:nvPr/>
          </p:nvSpPr>
          <p:spPr bwMode="auto">
            <a:xfrm>
              <a:off x="2704" y="1960"/>
              <a:ext cx="77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1" name="Line 27"/>
            <p:cNvSpPr>
              <a:spLocks noChangeAspect="1" noChangeShapeType="1"/>
            </p:cNvSpPr>
            <p:nvPr/>
          </p:nvSpPr>
          <p:spPr bwMode="auto">
            <a:xfrm flipV="1">
              <a:off x="3481" y="2176"/>
              <a:ext cx="11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2" name="Arc 28"/>
            <p:cNvSpPr>
              <a:spLocks noChangeAspect="1"/>
            </p:cNvSpPr>
            <p:nvPr/>
          </p:nvSpPr>
          <p:spPr bwMode="auto">
            <a:xfrm flipV="1">
              <a:off x="785" y="1709"/>
              <a:ext cx="919" cy="207"/>
            </a:xfrm>
            <a:custGeom>
              <a:avLst/>
              <a:gdLst>
                <a:gd name="G0" fmla="+- 21600 0 0"/>
                <a:gd name="G1" fmla="+- 19493 0 0"/>
                <a:gd name="G2" fmla="+- 21600 0 0"/>
                <a:gd name="T0" fmla="*/ 30905 w 43200"/>
                <a:gd name="T1" fmla="*/ 0 h 41093"/>
                <a:gd name="T2" fmla="*/ 12209 w 43200"/>
                <a:gd name="T3" fmla="*/ 41 h 41093"/>
                <a:gd name="T4" fmla="*/ 21600 w 43200"/>
                <a:gd name="T5" fmla="*/ 19493 h 4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1093" fill="none" extrusionOk="0">
                  <a:moveTo>
                    <a:pt x="30904" y="0"/>
                  </a:moveTo>
                  <a:cubicBezTo>
                    <a:pt x="38416" y="3585"/>
                    <a:pt x="43200" y="11169"/>
                    <a:pt x="43200" y="19493"/>
                  </a:cubicBezTo>
                  <a:cubicBezTo>
                    <a:pt x="43200" y="31422"/>
                    <a:pt x="33529" y="41093"/>
                    <a:pt x="21600" y="41093"/>
                  </a:cubicBezTo>
                  <a:cubicBezTo>
                    <a:pt x="9670" y="41093"/>
                    <a:pt x="0" y="31422"/>
                    <a:pt x="0" y="19493"/>
                  </a:cubicBezTo>
                  <a:cubicBezTo>
                    <a:pt x="-1" y="11203"/>
                    <a:pt x="4744" y="3645"/>
                    <a:pt x="12209" y="41"/>
                  </a:cubicBezTo>
                </a:path>
                <a:path w="43200" h="41093" stroke="0" extrusionOk="0">
                  <a:moveTo>
                    <a:pt x="30904" y="0"/>
                  </a:moveTo>
                  <a:cubicBezTo>
                    <a:pt x="38416" y="3585"/>
                    <a:pt x="43200" y="11169"/>
                    <a:pt x="43200" y="19493"/>
                  </a:cubicBezTo>
                  <a:cubicBezTo>
                    <a:pt x="43200" y="31422"/>
                    <a:pt x="33529" y="41093"/>
                    <a:pt x="21600" y="41093"/>
                  </a:cubicBezTo>
                  <a:cubicBezTo>
                    <a:pt x="9670" y="41093"/>
                    <a:pt x="0" y="31422"/>
                    <a:pt x="0" y="19493"/>
                  </a:cubicBezTo>
                  <a:cubicBezTo>
                    <a:pt x="-1" y="11203"/>
                    <a:pt x="4744" y="3645"/>
                    <a:pt x="12209" y="41"/>
                  </a:cubicBezTo>
                  <a:lnTo>
                    <a:pt x="21600" y="1949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63" name="Object 29"/>
            <p:cNvGraphicFramePr>
              <a:graphicFrameLocks noChangeAspect="1"/>
            </p:cNvGraphicFramePr>
            <p:nvPr/>
          </p:nvGraphicFramePr>
          <p:xfrm>
            <a:off x="1044" y="1881"/>
            <a:ext cx="170" cy="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99" name="Equation" r:id="rId21" imgW="139680" imgH="164880" progId="Equation.DSMT4">
                    <p:embed/>
                  </p:oleObj>
                </mc:Choice>
                <mc:Fallback>
                  <p:oleObj name="Equation" r:id="rId21" imgW="1396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4" y="1881"/>
                          <a:ext cx="170" cy="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Arc 30"/>
            <p:cNvSpPr>
              <a:spLocks/>
            </p:cNvSpPr>
            <p:nvPr/>
          </p:nvSpPr>
          <p:spPr bwMode="auto">
            <a:xfrm rot="5400000" flipH="1">
              <a:off x="1953" y="1438"/>
              <a:ext cx="413" cy="11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213"/>
                <a:gd name="T1" fmla="*/ 0 h 21600"/>
                <a:gd name="T2" fmla="*/ 20213 w 20213"/>
                <a:gd name="T3" fmla="*/ 13984 h 21600"/>
                <a:gd name="T4" fmla="*/ 0 w 2021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13" h="21600" fill="none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</a:path>
                <a:path w="20213" h="21600" stroke="0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65" name="Arc 31"/>
            <p:cNvSpPr>
              <a:spLocks/>
            </p:cNvSpPr>
            <p:nvPr/>
          </p:nvSpPr>
          <p:spPr bwMode="auto">
            <a:xfrm rot="5400000" flipH="1">
              <a:off x="1953" y="1211"/>
              <a:ext cx="413" cy="11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213"/>
                <a:gd name="T1" fmla="*/ 0 h 21600"/>
                <a:gd name="T2" fmla="*/ 20213 w 20213"/>
                <a:gd name="T3" fmla="*/ 13984 h 21600"/>
                <a:gd name="T4" fmla="*/ 0 w 2021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13" h="21600" fill="none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</a:path>
                <a:path w="20213" h="21600" stroke="0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66" name="Arc 32"/>
            <p:cNvSpPr>
              <a:spLocks/>
            </p:cNvSpPr>
            <p:nvPr/>
          </p:nvSpPr>
          <p:spPr bwMode="auto">
            <a:xfrm rot="5400000" flipH="1">
              <a:off x="2699" y="1196"/>
              <a:ext cx="442" cy="11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213"/>
                <a:gd name="T1" fmla="*/ 0 h 21600"/>
                <a:gd name="T2" fmla="*/ 20213 w 20213"/>
                <a:gd name="T3" fmla="*/ 13984 h 21600"/>
                <a:gd name="T4" fmla="*/ 0 w 2021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13" h="21600" fill="none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</a:path>
                <a:path w="20213" h="21600" stroke="0" extrusionOk="0">
                  <a:moveTo>
                    <a:pt x="-1" y="0"/>
                  </a:moveTo>
                  <a:cubicBezTo>
                    <a:pt x="8991" y="0"/>
                    <a:pt x="17042" y="5570"/>
                    <a:pt x="20212" y="1398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67" name="Rectangle 33" descr="Wide upward diagonal"/>
            <p:cNvSpPr>
              <a:spLocks noChangeAspect="1" noChangeArrowheads="1"/>
            </p:cNvSpPr>
            <p:nvPr/>
          </p:nvSpPr>
          <p:spPr bwMode="auto">
            <a:xfrm>
              <a:off x="1374" y="1253"/>
              <a:ext cx="3239" cy="8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Line 34"/>
            <p:cNvSpPr>
              <a:spLocks noChangeAspect="1" noChangeShapeType="1"/>
            </p:cNvSpPr>
            <p:nvPr/>
          </p:nvSpPr>
          <p:spPr bwMode="auto">
            <a:xfrm>
              <a:off x="3467" y="1442"/>
              <a:ext cx="1" cy="14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Arc 35"/>
            <p:cNvSpPr>
              <a:spLocks/>
            </p:cNvSpPr>
            <p:nvPr/>
          </p:nvSpPr>
          <p:spPr bwMode="auto">
            <a:xfrm rot="5400000" flipH="1">
              <a:off x="3734" y="1352"/>
              <a:ext cx="571" cy="11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176"/>
                <a:gd name="T1" fmla="*/ 0 h 21600"/>
                <a:gd name="T2" fmla="*/ 20176 w 20176"/>
                <a:gd name="T3" fmla="*/ 13888 h 21600"/>
                <a:gd name="T4" fmla="*/ 0 w 2017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76" h="21600" fill="none" extrusionOk="0">
                  <a:moveTo>
                    <a:pt x="-1" y="0"/>
                  </a:moveTo>
                  <a:cubicBezTo>
                    <a:pt x="8953" y="0"/>
                    <a:pt x="16979" y="5524"/>
                    <a:pt x="20176" y="13887"/>
                  </a:cubicBezTo>
                </a:path>
                <a:path w="20176" h="21600" stroke="0" extrusionOk="0">
                  <a:moveTo>
                    <a:pt x="-1" y="0"/>
                  </a:moveTo>
                  <a:cubicBezTo>
                    <a:pt x="8953" y="0"/>
                    <a:pt x="16979" y="5524"/>
                    <a:pt x="20176" y="1388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70" name="Line 36"/>
            <p:cNvSpPr>
              <a:spLocks noChangeShapeType="1"/>
            </p:cNvSpPr>
            <p:nvPr/>
          </p:nvSpPr>
          <p:spPr bwMode="auto">
            <a:xfrm>
              <a:off x="1383" y="1344"/>
              <a:ext cx="322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71" name="Line 37"/>
            <p:cNvSpPr>
              <a:spLocks noChangeShapeType="1"/>
            </p:cNvSpPr>
            <p:nvPr/>
          </p:nvSpPr>
          <p:spPr bwMode="auto">
            <a:xfrm>
              <a:off x="1367" y="2886"/>
              <a:ext cx="322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131840" y="474503"/>
            <a:ext cx="603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L</a:t>
            </a:r>
            <a:r>
              <a:rPr lang="cs-CZ" sz="1200"/>
              <a:t>. Prkna, M. Hubalek, J. Čtyroký</a:t>
            </a:r>
            <a:r>
              <a:rPr lang="cs-CZ" sz="1200" smtClean="0"/>
              <a:t>, </a:t>
            </a:r>
            <a:r>
              <a:rPr lang="cs-CZ" sz="1200" i="1"/>
              <a:t>IEEE </a:t>
            </a:r>
            <a:r>
              <a:rPr lang="cs-CZ" sz="1200" i="1" smtClean="0"/>
              <a:t>Phot</a:t>
            </a:r>
            <a:r>
              <a:rPr lang="en-US" sz="1200" i="1" smtClean="0"/>
              <a:t>.</a:t>
            </a:r>
            <a:r>
              <a:rPr lang="cs-CZ" sz="1200" i="1" smtClean="0"/>
              <a:t> Technol</a:t>
            </a:r>
            <a:r>
              <a:rPr lang="en-US" sz="1200" i="1" smtClean="0"/>
              <a:t>.</a:t>
            </a:r>
            <a:r>
              <a:rPr lang="cs-CZ" sz="1200" i="1" smtClean="0"/>
              <a:t> Lett</a:t>
            </a:r>
            <a:r>
              <a:rPr lang="en-US" sz="1200" i="1" smtClean="0"/>
              <a:t>.</a:t>
            </a:r>
            <a:r>
              <a:rPr lang="cs-CZ" sz="1200" i="1" smtClean="0"/>
              <a:t> </a:t>
            </a:r>
            <a:r>
              <a:rPr lang="en-US" sz="1200" i="1" smtClean="0"/>
              <a:t>vol. </a:t>
            </a:r>
            <a:r>
              <a:rPr lang="cs-CZ" sz="1200" smtClean="0"/>
              <a:t>16</a:t>
            </a:r>
            <a:r>
              <a:rPr lang="cs-CZ" sz="1200"/>
              <a:t>, 2057-2059 (2004</a:t>
            </a:r>
            <a:r>
              <a:rPr lang="cs-CZ" sz="1200" smtClean="0"/>
              <a:t>)</a:t>
            </a:r>
            <a:r>
              <a:rPr lang="en-US" sz="1200" b="1" i="1" smtClean="0"/>
              <a:t>.</a:t>
            </a:r>
            <a:endParaRPr lang="cs-CZ" sz="1200" b="1" i="1"/>
          </a:p>
          <a:p>
            <a:r>
              <a:rPr lang="cs-CZ" sz="1200" smtClean="0"/>
              <a:t>L</a:t>
            </a:r>
            <a:r>
              <a:rPr lang="cs-CZ" sz="1200"/>
              <a:t>. </a:t>
            </a:r>
            <a:r>
              <a:rPr lang="cs-CZ" sz="1200" smtClean="0"/>
              <a:t>Prkna</a:t>
            </a:r>
            <a:r>
              <a:rPr lang="en-US" sz="1200" smtClean="0"/>
              <a:t> et al., </a:t>
            </a:r>
            <a:r>
              <a:rPr lang="cs-CZ" sz="1200" i="1" smtClean="0"/>
              <a:t>IEEE J</a:t>
            </a:r>
            <a:r>
              <a:rPr lang="en-US" sz="1200" i="1" smtClean="0"/>
              <a:t>.</a:t>
            </a:r>
            <a:r>
              <a:rPr lang="cs-CZ" sz="1200" i="1" smtClean="0"/>
              <a:t> Sel</a:t>
            </a:r>
            <a:r>
              <a:rPr lang="en-US" sz="1200" i="1" smtClean="0"/>
              <a:t>.</a:t>
            </a:r>
            <a:r>
              <a:rPr lang="cs-CZ" sz="1200" i="1" smtClean="0"/>
              <a:t> </a:t>
            </a:r>
            <a:r>
              <a:rPr lang="cs-CZ" sz="1200" i="1"/>
              <a:t>Topics in Quantum </a:t>
            </a:r>
            <a:r>
              <a:rPr lang="cs-CZ" sz="1200" i="1" smtClean="0"/>
              <a:t>Electr</a:t>
            </a:r>
            <a:r>
              <a:rPr lang="en-US" sz="1200" i="1" smtClean="0"/>
              <a:t>. </a:t>
            </a:r>
            <a:r>
              <a:rPr lang="en-US" sz="1200" smtClean="0"/>
              <a:t>vol. </a:t>
            </a:r>
            <a:r>
              <a:rPr lang="cs-CZ" sz="1200" smtClean="0"/>
              <a:t>11</a:t>
            </a:r>
            <a:r>
              <a:rPr lang="cs-CZ" sz="1200" i="1"/>
              <a:t>, </a:t>
            </a:r>
            <a:r>
              <a:rPr lang="cs-CZ" sz="1200"/>
              <a:t>217-223 (2005</a:t>
            </a:r>
            <a:r>
              <a:rPr lang="cs-CZ" sz="1200" smtClean="0"/>
              <a:t>)</a:t>
            </a:r>
            <a:endParaRPr lang="cs-CZ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0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-106523" y="49188"/>
            <a:ext cx="935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pc="-2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Theoretical fundamentals of optical waveguides</a:t>
            </a:r>
            <a:endParaRPr lang="cs-CZ" sz="3600" b="1" spc="-2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944" y="1201316"/>
            <a:ext cx="9073831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Planar waveguides; waveguide modes, their properties. Guided and leaky modes.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Other types of waveguiding, guiding by a single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Waveguide bends, whispering-gallery modes, circular resonators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Channel waveguides,  approximate analytical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More complex waveguide structures. Fundamentals of a rigorous coupled-mode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Introduction to modal methods; transfer matrix method, basics of the film mode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Periodic media, Bloch modes, origin of the bandgap, SWG waveguides, (photonic crystals)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“Canonical” waveguide structures: Y-junctions, directional coupler, two- and multimode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interference couplers, microresonators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Plasmonic waveguides and structures. Surface plasmon sensing. Hybrid dielectric-plasmonic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slot waveguide, plasmonic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Waveguide structures with loss and gain; asymmetric grating couplers,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i="1">
                <a:latin typeface="Calibri" panose="020F0502020204030204" pitchFamily="34" charset="0"/>
                <a:cs typeface="Arial" panose="020B0604020202020204" pitchFamily="34" charset="0"/>
              </a:rPr>
              <a:t>“PT-symmetric”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waveguide structures)</a:t>
            </a:r>
            <a:endParaRPr lang="en-US" i="1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   Basic requirements: Theory of electromagnetic field, Maxwell equations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663" y="697260"/>
            <a:ext cx="2895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Tentative list of topics</a:t>
            </a:r>
            <a:endParaRPr lang="cs-CZ" sz="2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93506" y="21052"/>
            <a:ext cx="5156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High-contrast </a:t>
            </a: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SOI microresonator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3" descr="reson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7540"/>
            <a:ext cx="20732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364744"/>
              </p:ext>
            </p:extLst>
          </p:nvPr>
        </p:nvGraphicFramePr>
        <p:xfrm>
          <a:off x="468313" y="769268"/>
          <a:ext cx="15240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490" name="Equation" r:id="rId4" imgW="1523880" imgH="2387520" progId="Equation.DSMT4">
                  <p:embed/>
                </p:oleObj>
              </mc:Choice>
              <mc:Fallback>
                <p:oleObj name="Equation" r:id="rId4" imgW="1523880" imgH="2387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769268"/>
                        <a:ext cx="1524000" cy="238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mode1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5797" r="42882" b="36980"/>
          <a:stretch>
            <a:fillRect/>
          </a:stretch>
        </p:blipFill>
        <p:spPr bwMode="auto">
          <a:xfrm>
            <a:off x="7235825" y="787623"/>
            <a:ext cx="15843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de1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5741" r="40929" b="37038"/>
          <a:stretch>
            <a:fillRect/>
          </a:stretch>
        </p:blipFill>
        <p:spPr bwMode="auto">
          <a:xfrm>
            <a:off x="5437188" y="787623"/>
            <a:ext cx="16573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de1E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5741" r="42447" b="37038"/>
          <a:stretch>
            <a:fillRect/>
          </a:stretch>
        </p:blipFill>
        <p:spPr bwMode="auto">
          <a:xfrm>
            <a:off x="3636963" y="787623"/>
            <a:ext cx="160178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mode2E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078" r="44878" b="34375"/>
          <a:stretch>
            <a:fillRect/>
          </a:stretch>
        </p:blipFill>
        <p:spPr bwMode="auto">
          <a:xfrm>
            <a:off x="7308850" y="2368773"/>
            <a:ext cx="15113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ode2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3136" r="40973" b="34375"/>
          <a:stretch>
            <a:fillRect/>
          </a:stretch>
        </p:blipFill>
        <p:spPr bwMode="auto">
          <a:xfrm>
            <a:off x="5437188" y="2370361"/>
            <a:ext cx="1655762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mode2E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3136" r="40929" b="34317"/>
          <a:stretch>
            <a:fillRect/>
          </a:stretch>
        </p:blipFill>
        <p:spPr bwMode="auto">
          <a:xfrm>
            <a:off x="3635375" y="2370361"/>
            <a:ext cx="16573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mode3Ez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3078" r="40929" b="34375"/>
          <a:stretch>
            <a:fillRect/>
          </a:stretch>
        </p:blipFill>
        <p:spPr bwMode="auto">
          <a:xfrm>
            <a:off x="5437188" y="3954686"/>
            <a:ext cx="1655762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mode3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3078" r="44313" b="34431"/>
          <a:stretch>
            <a:fillRect/>
          </a:stretch>
        </p:blipFill>
        <p:spPr bwMode="auto">
          <a:xfrm>
            <a:off x="7308850" y="3956273"/>
            <a:ext cx="1511300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mode3Ex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13196" r="40973" b="34317"/>
          <a:stretch>
            <a:fillRect/>
          </a:stretch>
        </p:blipFill>
        <p:spPr bwMode="auto">
          <a:xfrm>
            <a:off x="3636963" y="3956273"/>
            <a:ext cx="16557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411413" y="1292448"/>
            <a:ext cx="10550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latin typeface="Calibri" panose="020F0502020204030204" pitchFamily="34" charset="0"/>
              </a:rPr>
              <a:t>Quasi-TE</a:t>
            </a:r>
            <a:r>
              <a:rPr lang="en-US" altLang="cs-CZ" sz="1600" baseline="-25000">
                <a:latin typeface="Calibri" panose="020F0502020204030204" pitchFamily="34" charset="0"/>
              </a:rPr>
              <a:t>00</a:t>
            </a:r>
            <a:endParaRPr lang="cs-CZ" altLang="cs-CZ" sz="1600">
              <a:latin typeface="Calibri" panose="020F0502020204030204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411413" y="2948211"/>
            <a:ext cx="1128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latin typeface="Calibri" panose="020F0502020204030204" pitchFamily="34" charset="0"/>
              </a:rPr>
              <a:t>Quasi-TM</a:t>
            </a:r>
            <a:r>
              <a:rPr lang="en-US" altLang="cs-CZ" sz="1600" baseline="-25000">
                <a:latin typeface="Calibri" panose="020F0502020204030204" pitchFamily="34" charset="0"/>
              </a:rPr>
              <a:t>00</a:t>
            </a:r>
            <a:endParaRPr lang="cs-CZ" altLang="cs-CZ" sz="1600">
              <a:latin typeface="Calibri" panose="020F0502020204030204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411413" y="4532536"/>
            <a:ext cx="1128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latin typeface="Calibri" panose="020F0502020204030204" pitchFamily="34" charset="0"/>
              </a:rPr>
              <a:t>Quasi-TM</a:t>
            </a:r>
            <a:r>
              <a:rPr lang="en-US" altLang="cs-CZ" sz="1600" baseline="-25000">
                <a:latin typeface="Calibri" panose="020F0502020204030204" pitchFamily="34" charset="0"/>
              </a:rPr>
              <a:t>10</a:t>
            </a:r>
            <a:endParaRPr lang="cs-CZ" altLang="cs-CZ" sz="1600">
              <a:latin typeface="Calibri" panose="020F0502020204030204" pitchFamily="34" charset="0"/>
            </a:endParaRPr>
          </a:p>
        </p:txBody>
      </p:sp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238436"/>
              </p:ext>
            </p:extLst>
          </p:nvPr>
        </p:nvGraphicFramePr>
        <p:xfrm>
          <a:off x="6084888" y="500286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491" name="Equation" r:id="rId15" imgW="279360" imgH="279360" progId="Equation.DSMT4">
                  <p:embed/>
                </p:oleObj>
              </mc:Choice>
              <mc:Fallback>
                <p:oleObj name="Equation" r:id="rId15" imgW="2793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500286"/>
                        <a:ext cx="279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112064"/>
              </p:ext>
            </p:extLst>
          </p:nvPr>
        </p:nvGraphicFramePr>
        <p:xfrm>
          <a:off x="4284663" y="500286"/>
          <a:ext cx="292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492" name="Equation" r:id="rId17" imgW="291960" imgH="279360" progId="Equation.DSMT4">
                  <p:embed/>
                </p:oleObj>
              </mc:Choice>
              <mc:Fallback>
                <p:oleObj name="Equation" r:id="rId17" imgW="2919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00286"/>
                        <a:ext cx="2921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275903"/>
              </p:ext>
            </p:extLst>
          </p:nvPr>
        </p:nvGraphicFramePr>
        <p:xfrm>
          <a:off x="7727950" y="481236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493" name="Equation" r:id="rId19" imgW="304560" imgH="317160" progId="Equation.DSMT4">
                  <p:embed/>
                </p:oleObj>
              </mc:Choice>
              <mc:Fallback>
                <p:oleObj name="Equation" r:id="rId19" imgW="3045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7950" y="481236"/>
                        <a:ext cx="3048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8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0935" y="1465164"/>
            <a:ext cx="284163" cy="1943100"/>
          </a:xfrm>
          <a:prstGeom prst="rect">
            <a:avLst/>
          </a:prstGeom>
          <a:solidFill>
            <a:srgbClr val="FFFF99">
              <a:alpha val="14999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75098" y="1465164"/>
            <a:ext cx="381000" cy="1943100"/>
          </a:xfrm>
          <a:prstGeom prst="rect">
            <a:avLst/>
          </a:prstGeom>
          <a:solidFill>
            <a:srgbClr val="993300">
              <a:alpha val="14999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6098" y="1465164"/>
            <a:ext cx="284162" cy="1943100"/>
          </a:xfrm>
          <a:prstGeom prst="rect">
            <a:avLst/>
          </a:prstGeom>
          <a:solidFill>
            <a:srgbClr val="FFFF00">
              <a:alpha val="15000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40260" y="1465164"/>
            <a:ext cx="379413" cy="1943100"/>
          </a:xfrm>
          <a:prstGeom prst="rect">
            <a:avLst/>
          </a:prstGeom>
          <a:solidFill>
            <a:srgbClr val="993300">
              <a:alpha val="14999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36366" y="-8752"/>
            <a:ext cx="6271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Wave propagation in a periodic structure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7610" y="1471514"/>
            <a:ext cx="284163" cy="1943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711773" y="1471514"/>
            <a:ext cx="381000" cy="19431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092773" y="1471514"/>
            <a:ext cx="284162" cy="1943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376935" y="1471514"/>
            <a:ext cx="379413" cy="19431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756348" y="1471514"/>
            <a:ext cx="284162" cy="1943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040510" y="1471514"/>
            <a:ext cx="381000" cy="19431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421510" y="1471514"/>
            <a:ext cx="284163" cy="19431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30660" y="2408139"/>
            <a:ext cx="996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858464"/>
              </p:ext>
            </p:extLst>
          </p:nvPr>
        </p:nvGraphicFramePr>
        <p:xfrm>
          <a:off x="2776985" y="2836863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1" name="Equation" r:id="rId3" imgW="241200" imgH="291960" progId="Equation.DSMT4">
                  <p:embed/>
                </p:oleObj>
              </mc:Choice>
              <mc:Fallback>
                <p:oleObj name="Equation" r:id="rId3" imgW="241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985" y="2836863"/>
                        <a:ext cx="2413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199672"/>
              </p:ext>
            </p:extLst>
          </p:nvPr>
        </p:nvGraphicFramePr>
        <p:xfrm>
          <a:off x="3127823" y="2836863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2" name="Equation" r:id="rId5" imgW="215640" imgH="291960" progId="Equation.DSMT4">
                  <p:embed/>
                </p:oleObj>
              </mc:Choice>
              <mc:Fallback>
                <p:oleObj name="Equation" r:id="rId5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823" y="2836863"/>
                        <a:ext cx="215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427609" y="2408139"/>
            <a:ext cx="24201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491107"/>
              </p:ext>
            </p:extLst>
          </p:nvPr>
        </p:nvGraphicFramePr>
        <p:xfrm>
          <a:off x="3771528" y="2451529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3" name="Equation" r:id="rId7" imgW="152280" imgH="152280" progId="Equation.DSMT4">
                  <p:embed/>
                </p:oleObj>
              </mc:Choice>
              <mc:Fallback>
                <p:oleObj name="Equation" r:id="rId7" imgW="1522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528" y="2451529"/>
                        <a:ext cx="1524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1427610" y="1184176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648360"/>
              </p:ext>
            </p:extLst>
          </p:nvPr>
        </p:nvGraphicFramePr>
        <p:xfrm>
          <a:off x="1221235" y="1098550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4" name="Equation" r:id="rId9" imgW="164880" imgH="177480" progId="Equation.DSMT4">
                  <p:embed/>
                </p:oleObj>
              </mc:Choice>
              <mc:Fallback>
                <p:oleObj name="Equation" r:id="rId9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235" y="1098550"/>
                        <a:ext cx="1651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547815"/>
              </p:ext>
            </p:extLst>
          </p:nvPr>
        </p:nvGraphicFramePr>
        <p:xfrm>
          <a:off x="4115898" y="1352366"/>
          <a:ext cx="2235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5" name="Equation" r:id="rId11" imgW="2234880" imgH="419040" progId="Equation.DSMT4">
                  <p:embed/>
                </p:oleObj>
              </mc:Choice>
              <mc:Fallback>
                <p:oleObj name="Equation" r:id="rId11" imgW="2234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5898" y="1352366"/>
                        <a:ext cx="2235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1073831" y="443808"/>
            <a:ext cx="6996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mtClean="0">
                <a:latin typeface="Calibri" panose="020F0502020204030204" pitchFamily="34" charset="0"/>
              </a:rPr>
              <a:t>Ph</a:t>
            </a:r>
            <a:r>
              <a:rPr lang="cs-CZ" altLang="cs-CZ">
                <a:latin typeface="Calibri" panose="020F0502020204030204" pitchFamily="34" charset="0"/>
              </a:rPr>
              <a:t>otonic </a:t>
            </a:r>
            <a:r>
              <a:rPr lang="cs-CZ" altLang="cs-CZ" smtClean="0">
                <a:latin typeface="Calibri" panose="020F0502020204030204" pitchFamily="34" charset="0"/>
              </a:rPr>
              <a:t>analog</a:t>
            </a:r>
            <a:r>
              <a:rPr lang="en-US" altLang="cs-CZ">
                <a:latin typeface="Calibri" panose="020F0502020204030204" pitchFamily="34" charset="0"/>
              </a:rPr>
              <a:t>y</a:t>
            </a:r>
            <a:r>
              <a:rPr lang="en-US" altLang="cs-CZ" smtClean="0">
                <a:latin typeface="Calibri" panose="020F0502020204030204" pitchFamily="34" charset="0"/>
              </a:rPr>
              <a:t> </a:t>
            </a:r>
            <a:r>
              <a:rPr lang="en-US" altLang="cs-CZ">
                <a:latin typeface="Calibri" panose="020F0502020204030204" pitchFamily="34" charset="0"/>
              </a:rPr>
              <a:t>of</a:t>
            </a:r>
            <a:r>
              <a:rPr lang="cs-CZ" altLang="cs-CZ">
                <a:latin typeface="Calibri" panose="020F0502020204030204" pitchFamily="34" charset="0"/>
              </a:rPr>
              <a:t> </a:t>
            </a:r>
            <a:r>
              <a:rPr lang="en-US" altLang="cs-CZ">
                <a:latin typeface="Calibri" panose="020F0502020204030204" pitchFamily="34" charset="0"/>
              </a:rPr>
              <a:t>the “</a:t>
            </a:r>
            <a:r>
              <a:rPr lang="cs-CZ" altLang="cs-CZ">
                <a:latin typeface="Calibri" panose="020F0502020204030204" pitchFamily="34" charset="0"/>
              </a:rPr>
              <a:t>Kronig – Penn</a:t>
            </a:r>
            <a:r>
              <a:rPr lang="en-US" altLang="cs-CZ">
                <a:latin typeface="Calibri" panose="020F0502020204030204" pitchFamily="34" charset="0"/>
              </a:rPr>
              <a:t>ey”</a:t>
            </a:r>
            <a:r>
              <a:rPr lang="cs-CZ" altLang="cs-CZ">
                <a:latin typeface="Calibri" panose="020F0502020204030204" pitchFamily="34" charset="0"/>
              </a:rPr>
              <a:t> model</a:t>
            </a:r>
            <a:r>
              <a:rPr lang="en-US" altLang="cs-CZ">
                <a:latin typeface="Calibri" panose="020F0502020204030204" pitchFamily="34" charset="0"/>
              </a:rPr>
              <a:t> of </a:t>
            </a:r>
            <a:r>
              <a:rPr lang="en-US" altLang="cs-CZ" smtClean="0">
                <a:latin typeface="Calibri" panose="020F0502020204030204" pitchFamily="34" charset="0"/>
              </a:rPr>
              <a:t>an electronic </a:t>
            </a:r>
            <a:r>
              <a:rPr lang="en-US" altLang="cs-CZ">
                <a:latin typeface="Calibri" panose="020F0502020204030204" pitchFamily="34" charset="0"/>
              </a:rPr>
              <a:t>cryst</a:t>
            </a:r>
            <a:r>
              <a:rPr lang="cs-CZ" altLang="cs-CZ" smtClean="0">
                <a:latin typeface="Calibri" panose="020F0502020204030204" pitchFamily="34" charset="0"/>
              </a:rPr>
              <a:t>al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2092773" y="107781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2756348" y="107781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2092773" y="1150839"/>
            <a:ext cx="663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4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459510"/>
              </p:ext>
            </p:extLst>
          </p:nvPr>
        </p:nvGraphicFramePr>
        <p:xfrm>
          <a:off x="2349948" y="841276"/>
          <a:ext cx="203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6" name="Equation" r:id="rId13" imgW="203040" imgH="215640" progId="Equation.DSMT4">
                  <p:embed/>
                </p:oleObj>
              </mc:Choice>
              <mc:Fallback>
                <p:oleObj name="Equation" r:id="rId13" imgW="2030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948" y="841276"/>
                        <a:ext cx="2032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09982" y="2576414"/>
            <a:ext cx="1214438" cy="838200"/>
            <a:chOff x="311150" y="1463576"/>
            <a:chExt cx="1214438" cy="838200"/>
          </a:xfrm>
        </p:grpSpPr>
        <p:graphicFrame>
          <p:nvGraphicFramePr>
            <p:cNvPr id="32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250679"/>
                </p:ext>
              </p:extLst>
            </p:nvPr>
          </p:nvGraphicFramePr>
          <p:xfrm>
            <a:off x="688975" y="1869976"/>
            <a:ext cx="3048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17" name="Equation" r:id="rId15" imgW="304560" imgH="342720" progId="Equation.DSMT4">
                    <p:embed/>
                  </p:oleObj>
                </mc:Choice>
                <mc:Fallback>
                  <p:oleObj name="Equation" r:id="rId15" imgW="30456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8975" y="1869976"/>
                          <a:ext cx="3048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6400627"/>
                </p:ext>
              </p:extLst>
            </p:nvPr>
          </p:nvGraphicFramePr>
          <p:xfrm>
            <a:off x="760413" y="1463576"/>
            <a:ext cx="292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18" name="Equation" r:id="rId17" imgW="291960" imgH="317160" progId="Equation.DSMT4">
                    <p:embed/>
                  </p:oleObj>
                </mc:Choice>
                <mc:Fallback>
                  <p:oleObj name="Equation" r:id="rId17" imgW="2919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0413" y="1463576"/>
                          <a:ext cx="2921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4487100"/>
                </p:ext>
              </p:extLst>
            </p:nvPr>
          </p:nvGraphicFramePr>
          <p:xfrm>
            <a:off x="1246188" y="198427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19" name="Equation" r:id="rId19" imgW="279360" imgH="317160" progId="Equation.DSMT4">
                    <p:embed/>
                  </p:oleObj>
                </mc:Choice>
                <mc:Fallback>
                  <p:oleObj name="Equation" r:id="rId19" imgW="2793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188" y="1984276"/>
                          <a:ext cx="2794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0526049"/>
                </p:ext>
              </p:extLst>
            </p:nvPr>
          </p:nvGraphicFramePr>
          <p:xfrm>
            <a:off x="311150" y="1672778"/>
            <a:ext cx="3937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20" name="Equation" r:id="rId21" imgW="393480" imgH="215640" progId="Equation.DSMT4">
                    <p:embed/>
                  </p:oleObj>
                </mc:Choice>
                <mc:Fallback>
                  <p:oleObj name="Equation" r:id="rId21" imgW="3934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150" y="1672778"/>
                          <a:ext cx="3937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Oval 36"/>
            <p:cNvSpPr>
              <a:spLocks noChangeArrowheads="1"/>
            </p:cNvSpPr>
            <p:nvPr/>
          </p:nvSpPr>
          <p:spPr bwMode="auto">
            <a:xfrm rot="1640930">
              <a:off x="1030288" y="1885851"/>
              <a:ext cx="66675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>
              <a:off x="1055688" y="1923951"/>
              <a:ext cx="3603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V="1">
              <a:off x="1055688" y="1555651"/>
              <a:ext cx="0" cy="3603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3153" y="1561356"/>
            <a:ext cx="1188095" cy="804862"/>
            <a:chOff x="353368" y="2535139"/>
            <a:chExt cx="1188095" cy="804862"/>
          </a:xfrm>
        </p:grpSpPr>
        <p:sp>
          <p:nvSpPr>
            <p:cNvPr id="26" name="Oval 26"/>
            <p:cNvSpPr>
              <a:spLocks noChangeArrowheads="1"/>
            </p:cNvSpPr>
            <p:nvPr/>
          </p:nvSpPr>
          <p:spPr bwMode="auto">
            <a:xfrm rot="1640930">
              <a:off x="1035050" y="2652614"/>
              <a:ext cx="66675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rot="1640930" flipV="1">
              <a:off x="1076325" y="2595464"/>
              <a:ext cx="338138" cy="17780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8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6736752"/>
                </p:ext>
              </p:extLst>
            </p:nvPr>
          </p:nvGraphicFramePr>
          <p:xfrm>
            <a:off x="706438" y="2535139"/>
            <a:ext cx="2794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21" name="Equation" r:id="rId23" imgW="279360" imgH="342720" progId="Equation.DSMT4">
                    <p:embed/>
                  </p:oleObj>
                </mc:Choice>
                <mc:Fallback>
                  <p:oleObj name="Equation" r:id="rId23" imgW="27936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6438" y="2535139"/>
                          <a:ext cx="2794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6440353"/>
                </p:ext>
              </p:extLst>
            </p:nvPr>
          </p:nvGraphicFramePr>
          <p:xfrm>
            <a:off x="968375" y="3022501"/>
            <a:ext cx="317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22" name="Equation" r:id="rId25" imgW="317160" imgH="317160" progId="Equation.DSMT4">
                    <p:embed/>
                  </p:oleObj>
                </mc:Choice>
                <mc:Fallback>
                  <p:oleObj name="Equation" r:id="rId25" imgW="3171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8375" y="3022501"/>
                          <a:ext cx="3175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574270"/>
                </p:ext>
              </p:extLst>
            </p:nvPr>
          </p:nvGraphicFramePr>
          <p:xfrm>
            <a:off x="1236663" y="2717701"/>
            <a:ext cx="30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23" name="Equation" r:id="rId27" imgW="304560" imgH="317160" progId="Equation.DSMT4">
                    <p:embed/>
                  </p:oleObj>
                </mc:Choice>
                <mc:Fallback>
                  <p:oleObj name="Equation" r:id="rId27" imgW="3045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6663" y="2717701"/>
                          <a:ext cx="3048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0258192"/>
                </p:ext>
              </p:extLst>
            </p:nvPr>
          </p:nvGraphicFramePr>
          <p:xfrm>
            <a:off x="353368" y="2751163"/>
            <a:ext cx="3302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8624" name="Equation" r:id="rId29" imgW="330120" imgH="215640" progId="Equation.DSMT4">
                    <p:embed/>
                  </p:oleObj>
                </mc:Choice>
                <mc:Fallback>
                  <p:oleObj name="Equation" r:id="rId29" imgW="33012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368" y="2751163"/>
                          <a:ext cx="3302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1065213" y="2687539"/>
              <a:ext cx="0" cy="36036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</p:grpSp>
      <p:sp>
        <p:nvSpPr>
          <p:cNvPr id="48" name="Line 48"/>
          <p:cNvSpPr>
            <a:spLocks noChangeShapeType="1"/>
          </p:cNvSpPr>
          <p:nvPr/>
        </p:nvSpPr>
        <p:spPr bwMode="auto">
          <a:xfrm flipV="1">
            <a:off x="3056385" y="1077814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2767460" y="1150839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5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572249"/>
              </p:ext>
            </p:extLst>
          </p:nvPr>
        </p:nvGraphicFramePr>
        <p:xfrm>
          <a:off x="3127823" y="841276"/>
          <a:ext cx="228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5" name="Equation" r:id="rId31" imgW="228600" imgH="317160" progId="Equation.DSMT4">
                  <p:embed/>
                </p:oleObj>
              </mc:Choice>
              <mc:Fallback>
                <p:oleObj name="Equation" r:id="rId31" imgW="2286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823" y="841276"/>
                        <a:ext cx="2286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Line 51"/>
          <p:cNvSpPr>
            <a:spLocks noChangeShapeType="1"/>
          </p:cNvSpPr>
          <p:nvPr/>
        </p:nvSpPr>
        <p:spPr bwMode="auto">
          <a:xfrm flipV="1">
            <a:off x="3415160" y="1077814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3056385" y="1150839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5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27787"/>
              </p:ext>
            </p:extLst>
          </p:nvPr>
        </p:nvGraphicFramePr>
        <p:xfrm>
          <a:off x="2767460" y="841276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6" name="Equation" r:id="rId33" imgW="253800" imgH="317160" progId="Equation.DSMT4">
                  <p:embed/>
                </p:oleObj>
              </mc:Choice>
              <mc:Fallback>
                <p:oleObj name="Equation" r:id="rId33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460" y="841276"/>
                        <a:ext cx="254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6394234" y="769268"/>
            <a:ext cx="2642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i="1" smtClean="0">
                <a:latin typeface="Calibri" panose="020F0502020204030204" pitchFamily="34" charset="0"/>
                <a:sym typeface="Euclid Symbol" pitchFamily="18" charset="2"/>
              </a:rPr>
              <a:t>tangential </a:t>
            </a:r>
            <a:r>
              <a:rPr lang="en-US" altLang="cs-CZ" smtClean="0">
                <a:latin typeface="Calibri" panose="020F0502020204030204" pitchFamily="34" charset="0"/>
                <a:sym typeface="Euclid Symbol" pitchFamily="18" charset="2"/>
              </a:rPr>
              <a:t>propagation</a:t>
            </a:r>
            <a:br>
              <a:rPr lang="en-US" altLang="cs-CZ" smtClean="0">
                <a:latin typeface="Calibri" panose="020F0502020204030204" pitchFamily="34" charset="0"/>
                <a:sym typeface="Euclid Symbol" pitchFamily="18" charset="2"/>
              </a:rPr>
            </a:br>
            <a:r>
              <a:rPr lang="en-US" altLang="cs-CZ" smtClean="0">
                <a:latin typeface="Calibri" panose="020F0502020204030204" pitchFamily="34" charset="0"/>
                <a:sym typeface="Euclid Symbol" pitchFamily="18" charset="2"/>
              </a:rPr>
              <a:t>constant (</a:t>
            </a:r>
            <a:r>
              <a:rPr lang="en-US" altLang="cs-CZ" i="1" smtClean="0">
                <a:latin typeface="Calibri" panose="020F0502020204030204" pitchFamily="34" charset="0"/>
                <a:sym typeface="Euclid Symbol" pitchFamily="18" charset="2"/>
              </a:rPr>
              <a:t>given                 </a:t>
            </a:r>
            <a:r>
              <a:rPr lang="en-US" altLang="cs-CZ" smtClean="0">
                <a:latin typeface="Calibri" panose="020F0502020204030204" pitchFamily="34" charset="0"/>
                <a:sym typeface="Euclid Symbol" pitchFamily="18" charset="2"/>
              </a:rPr>
              <a:t>) </a:t>
            </a:r>
            <a:endParaRPr lang="cs-CZ" altLang="cs-CZ">
              <a:latin typeface="Calibri" panose="020F0502020204030204" pitchFamily="34" charset="0"/>
              <a:sym typeface="Euclid Symbol" pitchFamily="18" charset="2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394851"/>
              </p:ext>
            </p:extLst>
          </p:nvPr>
        </p:nvGraphicFramePr>
        <p:xfrm>
          <a:off x="4292060" y="823140"/>
          <a:ext cx="204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7" name="Equation" r:id="rId35" imgW="2044440" imgH="291960" progId="Equation.DSMT4">
                  <p:embed/>
                </p:oleObj>
              </mc:Choice>
              <mc:Fallback>
                <p:oleObj name="Equation" r:id="rId35" imgW="2044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292060" y="823140"/>
                        <a:ext cx="2044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923005"/>
              </p:ext>
            </p:extLst>
          </p:nvPr>
        </p:nvGraphicFramePr>
        <p:xfrm>
          <a:off x="7976394" y="1081961"/>
          <a:ext cx="852170" cy="32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8" name="Equation" r:id="rId37" imgW="774360" imgH="291960" progId="Equation.DSMT4">
                  <p:embed/>
                </p:oleObj>
              </mc:Choice>
              <mc:Fallback>
                <p:oleObj name="Equation" r:id="rId37" imgW="774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976394" y="1081961"/>
                        <a:ext cx="852170" cy="32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6690836" y="1390945"/>
            <a:ext cx="153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longitudinal</a:t>
            </a:r>
            <a:b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prop. constant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892267"/>
              </p:ext>
            </p:extLst>
          </p:nvPr>
        </p:nvGraphicFramePr>
        <p:xfrm>
          <a:off x="4116168" y="2898105"/>
          <a:ext cx="47244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9" name="Equation" r:id="rId39" imgW="4724280" imgH="1054080" progId="Equation.DSMT4">
                  <p:embed/>
                </p:oleObj>
              </mc:Choice>
              <mc:Fallback>
                <p:oleObj name="Equation" r:id="rId39" imgW="4724280" imgH="105408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168" y="2898105"/>
                        <a:ext cx="4724400" cy="10541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085540"/>
              </p:ext>
            </p:extLst>
          </p:nvPr>
        </p:nvGraphicFramePr>
        <p:xfrm>
          <a:off x="4114800" y="4044280"/>
          <a:ext cx="47879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30" name="Equation" r:id="rId41" imgW="4787640" imgH="1333440" progId="Equation.DSMT4">
                  <p:embed/>
                </p:oleObj>
              </mc:Choice>
              <mc:Fallback>
                <p:oleObj name="Equation" r:id="rId41" imgW="4787640" imgH="133344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044280"/>
                        <a:ext cx="4787900" cy="13335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9973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3717831" y="2846174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TE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49964" y="3989167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TM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120898"/>
              </p:ext>
            </p:extLst>
          </p:nvPr>
        </p:nvGraphicFramePr>
        <p:xfrm>
          <a:off x="4200400" y="1989476"/>
          <a:ext cx="1079280" cy="29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31" name="Equation" r:id="rId43" imgW="1079280" imgH="291960" progId="Equation.DSMT4">
                  <p:embed/>
                </p:oleObj>
              </mc:Choice>
              <mc:Fallback>
                <p:oleObj name="Equation" r:id="rId43" imgW="10792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4200400" y="1989476"/>
                        <a:ext cx="1079280" cy="29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238176"/>
              </p:ext>
            </p:extLst>
          </p:nvPr>
        </p:nvGraphicFramePr>
        <p:xfrm>
          <a:off x="5314950" y="2417316"/>
          <a:ext cx="25273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32" name="Equation" r:id="rId45" imgW="2527200" imgH="583920" progId="Equation.DSMT4">
                  <p:embed/>
                </p:oleObj>
              </mc:Choice>
              <mc:Fallback>
                <p:oleObj name="Equation" r:id="rId45" imgW="25272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5314950" y="2417316"/>
                        <a:ext cx="25273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561933"/>
              </p:ext>
            </p:extLst>
          </p:nvPr>
        </p:nvGraphicFramePr>
        <p:xfrm>
          <a:off x="2036763" y="3897313"/>
          <a:ext cx="11303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33" name="Equation" r:id="rId47" imgW="1130040" imgH="672840" progId="Equation.DSMT4">
                  <p:embed/>
                </p:oleObj>
              </mc:Choice>
              <mc:Fallback>
                <p:oleObj name="Equation" r:id="rId47" imgW="113004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2036763" y="3897313"/>
                        <a:ext cx="11303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09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41171" y="19571"/>
            <a:ext cx="60616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Ele</a:t>
            </a:r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cs-CZ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tromagnetic Floquet – Bloch </a:t>
            </a:r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modes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4938" y="615960"/>
            <a:ext cx="5786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Transmission through</a:t>
            </a:r>
            <a:r>
              <a:rPr lang="cs-CZ" altLang="cs-CZ">
                <a:latin typeface="Calibri" panose="020F0502020204030204" pitchFamily="34" charset="0"/>
              </a:rPr>
              <a:t> </a:t>
            </a:r>
            <a:r>
              <a:rPr lang="en-US" altLang="cs-CZ" smtClean="0">
                <a:latin typeface="Calibri" panose="020F0502020204030204" pitchFamily="34" charset="0"/>
              </a:rPr>
              <a:t>layers 1 and 2 is </a:t>
            </a:r>
            <a:r>
              <a:rPr lang="en-US" altLang="cs-CZ">
                <a:latin typeface="Calibri" panose="020F0502020204030204" pitchFamily="34" charset="0"/>
              </a:rPr>
              <a:t>described by </a:t>
            </a:r>
            <a:r>
              <a:rPr lang="en-US" altLang="cs-CZ" smtClean="0">
                <a:latin typeface="Calibri" panose="020F0502020204030204" pitchFamily="34" charset="0"/>
              </a:rPr>
              <a:t>matrices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5810" y="1129308"/>
            <a:ext cx="5348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mtClean="0">
                <a:latin typeface="Calibri" panose="020F0502020204030204" pitchFamily="34" charset="0"/>
              </a:rPr>
              <a:t>The matrix for transitin over a single </a:t>
            </a:r>
            <a:r>
              <a:rPr lang="en-US" altLang="cs-CZ">
                <a:latin typeface="Calibri" panose="020F0502020204030204" pitchFamily="34" charset="0"/>
              </a:rPr>
              <a:t>period </a:t>
            </a:r>
            <a:r>
              <a:rPr lang="en-US" altLang="cs-CZ" smtClean="0">
                <a:latin typeface="Calibri" panose="020F0502020204030204" pitchFamily="34" charset="0"/>
              </a:rPr>
              <a:t>is evidently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866727"/>
              </p:ext>
            </p:extLst>
          </p:nvPr>
        </p:nvGraphicFramePr>
        <p:xfrm>
          <a:off x="5445348" y="1130300"/>
          <a:ext cx="1358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97" name="Equation" r:id="rId3" imgW="1358640" imgH="342720" progId="Equation.DSMT4">
                  <p:embed/>
                </p:oleObj>
              </mc:Choice>
              <mc:Fallback>
                <p:oleObj name="Equation" r:id="rId3" imgW="13586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348" y="1130300"/>
                        <a:ext cx="1358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6804" y="3145532"/>
            <a:ext cx="726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alibri" panose="020F0502020204030204" pitchFamily="34" charset="0"/>
              </a:rPr>
              <a:t>Floquet-Bloch</a:t>
            </a:r>
            <a:r>
              <a:rPr lang="en-US" altLang="cs-CZ">
                <a:latin typeface="Calibri" panose="020F0502020204030204" pitchFamily="34" charset="0"/>
              </a:rPr>
              <a:t> mode</a:t>
            </a:r>
            <a:r>
              <a:rPr lang="cs-CZ" altLang="cs-CZ">
                <a:latin typeface="Calibri" panose="020F0502020204030204" pitchFamily="34" charset="0"/>
              </a:rPr>
              <a:t> </a:t>
            </a:r>
            <a:r>
              <a:rPr lang="en-US" altLang="cs-CZ">
                <a:latin typeface="Calibri" panose="020F0502020204030204" pitchFamily="34" charset="0"/>
              </a:rPr>
              <a:t>is determined </a:t>
            </a:r>
            <a:r>
              <a:rPr lang="en-US" altLang="cs-CZ" smtClean="0">
                <a:latin typeface="Calibri" panose="020F0502020204030204" pitchFamily="34" charset="0"/>
              </a:rPr>
              <a:t>as </a:t>
            </a:r>
            <a:r>
              <a:rPr lang="en-US" altLang="cs-CZ">
                <a:latin typeface="Calibri" panose="020F0502020204030204" pitchFamily="34" charset="0"/>
              </a:rPr>
              <a:t>an eigenfunction and eigenvector of </a:t>
            </a:r>
            <a:r>
              <a:rPr lang="cs-CZ" altLang="cs-CZ"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611437"/>
              </p:ext>
            </p:extLst>
          </p:nvPr>
        </p:nvGraphicFramePr>
        <p:xfrm>
          <a:off x="7446902" y="3145394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98" name="Equation" r:id="rId5" imgW="444240" imgH="342720" progId="Equation.DSMT4">
                  <p:embed/>
                </p:oleObj>
              </mc:Choice>
              <mc:Fallback>
                <p:oleObj name="Equation" r:id="rId5" imgW="4442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902" y="3145394"/>
                        <a:ext cx="4445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67724"/>
              </p:ext>
            </p:extLst>
          </p:nvPr>
        </p:nvGraphicFramePr>
        <p:xfrm>
          <a:off x="315913" y="3578225"/>
          <a:ext cx="84582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99" name="Equation" r:id="rId7" imgW="8458200" imgH="774360" progId="Equation.DSMT4">
                  <p:embed/>
                </p:oleObj>
              </mc:Choice>
              <mc:Fallback>
                <p:oleObj name="Equation" r:id="rId7" imgW="845820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3578225"/>
                        <a:ext cx="8458200" cy="7747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851658" y="4443630"/>
            <a:ext cx="2065340" cy="646113"/>
            <a:chOff x="4129" y="3834"/>
            <a:chExt cx="1301" cy="407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258" y="3834"/>
              <a:ext cx="117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Calibri" panose="020F0502020204030204" pitchFamily="34" charset="0"/>
                </a:rPr>
                <a:t>is the </a:t>
              </a:r>
              <a:r>
                <a:rPr lang="en-US" altLang="cs-CZ" smtClean="0">
                  <a:latin typeface="Calibri" panose="020F0502020204030204" pitchFamily="34" charset="0"/>
                </a:rPr>
                <a:t>prop. const.</a:t>
              </a:r>
              <a:r>
                <a:rPr lang="en-US" altLang="cs-CZ">
                  <a:latin typeface="Calibri" panose="020F0502020204030204" pitchFamily="34" charset="0"/>
                </a:rPr>
                <a:t/>
              </a:r>
              <a:br>
                <a:rPr lang="en-US" altLang="cs-CZ">
                  <a:latin typeface="Calibri" panose="020F0502020204030204" pitchFamily="34" charset="0"/>
                </a:rPr>
              </a:br>
              <a:r>
                <a:rPr lang="en-US" altLang="cs-CZ">
                  <a:latin typeface="Calibri" panose="020F0502020204030204" pitchFamily="34" charset="0"/>
                </a:rPr>
                <a:t>of the </a:t>
              </a:r>
              <a:r>
                <a:rPr lang="cs-CZ" altLang="cs-CZ">
                  <a:latin typeface="Calibri" panose="020F0502020204030204" pitchFamily="34" charset="0"/>
                </a:rPr>
                <a:t>FB </a:t>
              </a:r>
              <a:r>
                <a:rPr lang="en-US" altLang="cs-CZ">
                  <a:latin typeface="Calibri" panose="020F0502020204030204" pitchFamily="34" charset="0"/>
                </a:rPr>
                <a:t>mode</a:t>
              </a:r>
              <a:r>
                <a:rPr lang="cs-CZ" altLang="cs-CZ">
                  <a:latin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872850"/>
                </p:ext>
              </p:extLst>
            </p:nvPr>
          </p:nvGraphicFramePr>
          <p:xfrm>
            <a:off x="4129" y="3848"/>
            <a:ext cx="184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100" name="Equation" r:id="rId9" imgW="317160" imgH="342720" progId="Equation.DSMT4">
                    <p:embed/>
                  </p:oleObj>
                </mc:Choice>
                <mc:Fallback>
                  <p:oleObj name="Equation" r:id="rId9" imgW="317160" imgH="342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9" y="3848"/>
                          <a:ext cx="184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48531" y="4513684"/>
            <a:ext cx="42627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cs-CZ" smtClean="0">
                <a:latin typeface="Calibri" panose="020F0502020204030204" pitchFamily="34" charset="0"/>
              </a:rPr>
              <a:t>β</a:t>
            </a:r>
            <a:r>
              <a:rPr lang="en-US" altLang="cs-CZ" i="1" baseline="30000" smtClean="0">
                <a:latin typeface="Calibri" panose="020F0502020204030204" pitchFamily="34" charset="0"/>
              </a:rPr>
              <a:t>F</a:t>
            </a:r>
            <a:r>
              <a:rPr lang="en-US" altLang="cs-CZ" i="1" smtClean="0">
                <a:latin typeface="Calibri" panose="020F0502020204030204" pitchFamily="34" charset="0"/>
              </a:rPr>
              <a:t> </a:t>
            </a:r>
            <a:r>
              <a:rPr lang="en-US" altLang="cs-CZ">
                <a:latin typeface="Calibri" panose="020F0502020204030204" pitchFamily="34" charset="0"/>
              </a:rPr>
              <a:t>is determined up to an additive constant</a:t>
            </a:r>
            <a:r>
              <a:rPr lang="cs-CZ" altLang="cs-CZ"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266455"/>
              </p:ext>
            </p:extLst>
          </p:nvPr>
        </p:nvGraphicFramePr>
        <p:xfrm>
          <a:off x="4516004" y="4567659"/>
          <a:ext cx="1244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01" name="Equation" r:id="rId11" imgW="1244520" imgH="355320" progId="Equation.DSMT4">
                  <p:embed/>
                </p:oleObj>
              </mc:Choice>
              <mc:Fallback>
                <p:oleObj name="Equation" r:id="rId11" imgW="12445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004" y="4567659"/>
                        <a:ext cx="12446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528" y="5017740"/>
            <a:ext cx="43490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it is sufficient to determine </a:t>
            </a:r>
            <a:r>
              <a:rPr lang="el-GR" altLang="cs-CZ" smtClean="0">
                <a:latin typeface="Calibri" panose="020F0502020204030204" pitchFamily="34" charset="0"/>
              </a:rPr>
              <a:t>β</a:t>
            </a:r>
            <a:r>
              <a:rPr lang="en-US" altLang="cs-CZ" i="1" baseline="30000" smtClean="0">
                <a:latin typeface="Calibri" panose="020F0502020204030204" pitchFamily="34" charset="0"/>
              </a:rPr>
              <a:t>F</a:t>
            </a:r>
            <a:r>
              <a:rPr lang="en-US" altLang="cs-CZ" smtClean="0">
                <a:latin typeface="Calibri" panose="020F0502020204030204" pitchFamily="34" charset="0"/>
              </a:rPr>
              <a:t> </a:t>
            </a:r>
            <a:r>
              <a:rPr lang="en-US" altLang="cs-CZ">
                <a:latin typeface="Calibri" panose="020F0502020204030204" pitchFamily="34" charset="0"/>
              </a:rPr>
              <a:t>in the interval 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573147"/>
              </p:ext>
            </p:extLst>
          </p:nvPr>
        </p:nvGraphicFramePr>
        <p:xfrm>
          <a:off x="4657948" y="5045876"/>
          <a:ext cx="2146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02" name="Equation" r:id="rId13" imgW="2145960" imgH="355320" progId="Equation.DSMT4">
                  <p:embed/>
                </p:oleObj>
              </mc:Choice>
              <mc:Fallback>
                <p:oleObj name="Equation" r:id="rId13" imgW="21459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948" y="5045876"/>
                        <a:ext cx="2146300" cy="355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0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804248" y="5080456"/>
            <a:ext cx="22048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alibri" panose="020F0502020204030204" pitchFamily="34" charset="0"/>
                <a:sym typeface="Euclid Symbol" pitchFamily="18" charset="2"/>
              </a:rPr>
              <a:t></a:t>
            </a:r>
            <a:r>
              <a:rPr lang="en-US" altLang="cs-CZ">
                <a:latin typeface="Calibri" panose="020F0502020204030204" pitchFamily="34" charset="0"/>
                <a:sym typeface="Euclid Symbol" pitchFamily="18" charset="2"/>
              </a:rPr>
              <a:t> </a:t>
            </a:r>
            <a:r>
              <a:rPr lang="en-US" altLang="cs-CZ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first Brillouin zone</a:t>
            </a:r>
            <a:r>
              <a:rPr lang="en-US" altLang="cs-CZ" i="1">
                <a:latin typeface="Calibri" panose="020F0502020204030204" pitchFamily="34" charset="0"/>
              </a:rPr>
              <a:t>.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873213"/>
              </p:ext>
            </p:extLst>
          </p:nvPr>
        </p:nvGraphicFramePr>
        <p:xfrm>
          <a:off x="5924471" y="672090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03" name="Equation" r:id="rId15" imgW="1130040" imgH="291960" progId="Equation.DSMT4">
                  <p:embed/>
                </p:oleObj>
              </mc:Choice>
              <mc:Fallback>
                <p:oleObj name="Equation" r:id="rId15" imgW="11300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924471" y="672090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337702"/>
              </p:ext>
            </p:extLst>
          </p:nvPr>
        </p:nvGraphicFramePr>
        <p:xfrm>
          <a:off x="421455" y="1561356"/>
          <a:ext cx="8255001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04" name="Equation" r:id="rId17" imgW="8254800" imgH="1536480" progId="Equation.DSMT4">
                  <p:embed/>
                </p:oleObj>
              </mc:Choice>
              <mc:Fallback>
                <p:oleObj name="Equation" r:id="rId17" imgW="8254800" imgH="1536480" progId="Equation.DSMT4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55" y="1561356"/>
                        <a:ext cx="8255001" cy="15367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2622" y="3535966"/>
            <a:ext cx="3168352" cy="85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24"/>
          <p:cNvSpPr/>
          <p:nvPr/>
        </p:nvSpPr>
        <p:spPr>
          <a:xfrm>
            <a:off x="4037574" y="3558735"/>
            <a:ext cx="3168352" cy="85480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7308304" y="3649588"/>
            <a:ext cx="1440160" cy="576064"/>
          </a:xfrm>
          <a:prstGeom prst="rect">
            <a:avLst/>
          </a:prstGeom>
          <a:noFill/>
          <a:ln w="381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44576"/>
              </p:ext>
            </p:extLst>
          </p:nvPr>
        </p:nvGraphicFramePr>
        <p:xfrm>
          <a:off x="7596336" y="697260"/>
          <a:ext cx="11303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105" name="Equation" r:id="rId19" imgW="1130040" imgH="672840" progId="Equation.DSMT4">
                  <p:embed/>
                </p:oleObj>
              </mc:Choice>
              <mc:Fallback>
                <p:oleObj name="Equation" r:id="rId19" imgW="1130040" imgH="67284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697260"/>
                        <a:ext cx="11303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917700" y="-22820"/>
            <a:ext cx="59284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Eigenvalues and the photonic bandgap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018384"/>
              </p:ext>
            </p:extLst>
          </p:nvPr>
        </p:nvGraphicFramePr>
        <p:xfrm>
          <a:off x="2046683" y="634008"/>
          <a:ext cx="4132263" cy="29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4" name="Equation" r:id="rId3" imgW="4127400" imgH="291960" progId="Equation.DSMT4">
                  <p:embed/>
                </p:oleObj>
              </mc:Choice>
              <mc:Fallback>
                <p:oleObj name="Equation" r:id="rId3" imgW="41274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683" y="634008"/>
                        <a:ext cx="4132263" cy="292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9973" y="595392"/>
            <a:ext cx="14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Let us denote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035238"/>
              </p:ext>
            </p:extLst>
          </p:nvPr>
        </p:nvGraphicFramePr>
        <p:xfrm>
          <a:off x="227013" y="1273324"/>
          <a:ext cx="8597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5" name="Equation" r:id="rId5" imgW="8597880" imgH="863280" progId="Equation.DSMT4">
                  <p:embed/>
                </p:oleObj>
              </mc:Choice>
              <mc:Fallback>
                <p:oleObj name="Equation" r:id="rId5" imgW="859788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1273324"/>
                        <a:ext cx="8597900" cy="863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969542"/>
              </p:ext>
            </p:extLst>
          </p:nvPr>
        </p:nvGraphicFramePr>
        <p:xfrm>
          <a:off x="3275856" y="2194803"/>
          <a:ext cx="635000" cy="266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6" name="Equation" r:id="rId7" imgW="634680" imgH="266400" progId="Equation.DSMT4">
                  <p:embed/>
                </p:oleObj>
              </mc:Choice>
              <mc:Fallback>
                <p:oleObj name="Equation" r:id="rId7" imgW="6346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194803"/>
                        <a:ext cx="635000" cy="266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1520" y="2128128"/>
            <a:ext cx="3069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Calibri" panose="020F0502020204030204" pitchFamily="34" charset="0"/>
              </a:rPr>
              <a:t>FB </a:t>
            </a:r>
            <a:r>
              <a:rPr lang="en-US" altLang="cs-CZ">
                <a:latin typeface="Calibri" panose="020F0502020204030204" pitchFamily="34" charset="0"/>
              </a:rPr>
              <a:t>mode is </a:t>
            </a:r>
            <a:r>
              <a:rPr lang="en-US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propagating</a:t>
            </a:r>
            <a:r>
              <a:rPr lang="en-US" altLang="cs-CZ">
                <a:latin typeface="Calibri" panose="020F0502020204030204" pitchFamily="34" charset="0"/>
              </a:rPr>
              <a:t> only  if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956893" y="2128128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i="1">
                <a:latin typeface="Calibri" panose="020F0502020204030204" pitchFamily="34" charset="0"/>
              </a:rPr>
              <a:t>i.e.</a:t>
            </a:r>
            <a:r>
              <a:rPr lang="en-US" altLang="cs-CZ">
                <a:latin typeface="Calibri" panose="020F0502020204030204" pitchFamily="34" charset="0"/>
              </a:rPr>
              <a:t>, if</a:t>
            </a:r>
            <a:endParaRPr lang="cs-CZ" altLang="cs-CZ" i="1">
              <a:latin typeface="Calibri" panose="020F0502020204030204" pitchFamily="34" charset="0"/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691622"/>
              </p:ext>
            </p:extLst>
          </p:nvPr>
        </p:nvGraphicFramePr>
        <p:xfrm>
          <a:off x="2378075" y="2569468"/>
          <a:ext cx="40767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7" name="Equation" r:id="rId9" imgW="4076640" imgH="749160" progId="Equation.DSMT4">
                  <p:embed/>
                </p:oleObj>
              </mc:Choice>
              <mc:Fallback>
                <p:oleObj name="Equation" r:id="rId9" imgW="407664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2569468"/>
                        <a:ext cx="4076700" cy="7445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9512" y="3345230"/>
            <a:ext cx="5716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The normalized wavenumber </a:t>
            </a:r>
            <a:r>
              <a:rPr lang="en-US" altLang="cs-CZ" smtClean="0">
                <a:latin typeface="Calibri" panose="020F0502020204030204" pitchFamily="34" charset="0"/>
              </a:rPr>
              <a:t>can be explicitly expressed as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12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1846"/>
              </p:ext>
            </p:extLst>
          </p:nvPr>
        </p:nvGraphicFramePr>
        <p:xfrm>
          <a:off x="149225" y="3624263"/>
          <a:ext cx="8859838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8" name="Equation" r:id="rId11" imgW="8864280" imgH="774360" progId="Equation.DSMT4">
                  <p:embed/>
                </p:oleObj>
              </mc:Choice>
              <mc:Fallback>
                <p:oleObj name="Equation" r:id="rId11" imgW="886428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3624263"/>
                        <a:ext cx="8859838" cy="76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979712" y="4569956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latin typeface="Calibri" panose="020F0502020204030204" pitchFamily="34" charset="0"/>
              </a:rPr>
              <a:t>If</a:t>
            </a:r>
            <a:endParaRPr lang="cs-CZ" altLang="cs-CZ">
              <a:latin typeface="Calibri" panose="020F0502020204030204" pitchFamily="34" charset="0"/>
            </a:endParaRPr>
          </a:p>
        </p:txBody>
      </p:sp>
      <p:graphicFrame>
        <p:nvGraphicFramePr>
          <p:cNvPr id="1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541519"/>
              </p:ext>
            </p:extLst>
          </p:nvPr>
        </p:nvGraphicFramePr>
        <p:xfrm>
          <a:off x="2352675" y="4369668"/>
          <a:ext cx="42037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9" name="Equation" r:id="rId13" imgW="4203360" imgH="723600" progId="Equation.DSMT4">
                  <p:embed/>
                </p:oleObj>
              </mc:Choice>
              <mc:Fallback>
                <p:oleObj name="Equation" r:id="rId13" imgW="42033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4369668"/>
                        <a:ext cx="4203700" cy="71913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00322" y="5152464"/>
            <a:ext cx="7343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cs-CZ" smtClean="0">
                <a:latin typeface="Calibri" panose="020F0502020204030204" pitchFamily="34" charset="0"/>
              </a:rPr>
              <a:t>β</a:t>
            </a:r>
            <a:r>
              <a:rPr lang="en-US" altLang="cs-CZ" i="1" baseline="30000" smtClean="0">
                <a:latin typeface="Calibri" panose="020F0502020204030204" pitchFamily="34" charset="0"/>
              </a:rPr>
              <a:t>F</a:t>
            </a:r>
            <a:r>
              <a:rPr lang="cs-CZ" altLang="cs-CZ" baseline="30000" smtClean="0">
                <a:latin typeface="Calibri" panose="020F0502020204030204" pitchFamily="34" charset="0"/>
              </a:rPr>
              <a:t>  </a:t>
            </a:r>
            <a:r>
              <a:rPr lang="en-US" altLang="cs-CZ">
                <a:latin typeface="Calibri" panose="020F0502020204030204" pitchFamily="34" charset="0"/>
              </a:rPr>
              <a:t>is complex</a:t>
            </a:r>
            <a:r>
              <a:rPr lang="cs-CZ" altLang="cs-CZ">
                <a:latin typeface="Calibri" panose="020F0502020204030204" pitchFamily="34" charset="0"/>
              </a:rPr>
              <a:t>,  </a:t>
            </a:r>
            <a:r>
              <a:rPr lang="en-US" altLang="cs-CZ">
                <a:latin typeface="Calibri" panose="020F0502020204030204" pitchFamily="34" charset="0"/>
              </a:rPr>
              <a:t>the wave </a:t>
            </a:r>
            <a:r>
              <a:rPr lang="en-US" altLang="cs-CZ" smtClean="0">
                <a:latin typeface="Calibri" panose="020F0502020204030204" pitchFamily="34" charset="0"/>
              </a:rPr>
              <a:t>is attenuated, and the </a:t>
            </a:r>
            <a:r>
              <a:rPr lang="en-US" altLang="cs-CZ" b="1">
                <a:solidFill>
                  <a:srgbClr val="800000"/>
                </a:solidFill>
                <a:latin typeface="Calibri" panose="020F0502020204030204" pitchFamily="34" charset="0"/>
              </a:rPr>
              <a:t>photonic bandgap</a:t>
            </a:r>
            <a:r>
              <a:rPr lang="en-US" altLang="cs-CZ">
                <a:latin typeface="Calibri" panose="020F0502020204030204" pitchFamily="34" charset="0"/>
              </a:rPr>
              <a:t> is created.</a:t>
            </a: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611560" y="948310"/>
            <a:ext cx="3856038" cy="369888"/>
            <a:chOff x="378" y="799"/>
            <a:chExt cx="2429" cy="233"/>
          </a:xfrm>
        </p:grpSpPr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78" y="799"/>
              <a:ext cx="16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Calibri" panose="020F0502020204030204" pitchFamily="34" charset="0"/>
                </a:rPr>
                <a:t>eigenvalues of  the matrix </a:t>
              </a:r>
              <a:endParaRPr lang="cs-CZ" alt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8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146201"/>
                </p:ext>
              </p:extLst>
            </p:nvPr>
          </p:nvGraphicFramePr>
          <p:xfrm>
            <a:off x="1974" y="801"/>
            <a:ext cx="256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80" name="Equation" r:id="rId15" imgW="406080" imgH="279360" progId="Equation.DSMT4">
                    <p:embed/>
                  </p:oleObj>
                </mc:Choice>
                <mc:Fallback>
                  <p:oleObj name="Equation" r:id="rId15" imgW="4060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4" y="801"/>
                          <a:ext cx="256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2192" y="799"/>
              <a:ext cx="6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cs-CZ">
                  <a:latin typeface="Calibri" panose="020F0502020204030204" pitchFamily="34" charset="0"/>
                </a:rPr>
                <a:t>are then</a:t>
              </a:r>
              <a:endParaRPr lang="cs-CZ" altLang="cs-CZ"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76256" y="2713484"/>
            <a:ext cx="217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outside the bandgap,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4189" y="4432384"/>
            <a:ext cx="20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within the bandgap</a:t>
            </a:r>
            <a:endParaRPr lang="cs-CZ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828806"/>
              </p:ext>
            </p:extLst>
          </p:nvPr>
        </p:nvGraphicFramePr>
        <p:xfrm>
          <a:off x="7580313" y="3040063"/>
          <a:ext cx="762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1" name="Equation" r:id="rId17" imgW="761760" imgH="330120" progId="Equation.DSMT4">
                  <p:embed/>
                </p:oleObj>
              </mc:Choice>
              <mc:Fallback>
                <p:oleObj name="Equation" r:id="rId17" imgW="7617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580313" y="3040063"/>
                        <a:ext cx="7620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891416"/>
              </p:ext>
            </p:extLst>
          </p:nvPr>
        </p:nvGraphicFramePr>
        <p:xfrm>
          <a:off x="7361238" y="4733925"/>
          <a:ext cx="1206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2" name="Equation" r:id="rId19" imgW="1206360" imgH="330120" progId="Equation.DSMT4">
                  <p:embed/>
                </p:oleObj>
              </mc:Choice>
              <mc:Fallback>
                <p:oleObj name="Equation" r:id="rId19" imgW="1206360" imgH="33012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1238" y="4733925"/>
                        <a:ext cx="12065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281329"/>
              </p:ext>
            </p:extLst>
          </p:nvPr>
        </p:nvGraphicFramePr>
        <p:xfrm>
          <a:off x="6300192" y="539135"/>
          <a:ext cx="9144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3" name="Equation" r:id="rId21" imgW="914400" imgH="235080" progId="Equation.DSMT4">
                  <p:embed/>
                </p:oleObj>
              </mc:Choice>
              <mc:Fallback>
                <p:oleObj name="Equation" r:id="rId21" imgW="914400" imgH="235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00192" y="539135"/>
                        <a:ext cx="914400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431283"/>
              </p:ext>
            </p:extLst>
          </p:nvPr>
        </p:nvGraphicFramePr>
        <p:xfrm>
          <a:off x="6393656" y="430808"/>
          <a:ext cx="965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4" name="Equation" r:id="rId23" imgW="965160" imgH="698400" progId="Equation.DSMT4">
                  <p:embed/>
                </p:oleObj>
              </mc:Choice>
              <mc:Fallback>
                <p:oleObj name="Equation" r:id="rId23" imgW="96516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393656" y="430808"/>
                        <a:ext cx="9652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11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96619" y="28086"/>
            <a:ext cx="4220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Band diagrams of a </a:t>
            </a:r>
            <a:r>
              <a:rPr lang="en-US" altLang="cs-CZ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“1D crystal”</a:t>
            </a:r>
            <a:endParaRPr lang="cs-CZ" altLang="cs-CZ" sz="24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4"/>
          <a:stretch>
            <a:fillRect/>
          </a:stretch>
        </p:blipFill>
        <p:spPr bwMode="auto">
          <a:xfrm>
            <a:off x="971551" y="460414"/>
            <a:ext cx="314895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971550" y="2994762"/>
            <a:ext cx="313170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5452379" y="2994762"/>
            <a:ext cx="313158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5443538" y="460414"/>
            <a:ext cx="313158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934348"/>
              </p:ext>
            </p:extLst>
          </p:nvPr>
        </p:nvGraphicFramePr>
        <p:xfrm>
          <a:off x="276225" y="903288"/>
          <a:ext cx="609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598" name="Equation" r:id="rId7" imgW="609480" imgH="774360" progId="Equation.DSMT4">
                  <p:embed/>
                </p:oleObj>
              </mc:Choice>
              <mc:Fallback>
                <p:oleObj name="Equation" r:id="rId7" imgW="60948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" y="903288"/>
                        <a:ext cx="6096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036653"/>
              </p:ext>
            </p:extLst>
          </p:nvPr>
        </p:nvGraphicFramePr>
        <p:xfrm>
          <a:off x="4643438" y="893763"/>
          <a:ext cx="5969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599" name="Equation" r:id="rId9" imgW="596880" imgH="774360" progId="Equation.DSMT4">
                  <p:embed/>
                </p:oleObj>
              </mc:Choice>
              <mc:Fallback>
                <p:oleObj name="Equation" r:id="rId9" imgW="59688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893763"/>
                        <a:ext cx="5969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53184"/>
              </p:ext>
            </p:extLst>
          </p:nvPr>
        </p:nvGraphicFramePr>
        <p:xfrm>
          <a:off x="277813" y="3632200"/>
          <a:ext cx="609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600" name="Equation" r:id="rId11" imgW="609480" imgH="495000" progId="Equation.DSMT4">
                  <p:embed/>
                </p:oleObj>
              </mc:Choice>
              <mc:Fallback>
                <p:oleObj name="Equation" r:id="rId11" imgW="6094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3632200"/>
                        <a:ext cx="6096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401635"/>
              </p:ext>
            </p:extLst>
          </p:nvPr>
        </p:nvGraphicFramePr>
        <p:xfrm>
          <a:off x="4697413" y="3600450"/>
          <a:ext cx="609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601" name="Equation" r:id="rId13" imgW="609480" imgH="495000" progId="Equation.DSMT4">
                  <p:embed/>
                </p:oleObj>
              </mc:Choice>
              <mc:Fallback>
                <p:oleObj name="Equation" r:id="rId13" imgW="6094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413" y="3600450"/>
                        <a:ext cx="6096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637088" y="2425452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“</a:t>
            </a:r>
            <a:r>
              <a:rPr lang="cs-CZ" altLang="cs-CZ" sz="1400">
                <a:latin typeface="Calibri" panose="020F0502020204030204" pitchFamily="34" charset="0"/>
              </a:rPr>
              <a:t>v</a:t>
            </a:r>
            <a:r>
              <a:rPr lang="en-US" altLang="cs-CZ" sz="1400">
                <a:latin typeface="Calibri" panose="020F0502020204030204" pitchFamily="34" charset="0"/>
              </a:rPr>
              <a:t>alence”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00563" y="1921396"/>
            <a:ext cx="115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“conduction”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9938" y="4945732"/>
            <a:ext cx="1001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“</a:t>
            </a:r>
            <a:r>
              <a:rPr lang="cs-CZ" altLang="cs-CZ" sz="1400">
                <a:latin typeface="Calibri" panose="020F0502020204030204" pitchFamily="34" charset="0"/>
              </a:rPr>
              <a:t>diele</a:t>
            </a:r>
            <a:r>
              <a:rPr lang="en-US" altLang="cs-CZ" sz="1400">
                <a:latin typeface="Calibri" panose="020F0502020204030204" pitchFamily="34" charset="0"/>
              </a:rPr>
              <a:t>c</a:t>
            </a:r>
            <a:r>
              <a:rPr lang="cs-CZ" altLang="cs-CZ" sz="1400">
                <a:latin typeface="Calibri" panose="020F0502020204030204" pitchFamily="34" charset="0"/>
              </a:rPr>
              <a:t>tric</a:t>
            </a:r>
            <a:r>
              <a:rPr lang="en-US" altLang="cs-CZ" sz="1400">
                <a:latin typeface="Calibri" panose="020F0502020204030204" pitchFamily="34" charset="0"/>
              </a:rPr>
              <a:t>”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776788" y="4386761"/>
            <a:ext cx="5296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“air”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5651500" y="2067446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3779838" y="2067446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5508625" y="2571502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3990975" y="2571502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5580063" y="4513684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>
            <a:off x="3779838" y="4513684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651500" y="5110832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3851275" y="5110832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756150" y="2151488"/>
            <a:ext cx="5549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band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743450" y="4657700"/>
            <a:ext cx="5549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band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6100" y="4081636"/>
            <a:ext cx="127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Brewster angle</a:t>
            </a:r>
            <a:endParaRPr lang="cs-CZ" sz="14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923926" y="2964678"/>
            <a:ext cx="313158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937729" y="446066"/>
            <a:ext cx="313158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5461001" y="446580"/>
            <a:ext cx="313158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>
            <a:fillRect/>
          </a:stretch>
        </p:blipFill>
        <p:spPr bwMode="auto">
          <a:xfrm>
            <a:off x="5459413" y="2964678"/>
            <a:ext cx="313158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1417"/>
              </p:ext>
            </p:extLst>
          </p:nvPr>
        </p:nvGraphicFramePr>
        <p:xfrm>
          <a:off x="121572" y="841276"/>
          <a:ext cx="863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0" name="Equation" r:id="rId7" imgW="863280" imgH="774360" progId="Equation.DSMT4">
                  <p:embed/>
                </p:oleObj>
              </mc:Choice>
              <mc:Fallback>
                <p:oleObj name="Equation" r:id="rId7" imgW="86328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72" y="841276"/>
                        <a:ext cx="8636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038815"/>
              </p:ext>
            </p:extLst>
          </p:nvPr>
        </p:nvGraphicFramePr>
        <p:xfrm>
          <a:off x="4801220" y="987425"/>
          <a:ext cx="850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1" name="Equation" r:id="rId9" imgW="850680" imgH="241200" progId="Equation.DSMT4">
                  <p:embed/>
                </p:oleObj>
              </mc:Choice>
              <mc:Fallback>
                <p:oleObj name="Equation" r:id="rId9" imgW="8506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1220" y="987425"/>
                        <a:ext cx="8509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090593"/>
              </p:ext>
            </p:extLst>
          </p:nvPr>
        </p:nvGraphicFramePr>
        <p:xfrm>
          <a:off x="4784328" y="3552304"/>
          <a:ext cx="939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2" name="Equation" r:id="rId11" imgW="939600" imgH="241200" progId="Equation.DSMT4">
                  <p:embed/>
                </p:oleObj>
              </mc:Choice>
              <mc:Fallback>
                <p:oleObj name="Equation" r:id="rId11" imgW="939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4328" y="3552304"/>
                        <a:ext cx="939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6504" y="1777380"/>
            <a:ext cx="8971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400">
                <a:latin typeface="Calibri" panose="020F0502020204030204" pitchFamily="34" charset="0"/>
              </a:rPr>
              <a:t>“</a:t>
            </a:r>
            <a:r>
              <a:rPr lang="cs-CZ" altLang="cs-CZ" sz="1400">
                <a:latin typeface="Calibri" panose="020F0502020204030204" pitchFamily="34" charset="0"/>
              </a:rPr>
              <a:t>diele</a:t>
            </a:r>
            <a:r>
              <a:rPr lang="en-US" altLang="cs-CZ" sz="1400">
                <a:latin typeface="Calibri" panose="020F0502020204030204" pitchFamily="34" charset="0"/>
              </a:rPr>
              <a:t>c</a:t>
            </a:r>
            <a:r>
              <a:rPr lang="cs-CZ" altLang="cs-CZ" sz="1400">
                <a:latin typeface="Calibri" panose="020F0502020204030204" pitchFamily="34" charset="0"/>
              </a:rPr>
              <a:t>tr.</a:t>
            </a:r>
            <a:r>
              <a:rPr lang="en-US" altLang="cs-CZ" sz="1400">
                <a:latin typeface="Calibri" panose="020F0502020204030204" pitchFamily="34" charset="0"/>
              </a:rPr>
              <a:t>”</a:t>
            </a:r>
            <a:endParaRPr lang="cs-CZ" altLang="cs-CZ" sz="1400">
              <a:latin typeface="Calibri" panose="020F0502020204030204" pitchFamily="34" charset="0"/>
            </a:endParaRPr>
          </a:p>
          <a:p>
            <a:pPr algn="ctr"/>
            <a:r>
              <a:rPr lang="en-US" altLang="cs-CZ" sz="1400">
                <a:latin typeface="Calibri" panose="020F0502020204030204" pitchFamily="34" charset="0"/>
              </a:rPr>
              <a:t>band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7264" y="4081636"/>
            <a:ext cx="554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400">
                <a:latin typeface="Calibri" panose="020F0502020204030204" pitchFamily="34" charset="0"/>
              </a:rPr>
              <a:t>“air”</a:t>
            </a:r>
            <a:endParaRPr lang="cs-CZ" altLang="cs-CZ" sz="1400">
              <a:latin typeface="Calibri" panose="020F0502020204030204" pitchFamily="34" charset="0"/>
            </a:endParaRPr>
          </a:p>
          <a:p>
            <a:pPr algn="ctr"/>
            <a:r>
              <a:rPr lang="en-US" altLang="cs-CZ" sz="1400" smtClean="0">
                <a:latin typeface="Calibri" panose="020F0502020204030204" pitchFamily="34" charset="0"/>
              </a:rPr>
              <a:t>band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962635" y="1921396"/>
            <a:ext cx="6174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400">
                <a:latin typeface="Calibri" panose="020F0502020204030204" pitchFamily="34" charset="0"/>
              </a:rPr>
              <a:t>inside</a:t>
            </a:r>
          </a:p>
          <a:p>
            <a:pPr algn="ctr"/>
            <a:r>
              <a:rPr lang="en-US" altLang="cs-CZ" sz="1400">
                <a:latin typeface="Calibri" panose="020F0502020204030204" pitchFamily="34" charset="0"/>
              </a:rPr>
              <a:t>band</a:t>
            </a:r>
          </a:p>
          <a:p>
            <a:pPr algn="ctr"/>
            <a:r>
              <a:rPr lang="en-US" altLang="cs-CZ" sz="1400">
                <a:latin typeface="Calibri" panose="020F0502020204030204" pitchFamily="34" charset="0"/>
              </a:rPr>
              <a:t>gap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664348" y="4348937"/>
            <a:ext cx="915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400">
                <a:latin typeface="Calibri" panose="020F0502020204030204" pitchFamily="34" charset="0"/>
              </a:rPr>
              <a:t>near edge</a:t>
            </a:r>
            <a:endParaRPr lang="cs-CZ" altLang="cs-CZ" sz="1400">
              <a:latin typeface="Calibri" panose="020F0502020204030204" pitchFamily="34" charset="0"/>
            </a:endParaRPr>
          </a:p>
          <a:p>
            <a:pPr algn="ctr"/>
            <a:r>
              <a:rPr lang="en-US" altLang="cs-CZ" sz="1400">
                <a:latin typeface="Calibri" panose="020F0502020204030204" pitchFamily="34" charset="0"/>
              </a:rPr>
              <a:t>of the BZ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962953" y="5503"/>
            <a:ext cx="52180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Ele</a:t>
            </a:r>
            <a:r>
              <a:rPr lang="en-US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tromagnetic Floquet – Bloch </a:t>
            </a:r>
            <a:r>
              <a:rPr lang="en-US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modes</a:t>
            </a:r>
            <a:endParaRPr lang="cs-CZ" altLang="cs-CZ" sz="24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84535"/>
              </p:ext>
            </p:extLst>
          </p:nvPr>
        </p:nvGraphicFramePr>
        <p:xfrm>
          <a:off x="251520" y="3480296"/>
          <a:ext cx="8509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3" name="Equation" r:id="rId13" imgW="850680" imgH="241200" progId="Equation.DSMT4">
                  <p:embed/>
                </p:oleObj>
              </mc:Choice>
              <mc:Fallback>
                <p:oleObj name="Equation" r:id="rId13" imgW="850680" imgH="241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480296"/>
                        <a:ext cx="8509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54427"/>
              </p:ext>
            </p:extLst>
          </p:nvPr>
        </p:nvGraphicFramePr>
        <p:xfrm>
          <a:off x="1721653" y="203899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4" name="Equation" r:id="rId15" imgW="241200" imgH="266400" progId="Equation.DSMT4">
                  <p:embed/>
                </p:oleObj>
              </mc:Choice>
              <mc:Fallback>
                <p:oleObj name="Equation" r:id="rId15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21653" y="203899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578310"/>
              </p:ext>
            </p:extLst>
          </p:nvPr>
        </p:nvGraphicFramePr>
        <p:xfrm>
          <a:off x="1679575" y="1141413"/>
          <a:ext cx="266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5" name="Equation" r:id="rId17" imgW="266400" imgH="241200" progId="Equation.DSMT4">
                  <p:embed/>
                </p:oleObj>
              </mc:Choice>
              <mc:Fallback>
                <p:oleObj name="Equation" r:id="rId17" imgW="266400" imgH="241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1141413"/>
                        <a:ext cx="266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269392"/>
              </p:ext>
            </p:extLst>
          </p:nvPr>
        </p:nvGraphicFramePr>
        <p:xfrm>
          <a:off x="1729904" y="697260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6" name="Equation" r:id="rId19" imgW="177480" imgH="241200" progId="Equation.DSMT4">
                  <p:embed/>
                </p:oleObj>
              </mc:Choice>
              <mc:Fallback>
                <p:oleObj name="Equation" r:id="rId19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29904" y="697260"/>
                        <a:ext cx="1778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30087"/>
              </p:ext>
            </p:extLst>
          </p:nvPr>
        </p:nvGraphicFramePr>
        <p:xfrm>
          <a:off x="2356315" y="697260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7" name="Equation" r:id="rId21" imgW="203040" imgH="241200" progId="Equation.DSMT4">
                  <p:embed/>
                </p:oleObj>
              </mc:Choice>
              <mc:Fallback>
                <p:oleObj name="Equation" r:id="rId21" imgW="20304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315" y="697260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77094"/>
              </p:ext>
            </p:extLst>
          </p:nvPr>
        </p:nvGraphicFramePr>
        <p:xfrm>
          <a:off x="3023245" y="704294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8" name="Equation" r:id="rId23" imgW="177480" imgH="241200" progId="Equation.DSMT4">
                  <p:embed/>
                </p:oleObj>
              </mc:Choice>
              <mc:Fallback>
                <p:oleObj name="Equation" r:id="rId23" imgW="17748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245" y="704294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113054"/>
              </p:ext>
            </p:extLst>
          </p:nvPr>
        </p:nvGraphicFramePr>
        <p:xfrm>
          <a:off x="3648720" y="704294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89" name="Equation" r:id="rId25" imgW="203040" imgH="241200" progId="Equation.DSMT4">
                  <p:embed/>
                </p:oleObj>
              </mc:Choice>
              <mc:Fallback>
                <p:oleObj name="Equation" r:id="rId25" imgW="203040" imgH="241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720" y="704294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948184"/>
              </p:ext>
            </p:extLst>
          </p:nvPr>
        </p:nvGraphicFramePr>
        <p:xfrm>
          <a:off x="6232103" y="689323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0" name="Equation" r:id="rId27" imgW="177480" imgH="241200" progId="Equation.DSMT4">
                  <p:embed/>
                </p:oleObj>
              </mc:Choice>
              <mc:Fallback>
                <p:oleObj name="Equation" r:id="rId27" imgW="17748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103" y="689323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671678"/>
              </p:ext>
            </p:extLst>
          </p:nvPr>
        </p:nvGraphicFramePr>
        <p:xfrm>
          <a:off x="6857578" y="68932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1" name="Equation" r:id="rId28" imgW="203040" imgH="241200" progId="Equation.DSMT4">
                  <p:embed/>
                </p:oleObj>
              </mc:Choice>
              <mc:Fallback>
                <p:oleObj name="Equation" r:id="rId28" imgW="203040" imgH="241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578" y="68932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47625"/>
              </p:ext>
            </p:extLst>
          </p:nvPr>
        </p:nvGraphicFramePr>
        <p:xfrm>
          <a:off x="7524328" y="697260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2" name="Equation" r:id="rId29" imgW="177646" imgH="241091" progId="Equation.DSMT4">
                  <p:embed/>
                </p:oleObj>
              </mc:Choice>
              <mc:Fallback>
                <p:oleObj name="Equation" r:id="rId29" imgW="177646" imgH="24109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328" y="697260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116904"/>
              </p:ext>
            </p:extLst>
          </p:nvPr>
        </p:nvGraphicFramePr>
        <p:xfrm>
          <a:off x="8149803" y="697260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3" name="Equation" r:id="rId30" imgW="203112" imgH="241195" progId="Equation.DSMT4">
                  <p:embed/>
                </p:oleObj>
              </mc:Choice>
              <mc:Fallback>
                <p:oleObj name="Equation" r:id="rId30" imgW="203112" imgH="241195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9803" y="697260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022920"/>
              </p:ext>
            </p:extLst>
          </p:nvPr>
        </p:nvGraphicFramePr>
        <p:xfrm>
          <a:off x="1731020" y="3289548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4" name="Equation" r:id="rId31" imgW="177480" imgH="241200" progId="Equation.DSMT4">
                  <p:embed/>
                </p:oleObj>
              </mc:Choice>
              <mc:Fallback>
                <p:oleObj name="Equation" r:id="rId31" imgW="17748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020" y="3289548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5414"/>
              </p:ext>
            </p:extLst>
          </p:nvPr>
        </p:nvGraphicFramePr>
        <p:xfrm>
          <a:off x="2356495" y="3289548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5" name="Equation" r:id="rId32" imgW="203040" imgH="241200" progId="Equation.DSMT4">
                  <p:embed/>
                </p:oleObj>
              </mc:Choice>
              <mc:Fallback>
                <p:oleObj name="Equation" r:id="rId32" imgW="203040" imgH="241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495" y="3289548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440351"/>
              </p:ext>
            </p:extLst>
          </p:nvPr>
        </p:nvGraphicFramePr>
        <p:xfrm>
          <a:off x="3023245" y="3297485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6" name="Equation" r:id="rId33" imgW="177646" imgH="241091" progId="Equation.DSMT4">
                  <p:embed/>
                </p:oleObj>
              </mc:Choice>
              <mc:Fallback>
                <p:oleObj name="Equation" r:id="rId33" imgW="177646" imgH="24109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245" y="3297485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930673"/>
              </p:ext>
            </p:extLst>
          </p:nvPr>
        </p:nvGraphicFramePr>
        <p:xfrm>
          <a:off x="3648720" y="3297485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7" name="Equation" r:id="rId34" imgW="203112" imgH="241195" progId="Equation.DSMT4">
                  <p:embed/>
                </p:oleObj>
              </mc:Choice>
              <mc:Fallback>
                <p:oleObj name="Equation" r:id="rId34" imgW="203112" imgH="241195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720" y="3297485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70953"/>
              </p:ext>
            </p:extLst>
          </p:nvPr>
        </p:nvGraphicFramePr>
        <p:xfrm>
          <a:off x="6242252" y="3217540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8" name="Equation" r:id="rId35" imgW="177480" imgH="241200" progId="Equation.DSMT4">
                  <p:embed/>
                </p:oleObj>
              </mc:Choice>
              <mc:Fallback>
                <p:oleObj name="Equation" r:id="rId35" imgW="17748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252" y="3217540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293367"/>
              </p:ext>
            </p:extLst>
          </p:nvPr>
        </p:nvGraphicFramePr>
        <p:xfrm>
          <a:off x="6867727" y="3217540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99" name="Equation" r:id="rId36" imgW="203040" imgH="241200" progId="Equation.DSMT4">
                  <p:embed/>
                </p:oleObj>
              </mc:Choice>
              <mc:Fallback>
                <p:oleObj name="Equation" r:id="rId36" imgW="203040" imgH="241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27" y="3217540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111677"/>
              </p:ext>
            </p:extLst>
          </p:nvPr>
        </p:nvGraphicFramePr>
        <p:xfrm>
          <a:off x="7534477" y="3225477"/>
          <a:ext cx="177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800" name="Equation" r:id="rId37" imgW="177646" imgH="241091" progId="Equation.DSMT4">
                  <p:embed/>
                </p:oleObj>
              </mc:Choice>
              <mc:Fallback>
                <p:oleObj name="Equation" r:id="rId37" imgW="177646" imgH="24109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477" y="3225477"/>
                        <a:ext cx="1778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846400"/>
              </p:ext>
            </p:extLst>
          </p:nvPr>
        </p:nvGraphicFramePr>
        <p:xfrm>
          <a:off x="8159952" y="3225477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801" name="Equation" r:id="rId38" imgW="203112" imgH="241195" progId="Equation.DSMT4">
                  <p:embed/>
                </p:oleObj>
              </mc:Choice>
              <mc:Fallback>
                <p:oleObj name="Equation" r:id="rId38" imgW="203112" imgH="241195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952" y="3225477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935461"/>
              </p:ext>
            </p:extLst>
          </p:nvPr>
        </p:nvGraphicFramePr>
        <p:xfrm>
          <a:off x="1678790" y="4192811"/>
          <a:ext cx="266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802" name="Equation" r:id="rId39" imgW="266400" imgH="241200" progId="Equation.DSMT4">
                  <p:embed/>
                </p:oleObj>
              </mc:Choice>
              <mc:Fallback>
                <p:oleObj name="Equation" r:id="rId39" imgW="266400" imgH="24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790" y="4192811"/>
                        <a:ext cx="2667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500898"/>
              </p:ext>
            </p:extLst>
          </p:nvPr>
        </p:nvGraphicFramePr>
        <p:xfrm>
          <a:off x="1700551" y="3640886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803" name="Equation" r:id="rId41" imgW="241200" imgH="266400" progId="Equation.DSMT4">
                  <p:embed/>
                </p:oleObj>
              </mc:Choice>
              <mc:Fallback>
                <p:oleObj name="Equation" r:id="rId41" imgW="241200" imgH="266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551" y="3640886"/>
                        <a:ext cx="2413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8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146" y="49188"/>
            <a:ext cx="7601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3D analogue – subwavelength grating waveguides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14" descr="SWG_ne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411" y="728228"/>
            <a:ext cx="2876789" cy="14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446175"/>
              </p:ext>
            </p:extLst>
          </p:nvPr>
        </p:nvGraphicFramePr>
        <p:xfrm>
          <a:off x="5940757" y="1777380"/>
          <a:ext cx="27384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0" name="Equation" r:id="rId4" imgW="2743200" imgH="571320" progId="Equation.DSMT4">
                  <p:embed/>
                </p:oleObj>
              </mc:Choice>
              <mc:Fallback>
                <p:oleObj name="Equation" r:id="rId4" imgW="274320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757" y="1777380"/>
                        <a:ext cx="2738437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97600" y="1059041"/>
            <a:ext cx="537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Propagation constant and the effective refractive index </a:t>
            </a:r>
            <a:br>
              <a:rPr lang="en-US" smtClean="0">
                <a:latin typeface="Calibri" panose="020F0502020204030204" pitchFamily="34" charset="0"/>
              </a:rPr>
            </a:br>
            <a:r>
              <a:rPr lang="en-US" smtClean="0">
                <a:latin typeface="Calibri" panose="020F0502020204030204" pitchFamily="34" charset="0"/>
              </a:rPr>
              <a:t>of the </a:t>
            </a:r>
            <a:r>
              <a:rPr lang="en-US" i="1" smtClean="0">
                <a:latin typeface="Calibri" panose="020F0502020204030204" pitchFamily="34" charset="0"/>
              </a:rPr>
              <a:t>m</a:t>
            </a:r>
            <a:r>
              <a:rPr lang="en-US" smtClean="0">
                <a:latin typeface="Calibri" panose="020F0502020204030204" pitchFamily="34" charset="0"/>
              </a:rPr>
              <a:t>-th </a:t>
            </a:r>
            <a:r>
              <a:rPr lang="en-US" b="1" smtClean="0">
                <a:latin typeface="Calibri" panose="020F0502020204030204" pitchFamily="34" charset="0"/>
              </a:rPr>
              <a:t>Bloch mode</a:t>
            </a:r>
            <a:r>
              <a:rPr lang="en-US" smtClean="0">
                <a:latin typeface="Calibri" panose="020F0502020204030204" pitchFamily="34" charset="0"/>
              </a:rPr>
              <a:t>: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1003" y="625252"/>
            <a:ext cx="456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Propagating modes in SWGW are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Bloch modes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610" y="2379887"/>
            <a:ext cx="31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G</a:t>
            </a:r>
            <a:r>
              <a:rPr lang="en-US" smtClean="0">
                <a:latin typeface="Calibri" panose="020F0502020204030204" pitchFamily="34" charset="0"/>
              </a:rPr>
              <a:t>rating constant of the SWGW: </a:t>
            </a:r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754154"/>
              </p:ext>
            </p:extLst>
          </p:nvPr>
        </p:nvGraphicFramePr>
        <p:xfrm>
          <a:off x="3792538" y="2286000"/>
          <a:ext cx="749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1" name="Equation" r:id="rId6" imgW="749160" imgH="571320" progId="Equation.DSMT4">
                  <p:embed/>
                </p:oleObj>
              </mc:Choice>
              <mc:Fallback>
                <p:oleObj name="Equation" r:id="rId6" imgW="749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2538" y="2286000"/>
                        <a:ext cx="7493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1452" y="2857500"/>
            <a:ext cx="576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“First Brillouin zone” of the </a:t>
            </a:r>
            <a:r>
              <a:rPr lang="en-US">
                <a:latin typeface="Calibri" panose="020F0502020204030204" pitchFamily="34" charset="0"/>
              </a:rPr>
              <a:t>SWGW as a 1D photonic crystal: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545199"/>
              </p:ext>
            </p:extLst>
          </p:nvPr>
        </p:nvGraphicFramePr>
        <p:xfrm>
          <a:off x="6690678" y="2893025"/>
          <a:ext cx="1612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2" name="Equation" r:id="rId8" imgW="1612800" imgH="342720" progId="Equation.DSMT4">
                  <p:embed/>
                </p:oleObj>
              </mc:Choice>
              <mc:Fallback>
                <p:oleObj name="Equation" r:id="rId8" imgW="1612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90678" y="2893025"/>
                        <a:ext cx="1612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6000" y="3336220"/>
            <a:ext cx="25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F</a:t>
            </a:r>
            <a:r>
              <a:rPr lang="en-US" smtClean="0">
                <a:latin typeface="Calibri" panose="020F0502020204030204" pitchFamily="34" charset="0"/>
              </a:rPr>
              <a:t>or lossless propagation, </a:t>
            </a:r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235558"/>
              </p:ext>
            </p:extLst>
          </p:nvPr>
        </p:nvGraphicFramePr>
        <p:xfrm>
          <a:off x="3979863" y="3235320"/>
          <a:ext cx="1816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3" name="Equation" r:id="rId10" imgW="1815840" imgH="571320" progId="Equation.DSMT4">
                  <p:embed/>
                </p:oleObj>
              </mc:Choice>
              <mc:Fallback>
                <p:oleObj name="Equation" r:id="rId10" imgW="18158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79863" y="3235320"/>
                        <a:ext cx="18161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400" y="3968100"/>
            <a:ext cx="23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Group effective index: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60038"/>
              </p:ext>
            </p:extLst>
          </p:nvPr>
        </p:nvGraphicFramePr>
        <p:xfrm>
          <a:off x="3908425" y="3987160"/>
          <a:ext cx="2133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4" name="Equation" r:id="rId12" imgW="2133360" imgH="317160" progId="Equation.DSMT4">
                  <p:embed/>
                </p:oleObj>
              </mc:Choice>
              <mc:Fallback>
                <p:oleObj name="Equation" r:id="rId12" imgW="2133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08425" y="3987160"/>
                        <a:ext cx="2133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10400" y="4297660"/>
            <a:ext cx="636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In analogy with the behaviour of photonic crystals we expect that </a:t>
            </a:r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083897"/>
              </p:ext>
            </p:extLst>
          </p:nvPr>
        </p:nvGraphicFramePr>
        <p:xfrm>
          <a:off x="6660232" y="4196576"/>
          <a:ext cx="228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5" name="Equation" r:id="rId14" imgW="2286000" imgH="571320" progId="Equation.DSMT4">
                  <p:embed/>
                </p:oleObj>
              </mc:Choice>
              <mc:Fallback>
                <p:oleObj name="Equation" r:id="rId14" imgW="2286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60232" y="4196576"/>
                        <a:ext cx="2286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03307" y="4877360"/>
            <a:ext cx="6024726" cy="571500"/>
            <a:chOff x="403307" y="6013950"/>
            <a:chExt cx="6024726" cy="571500"/>
          </a:xfrm>
        </p:grpSpPr>
        <p:sp>
          <p:nvSpPr>
            <p:cNvPr id="18" name="TextBox 17"/>
            <p:cNvSpPr txBox="1"/>
            <p:nvPr/>
          </p:nvSpPr>
          <p:spPr>
            <a:xfrm>
              <a:off x="403307" y="6108000"/>
              <a:ext cx="6024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</a:rPr>
                <a:t>Region of                                    represents  the </a:t>
              </a:r>
              <a:r>
                <a:rPr lang="en-US" b="1" smtClean="0">
                  <a:latin typeface="Calibri" panose="020F0502020204030204" pitchFamily="34" charset="0"/>
                </a:rPr>
                <a:t>slow light</a:t>
              </a:r>
              <a:r>
                <a:rPr lang="en-US" smtClean="0">
                  <a:latin typeface="Calibri" panose="020F0502020204030204" pitchFamily="34" charset="0"/>
                </a:rPr>
                <a:t> </a:t>
              </a:r>
              <a:r>
                <a:rPr lang="en-US" b="1" smtClean="0">
                  <a:latin typeface="Calibri" panose="020F0502020204030204" pitchFamily="34" charset="0"/>
                </a:rPr>
                <a:t>region</a:t>
              </a:r>
              <a:endParaRPr lang="en-US" b="1">
                <a:latin typeface="Calibri" panose="020F0502020204030204" pitchFamily="34" charset="0"/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6432496"/>
                </p:ext>
              </p:extLst>
            </p:nvPr>
          </p:nvGraphicFramePr>
          <p:xfrm>
            <a:off x="1397738" y="6013950"/>
            <a:ext cx="17907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7576" name="Equation" r:id="rId16" imgW="1790640" imgH="571320" progId="Equation.DSMT4">
                    <p:embed/>
                  </p:oleObj>
                </mc:Choice>
                <mc:Fallback>
                  <p:oleObj name="Equation" r:id="rId16" imgW="1790640" imgH="571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397738" y="6013950"/>
                          <a:ext cx="1790700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6804248" y="4801716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(the “bandgap edge”)</a:t>
            </a:r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75758"/>
              </p:ext>
            </p:extLst>
          </p:nvPr>
        </p:nvGraphicFramePr>
        <p:xfrm>
          <a:off x="3575328" y="1831542"/>
          <a:ext cx="192722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7" name="Equation" r:id="rId18" imgW="1930320" imgH="393480" progId="Equation.DSMT4">
                  <p:embed/>
                </p:oleObj>
              </mc:Choice>
              <mc:Fallback>
                <p:oleObj name="Equation" r:id="rId18" imgW="1930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328" y="1831542"/>
                        <a:ext cx="1927225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5799098" y="1719440"/>
            <a:ext cx="2947055" cy="714469"/>
          </a:xfrm>
          <a:prstGeom prst="roundRect">
            <a:avLst/>
          </a:pr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22948" y="3217540"/>
            <a:ext cx="2092110" cy="641340"/>
          </a:xfrm>
          <a:prstGeom prst="roundRect">
            <a:avLst/>
          </a:pr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22946" y="3937620"/>
            <a:ext cx="2295913" cy="433080"/>
          </a:xfrm>
          <a:prstGeom prst="roundRect">
            <a:avLst/>
          </a:prstGeom>
          <a:noFill/>
          <a:ln w="3810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73" y="1781175"/>
            <a:ext cx="83993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“Canonic” (elementary) waveguide devices</a:t>
            </a:r>
            <a:endParaRPr lang="cs-CZ" sz="36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90973" y="121196"/>
            <a:ext cx="51620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Elementary waveguide structures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12750" y="631825"/>
            <a:ext cx="4118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Symmetric Y-junction (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1×2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power splitter)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2775" y="1201316"/>
            <a:ext cx="5315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000" smtClean="0">
                <a:latin typeface="Calibri" pitchFamily="34" charset="0"/>
              </a:rPr>
              <a:t>Excitation into the single mode common arm</a:t>
            </a:r>
            <a:endParaRPr lang="en-US" sz="2000"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6762" y="1760625"/>
            <a:ext cx="6451600" cy="2120900"/>
            <a:chOff x="996762" y="1760625"/>
            <a:chExt cx="6451600" cy="2120900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079312" y="2205125"/>
              <a:ext cx="5410200" cy="1431925"/>
              <a:chOff x="1056" y="2112"/>
              <a:chExt cx="3408" cy="902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056" y="2506"/>
                <a:ext cx="1344" cy="96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 rot="-1305340">
                <a:off x="2352" y="2313"/>
                <a:ext cx="1104" cy="9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 rot="1305340" flipV="1">
                <a:off x="2352" y="2716"/>
                <a:ext cx="1104" cy="93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1056" cy="86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408" y="2928"/>
                <a:ext cx="1056" cy="86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996762" y="2281325"/>
              <a:ext cx="577850" cy="958850"/>
              <a:chOff x="1088" y="2256"/>
              <a:chExt cx="364" cy="604"/>
            </a:xfrm>
          </p:grpSpPr>
          <p:sp>
            <p:nvSpPr>
              <p:cNvPr id="12" name="Freeform 12"/>
              <p:cNvSpPr>
                <a:spLocks/>
              </p:cNvSpPr>
              <p:nvPr/>
            </p:nvSpPr>
            <p:spPr bwMode="auto">
              <a:xfrm>
                <a:off x="1280" y="2428"/>
                <a:ext cx="172" cy="432"/>
              </a:xfrm>
              <a:custGeom>
                <a:avLst/>
                <a:gdLst>
                  <a:gd name="T0" fmla="*/ 0 w 720"/>
                  <a:gd name="T1" fmla="*/ 0 h 2070"/>
                  <a:gd name="T2" fmla="*/ 3 w 720"/>
                  <a:gd name="T3" fmla="*/ 9 h 2070"/>
                  <a:gd name="T4" fmla="*/ 9 w 720"/>
                  <a:gd name="T5" fmla="*/ 21 h 2070"/>
                  <a:gd name="T6" fmla="*/ 16 w 720"/>
                  <a:gd name="T7" fmla="*/ 27 h 2070"/>
                  <a:gd name="T8" fmla="*/ 27 w 720"/>
                  <a:gd name="T9" fmla="*/ 34 h 2070"/>
                  <a:gd name="T10" fmla="*/ 38 w 720"/>
                  <a:gd name="T11" fmla="*/ 41 h 2070"/>
                  <a:gd name="T12" fmla="*/ 41 w 720"/>
                  <a:gd name="T13" fmla="*/ 46 h 2070"/>
                  <a:gd name="T14" fmla="*/ 38 w 720"/>
                  <a:gd name="T15" fmla="*/ 51 h 2070"/>
                  <a:gd name="T16" fmla="*/ 27 w 720"/>
                  <a:gd name="T17" fmla="*/ 58 h 2070"/>
                  <a:gd name="T18" fmla="*/ 19 w 720"/>
                  <a:gd name="T19" fmla="*/ 63 h 2070"/>
                  <a:gd name="T20" fmla="*/ 9 w 720"/>
                  <a:gd name="T21" fmla="*/ 72 h 2070"/>
                  <a:gd name="T22" fmla="*/ 3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aphicFrame>
            <p:nvGraphicFramePr>
              <p:cNvPr id="13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0095301"/>
                  </p:ext>
                </p:extLst>
              </p:nvPr>
            </p:nvGraphicFramePr>
            <p:xfrm>
              <a:off x="1088" y="2256"/>
              <a:ext cx="160" cy="1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780" name="Equation" r:id="rId3" imgW="253800" imgH="291960" progId="Equation.DSMT4">
                      <p:embed/>
                    </p:oleObj>
                  </mc:Choice>
                  <mc:Fallback>
                    <p:oleObj name="Equation" r:id="rId3" imgW="253800" imgH="2919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88" y="2256"/>
                            <a:ext cx="160" cy="18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5841812" y="1760625"/>
              <a:ext cx="1593850" cy="825500"/>
              <a:chOff x="4140" y="1928"/>
              <a:chExt cx="1004" cy="520"/>
            </a:xfrm>
          </p:grpSpPr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4140" y="2016"/>
                <a:ext cx="89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4 w 720"/>
                  <a:gd name="T7" fmla="*/ 27 h 2070"/>
                  <a:gd name="T8" fmla="*/ 7 w 720"/>
                  <a:gd name="T9" fmla="*/ 34 h 2070"/>
                  <a:gd name="T10" fmla="*/ 10 w 720"/>
                  <a:gd name="T11" fmla="*/ 41 h 2070"/>
                  <a:gd name="T12" fmla="*/ 11 w 720"/>
                  <a:gd name="T13" fmla="*/ 46 h 2070"/>
                  <a:gd name="T14" fmla="*/ 10 w 720"/>
                  <a:gd name="T15" fmla="*/ 51 h 2070"/>
                  <a:gd name="T16" fmla="*/ 7 w 720"/>
                  <a:gd name="T17" fmla="*/ 58 h 2070"/>
                  <a:gd name="T18" fmla="*/ 5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aphicFrame>
            <p:nvGraphicFramePr>
              <p:cNvPr id="16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9010172"/>
                  </p:ext>
                </p:extLst>
              </p:nvPr>
            </p:nvGraphicFramePr>
            <p:xfrm>
              <a:off x="4408" y="1928"/>
              <a:ext cx="736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781" name="Equation" r:id="rId5" imgW="1168200" imgH="317160" progId="Equation.DSMT4">
                      <p:embed/>
                    </p:oleObj>
                  </mc:Choice>
                  <mc:Fallback>
                    <p:oleObj name="Equation" r:id="rId5" imgW="1168200" imgH="3171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08" y="1928"/>
                            <a:ext cx="736" cy="2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5841812" y="3094125"/>
              <a:ext cx="1606550" cy="787400"/>
              <a:chOff x="4140" y="2768"/>
              <a:chExt cx="1012" cy="496"/>
            </a:xfrm>
          </p:grpSpPr>
          <p:sp>
            <p:nvSpPr>
              <p:cNvPr id="18" name="Freeform 18"/>
              <p:cNvSpPr>
                <a:spLocks/>
              </p:cNvSpPr>
              <p:nvPr/>
            </p:nvSpPr>
            <p:spPr bwMode="auto">
              <a:xfrm>
                <a:off x="4140" y="2832"/>
                <a:ext cx="89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4 w 720"/>
                  <a:gd name="T7" fmla="*/ 27 h 2070"/>
                  <a:gd name="T8" fmla="*/ 7 w 720"/>
                  <a:gd name="T9" fmla="*/ 34 h 2070"/>
                  <a:gd name="T10" fmla="*/ 10 w 720"/>
                  <a:gd name="T11" fmla="*/ 41 h 2070"/>
                  <a:gd name="T12" fmla="*/ 11 w 720"/>
                  <a:gd name="T13" fmla="*/ 46 h 2070"/>
                  <a:gd name="T14" fmla="*/ 10 w 720"/>
                  <a:gd name="T15" fmla="*/ 51 h 2070"/>
                  <a:gd name="T16" fmla="*/ 7 w 720"/>
                  <a:gd name="T17" fmla="*/ 58 h 2070"/>
                  <a:gd name="T18" fmla="*/ 5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aphicFrame>
            <p:nvGraphicFramePr>
              <p:cNvPr id="19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5017228"/>
                  </p:ext>
                </p:extLst>
              </p:nvPr>
            </p:nvGraphicFramePr>
            <p:xfrm>
              <a:off x="4400" y="2768"/>
              <a:ext cx="752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782" name="Equation" r:id="rId7" imgW="1193760" imgH="317160" progId="Equation.DSMT4">
                      <p:embed/>
                    </p:oleObj>
                  </mc:Choice>
                  <mc:Fallback>
                    <p:oleObj name="Equation" r:id="rId7" imgW="1193760" imgH="3171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00" y="2768"/>
                            <a:ext cx="752" cy="2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131379" y="4369668"/>
            <a:ext cx="6881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Power is equally divided between the two output arms due to symmetry </a:t>
            </a:r>
            <a:endParaRPr lang="en-US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288" y="1077913"/>
            <a:ext cx="2933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2. </a:t>
            </a:r>
            <a:r>
              <a:rPr lang="en-US" smtClean="0">
                <a:latin typeface="Calibri" pitchFamily="34" charset="0"/>
              </a:rPr>
              <a:t>Excitation into a single arm</a:t>
            </a:r>
            <a:endParaRPr lang="en-US">
              <a:latin typeface="Calibri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 flipH="1">
            <a:off x="2617788" y="2136775"/>
            <a:ext cx="5410200" cy="1431925"/>
            <a:chOff x="1056" y="2112"/>
            <a:chExt cx="3408" cy="902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056" y="2506"/>
              <a:ext cx="1344" cy="9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-1305340">
              <a:off x="2352" y="2313"/>
              <a:ext cx="1104" cy="9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rot="1305340" flipV="1">
              <a:off x="2352" y="2716"/>
              <a:ext cx="1104" cy="9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408" y="2112"/>
              <a:ext cx="1056" cy="8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408" y="2928"/>
              <a:ext cx="1056" cy="8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9" name="Freeform 9"/>
          <p:cNvSpPr>
            <a:spLocks/>
          </p:cNvSpPr>
          <p:nvPr/>
        </p:nvSpPr>
        <p:spPr bwMode="auto">
          <a:xfrm>
            <a:off x="7380288" y="2486025"/>
            <a:ext cx="141287" cy="685800"/>
          </a:xfrm>
          <a:custGeom>
            <a:avLst/>
            <a:gdLst>
              <a:gd name="T0" fmla="*/ 0 w 720"/>
              <a:gd name="T1" fmla="*/ 0 h 2070"/>
              <a:gd name="T2" fmla="*/ 1809847 w 720"/>
              <a:gd name="T3" fmla="*/ 22720852 h 2070"/>
              <a:gd name="T4" fmla="*/ 6084171 w 720"/>
              <a:gd name="T5" fmla="*/ 52356685 h 2070"/>
              <a:gd name="T6" fmla="*/ 10704844 w 720"/>
              <a:gd name="T7" fmla="*/ 67174596 h 2070"/>
              <a:gd name="T8" fmla="*/ 18252318 w 720"/>
              <a:gd name="T9" fmla="*/ 84956355 h 2070"/>
              <a:gd name="T10" fmla="*/ 25915179 w 720"/>
              <a:gd name="T11" fmla="*/ 102737803 h 2070"/>
              <a:gd name="T12" fmla="*/ 27725026 w 720"/>
              <a:gd name="T13" fmla="*/ 116348441 h 2070"/>
              <a:gd name="T14" fmla="*/ 25915179 w 720"/>
              <a:gd name="T15" fmla="*/ 129410109 h 2070"/>
              <a:gd name="T16" fmla="*/ 18098276 w 720"/>
              <a:gd name="T17" fmla="*/ 145984264 h 2070"/>
              <a:gd name="T18" fmla="*/ 12707391 w 720"/>
              <a:gd name="T19" fmla="*/ 158057982 h 2070"/>
              <a:gd name="T20" fmla="*/ 6161094 w 720"/>
              <a:gd name="T21" fmla="*/ 181108182 h 2070"/>
              <a:gd name="T22" fmla="*/ 2310435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20379723">
            <a:off x="6275388" y="1984375"/>
            <a:ext cx="1143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0346399 h 21600"/>
              <a:gd name="T4" fmla="*/ 2147483647 w 21600"/>
              <a:gd name="T5" fmla="*/ 60692798 h 21600"/>
              <a:gd name="T6" fmla="*/ 2147483647 w 21600"/>
              <a:gd name="T7" fmla="*/ 303463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220277" flipV="1">
            <a:off x="6275388" y="3508375"/>
            <a:ext cx="1143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0346399 h 21600"/>
              <a:gd name="T4" fmla="*/ 2147483647 w 21600"/>
              <a:gd name="T5" fmla="*/ 60692798 h 21600"/>
              <a:gd name="T6" fmla="*/ 2147483647 w 21600"/>
              <a:gd name="T7" fmla="*/ 303463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960688" y="1509714"/>
            <a:ext cx="203200" cy="2336801"/>
            <a:chOff x="1360" y="901"/>
            <a:chExt cx="128" cy="147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393" y="1122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395" y="1941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1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6367506"/>
                </p:ext>
              </p:extLst>
            </p:nvPr>
          </p:nvGraphicFramePr>
          <p:xfrm>
            <a:off x="1360" y="901"/>
            <a:ext cx="128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425" name="Equation" r:id="rId3" imgW="203040" imgH="291960" progId="Equation.DSMT4">
                    <p:embed/>
                  </p:oleObj>
                </mc:Choice>
                <mc:Fallback>
                  <p:oleObj name="Equation" r:id="rId3" imgW="2030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0" y="901"/>
                          <a:ext cx="128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393" y="1554"/>
              <a:ext cx="0" cy="3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509644"/>
              </p:ext>
            </p:extLst>
          </p:nvPr>
        </p:nvGraphicFramePr>
        <p:xfrm>
          <a:off x="609600" y="1692275"/>
          <a:ext cx="16129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26" name="Equation" r:id="rId5" imgW="1612800" imgH="2527200" progId="Equation.DSMT4">
                  <p:embed/>
                </p:oleObj>
              </mc:Choice>
              <mc:Fallback>
                <p:oleObj name="Equation" r:id="rId5" imgW="1612800" imgH="252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92275"/>
                        <a:ext cx="1612900" cy="252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272088" y="2036763"/>
            <a:ext cx="203200" cy="1293812"/>
            <a:chOff x="2608" y="1233"/>
            <a:chExt cx="128" cy="815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2653" y="1440"/>
              <a:ext cx="81" cy="608"/>
              <a:chOff x="2653" y="1410"/>
              <a:chExt cx="81" cy="667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2653" y="1410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2653" y="1645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aphicFrame>
          <p:nvGraphicFramePr>
            <p:cNvPr id="2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5651889"/>
                </p:ext>
              </p:extLst>
            </p:nvPr>
          </p:nvGraphicFramePr>
          <p:xfrm>
            <a:off x="2608" y="1233"/>
            <a:ext cx="128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427" name="Equation" r:id="rId7" imgW="203040" imgH="291960" progId="Equation.DSMT4">
                    <p:embed/>
                  </p:oleObj>
                </mc:Choice>
                <mc:Fallback>
                  <p:oleObj name="Equation" r:id="rId7" imgW="2030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8" y="1233"/>
                          <a:ext cx="128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5521325" y="2046295"/>
            <a:ext cx="254000" cy="1131893"/>
            <a:chOff x="2765" y="1239"/>
            <a:chExt cx="160" cy="713"/>
          </a:xfrm>
        </p:grpSpPr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2765" y="1541"/>
              <a:ext cx="154" cy="411"/>
              <a:chOff x="2754" y="1258"/>
              <a:chExt cx="154" cy="798"/>
            </a:xfrm>
          </p:grpSpPr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827" y="1258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flipH="1">
                <a:off x="2754" y="1624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aphicFrame>
          <p:nvGraphicFramePr>
            <p:cNvPr id="25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8721075"/>
                </p:ext>
              </p:extLst>
            </p:nvPr>
          </p:nvGraphicFramePr>
          <p:xfrm>
            <a:off x="2789" y="1239"/>
            <a:ext cx="136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428" name="Equation" r:id="rId9" imgW="215640" imgH="291960" progId="Equation.DSMT4">
                    <p:embed/>
                  </p:oleObj>
                </mc:Choice>
                <mc:Fallback>
                  <p:oleObj name="Equation" r:id="rId9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9" y="1239"/>
                          <a:ext cx="136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3228975" y="1654175"/>
            <a:ext cx="260350" cy="2184400"/>
            <a:chOff x="1529" y="992"/>
            <a:chExt cx="164" cy="1376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10" y="1541"/>
              <a:ext cx="0" cy="45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610" y="1117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 flipH="1">
              <a:off x="1529" y="1936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3" name="AutoShape 33"/>
            <p:cNvSpPr>
              <a:spLocks noChangeAspect="1" noChangeArrowheads="1" noTextEdit="1"/>
            </p:cNvSpPr>
            <p:nvPr/>
          </p:nvSpPr>
          <p:spPr bwMode="auto">
            <a:xfrm>
              <a:off x="1557" y="992"/>
              <a:ext cx="13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295210"/>
              </p:ext>
            </p:extLst>
          </p:nvPr>
        </p:nvGraphicFramePr>
        <p:xfrm>
          <a:off x="7118350" y="2370138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29" name="Equation" r:id="rId11" imgW="203040" imgH="291960" progId="Equation.DSMT4">
                  <p:embed/>
                </p:oleObj>
              </mc:Choice>
              <mc:Fallback>
                <p:oleObj name="Equation" r:id="rId11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350" y="2370138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1946782" y="667643"/>
            <a:ext cx="5267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Symmetric Y-junction excited in the opposite direction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2643188" y="1844675"/>
            <a:ext cx="200025" cy="685800"/>
          </a:xfrm>
          <a:custGeom>
            <a:avLst/>
            <a:gdLst>
              <a:gd name="T0" fmla="*/ 0 w 720"/>
              <a:gd name="T1" fmla="*/ 0 h 2070"/>
              <a:gd name="T2" fmla="*/ 1499110 w 720"/>
              <a:gd name="T3" fmla="*/ 22720852 h 2070"/>
              <a:gd name="T4" fmla="*/ 5039539 w 720"/>
              <a:gd name="T5" fmla="*/ 52356685 h 2070"/>
              <a:gd name="T6" fmla="*/ 8866966 w 720"/>
              <a:gd name="T7" fmla="*/ 67174596 h 2070"/>
              <a:gd name="T8" fmla="*/ 15118438 w 720"/>
              <a:gd name="T9" fmla="*/ 84956355 h 2070"/>
              <a:gd name="T10" fmla="*/ 21465633 w 720"/>
              <a:gd name="T11" fmla="*/ 102737803 h 2070"/>
              <a:gd name="T12" fmla="*/ 22964743 w 720"/>
              <a:gd name="T13" fmla="*/ 116348441 h 2070"/>
              <a:gd name="T14" fmla="*/ 21465633 w 720"/>
              <a:gd name="T15" fmla="*/ 129410109 h 2070"/>
              <a:gd name="T16" fmla="*/ 14990923 w 720"/>
              <a:gd name="T17" fmla="*/ 145984264 h 2070"/>
              <a:gd name="T18" fmla="*/ 10525560 w 720"/>
              <a:gd name="T19" fmla="*/ 158057982 h 2070"/>
              <a:gd name="T20" fmla="*/ 5103296 w 720"/>
              <a:gd name="T21" fmla="*/ 181108182 h 2070"/>
              <a:gd name="T22" fmla="*/ 1913803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2714625" y="3154363"/>
            <a:ext cx="128588" cy="685800"/>
          </a:xfrm>
          <a:custGeom>
            <a:avLst/>
            <a:gdLst>
              <a:gd name="T0" fmla="*/ 0 w 720"/>
              <a:gd name="T1" fmla="*/ 0 h 2070"/>
              <a:gd name="T2" fmla="*/ 1499122 w 720"/>
              <a:gd name="T3" fmla="*/ 22720852 h 2070"/>
              <a:gd name="T4" fmla="*/ 5039578 w 720"/>
              <a:gd name="T5" fmla="*/ 52356685 h 2070"/>
              <a:gd name="T6" fmla="*/ 8867035 w 720"/>
              <a:gd name="T7" fmla="*/ 67174596 h 2070"/>
              <a:gd name="T8" fmla="*/ 15118735 w 720"/>
              <a:gd name="T9" fmla="*/ 84956355 h 2070"/>
              <a:gd name="T10" fmla="*/ 21465979 w 720"/>
              <a:gd name="T11" fmla="*/ 102737803 h 2070"/>
              <a:gd name="T12" fmla="*/ 22965100 w 720"/>
              <a:gd name="T13" fmla="*/ 116348441 h 2070"/>
              <a:gd name="T14" fmla="*/ 21465979 w 720"/>
              <a:gd name="T15" fmla="*/ 129410109 h 2070"/>
              <a:gd name="T16" fmla="*/ 14991040 w 720"/>
              <a:gd name="T17" fmla="*/ 145984264 h 2070"/>
              <a:gd name="T18" fmla="*/ 10525641 w 720"/>
              <a:gd name="T19" fmla="*/ 158057982 h 2070"/>
              <a:gd name="T20" fmla="*/ 5103336 w 720"/>
              <a:gd name="T21" fmla="*/ 181108182 h 2070"/>
              <a:gd name="T22" fmla="*/ 1913818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pattFill prst="dkUpDiag">
            <a:fgClr>
              <a:srgbClr val="FF0000"/>
            </a:fgClr>
            <a:bgClr>
              <a:schemeClr val="bg1"/>
            </a:bgClr>
          </a:patt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4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308010"/>
              </p:ext>
            </p:extLst>
          </p:nvPr>
        </p:nvGraphicFramePr>
        <p:xfrm>
          <a:off x="2641600" y="1497013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30" name="Equation" r:id="rId12" imgW="177480" imgH="291960" progId="Equation.DSMT4">
                  <p:embed/>
                </p:oleObj>
              </mc:Choice>
              <mc:Fallback>
                <p:oleObj name="Equation" r:id="rId12" imgW="177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1497013"/>
                        <a:ext cx="177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7"/>
          <p:cNvGraphicFramePr>
            <a:graphicFrameLocks noChangeAspect="1"/>
          </p:cNvGraphicFramePr>
          <p:nvPr/>
        </p:nvGraphicFramePr>
        <p:xfrm>
          <a:off x="2608263" y="2781300"/>
          <a:ext cx="215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31" name="Equation" r:id="rId14" imgW="215640" imgH="342720" progId="Equation.DSMT4">
                  <p:embed/>
                </p:oleObj>
              </mc:Choice>
              <mc:Fallback>
                <p:oleObj name="Equation" r:id="rId14" imgW="21564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263" y="2781300"/>
                        <a:ext cx="215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2462834" y="121196"/>
            <a:ext cx="4218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Basic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waveguide structures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55776" y="4443417"/>
            <a:ext cx="592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he antisymmetric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mode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canot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propagate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single-mode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output arm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and i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ts power i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 radiated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nt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the s</a:t>
            </a:r>
            <a:r>
              <a:rPr lang="cs-CZ"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bstrate</a:t>
            </a: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174509"/>
              </p:ext>
            </p:extLst>
          </p:nvPr>
        </p:nvGraphicFramePr>
        <p:xfrm>
          <a:off x="3263745" y="1503147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32" name="Equation" r:id="rId16" imgW="215640" imgH="291960" progId="Equation.DSMT4">
                  <p:embed/>
                </p:oleObj>
              </mc:Choice>
              <mc:Fallback>
                <p:oleObj name="Equation" r:id="rId16" imgW="2156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63745" y="1503147"/>
                        <a:ext cx="215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24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72190" y="112485"/>
            <a:ext cx="5399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Basic math &amp; phys background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219" y="769268"/>
            <a:ext cx="7198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Dielectric (possibly also metallic) non-magnetic linear source-free medium,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time-harmonic dependence of electromagnetic field:</a:t>
            </a:r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82813"/>
              </p:ext>
            </p:extLst>
          </p:nvPr>
        </p:nvGraphicFramePr>
        <p:xfrm>
          <a:off x="5637213" y="1561356"/>
          <a:ext cx="29083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90" name="Equation" r:id="rId3" imgW="2908080" imgH="1434960" progId="Equation.DSMT4">
                  <p:embed/>
                </p:oleObj>
              </mc:Choice>
              <mc:Fallback>
                <p:oleObj name="Equation" r:id="rId3" imgW="2908080" imgH="1434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7213" y="1561356"/>
                        <a:ext cx="29083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77461"/>
              </p:ext>
            </p:extLst>
          </p:nvPr>
        </p:nvGraphicFramePr>
        <p:xfrm>
          <a:off x="735013" y="1476375"/>
          <a:ext cx="2794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91" name="Equation" r:id="rId5" imgW="2793960" imgH="723600" progId="Equation.DSMT4">
                  <p:embed/>
                </p:oleObj>
              </mc:Choice>
              <mc:Fallback>
                <p:oleObj name="Equation" r:id="rId5" imgW="279396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013" y="1476375"/>
                        <a:ext cx="27940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626659"/>
              </p:ext>
            </p:extLst>
          </p:nvPr>
        </p:nvGraphicFramePr>
        <p:xfrm>
          <a:off x="903288" y="2217738"/>
          <a:ext cx="3251200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92" name="Equation" r:id="rId7" imgW="3251160" imgH="3174840" progId="Equation.DSMT4">
                  <p:embed/>
                </p:oleObj>
              </mc:Choice>
              <mc:Fallback>
                <p:oleObj name="Equation" r:id="rId7" imgW="3251160" imgH="3174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3288" y="2217738"/>
                        <a:ext cx="3251200" cy="317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518" y="3217540"/>
            <a:ext cx="213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Plane-wave solution: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075312"/>
              </p:ext>
            </p:extLst>
          </p:nvPr>
        </p:nvGraphicFramePr>
        <p:xfrm>
          <a:off x="5457825" y="3517900"/>
          <a:ext cx="3327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93" name="Equation" r:id="rId9" imgW="3327120" imgH="1942920" progId="Equation.DSMT4">
                  <p:embed/>
                </p:oleObj>
              </mc:Choice>
              <mc:Fallback>
                <p:oleObj name="Equation" r:id="rId9" imgW="332712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57825" y="3517900"/>
                        <a:ext cx="3327400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36296" y="4729708"/>
            <a:ext cx="131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complex</a:t>
            </a:r>
            <a:br>
              <a:rPr lang="en-US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wave vector</a:t>
            </a:r>
            <a:endParaRPr lang="cs-CZ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08485" y="2929508"/>
            <a:ext cx="3421747" cy="1767614"/>
          </a:xfrm>
          <a:custGeom>
            <a:avLst/>
            <a:gdLst>
              <a:gd name="connsiteX0" fmla="*/ 0 w 3421747"/>
              <a:gd name="connsiteY0" fmla="*/ 0 h 1594158"/>
              <a:gd name="connsiteX1" fmla="*/ 367259 w 3421747"/>
              <a:gd name="connsiteY1" fmla="*/ 14990 h 1594158"/>
              <a:gd name="connsiteX2" fmla="*/ 1139253 w 3421747"/>
              <a:gd name="connsiteY2" fmla="*/ 127416 h 1594158"/>
              <a:gd name="connsiteX3" fmla="*/ 1903751 w 3421747"/>
              <a:gd name="connsiteY3" fmla="*/ 322288 h 1594158"/>
              <a:gd name="connsiteX4" fmla="*/ 2563318 w 3421747"/>
              <a:gd name="connsiteY4" fmla="*/ 712033 h 1594158"/>
              <a:gd name="connsiteX5" fmla="*/ 3342807 w 3421747"/>
              <a:gd name="connsiteY5" fmla="*/ 1506511 h 1594158"/>
              <a:gd name="connsiteX6" fmla="*/ 3395272 w 3421747"/>
              <a:gd name="connsiteY6" fmla="*/ 1573967 h 1594158"/>
              <a:gd name="connsiteX7" fmla="*/ 3395272 w 3421747"/>
              <a:gd name="connsiteY7" fmla="*/ 1573967 h 1594158"/>
              <a:gd name="connsiteX8" fmla="*/ 3395272 w 3421747"/>
              <a:gd name="connsiteY8" fmla="*/ 1573967 h 159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1747" h="1594158">
                <a:moveTo>
                  <a:pt x="0" y="0"/>
                </a:moveTo>
                <a:lnTo>
                  <a:pt x="367259" y="14990"/>
                </a:lnTo>
                <a:cubicBezTo>
                  <a:pt x="557134" y="36226"/>
                  <a:pt x="883171" y="76200"/>
                  <a:pt x="1139253" y="127416"/>
                </a:cubicBezTo>
                <a:cubicBezTo>
                  <a:pt x="1395335" y="178632"/>
                  <a:pt x="1666407" y="224852"/>
                  <a:pt x="1903751" y="322288"/>
                </a:cubicBezTo>
                <a:cubicBezTo>
                  <a:pt x="2141095" y="419724"/>
                  <a:pt x="2323475" y="514663"/>
                  <a:pt x="2563318" y="712033"/>
                </a:cubicBezTo>
                <a:cubicBezTo>
                  <a:pt x="2803161" y="909403"/>
                  <a:pt x="3204148" y="1362855"/>
                  <a:pt x="3342807" y="1506511"/>
                </a:cubicBezTo>
                <a:cubicBezTo>
                  <a:pt x="3481466" y="1650167"/>
                  <a:pt x="3395272" y="1573967"/>
                  <a:pt x="3395272" y="1573967"/>
                </a:cubicBezTo>
                <a:lnTo>
                  <a:pt x="3395272" y="1573967"/>
                </a:lnTo>
                <a:lnTo>
                  <a:pt x="3395272" y="1573967"/>
                </a:lnTo>
              </a:path>
            </a:pathLst>
          </a:custGeom>
          <a:noFill/>
          <a:ln w="6350">
            <a:solidFill>
              <a:srgbClr val="A5002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9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288" y="1077913"/>
            <a:ext cx="2933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2. </a:t>
            </a:r>
            <a:r>
              <a:rPr lang="en-US" smtClean="0">
                <a:latin typeface="Calibri" pitchFamily="34" charset="0"/>
              </a:rPr>
              <a:t>Excitation into a single arm</a:t>
            </a:r>
            <a:endParaRPr lang="en-US">
              <a:latin typeface="Calibri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 flipH="1">
            <a:off x="2617788" y="2136775"/>
            <a:ext cx="5410200" cy="777875"/>
            <a:chOff x="1056" y="2112"/>
            <a:chExt cx="3408" cy="490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056" y="2506"/>
              <a:ext cx="1344" cy="9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-1305340">
              <a:off x="2352" y="2313"/>
              <a:ext cx="1104" cy="9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408" y="2112"/>
              <a:ext cx="1056" cy="8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2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267788"/>
              </p:ext>
            </p:extLst>
          </p:nvPr>
        </p:nvGraphicFramePr>
        <p:xfrm>
          <a:off x="5272088" y="2036764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52" name="Equation" r:id="rId3" imgW="203040" imgH="291960" progId="Equation.DSMT4">
                  <p:embed/>
                </p:oleObj>
              </mc:Choice>
              <mc:Fallback>
                <p:oleObj name="Equation" r:id="rId3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2088" y="2036764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909638"/>
              </p:ext>
            </p:extLst>
          </p:nvPr>
        </p:nvGraphicFramePr>
        <p:xfrm>
          <a:off x="7118350" y="2370138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53" name="Equation" r:id="rId5" imgW="203040" imgH="291960" progId="Equation.DSMT4">
                  <p:embed/>
                </p:oleObj>
              </mc:Choice>
              <mc:Fallback>
                <p:oleObj name="Equation" r:id="rId5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350" y="2370138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1946782" y="667643"/>
            <a:ext cx="5267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Symmetric Y-junction excited in the opposite direction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2643188" y="1844675"/>
            <a:ext cx="200025" cy="685800"/>
          </a:xfrm>
          <a:custGeom>
            <a:avLst/>
            <a:gdLst>
              <a:gd name="T0" fmla="*/ 0 w 720"/>
              <a:gd name="T1" fmla="*/ 0 h 2070"/>
              <a:gd name="T2" fmla="*/ 1499110 w 720"/>
              <a:gd name="T3" fmla="*/ 22720852 h 2070"/>
              <a:gd name="T4" fmla="*/ 5039539 w 720"/>
              <a:gd name="T5" fmla="*/ 52356685 h 2070"/>
              <a:gd name="T6" fmla="*/ 8866966 w 720"/>
              <a:gd name="T7" fmla="*/ 67174596 h 2070"/>
              <a:gd name="T8" fmla="*/ 15118438 w 720"/>
              <a:gd name="T9" fmla="*/ 84956355 h 2070"/>
              <a:gd name="T10" fmla="*/ 21465633 w 720"/>
              <a:gd name="T11" fmla="*/ 102737803 h 2070"/>
              <a:gd name="T12" fmla="*/ 22964743 w 720"/>
              <a:gd name="T13" fmla="*/ 116348441 h 2070"/>
              <a:gd name="T14" fmla="*/ 21465633 w 720"/>
              <a:gd name="T15" fmla="*/ 129410109 h 2070"/>
              <a:gd name="T16" fmla="*/ 14990923 w 720"/>
              <a:gd name="T17" fmla="*/ 145984264 h 2070"/>
              <a:gd name="T18" fmla="*/ 10525560 w 720"/>
              <a:gd name="T19" fmla="*/ 158057982 h 2070"/>
              <a:gd name="T20" fmla="*/ 5103296 w 720"/>
              <a:gd name="T21" fmla="*/ 181108182 h 2070"/>
              <a:gd name="T22" fmla="*/ 1913803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4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032429"/>
              </p:ext>
            </p:extLst>
          </p:nvPr>
        </p:nvGraphicFramePr>
        <p:xfrm>
          <a:off x="2641600" y="1497013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54" name="Equation" r:id="rId6" imgW="177480" imgH="291960" progId="Equation.DSMT4">
                  <p:embed/>
                </p:oleObj>
              </mc:Choice>
              <mc:Fallback>
                <p:oleObj name="Equation" r:id="rId6" imgW="177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00" y="1497013"/>
                        <a:ext cx="177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2462834" y="121196"/>
            <a:ext cx="4218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Basic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waveguide structures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55776" y="4443417"/>
            <a:ext cx="540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Without the second arm, the transmittance is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 ≤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100 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44"/>
          <p:cNvSpPr>
            <a:spLocks/>
          </p:cNvSpPr>
          <p:nvPr/>
        </p:nvSpPr>
        <p:spPr bwMode="auto">
          <a:xfrm>
            <a:off x="5394458" y="2353444"/>
            <a:ext cx="200025" cy="685800"/>
          </a:xfrm>
          <a:custGeom>
            <a:avLst/>
            <a:gdLst>
              <a:gd name="T0" fmla="*/ 0 w 720"/>
              <a:gd name="T1" fmla="*/ 0 h 2070"/>
              <a:gd name="T2" fmla="*/ 1499110 w 720"/>
              <a:gd name="T3" fmla="*/ 22720852 h 2070"/>
              <a:gd name="T4" fmla="*/ 5039539 w 720"/>
              <a:gd name="T5" fmla="*/ 52356685 h 2070"/>
              <a:gd name="T6" fmla="*/ 8866966 w 720"/>
              <a:gd name="T7" fmla="*/ 67174596 h 2070"/>
              <a:gd name="T8" fmla="*/ 15118438 w 720"/>
              <a:gd name="T9" fmla="*/ 84956355 h 2070"/>
              <a:gd name="T10" fmla="*/ 21465633 w 720"/>
              <a:gd name="T11" fmla="*/ 102737803 h 2070"/>
              <a:gd name="T12" fmla="*/ 22964743 w 720"/>
              <a:gd name="T13" fmla="*/ 116348441 h 2070"/>
              <a:gd name="T14" fmla="*/ 21465633 w 720"/>
              <a:gd name="T15" fmla="*/ 129410109 h 2070"/>
              <a:gd name="T16" fmla="*/ 14990923 w 720"/>
              <a:gd name="T17" fmla="*/ 145984264 h 2070"/>
              <a:gd name="T18" fmla="*/ 10525560 w 720"/>
              <a:gd name="T19" fmla="*/ 158057982 h 2070"/>
              <a:gd name="T20" fmla="*/ 5103296 w 720"/>
              <a:gd name="T21" fmla="*/ 181108182 h 2070"/>
              <a:gd name="T22" fmla="*/ 1913803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8" name="Freeform 44"/>
          <p:cNvSpPr>
            <a:spLocks/>
          </p:cNvSpPr>
          <p:nvPr/>
        </p:nvSpPr>
        <p:spPr bwMode="auto">
          <a:xfrm>
            <a:off x="7380312" y="2495550"/>
            <a:ext cx="200025" cy="685800"/>
          </a:xfrm>
          <a:custGeom>
            <a:avLst/>
            <a:gdLst>
              <a:gd name="T0" fmla="*/ 0 w 720"/>
              <a:gd name="T1" fmla="*/ 0 h 2070"/>
              <a:gd name="T2" fmla="*/ 1499110 w 720"/>
              <a:gd name="T3" fmla="*/ 22720852 h 2070"/>
              <a:gd name="T4" fmla="*/ 5039539 w 720"/>
              <a:gd name="T5" fmla="*/ 52356685 h 2070"/>
              <a:gd name="T6" fmla="*/ 8866966 w 720"/>
              <a:gd name="T7" fmla="*/ 67174596 h 2070"/>
              <a:gd name="T8" fmla="*/ 15118438 w 720"/>
              <a:gd name="T9" fmla="*/ 84956355 h 2070"/>
              <a:gd name="T10" fmla="*/ 21465633 w 720"/>
              <a:gd name="T11" fmla="*/ 102737803 h 2070"/>
              <a:gd name="T12" fmla="*/ 22964743 w 720"/>
              <a:gd name="T13" fmla="*/ 116348441 h 2070"/>
              <a:gd name="T14" fmla="*/ 21465633 w 720"/>
              <a:gd name="T15" fmla="*/ 129410109 h 2070"/>
              <a:gd name="T16" fmla="*/ 14990923 w 720"/>
              <a:gd name="T17" fmla="*/ 145984264 h 2070"/>
              <a:gd name="T18" fmla="*/ 10525560 w 720"/>
              <a:gd name="T19" fmla="*/ 158057982 h 2070"/>
              <a:gd name="T20" fmla="*/ 5103296 w 720"/>
              <a:gd name="T21" fmla="*/ 181108182 h 2070"/>
              <a:gd name="T22" fmla="*/ 1913803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95288" y="913284"/>
            <a:ext cx="7347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3</a:t>
            </a:r>
            <a:r>
              <a:rPr lang="cs-CZ" smtClean="0">
                <a:latin typeface="Calibri" pitchFamily="34" charset="0"/>
              </a:rPr>
              <a:t>. </a:t>
            </a:r>
            <a:r>
              <a:rPr lang="en-US" smtClean="0">
                <a:latin typeface="Calibri" pitchFamily="34" charset="0"/>
              </a:rPr>
              <a:t>Excitation into both arms with an arbitrary phase shift between the arms</a:t>
            </a:r>
            <a:endParaRPr lang="en-US">
              <a:latin typeface="Calibri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 flipH="1">
            <a:off x="2617788" y="1810428"/>
            <a:ext cx="5410200" cy="1431925"/>
            <a:chOff x="1056" y="2112"/>
            <a:chExt cx="3408" cy="902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056" y="2506"/>
              <a:ext cx="1344" cy="9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-1305340">
              <a:off x="2352" y="2313"/>
              <a:ext cx="1104" cy="9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rot="1305340" flipV="1">
              <a:off x="2352" y="2716"/>
              <a:ext cx="1104" cy="93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408" y="2112"/>
              <a:ext cx="1056" cy="8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408" y="2928"/>
              <a:ext cx="1056" cy="86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9" name="Freeform 9"/>
          <p:cNvSpPr>
            <a:spLocks/>
          </p:cNvSpPr>
          <p:nvPr/>
        </p:nvSpPr>
        <p:spPr bwMode="auto">
          <a:xfrm>
            <a:off x="7380288" y="2159678"/>
            <a:ext cx="141287" cy="685800"/>
          </a:xfrm>
          <a:custGeom>
            <a:avLst/>
            <a:gdLst>
              <a:gd name="T0" fmla="*/ 0 w 720"/>
              <a:gd name="T1" fmla="*/ 0 h 2070"/>
              <a:gd name="T2" fmla="*/ 1809847 w 720"/>
              <a:gd name="T3" fmla="*/ 22720852 h 2070"/>
              <a:gd name="T4" fmla="*/ 6084171 w 720"/>
              <a:gd name="T5" fmla="*/ 52356685 h 2070"/>
              <a:gd name="T6" fmla="*/ 10704844 w 720"/>
              <a:gd name="T7" fmla="*/ 67174596 h 2070"/>
              <a:gd name="T8" fmla="*/ 18252318 w 720"/>
              <a:gd name="T9" fmla="*/ 84956355 h 2070"/>
              <a:gd name="T10" fmla="*/ 25915179 w 720"/>
              <a:gd name="T11" fmla="*/ 102737803 h 2070"/>
              <a:gd name="T12" fmla="*/ 27725026 w 720"/>
              <a:gd name="T13" fmla="*/ 116348441 h 2070"/>
              <a:gd name="T14" fmla="*/ 25915179 w 720"/>
              <a:gd name="T15" fmla="*/ 129410109 h 2070"/>
              <a:gd name="T16" fmla="*/ 18098276 w 720"/>
              <a:gd name="T17" fmla="*/ 145984264 h 2070"/>
              <a:gd name="T18" fmla="*/ 12707391 w 720"/>
              <a:gd name="T19" fmla="*/ 158057982 h 2070"/>
              <a:gd name="T20" fmla="*/ 6161094 w 720"/>
              <a:gd name="T21" fmla="*/ 181108182 h 2070"/>
              <a:gd name="T22" fmla="*/ 2310435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20379723">
            <a:off x="6275388" y="1658028"/>
            <a:ext cx="1143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0346399 h 21600"/>
              <a:gd name="T4" fmla="*/ 2147483647 w 21600"/>
              <a:gd name="T5" fmla="*/ 60692798 h 21600"/>
              <a:gd name="T6" fmla="*/ 2147483647 w 21600"/>
              <a:gd name="T7" fmla="*/ 303463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220277" flipV="1">
            <a:off x="6275388" y="3182028"/>
            <a:ext cx="1143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0346399 h 21600"/>
              <a:gd name="T4" fmla="*/ 2147483647 w 21600"/>
              <a:gd name="T5" fmla="*/ 60692798 h 21600"/>
              <a:gd name="T6" fmla="*/ 2147483647 w 21600"/>
              <a:gd name="T7" fmla="*/ 303463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960688" y="1211942"/>
            <a:ext cx="203200" cy="2308226"/>
            <a:chOff x="1360" y="919"/>
            <a:chExt cx="128" cy="1454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393" y="1122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395" y="1941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1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8683040"/>
                </p:ext>
              </p:extLst>
            </p:nvPr>
          </p:nvGraphicFramePr>
          <p:xfrm>
            <a:off x="1360" y="919"/>
            <a:ext cx="128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196" name="Equation" r:id="rId3" imgW="203040" imgH="291960" progId="Equation.DSMT4">
                    <p:embed/>
                  </p:oleObj>
                </mc:Choice>
                <mc:Fallback>
                  <p:oleObj name="Equation" r:id="rId3" imgW="2030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0" y="919"/>
                          <a:ext cx="128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393" y="1554"/>
              <a:ext cx="0" cy="3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272088" y="1710416"/>
            <a:ext cx="203200" cy="1293812"/>
            <a:chOff x="2608" y="1233"/>
            <a:chExt cx="128" cy="815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2653" y="1440"/>
              <a:ext cx="81" cy="608"/>
              <a:chOff x="2653" y="1410"/>
              <a:chExt cx="81" cy="667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2653" y="1410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2653" y="1645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aphicFrame>
          <p:nvGraphicFramePr>
            <p:cNvPr id="2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7789541"/>
                </p:ext>
              </p:extLst>
            </p:nvPr>
          </p:nvGraphicFramePr>
          <p:xfrm>
            <a:off x="2608" y="1233"/>
            <a:ext cx="128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197" name="Equation" r:id="rId5" imgW="203040" imgH="291960" progId="Equation.DSMT4">
                    <p:embed/>
                  </p:oleObj>
                </mc:Choice>
                <mc:Fallback>
                  <p:oleObj name="Equation" r:id="rId5" imgW="2030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8" y="1233"/>
                          <a:ext cx="128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5521325" y="1716766"/>
            <a:ext cx="254000" cy="1135063"/>
            <a:chOff x="2765" y="1237"/>
            <a:chExt cx="160" cy="715"/>
          </a:xfrm>
        </p:grpSpPr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2765" y="1541"/>
              <a:ext cx="154" cy="411"/>
              <a:chOff x="2754" y="1258"/>
              <a:chExt cx="154" cy="798"/>
            </a:xfrm>
          </p:grpSpPr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827" y="1258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flipH="1">
                <a:off x="2754" y="1624"/>
                <a:ext cx="81" cy="432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9 h 2070"/>
                  <a:gd name="T4" fmla="*/ 2 w 720"/>
                  <a:gd name="T5" fmla="*/ 21 h 2070"/>
                  <a:gd name="T6" fmla="*/ 3 w 720"/>
                  <a:gd name="T7" fmla="*/ 27 h 2070"/>
                  <a:gd name="T8" fmla="*/ 6 w 720"/>
                  <a:gd name="T9" fmla="*/ 34 h 2070"/>
                  <a:gd name="T10" fmla="*/ 9 w 720"/>
                  <a:gd name="T11" fmla="*/ 41 h 2070"/>
                  <a:gd name="T12" fmla="*/ 9 w 720"/>
                  <a:gd name="T13" fmla="*/ 46 h 2070"/>
                  <a:gd name="T14" fmla="*/ 9 w 720"/>
                  <a:gd name="T15" fmla="*/ 51 h 2070"/>
                  <a:gd name="T16" fmla="*/ 6 w 720"/>
                  <a:gd name="T17" fmla="*/ 58 h 2070"/>
                  <a:gd name="T18" fmla="*/ 4 w 720"/>
                  <a:gd name="T19" fmla="*/ 63 h 2070"/>
                  <a:gd name="T20" fmla="*/ 2 w 720"/>
                  <a:gd name="T21" fmla="*/ 72 h 2070"/>
                  <a:gd name="T22" fmla="*/ 1 w 720"/>
                  <a:gd name="T23" fmla="*/ 80 h 2070"/>
                  <a:gd name="T24" fmla="*/ 0 w 720"/>
                  <a:gd name="T25" fmla="*/ 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aphicFrame>
          <p:nvGraphicFramePr>
            <p:cNvPr id="25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7681963"/>
                </p:ext>
              </p:extLst>
            </p:nvPr>
          </p:nvGraphicFramePr>
          <p:xfrm>
            <a:off x="2789" y="1237"/>
            <a:ext cx="136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198" name="Equation" r:id="rId7" imgW="215640" imgH="291960" progId="Equation.DSMT4">
                    <p:embed/>
                  </p:oleObj>
                </mc:Choice>
                <mc:Fallback>
                  <p:oleObj name="Equation" r:id="rId7" imgW="215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9" y="1237"/>
                          <a:ext cx="136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3228975" y="1278343"/>
            <a:ext cx="260350" cy="2308225"/>
            <a:chOff x="1529" y="914"/>
            <a:chExt cx="164" cy="1454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10" y="1541"/>
              <a:ext cx="0" cy="45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610" y="1117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 flipH="1">
              <a:off x="1529" y="1936"/>
              <a:ext cx="81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3 w 720"/>
                <a:gd name="T7" fmla="*/ 27 h 2070"/>
                <a:gd name="T8" fmla="*/ 6 w 720"/>
                <a:gd name="T9" fmla="*/ 34 h 2070"/>
                <a:gd name="T10" fmla="*/ 9 w 720"/>
                <a:gd name="T11" fmla="*/ 41 h 2070"/>
                <a:gd name="T12" fmla="*/ 9 w 720"/>
                <a:gd name="T13" fmla="*/ 46 h 2070"/>
                <a:gd name="T14" fmla="*/ 9 w 720"/>
                <a:gd name="T15" fmla="*/ 51 h 2070"/>
                <a:gd name="T16" fmla="*/ 6 w 720"/>
                <a:gd name="T17" fmla="*/ 58 h 2070"/>
                <a:gd name="T18" fmla="*/ 4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 bwMode="auto">
            <a:xfrm>
              <a:off x="1555" y="914"/>
              <a:ext cx="138" cy="222"/>
              <a:chOff x="1539" y="857"/>
              <a:chExt cx="138" cy="222"/>
            </a:xfrm>
          </p:grpSpPr>
          <p:sp>
            <p:nvSpPr>
              <p:cNvPr id="33" name="AutoShape 33"/>
              <p:cNvSpPr>
                <a:spLocks noChangeAspect="1" noChangeArrowheads="1" noTextEdit="1"/>
              </p:cNvSpPr>
              <p:nvPr/>
            </p:nvSpPr>
            <p:spPr bwMode="auto">
              <a:xfrm>
                <a:off x="1541" y="935"/>
                <a:ext cx="13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35" name="Rectangle 35"/>
              <p:cNvSpPr>
                <a:spLocks noChangeArrowheads="1"/>
              </p:cNvSpPr>
              <p:nvPr/>
            </p:nvSpPr>
            <p:spPr bwMode="auto">
              <a:xfrm>
                <a:off x="1539" y="857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graphicFrame>
        <p:nvGraphicFramePr>
          <p:cNvPr id="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681939"/>
              </p:ext>
            </p:extLst>
          </p:nvPr>
        </p:nvGraphicFramePr>
        <p:xfrm>
          <a:off x="7118350" y="2043113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99" name="Equation" r:id="rId9" imgW="203040" imgH="291960" progId="Equation.DSMT4">
                  <p:embed/>
                </p:oleObj>
              </mc:Choice>
              <mc:Fallback>
                <p:oleObj name="Equation" r:id="rId9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350" y="2043113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720037"/>
              </p:ext>
            </p:extLst>
          </p:nvPr>
        </p:nvGraphicFramePr>
        <p:xfrm>
          <a:off x="2449140" y="3456608"/>
          <a:ext cx="60833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0" name="Equation" r:id="rId11" imgW="6083280" imgH="1206360" progId="Equation.DSMT4">
                  <p:embed/>
                </p:oleObj>
              </mc:Choice>
              <mc:Fallback>
                <p:oleObj name="Equation" r:id="rId11" imgW="6083280" imgH="1206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140" y="3456608"/>
                        <a:ext cx="6083300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3060700" y="4010571"/>
            <a:ext cx="1223963" cy="719137"/>
            <a:chOff x="3198" y="3113"/>
            <a:chExt cx="771" cy="453"/>
          </a:xfrm>
        </p:grpSpPr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3198" y="3113"/>
              <a:ext cx="771" cy="45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H="1" flipV="1">
              <a:off x="3198" y="3113"/>
              <a:ext cx="771" cy="45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4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406"/>
              </p:ext>
            </p:extLst>
          </p:nvPr>
        </p:nvGraphicFramePr>
        <p:xfrm>
          <a:off x="3778250" y="4872038"/>
          <a:ext cx="1587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1" name="Equation" r:id="rId13" imgW="1587240" imgH="558720" progId="Equation.DSMT4">
                  <p:embed/>
                </p:oleObj>
              </mc:Choice>
              <mc:Fallback>
                <p:oleObj name="Equation" r:id="rId13" imgW="158724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0" y="4872038"/>
                        <a:ext cx="15875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1946782" y="573428"/>
            <a:ext cx="5267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Symmetric Y-junction excited in the opposite direction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2643188" y="1518328"/>
            <a:ext cx="128587" cy="685800"/>
          </a:xfrm>
          <a:custGeom>
            <a:avLst/>
            <a:gdLst>
              <a:gd name="T0" fmla="*/ 0 w 720"/>
              <a:gd name="T1" fmla="*/ 0 h 2070"/>
              <a:gd name="T2" fmla="*/ 1499110 w 720"/>
              <a:gd name="T3" fmla="*/ 22720852 h 2070"/>
              <a:gd name="T4" fmla="*/ 5039539 w 720"/>
              <a:gd name="T5" fmla="*/ 52356685 h 2070"/>
              <a:gd name="T6" fmla="*/ 8866966 w 720"/>
              <a:gd name="T7" fmla="*/ 67174596 h 2070"/>
              <a:gd name="T8" fmla="*/ 15118438 w 720"/>
              <a:gd name="T9" fmla="*/ 84956355 h 2070"/>
              <a:gd name="T10" fmla="*/ 21465633 w 720"/>
              <a:gd name="T11" fmla="*/ 102737803 h 2070"/>
              <a:gd name="T12" fmla="*/ 22964743 w 720"/>
              <a:gd name="T13" fmla="*/ 116348441 h 2070"/>
              <a:gd name="T14" fmla="*/ 21465633 w 720"/>
              <a:gd name="T15" fmla="*/ 129410109 h 2070"/>
              <a:gd name="T16" fmla="*/ 14990923 w 720"/>
              <a:gd name="T17" fmla="*/ 145984264 h 2070"/>
              <a:gd name="T18" fmla="*/ 10525560 w 720"/>
              <a:gd name="T19" fmla="*/ 158057982 h 2070"/>
              <a:gd name="T20" fmla="*/ 5103296 w 720"/>
              <a:gd name="T21" fmla="*/ 181108182 h 2070"/>
              <a:gd name="T22" fmla="*/ 1913803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2714625" y="2828016"/>
            <a:ext cx="128588" cy="685800"/>
          </a:xfrm>
          <a:custGeom>
            <a:avLst/>
            <a:gdLst>
              <a:gd name="T0" fmla="*/ 0 w 720"/>
              <a:gd name="T1" fmla="*/ 0 h 2070"/>
              <a:gd name="T2" fmla="*/ 1499122 w 720"/>
              <a:gd name="T3" fmla="*/ 22720852 h 2070"/>
              <a:gd name="T4" fmla="*/ 5039578 w 720"/>
              <a:gd name="T5" fmla="*/ 52356685 h 2070"/>
              <a:gd name="T6" fmla="*/ 8867035 w 720"/>
              <a:gd name="T7" fmla="*/ 67174596 h 2070"/>
              <a:gd name="T8" fmla="*/ 15118735 w 720"/>
              <a:gd name="T9" fmla="*/ 84956355 h 2070"/>
              <a:gd name="T10" fmla="*/ 21465979 w 720"/>
              <a:gd name="T11" fmla="*/ 102737803 h 2070"/>
              <a:gd name="T12" fmla="*/ 22965100 w 720"/>
              <a:gd name="T13" fmla="*/ 116348441 h 2070"/>
              <a:gd name="T14" fmla="*/ 21465979 w 720"/>
              <a:gd name="T15" fmla="*/ 129410109 h 2070"/>
              <a:gd name="T16" fmla="*/ 14991040 w 720"/>
              <a:gd name="T17" fmla="*/ 145984264 h 2070"/>
              <a:gd name="T18" fmla="*/ 10525641 w 720"/>
              <a:gd name="T19" fmla="*/ 158057982 h 2070"/>
              <a:gd name="T20" fmla="*/ 5103336 w 720"/>
              <a:gd name="T21" fmla="*/ 181108182 h 2070"/>
              <a:gd name="T22" fmla="*/ 1913818 w 720"/>
              <a:gd name="T23" fmla="*/ 201963118 h 2070"/>
              <a:gd name="T24" fmla="*/ 0 w 720"/>
              <a:gd name="T25" fmla="*/ 227208497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4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154040"/>
              </p:ext>
            </p:extLst>
          </p:nvPr>
        </p:nvGraphicFramePr>
        <p:xfrm>
          <a:off x="2609701" y="1212701"/>
          <a:ext cx="177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2" name="Equation" r:id="rId15" imgW="177480" imgH="291960" progId="Equation.DSMT4">
                  <p:embed/>
                </p:oleObj>
              </mc:Choice>
              <mc:Fallback>
                <p:oleObj name="Equation" r:id="rId15" imgW="177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701" y="1212701"/>
                        <a:ext cx="177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621897"/>
              </p:ext>
            </p:extLst>
          </p:nvPr>
        </p:nvGraphicFramePr>
        <p:xfrm>
          <a:off x="2614613" y="2479675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3" name="Equation" r:id="rId17" imgW="203040" imgH="291960" progId="Equation.DSMT4">
                  <p:embed/>
                </p:oleObj>
              </mc:Choice>
              <mc:Fallback>
                <p:oleObj name="Equation" r:id="rId17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613" y="2479675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931188"/>
              </p:ext>
            </p:extLst>
          </p:nvPr>
        </p:nvGraphicFramePr>
        <p:xfrm>
          <a:off x="3690938" y="1350963"/>
          <a:ext cx="558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4" name="Equation" r:id="rId19" imgW="558720" imgH="291960" progId="Equation.DSMT4">
                  <p:embed/>
                </p:oleObj>
              </mc:Choice>
              <mc:Fallback>
                <p:oleObj name="Equation" r:id="rId19" imgW="5587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938" y="1350963"/>
                        <a:ext cx="5588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2462834" y="121196"/>
            <a:ext cx="4218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Basic waveguide structures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440950"/>
              </p:ext>
            </p:extLst>
          </p:nvPr>
        </p:nvGraphicFramePr>
        <p:xfrm>
          <a:off x="3313113" y="1211949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5" name="Equation" r:id="rId21" imgW="215640" imgH="291960" progId="Equation.DSMT4">
                  <p:embed/>
                </p:oleObj>
              </mc:Choice>
              <mc:Fallback>
                <p:oleObj name="Equation" r:id="rId21" imgW="215640" imgH="29196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1211949"/>
                        <a:ext cx="215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ounded Rectangle 50"/>
          <p:cNvSpPr/>
          <p:nvPr/>
        </p:nvSpPr>
        <p:spPr>
          <a:xfrm>
            <a:off x="3672681" y="4801716"/>
            <a:ext cx="1735140" cy="720080"/>
          </a:xfrm>
          <a:prstGeom prst="roundRect">
            <a:avLst/>
          </a:prstGeom>
          <a:noFill/>
          <a:ln w="38100" cmpd="thickThin">
            <a:solidFill>
              <a:srgbClr val="8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35497"/>
              </p:ext>
            </p:extLst>
          </p:nvPr>
        </p:nvGraphicFramePr>
        <p:xfrm>
          <a:off x="3563888" y="2709416"/>
          <a:ext cx="685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6" name="Equation" r:id="rId23" imgW="685800" imgH="291960" progId="Equation.DSMT4">
                  <p:embed/>
                </p:oleObj>
              </mc:Choice>
              <mc:Fallback>
                <p:oleObj name="Equation" r:id="rId23" imgW="685800" imgH="291960" progId="Equation.DSMT4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709416"/>
                        <a:ext cx="685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762037"/>
              </p:ext>
            </p:extLst>
          </p:nvPr>
        </p:nvGraphicFramePr>
        <p:xfrm>
          <a:off x="480864" y="1701304"/>
          <a:ext cx="1066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7" name="Equation" r:id="rId25" imgW="1066680" imgH="291960" progId="Equation.DSMT4">
                  <p:embed/>
                </p:oleObj>
              </mc:Choice>
              <mc:Fallback>
                <p:oleObj name="Equation" r:id="rId25" imgW="1066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864" y="1701304"/>
                        <a:ext cx="1066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041562"/>
              </p:ext>
            </p:extLst>
          </p:nvPr>
        </p:nvGraphicFramePr>
        <p:xfrm>
          <a:off x="611560" y="2130400"/>
          <a:ext cx="16129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8" name="Equation" r:id="rId27" imgW="1612800" imgH="2527200" progId="Equation.DSMT4">
                  <p:embed/>
                </p:oleObj>
              </mc:Choice>
              <mc:Fallback>
                <p:oleObj name="Equation" r:id="rId27" imgW="1612800" imgH="2527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130400"/>
                        <a:ext cx="1612900" cy="252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70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Freeform 3"/>
          <p:cNvSpPr>
            <a:spLocks/>
          </p:cNvSpPr>
          <p:nvPr/>
        </p:nvSpPr>
        <p:spPr bwMode="auto">
          <a:xfrm>
            <a:off x="2209801" y="958388"/>
            <a:ext cx="4633913" cy="1281906"/>
          </a:xfrm>
          <a:custGeom>
            <a:avLst/>
            <a:gdLst>
              <a:gd name="T0" fmla="*/ 0 w 5782"/>
              <a:gd name="T1" fmla="*/ 709707296 h 1624"/>
              <a:gd name="T2" fmla="*/ 1669344154 w 5782"/>
              <a:gd name="T3" fmla="*/ 709707296 h 1624"/>
              <a:gd name="T4" fmla="*/ 2027748192 w 5782"/>
              <a:gd name="T5" fmla="*/ 663050990 h 1624"/>
              <a:gd name="T6" fmla="*/ 2147483647 w 5782"/>
              <a:gd name="T7" fmla="*/ 595759479 h 1624"/>
              <a:gd name="T8" fmla="*/ 2147483647 w 5782"/>
              <a:gd name="T9" fmla="*/ 506933851 h 1624"/>
              <a:gd name="T10" fmla="*/ 2147483647 w 5782"/>
              <a:gd name="T11" fmla="*/ 304160287 h 1624"/>
              <a:gd name="T12" fmla="*/ 2147483647 w 5782"/>
              <a:gd name="T13" fmla="*/ 0 h 1624"/>
              <a:gd name="T14" fmla="*/ 2147483647 w 5782"/>
              <a:gd name="T15" fmla="*/ 304160287 h 1624"/>
              <a:gd name="T16" fmla="*/ 2147483647 w 5782"/>
              <a:gd name="T17" fmla="*/ 608320574 h 1624"/>
              <a:gd name="T18" fmla="*/ 2147483647 w 5782"/>
              <a:gd name="T19" fmla="*/ 743801561 h 1624"/>
              <a:gd name="T20" fmla="*/ 2147483647 w 5782"/>
              <a:gd name="T21" fmla="*/ 811094019 h 1624"/>
              <a:gd name="T22" fmla="*/ 2124093798 w 5782"/>
              <a:gd name="T23" fmla="*/ 891844590 h 1624"/>
              <a:gd name="T24" fmla="*/ 2147483647 w 5782"/>
              <a:gd name="T25" fmla="*/ 999511624 h 1624"/>
              <a:gd name="T26" fmla="*/ 2147483647 w 5782"/>
              <a:gd name="T27" fmla="*/ 1134096540 h 1624"/>
              <a:gd name="T28" fmla="*/ 2147483647 w 5782"/>
              <a:gd name="T29" fmla="*/ 1282138622 h 1624"/>
              <a:gd name="T30" fmla="*/ 2147483647 w 5782"/>
              <a:gd name="T31" fmla="*/ 1457097877 h 1624"/>
              <a:gd name="T32" fmla="*/ 2147483647 w 5782"/>
              <a:gd name="T33" fmla="*/ 1282138622 h 1624"/>
              <a:gd name="T34" fmla="*/ 2147483647 w 5782"/>
              <a:gd name="T35" fmla="*/ 1134096540 h 1624"/>
              <a:gd name="T36" fmla="*/ 2147483647 w 5782"/>
              <a:gd name="T37" fmla="*/ 1053345969 h 1624"/>
              <a:gd name="T38" fmla="*/ 2018113310 w 5782"/>
              <a:gd name="T39" fmla="*/ 1012970684 h 1624"/>
              <a:gd name="T40" fmla="*/ 1671270810 w 5782"/>
              <a:gd name="T41" fmla="*/ 1012970684 h 1624"/>
              <a:gd name="T42" fmla="*/ 0 w 5782"/>
              <a:gd name="T43" fmla="*/ 1013867702 h 1624"/>
              <a:gd name="T44" fmla="*/ 0 w 5782"/>
              <a:gd name="T45" fmla="*/ 709707296 h 162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82"/>
              <a:gd name="T70" fmla="*/ 0 h 1624"/>
              <a:gd name="T71" fmla="*/ 5782 w 5782"/>
              <a:gd name="T72" fmla="*/ 1624 h 162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82" h="1624">
                <a:moveTo>
                  <a:pt x="0" y="791"/>
                </a:moveTo>
                <a:lnTo>
                  <a:pt x="2599" y="791"/>
                </a:lnTo>
                <a:lnTo>
                  <a:pt x="3157" y="739"/>
                </a:lnTo>
                <a:lnTo>
                  <a:pt x="3592" y="664"/>
                </a:lnTo>
                <a:lnTo>
                  <a:pt x="4181" y="565"/>
                </a:lnTo>
                <a:lnTo>
                  <a:pt x="4972" y="339"/>
                </a:lnTo>
                <a:lnTo>
                  <a:pt x="5763" y="0"/>
                </a:lnTo>
                <a:lnTo>
                  <a:pt x="5763" y="339"/>
                </a:lnTo>
                <a:lnTo>
                  <a:pt x="4859" y="678"/>
                </a:lnTo>
                <a:lnTo>
                  <a:pt x="4312" y="829"/>
                </a:lnTo>
                <a:lnTo>
                  <a:pt x="3847" y="904"/>
                </a:lnTo>
                <a:lnTo>
                  <a:pt x="3307" y="994"/>
                </a:lnTo>
                <a:lnTo>
                  <a:pt x="4327" y="1114"/>
                </a:lnTo>
                <a:lnTo>
                  <a:pt x="5017" y="1264"/>
                </a:lnTo>
                <a:lnTo>
                  <a:pt x="5782" y="1429"/>
                </a:lnTo>
                <a:lnTo>
                  <a:pt x="5767" y="1624"/>
                </a:lnTo>
                <a:lnTo>
                  <a:pt x="4987" y="1429"/>
                </a:lnTo>
                <a:lnTo>
                  <a:pt x="4162" y="1264"/>
                </a:lnTo>
                <a:lnTo>
                  <a:pt x="3607" y="1174"/>
                </a:lnTo>
                <a:lnTo>
                  <a:pt x="3142" y="1129"/>
                </a:lnTo>
                <a:lnTo>
                  <a:pt x="2602" y="1129"/>
                </a:lnTo>
                <a:lnTo>
                  <a:pt x="0" y="1130"/>
                </a:lnTo>
                <a:lnTo>
                  <a:pt x="0" y="791"/>
                </a:lnTo>
                <a:close/>
              </a:path>
            </a:pathLst>
          </a:cu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5250" name="Freeform 5"/>
          <p:cNvSpPr>
            <a:spLocks/>
          </p:cNvSpPr>
          <p:nvPr/>
        </p:nvSpPr>
        <p:spPr bwMode="auto">
          <a:xfrm>
            <a:off x="2438399" y="1315575"/>
            <a:ext cx="174625" cy="825500"/>
          </a:xfrm>
          <a:custGeom>
            <a:avLst/>
            <a:gdLst>
              <a:gd name="T0" fmla="*/ 0 w 720"/>
              <a:gd name="T1" fmla="*/ 0 h 2070"/>
              <a:gd name="T2" fmla="*/ 1 w 720"/>
              <a:gd name="T3" fmla="*/ 19 h 2070"/>
              <a:gd name="T4" fmla="*/ 4 w 720"/>
              <a:gd name="T5" fmla="*/ 43 h 2070"/>
              <a:gd name="T6" fmla="*/ 6 w 720"/>
              <a:gd name="T7" fmla="*/ 55 h 2070"/>
              <a:gd name="T8" fmla="*/ 11 w 720"/>
              <a:gd name="T9" fmla="*/ 70 h 2070"/>
              <a:gd name="T10" fmla="*/ 16 w 720"/>
              <a:gd name="T11" fmla="*/ 85 h 2070"/>
              <a:gd name="T12" fmla="*/ 17 w 720"/>
              <a:gd name="T13" fmla="*/ 96 h 2070"/>
              <a:gd name="T14" fmla="*/ 16 w 720"/>
              <a:gd name="T15" fmla="*/ 107 h 2070"/>
              <a:gd name="T16" fmla="*/ 11 w 720"/>
              <a:gd name="T17" fmla="*/ 121 h 2070"/>
              <a:gd name="T18" fmla="*/ 8 w 720"/>
              <a:gd name="T19" fmla="*/ 131 h 2070"/>
              <a:gd name="T20" fmla="*/ 4 w 720"/>
              <a:gd name="T21" fmla="*/ 150 h 2070"/>
              <a:gd name="T22" fmla="*/ 1 w 720"/>
              <a:gd name="T23" fmla="*/ 167 h 2070"/>
              <a:gd name="T24" fmla="*/ 0 w 720"/>
              <a:gd name="T25" fmla="*/ 188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895604" y="1352616"/>
            <a:ext cx="374650" cy="756708"/>
            <a:chOff x="7639" y="10622"/>
            <a:chExt cx="318" cy="1476"/>
          </a:xfrm>
        </p:grpSpPr>
        <p:sp>
          <p:nvSpPr>
            <p:cNvPr id="95248" name="Freeform 9"/>
            <p:cNvSpPr>
              <a:spLocks/>
            </p:cNvSpPr>
            <p:nvPr/>
          </p:nvSpPr>
          <p:spPr bwMode="auto">
            <a:xfrm>
              <a:off x="7797" y="10622"/>
              <a:ext cx="160" cy="775"/>
            </a:xfrm>
            <a:custGeom>
              <a:avLst/>
              <a:gdLst>
                <a:gd name="T0" fmla="*/ 0 w 720"/>
                <a:gd name="T1" fmla="*/ 0 h 2070"/>
                <a:gd name="T2" fmla="*/ 2 w 720"/>
                <a:gd name="T3" fmla="*/ 29 h 2070"/>
                <a:gd name="T4" fmla="*/ 8 w 720"/>
                <a:gd name="T5" fmla="*/ 67 h 2070"/>
                <a:gd name="T6" fmla="*/ 14 w 720"/>
                <a:gd name="T7" fmla="*/ 86 h 2070"/>
                <a:gd name="T8" fmla="*/ 23 w 720"/>
                <a:gd name="T9" fmla="*/ 109 h 2070"/>
                <a:gd name="T10" fmla="*/ 33 w 720"/>
                <a:gd name="T11" fmla="*/ 131 h 2070"/>
                <a:gd name="T12" fmla="*/ 36 w 720"/>
                <a:gd name="T13" fmla="*/ 149 h 2070"/>
                <a:gd name="T14" fmla="*/ 33 w 720"/>
                <a:gd name="T15" fmla="*/ 165 h 2070"/>
                <a:gd name="T16" fmla="*/ 23 w 720"/>
                <a:gd name="T17" fmla="*/ 186 h 2070"/>
                <a:gd name="T18" fmla="*/ 16 w 720"/>
                <a:gd name="T19" fmla="*/ 202 h 2070"/>
                <a:gd name="T20" fmla="*/ 8 w 720"/>
                <a:gd name="T21" fmla="*/ 231 h 2070"/>
                <a:gd name="T22" fmla="*/ 3 w 720"/>
                <a:gd name="T23" fmla="*/ 258 h 2070"/>
                <a:gd name="T24" fmla="*/ 0 w 720"/>
                <a:gd name="T25" fmla="*/ 2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5249" name="Freeform 10"/>
            <p:cNvSpPr>
              <a:spLocks/>
            </p:cNvSpPr>
            <p:nvPr/>
          </p:nvSpPr>
          <p:spPr bwMode="auto">
            <a:xfrm flipH="1">
              <a:off x="7639" y="11323"/>
              <a:ext cx="160" cy="775"/>
            </a:xfrm>
            <a:custGeom>
              <a:avLst/>
              <a:gdLst>
                <a:gd name="T0" fmla="*/ 0 w 720"/>
                <a:gd name="T1" fmla="*/ 0 h 2070"/>
                <a:gd name="T2" fmla="*/ 2 w 720"/>
                <a:gd name="T3" fmla="*/ 29 h 2070"/>
                <a:gd name="T4" fmla="*/ 8 w 720"/>
                <a:gd name="T5" fmla="*/ 67 h 2070"/>
                <a:gd name="T6" fmla="*/ 14 w 720"/>
                <a:gd name="T7" fmla="*/ 86 h 2070"/>
                <a:gd name="T8" fmla="*/ 23 w 720"/>
                <a:gd name="T9" fmla="*/ 109 h 2070"/>
                <a:gd name="T10" fmla="*/ 33 w 720"/>
                <a:gd name="T11" fmla="*/ 131 h 2070"/>
                <a:gd name="T12" fmla="*/ 36 w 720"/>
                <a:gd name="T13" fmla="*/ 149 h 2070"/>
                <a:gd name="T14" fmla="*/ 33 w 720"/>
                <a:gd name="T15" fmla="*/ 165 h 2070"/>
                <a:gd name="T16" fmla="*/ 23 w 720"/>
                <a:gd name="T17" fmla="*/ 186 h 2070"/>
                <a:gd name="T18" fmla="*/ 16 w 720"/>
                <a:gd name="T19" fmla="*/ 202 h 2070"/>
                <a:gd name="T20" fmla="*/ 8 w 720"/>
                <a:gd name="T21" fmla="*/ 231 h 2070"/>
                <a:gd name="T22" fmla="*/ 3 w 720"/>
                <a:gd name="T23" fmla="*/ 258 h 2070"/>
                <a:gd name="T24" fmla="*/ 0 w 720"/>
                <a:gd name="T25" fmla="*/ 2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95247" name="Text Box 11"/>
          <p:cNvSpPr txBox="1">
            <a:spLocks noChangeArrowheads="1"/>
          </p:cNvSpPr>
          <p:nvPr/>
        </p:nvSpPr>
        <p:spPr bwMode="auto">
          <a:xfrm>
            <a:off x="2830387" y="2138428"/>
            <a:ext cx="1525589" cy="6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a</a:t>
            </a:r>
            <a:r>
              <a:rPr lang="cs-CZ" smtClean="0">
                <a:latin typeface="Calibri" pitchFamily="34" charset="0"/>
              </a:rPr>
              <a:t>ntisym</a:t>
            </a:r>
            <a:r>
              <a:rPr lang="en-US" smtClean="0">
                <a:latin typeface="Calibri" pitchFamily="34" charset="0"/>
              </a:rPr>
              <a:t>m</a:t>
            </a:r>
            <a:r>
              <a:rPr lang="cs-CZ" smtClean="0">
                <a:latin typeface="Calibri" pitchFamily="34" charset="0"/>
              </a:rPr>
              <a:t>etric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mode</a:t>
            </a:r>
            <a:endParaRPr lang="en-US">
              <a:latin typeface="Calibri" pitchFamily="34" charset="0"/>
            </a:endParaRPr>
          </a:p>
        </p:txBody>
      </p:sp>
      <p:sp>
        <p:nvSpPr>
          <p:cNvPr id="95240" name="Freeform 12"/>
          <p:cNvSpPr>
            <a:spLocks/>
          </p:cNvSpPr>
          <p:nvPr/>
        </p:nvSpPr>
        <p:spPr bwMode="auto">
          <a:xfrm rot="20475099">
            <a:off x="6477000" y="920023"/>
            <a:ext cx="179388" cy="541073"/>
          </a:xfrm>
          <a:custGeom>
            <a:avLst/>
            <a:gdLst>
              <a:gd name="T0" fmla="*/ 0 w 720"/>
              <a:gd name="T1" fmla="*/ 0 h 2070"/>
              <a:gd name="T2" fmla="*/ 2917546 w 720"/>
              <a:gd name="T3" fmla="*/ 20365996 h 2070"/>
              <a:gd name="T4" fmla="*/ 9808039 w 720"/>
              <a:gd name="T5" fmla="*/ 46930346 h 2070"/>
              <a:gd name="T6" fmla="*/ 17257128 w 720"/>
              <a:gd name="T7" fmla="*/ 60212200 h 2070"/>
              <a:gd name="T8" fmla="*/ 29423865 w 720"/>
              <a:gd name="T9" fmla="*/ 76150801 h 2070"/>
              <a:gd name="T10" fmla="*/ 41776975 w 720"/>
              <a:gd name="T11" fmla="*/ 92089422 h 2070"/>
              <a:gd name="T12" fmla="*/ 44694521 w 720"/>
              <a:gd name="T13" fmla="*/ 104289444 h 2070"/>
              <a:gd name="T14" fmla="*/ 41776975 w 720"/>
              <a:gd name="T15" fmla="*/ 115997325 h 2070"/>
              <a:gd name="T16" fmla="*/ 29175463 w 720"/>
              <a:gd name="T17" fmla="*/ 130853466 h 2070"/>
              <a:gd name="T18" fmla="*/ 20485114 w 720"/>
              <a:gd name="T19" fmla="*/ 141676182 h 2070"/>
              <a:gd name="T20" fmla="*/ 9932116 w 720"/>
              <a:gd name="T21" fmla="*/ 162337019 h 2070"/>
              <a:gd name="T22" fmla="*/ 3724543 w 720"/>
              <a:gd name="T23" fmla="*/ 181030584 h 2070"/>
              <a:gd name="T24" fmla="*/ 0 w 720"/>
              <a:gd name="T25" fmla="*/ 203659358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5241" name="Freeform 13"/>
          <p:cNvSpPr>
            <a:spLocks/>
          </p:cNvSpPr>
          <p:nvPr/>
        </p:nvSpPr>
        <p:spPr bwMode="auto">
          <a:xfrm rot="940353">
            <a:off x="6450014" y="1809023"/>
            <a:ext cx="179387" cy="541073"/>
          </a:xfrm>
          <a:custGeom>
            <a:avLst/>
            <a:gdLst>
              <a:gd name="T0" fmla="*/ 0 w 720"/>
              <a:gd name="T1" fmla="*/ 0 h 2070"/>
              <a:gd name="T2" fmla="*/ 2917530 w 720"/>
              <a:gd name="T3" fmla="*/ 20365996 h 2070"/>
              <a:gd name="T4" fmla="*/ 9807736 w 720"/>
              <a:gd name="T5" fmla="*/ 46930346 h 2070"/>
              <a:gd name="T6" fmla="*/ 17256782 w 720"/>
              <a:gd name="T7" fmla="*/ 60212200 h 2070"/>
              <a:gd name="T8" fmla="*/ 29423452 w 720"/>
              <a:gd name="T9" fmla="*/ 76150801 h 2070"/>
              <a:gd name="T10" fmla="*/ 41776493 w 720"/>
              <a:gd name="T11" fmla="*/ 92089422 h 2070"/>
              <a:gd name="T12" fmla="*/ 44694022 w 720"/>
              <a:gd name="T13" fmla="*/ 104289444 h 2070"/>
              <a:gd name="T14" fmla="*/ 41776493 w 720"/>
              <a:gd name="T15" fmla="*/ 115997325 h 2070"/>
              <a:gd name="T16" fmla="*/ 29175300 w 720"/>
              <a:gd name="T17" fmla="*/ 130853466 h 2070"/>
              <a:gd name="T18" fmla="*/ 20484750 w 720"/>
              <a:gd name="T19" fmla="*/ 141676182 h 2070"/>
              <a:gd name="T20" fmla="*/ 9932061 w 720"/>
              <a:gd name="T21" fmla="*/ 162337019 h 2070"/>
              <a:gd name="T22" fmla="*/ 3724522 w 720"/>
              <a:gd name="T23" fmla="*/ 181030584 h 2070"/>
              <a:gd name="T24" fmla="*/ 0 w 720"/>
              <a:gd name="T25" fmla="*/ 203659358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5242" name="Arc 14"/>
          <p:cNvSpPr>
            <a:spLocks/>
          </p:cNvSpPr>
          <p:nvPr/>
        </p:nvSpPr>
        <p:spPr bwMode="auto">
          <a:xfrm>
            <a:off x="5546725" y="1487554"/>
            <a:ext cx="914400" cy="400843"/>
          </a:xfrm>
          <a:custGeom>
            <a:avLst/>
            <a:gdLst>
              <a:gd name="T0" fmla="*/ 1610104063 w 21600"/>
              <a:gd name="T1" fmla="*/ 0 h 8308"/>
              <a:gd name="T2" fmla="*/ 1606083414 w 21600"/>
              <a:gd name="T3" fmla="*/ 1612406584 h 8308"/>
              <a:gd name="T4" fmla="*/ 0 w 21600"/>
              <a:gd name="T5" fmla="*/ 779808553 h 8308"/>
              <a:gd name="T6" fmla="*/ 0 60000 65536"/>
              <a:gd name="T7" fmla="*/ 0 60000 65536"/>
              <a:gd name="T8" fmla="*/ 0 60000 65536"/>
              <a:gd name="T9" fmla="*/ 0 w 21600"/>
              <a:gd name="T10" fmla="*/ 0 h 8308"/>
              <a:gd name="T11" fmla="*/ 21600 w 21600"/>
              <a:gd name="T12" fmla="*/ 8308 h 83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8308" fill="none" extrusionOk="0">
                <a:moveTo>
                  <a:pt x="21222" y="0"/>
                </a:moveTo>
                <a:cubicBezTo>
                  <a:pt x="21473" y="1324"/>
                  <a:pt x="21600" y="2669"/>
                  <a:pt x="21600" y="4018"/>
                </a:cubicBezTo>
                <a:cubicBezTo>
                  <a:pt x="21600" y="5458"/>
                  <a:pt x="21455" y="6895"/>
                  <a:pt x="21169" y="8307"/>
                </a:cubicBezTo>
              </a:path>
              <a:path w="21600" h="8308" stroke="0" extrusionOk="0">
                <a:moveTo>
                  <a:pt x="21222" y="0"/>
                </a:moveTo>
                <a:cubicBezTo>
                  <a:pt x="21473" y="1324"/>
                  <a:pt x="21600" y="2669"/>
                  <a:pt x="21600" y="4018"/>
                </a:cubicBezTo>
                <a:cubicBezTo>
                  <a:pt x="21600" y="5458"/>
                  <a:pt x="21455" y="6895"/>
                  <a:pt x="21169" y="8307"/>
                </a:cubicBezTo>
                <a:lnTo>
                  <a:pt x="0" y="40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5243" name="Line 15"/>
          <p:cNvSpPr>
            <a:spLocks noChangeShapeType="1"/>
          </p:cNvSpPr>
          <p:nvPr/>
        </p:nvSpPr>
        <p:spPr bwMode="auto">
          <a:xfrm flipV="1">
            <a:off x="4953000" y="1414793"/>
            <a:ext cx="1828800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5244" name="Line 16"/>
          <p:cNvSpPr>
            <a:spLocks noChangeShapeType="1"/>
          </p:cNvSpPr>
          <p:nvPr/>
        </p:nvSpPr>
        <p:spPr bwMode="auto">
          <a:xfrm>
            <a:off x="4892675" y="1745522"/>
            <a:ext cx="1905000" cy="190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9523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40699"/>
              </p:ext>
            </p:extLst>
          </p:nvPr>
        </p:nvGraphicFramePr>
        <p:xfrm>
          <a:off x="6159500" y="1584126"/>
          <a:ext cx="152400" cy="179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61" name="Equation" r:id="rId3" imgW="152280" imgH="215640" progId="Equation.DSMT4">
                  <p:embed/>
                </p:oleObj>
              </mc:Choice>
              <mc:Fallback>
                <p:oleObj name="Equation" r:id="rId3" imgW="1522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0" y="1584126"/>
                        <a:ext cx="152400" cy="1799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119889"/>
              </p:ext>
            </p:extLst>
          </p:nvPr>
        </p:nvGraphicFramePr>
        <p:xfrm>
          <a:off x="3249416" y="3577580"/>
          <a:ext cx="5067000" cy="74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62" name="Equation" r:id="rId5" imgW="5067000" imgH="749160" progId="Equation.DSMT4">
                  <p:embed/>
                </p:oleObj>
              </mc:Choice>
              <mc:Fallback>
                <p:oleObj name="Equation" r:id="rId5" imgW="506700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416" y="3577580"/>
                        <a:ext cx="5067000" cy="749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415764" y="121196"/>
            <a:ext cx="6312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Asymmetric 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Y-junction as a mode splitter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6673" y="2139161"/>
            <a:ext cx="1165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symmetric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537" y="828801"/>
            <a:ext cx="22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two-mode waveguide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4710" y="612777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single-mode arms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531628"/>
              </p:ext>
            </p:extLst>
          </p:nvPr>
        </p:nvGraphicFramePr>
        <p:xfrm>
          <a:off x="6952828" y="936123"/>
          <a:ext cx="571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63" name="Equation" r:id="rId7" imgW="571320" imgH="317160" progId="Equation.DSMT4">
                  <p:embed/>
                </p:oleObj>
              </mc:Choice>
              <mc:Fallback>
                <p:oleObj name="Equation" r:id="rId7" imgW="5713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52828" y="936123"/>
                        <a:ext cx="571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273839"/>
              </p:ext>
            </p:extLst>
          </p:nvPr>
        </p:nvGraphicFramePr>
        <p:xfrm>
          <a:off x="6929438" y="2046734"/>
          <a:ext cx="609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64" name="Equation" r:id="rId9" imgW="609480" imgH="317160" progId="Equation.DSMT4">
                  <p:embed/>
                </p:oleObj>
              </mc:Choice>
              <mc:Fallback>
                <p:oleObj name="Equation" r:id="rId9" imgW="609480" imgH="3171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38" y="2046734"/>
                        <a:ext cx="6096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9870" y="2713484"/>
            <a:ext cx="7661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Adiabatic splitter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: negligibly small mode coupling along the  propagation length.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The fundamental mode of the two-mode section remains “fundamental”, etc.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870" y="3712304"/>
            <a:ext cx="24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Criterion of asymmetry: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7612" y="4441676"/>
            <a:ext cx="7496796" cy="954107"/>
            <a:chOff x="611560" y="4513684"/>
            <a:chExt cx="7496796" cy="954107"/>
          </a:xfrm>
        </p:grpSpPr>
        <p:sp>
          <p:nvSpPr>
            <p:cNvPr id="95245" name="Text Box 18"/>
            <p:cNvSpPr txBox="1">
              <a:spLocks noChangeArrowheads="1"/>
            </p:cNvSpPr>
            <p:nvPr/>
          </p:nvSpPr>
          <p:spPr bwMode="auto">
            <a:xfrm>
              <a:off x="611560" y="4513684"/>
              <a:ext cx="7496796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mtClean="0">
                  <a:latin typeface="Calibri" pitchFamily="34" charset="0"/>
                  <a:cs typeface="Arial" charset="0"/>
                </a:rPr>
                <a:t>Since            cannot be made too large, the decisive role is overtaken by </a:t>
              </a:r>
              <a:r>
                <a:rPr lang="en-GB" i="1" smtClean="0">
                  <a:latin typeface="Calibri" pitchFamily="34" charset="0"/>
                  <a:cs typeface="Times New Roman" pitchFamily="18" charset="0"/>
                  <a:sym typeface="Symbol" pitchFamily="18" charset="2"/>
                </a:rPr>
                <a:t>.</a:t>
              </a:r>
              <a:r>
                <a:rPr lang="en-GB" smtClean="0">
                  <a:latin typeface="Calibri" pitchFamily="34" charset="0"/>
                  <a:cs typeface="Arial" charset="0"/>
                </a:rPr>
                <a:t>  </a:t>
              </a:r>
              <a:br>
                <a:rPr lang="en-GB" smtClean="0">
                  <a:latin typeface="Calibri" pitchFamily="34" charset="0"/>
                  <a:cs typeface="Arial" charset="0"/>
                </a:rPr>
              </a:br>
              <a:r>
                <a:rPr lang="en-GB" smtClean="0">
                  <a:latin typeface="Calibri" pitchFamily="34" charset="0"/>
                  <a:cs typeface="Arial" charset="0"/>
                </a:rPr>
                <a:t>Typically, for </a:t>
              </a:r>
              <a:r>
                <a:rPr lang="en-GB" i="1" smtClean="0">
                  <a:latin typeface="Calibri" pitchFamily="34" charset="0"/>
                  <a:cs typeface="Times New Roman" pitchFamily="18" charset="0"/>
                  <a:sym typeface="Symbol" pitchFamily="18" charset="2"/>
                </a:rPr>
                <a:t>            </a:t>
              </a:r>
              <a:r>
                <a:rPr lang="en-GB" smtClean="0">
                  <a:latin typeface="Calibri" pitchFamily="34" charset="0"/>
                  <a:cs typeface="Arial" charset="0"/>
                </a:rPr>
                <a:t>    and                 , the Y-junction behaves “asymmetrically”, </a:t>
              </a:r>
              <a:br>
                <a:rPr lang="en-GB" smtClean="0">
                  <a:latin typeface="Calibri" pitchFamily="34" charset="0"/>
                  <a:cs typeface="Arial" charset="0"/>
                </a:rPr>
              </a:br>
              <a:r>
                <a:rPr lang="en-GB" smtClean="0">
                  <a:latin typeface="Calibri" pitchFamily="34" charset="0"/>
                  <a:cs typeface="Arial" charset="0"/>
                </a:rPr>
                <a:t>for             and                 , the Y-junction behaves as power splitter.</a:t>
              </a:r>
              <a:endParaRPr lang="en-US" sz="2000">
                <a:latin typeface="Calibri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6492532"/>
                </p:ext>
              </p:extLst>
            </p:nvPr>
          </p:nvGraphicFramePr>
          <p:xfrm>
            <a:off x="1259632" y="4580734"/>
            <a:ext cx="508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65" name="Equation" r:id="rId11" imgW="507960" imgH="317160" progId="Equation.DSMT4">
                    <p:embed/>
                  </p:oleObj>
                </mc:Choice>
                <mc:Fallback>
                  <p:oleObj name="Equation" r:id="rId11" imgW="507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259632" y="4580734"/>
                          <a:ext cx="508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197225"/>
                </p:ext>
              </p:extLst>
            </p:nvPr>
          </p:nvGraphicFramePr>
          <p:xfrm>
            <a:off x="1929476" y="4821234"/>
            <a:ext cx="7366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66" name="Equation" r:id="rId13" imgW="736560" imgH="279360" progId="Equation.DSMT4">
                    <p:embed/>
                  </p:oleObj>
                </mc:Choice>
                <mc:Fallback>
                  <p:oleObj name="Equation" r:id="rId13" imgW="7365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929476" y="4821234"/>
                          <a:ext cx="7366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5240027"/>
                </p:ext>
              </p:extLst>
            </p:nvPr>
          </p:nvGraphicFramePr>
          <p:xfrm>
            <a:off x="1025068" y="5111520"/>
            <a:ext cx="520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67" name="Equation" r:id="rId15" imgW="520560" imgH="279360" progId="Equation.DSMT4">
                    <p:embed/>
                  </p:oleObj>
                </mc:Choice>
                <mc:Fallback>
                  <p:oleObj name="Equation" r:id="rId15" imgW="520560" imgH="27936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5068" y="5111520"/>
                          <a:ext cx="5207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6577103"/>
                </p:ext>
              </p:extLst>
            </p:nvPr>
          </p:nvGraphicFramePr>
          <p:xfrm>
            <a:off x="3110868" y="4842873"/>
            <a:ext cx="863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68" name="Equation" r:id="rId17" imgW="863280" imgH="317160" progId="Equation.DSMT4">
                    <p:embed/>
                  </p:oleObj>
                </mc:Choice>
                <mc:Fallback>
                  <p:oleObj name="Equation" r:id="rId17" imgW="86328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110868" y="4842873"/>
                          <a:ext cx="863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88126"/>
                </p:ext>
              </p:extLst>
            </p:nvPr>
          </p:nvGraphicFramePr>
          <p:xfrm>
            <a:off x="2011107" y="5139405"/>
            <a:ext cx="863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69" name="Equation" r:id="rId19" imgW="863280" imgH="317160" progId="Equation.DSMT4">
                    <p:embed/>
                  </p:oleObj>
                </mc:Choice>
                <mc:Fallback>
                  <p:oleObj name="Equation" r:id="rId19" imgW="863280" imgH="31716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1107" y="5139405"/>
                          <a:ext cx="863600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0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Freeform 3"/>
          <p:cNvSpPr>
            <a:spLocks/>
          </p:cNvSpPr>
          <p:nvPr/>
        </p:nvSpPr>
        <p:spPr bwMode="auto">
          <a:xfrm>
            <a:off x="2005013" y="1336146"/>
            <a:ext cx="5370512" cy="1100667"/>
          </a:xfrm>
          <a:custGeom>
            <a:avLst/>
            <a:gdLst>
              <a:gd name="T0" fmla="*/ 0 w 6240"/>
              <a:gd name="T1" fmla="*/ 2796079 h 1368"/>
              <a:gd name="T2" fmla="*/ 519254546 w 6240"/>
              <a:gd name="T3" fmla="*/ 0 h 1368"/>
              <a:gd name="T4" fmla="*/ 1774798312 w 6240"/>
              <a:gd name="T5" fmla="*/ 632021160 h 1368"/>
              <a:gd name="T6" fmla="*/ 2147483647 w 6240"/>
              <a:gd name="T7" fmla="*/ 506176265 h 1368"/>
              <a:gd name="T8" fmla="*/ 2147483647 w 6240"/>
              <a:gd name="T9" fmla="*/ 0 h 1368"/>
              <a:gd name="T10" fmla="*/ 2147483647 w 6240"/>
              <a:gd name="T11" fmla="*/ 0 h 1368"/>
              <a:gd name="T12" fmla="*/ 2147483647 w 6240"/>
              <a:gd name="T13" fmla="*/ 128641879 h 1368"/>
              <a:gd name="T14" fmla="*/ 2147483647 w 6240"/>
              <a:gd name="T15" fmla="*/ 128641879 h 1368"/>
              <a:gd name="T16" fmla="*/ 2147483647 w 6240"/>
              <a:gd name="T17" fmla="*/ 618038837 h 1368"/>
              <a:gd name="T18" fmla="*/ 1788872663 w 6240"/>
              <a:gd name="T19" fmla="*/ 743883612 h 1368"/>
              <a:gd name="T20" fmla="*/ 1866649100 w 6240"/>
              <a:gd name="T21" fmla="*/ 771849224 h 1368"/>
              <a:gd name="T22" fmla="*/ 2147483647 w 6240"/>
              <a:gd name="T23" fmla="*/ 869728386 h 1368"/>
              <a:gd name="T24" fmla="*/ 2147483647 w 6240"/>
              <a:gd name="T25" fmla="*/ 1149383791 h 1368"/>
              <a:gd name="T26" fmla="*/ 2147483647 w 6240"/>
              <a:gd name="T27" fmla="*/ 1149383791 h 1368"/>
              <a:gd name="T28" fmla="*/ 2147483647 w 6240"/>
              <a:gd name="T29" fmla="*/ 1275228566 h 1368"/>
              <a:gd name="T30" fmla="*/ 2147483647 w 6240"/>
              <a:gd name="T31" fmla="*/ 1275228566 h 1368"/>
              <a:gd name="T32" fmla="*/ 2147483647 w 6240"/>
              <a:gd name="T33" fmla="*/ 981590838 h 1368"/>
              <a:gd name="T34" fmla="*/ 1774798312 w 6240"/>
              <a:gd name="T35" fmla="*/ 842694478 h 1368"/>
              <a:gd name="T36" fmla="*/ 522217794 w 6240"/>
              <a:gd name="T37" fmla="*/ 1275228566 h 1368"/>
              <a:gd name="T38" fmla="*/ 0 w 6240"/>
              <a:gd name="T39" fmla="*/ 1275228566 h 1368"/>
              <a:gd name="T40" fmla="*/ 0 w 6240"/>
              <a:gd name="T41" fmla="*/ 1149383791 h 1368"/>
              <a:gd name="T42" fmla="*/ 522217794 w 6240"/>
              <a:gd name="T43" fmla="*/ 1149383791 h 1368"/>
              <a:gd name="T44" fmla="*/ 1774798312 w 6240"/>
              <a:gd name="T45" fmla="*/ 737357819 h 1368"/>
              <a:gd name="T46" fmla="*/ 522217794 w 6240"/>
              <a:gd name="T47" fmla="*/ 114658560 h 1368"/>
              <a:gd name="T48" fmla="*/ 0 w 6240"/>
              <a:gd name="T49" fmla="*/ 114658560 h 1368"/>
              <a:gd name="T50" fmla="*/ 0 w 6240"/>
              <a:gd name="T51" fmla="*/ 2796079 h 13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40"/>
              <a:gd name="T79" fmla="*/ 0 h 1368"/>
              <a:gd name="T80" fmla="*/ 6240 w 6240"/>
              <a:gd name="T81" fmla="*/ 1368 h 136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40" h="1368">
                <a:moveTo>
                  <a:pt x="0" y="3"/>
                </a:moveTo>
                <a:lnTo>
                  <a:pt x="701" y="0"/>
                </a:lnTo>
                <a:lnTo>
                  <a:pt x="2396" y="678"/>
                </a:lnTo>
                <a:lnTo>
                  <a:pt x="4140" y="543"/>
                </a:lnTo>
                <a:lnTo>
                  <a:pt x="5334" y="0"/>
                </a:lnTo>
                <a:lnTo>
                  <a:pt x="6238" y="0"/>
                </a:lnTo>
                <a:lnTo>
                  <a:pt x="6240" y="138"/>
                </a:lnTo>
                <a:lnTo>
                  <a:pt x="5355" y="138"/>
                </a:lnTo>
                <a:lnTo>
                  <a:pt x="4140" y="663"/>
                </a:lnTo>
                <a:lnTo>
                  <a:pt x="2415" y="798"/>
                </a:lnTo>
                <a:lnTo>
                  <a:pt x="2520" y="828"/>
                </a:lnTo>
                <a:lnTo>
                  <a:pt x="4185" y="933"/>
                </a:lnTo>
                <a:lnTo>
                  <a:pt x="5355" y="1233"/>
                </a:lnTo>
                <a:lnTo>
                  <a:pt x="6240" y="1233"/>
                </a:lnTo>
                <a:lnTo>
                  <a:pt x="6240" y="1368"/>
                </a:lnTo>
                <a:lnTo>
                  <a:pt x="5355" y="1368"/>
                </a:lnTo>
                <a:lnTo>
                  <a:pt x="4215" y="1053"/>
                </a:lnTo>
                <a:lnTo>
                  <a:pt x="2396" y="904"/>
                </a:lnTo>
                <a:lnTo>
                  <a:pt x="705" y="1368"/>
                </a:lnTo>
                <a:lnTo>
                  <a:pt x="0" y="1368"/>
                </a:lnTo>
                <a:lnTo>
                  <a:pt x="0" y="1233"/>
                </a:lnTo>
                <a:lnTo>
                  <a:pt x="705" y="1233"/>
                </a:lnTo>
                <a:lnTo>
                  <a:pt x="2396" y="791"/>
                </a:lnTo>
                <a:lnTo>
                  <a:pt x="705" y="123"/>
                </a:lnTo>
                <a:lnTo>
                  <a:pt x="0" y="123"/>
                </a:lnTo>
                <a:lnTo>
                  <a:pt x="0" y="3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6264" name="Text Box 4"/>
          <p:cNvSpPr txBox="1">
            <a:spLocks noChangeArrowheads="1"/>
          </p:cNvSpPr>
          <p:nvPr/>
        </p:nvSpPr>
        <p:spPr bwMode="auto">
          <a:xfrm>
            <a:off x="1617662" y="2984501"/>
            <a:ext cx="2187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Symmetric Y-junction</a:t>
            </a:r>
          </a:p>
          <a:p>
            <a:pPr algn="ctr"/>
            <a:r>
              <a:rPr lang="en-US" smtClean="0">
                <a:latin typeface="Calibri" pitchFamily="34" charset="0"/>
              </a:rPr>
              <a:t>(power divider)</a:t>
            </a:r>
            <a:endParaRPr lang="en-US">
              <a:latin typeface="Calibri" pitchFamily="34" charset="0"/>
            </a:endParaRPr>
          </a:p>
        </p:txBody>
      </p:sp>
      <p:sp>
        <p:nvSpPr>
          <p:cNvPr id="96265" name="Text Box 5"/>
          <p:cNvSpPr txBox="1">
            <a:spLocks noChangeArrowheads="1"/>
          </p:cNvSpPr>
          <p:nvPr/>
        </p:nvSpPr>
        <p:spPr bwMode="auto">
          <a:xfrm>
            <a:off x="4734824" y="2984501"/>
            <a:ext cx="23032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mtClean="0">
                <a:latin typeface="Calibri" pitchFamily="34" charset="0"/>
              </a:rPr>
              <a:t>Asym</a:t>
            </a:r>
            <a:r>
              <a:rPr lang="en-US" smtClean="0">
                <a:latin typeface="Calibri" pitchFamily="34" charset="0"/>
              </a:rPr>
              <a:t>metric Y-junction</a:t>
            </a:r>
            <a:r>
              <a:rPr lang="cs-CZ">
                <a:latin typeface="Calibri" pitchFamily="34" charset="0"/>
              </a:rPr>
              <a:t/>
            </a:r>
            <a:br>
              <a:rPr lang="cs-CZ">
                <a:latin typeface="Calibri" pitchFamily="34" charset="0"/>
              </a:rPr>
            </a:br>
            <a:r>
              <a:rPr lang="cs-CZ" smtClean="0">
                <a:latin typeface="Calibri" pitchFamily="34" charset="0"/>
              </a:rPr>
              <a:t>(</a:t>
            </a:r>
            <a:r>
              <a:rPr lang="en-US" smtClean="0">
                <a:latin typeface="Calibri" pitchFamily="34" charset="0"/>
              </a:rPr>
              <a:t>mode splitter</a:t>
            </a:r>
            <a:r>
              <a:rPr lang="cs-CZ" smtClean="0">
                <a:latin typeface="Calibri" pitchFamily="34" charset="0"/>
              </a:rPr>
              <a:t>)</a:t>
            </a:r>
            <a:endParaRPr lang="en-US">
              <a:latin typeface="Calibri" pitchFamily="34" charset="0"/>
            </a:endParaRPr>
          </a:p>
        </p:txBody>
      </p:sp>
      <p:sp>
        <p:nvSpPr>
          <p:cNvPr id="96266" name="Line 6"/>
          <p:cNvSpPr>
            <a:spLocks noChangeShapeType="1"/>
          </p:cNvSpPr>
          <p:nvPr/>
        </p:nvSpPr>
        <p:spPr bwMode="auto">
          <a:xfrm>
            <a:off x="4156075" y="1397000"/>
            <a:ext cx="0" cy="177800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6267" name="AutoShape 7"/>
          <p:cNvSpPr>
            <a:spLocks noChangeArrowheads="1"/>
          </p:cNvSpPr>
          <p:nvPr/>
        </p:nvSpPr>
        <p:spPr bwMode="auto">
          <a:xfrm>
            <a:off x="3352800" y="2794000"/>
            <a:ext cx="685800" cy="63500"/>
          </a:xfrm>
          <a:prstGeom prst="leftArrow">
            <a:avLst>
              <a:gd name="adj1" fmla="val 50000"/>
              <a:gd name="adj2" fmla="val 2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6268" name="AutoShape 8"/>
          <p:cNvSpPr>
            <a:spLocks noChangeArrowheads="1"/>
          </p:cNvSpPr>
          <p:nvPr/>
        </p:nvSpPr>
        <p:spPr bwMode="auto">
          <a:xfrm flipH="1">
            <a:off x="4343400" y="2794000"/>
            <a:ext cx="685800" cy="63500"/>
          </a:xfrm>
          <a:prstGeom prst="leftArrow">
            <a:avLst>
              <a:gd name="adj1" fmla="val 50000"/>
              <a:gd name="adj2" fmla="val 2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87476" y="952500"/>
            <a:ext cx="1171575" cy="687917"/>
            <a:chOff x="874" y="720"/>
            <a:chExt cx="738" cy="520"/>
          </a:xfrm>
        </p:grpSpPr>
        <p:sp>
          <p:nvSpPr>
            <p:cNvPr id="96284" name="Freeform 11"/>
            <p:cNvSpPr>
              <a:spLocks/>
            </p:cNvSpPr>
            <p:nvPr/>
          </p:nvSpPr>
          <p:spPr bwMode="auto">
            <a:xfrm>
              <a:off x="1390" y="846"/>
              <a:ext cx="146" cy="394"/>
            </a:xfrm>
            <a:custGeom>
              <a:avLst/>
              <a:gdLst>
                <a:gd name="T0" fmla="*/ 0 w 720"/>
                <a:gd name="T1" fmla="*/ 0 h 2070"/>
                <a:gd name="T2" fmla="*/ 2 w 720"/>
                <a:gd name="T3" fmla="*/ 7 h 2070"/>
                <a:gd name="T4" fmla="*/ 6 w 720"/>
                <a:gd name="T5" fmla="*/ 17 h 2070"/>
                <a:gd name="T6" fmla="*/ 11 w 720"/>
                <a:gd name="T7" fmla="*/ 22 h 2070"/>
                <a:gd name="T8" fmla="*/ 19 w 720"/>
                <a:gd name="T9" fmla="*/ 28 h 2070"/>
                <a:gd name="T10" fmla="*/ 28 w 720"/>
                <a:gd name="T11" fmla="*/ 34 h 2070"/>
                <a:gd name="T12" fmla="*/ 30 w 720"/>
                <a:gd name="T13" fmla="*/ 38 h 2070"/>
                <a:gd name="T14" fmla="*/ 28 w 720"/>
                <a:gd name="T15" fmla="*/ 43 h 2070"/>
                <a:gd name="T16" fmla="*/ 19 w 720"/>
                <a:gd name="T17" fmla="*/ 48 h 2070"/>
                <a:gd name="T18" fmla="*/ 14 w 720"/>
                <a:gd name="T19" fmla="*/ 52 h 2070"/>
                <a:gd name="T20" fmla="*/ 6 w 720"/>
                <a:gd name="T21" fmla="*/ 60 h 2070"/>
                <a:gd name="T22" fmla="*/ 2 w 720"/>
                <a:gd name="T23" fmla="*/ 67 h 2070"/>
                <a:gd name="T24" fmla="*/ 0 w 720"/>
                <a:gd name="T25" fmla="*/ 75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6285" name="AutoShape 12"/>
            <p:cNvSpPr>
              <a:spLocks noChangeArrowheads="1"/>
            </p:cNvSpPr>
            <p:nvPr/>
          </p:nvSpPr>
          <p:spPr bwMode="auto">
            <a:xfrm>
              <a:off x="874" y="1026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96262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5689389"/>
                </p:ext>
              </p:extLst>
            </p:nvPr>
          </p:nvGraphicFramePr>
          <p:xfrm>
            <a:off x="1452" y="720"/>
            <a:ext cx="160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722" name="Equation" r:id="rId3" imgW="253800" imgH="291960" progId="Equation.DSMT4">
                    <p:embed/>
                  </p:oleObj>
                </mc:Choice>
                <mc:Fallback>
                  <p:oleObj name="Equation" r:id="rId3" imgW="2538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2" y="720"/>
                          <a:ext cx="160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25853" y="1397001"/>
            <a:ext cx="519113" cy="854604"/>
            <a:chOff x="2284" y="1056"/>
            <a:chExt cx="327" cy="646"/>
          </a:xfrm>
        </p:grpSpPr>
        <p:sp>
          <p:nvSpPr>
            <p:cNvPr id="96283" name="Freeform 15"/>
            <p:cNvSpPr>
              <a:spLocks/>
            </p:cNvSpPr>
            <p:nvPr/>
          </p:nvSpPr>
          <p:spPr bwMode="auto">
            <a:xfrm>
              <a:off x="2522" y="1241"/>
              <a:ext cx="89" cy="461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10 h 2070"/>
                <a:gd name="T4" fmla="*/ 2 w 720"/>
                <a:gd name="T5" fmla="*/ 24 h 2070"/>
                <a:gd name="T6" fmla="*/ 4 w 720"/>
                <a:gd name="T7" fmla="*/ 30 h 2070"/>
                <a:gd name="T8" fmla="*/ 7 w 720"/>
                <a:gd name="T9" fmla="*/ 38 h 2070"/>
                <a:gd name="T10" fmla="*/ 10 w 720"/>
                <a:gd name="T11" fmla="*/ 46 h 2070"/>
                <a:gd name="T12" fmla="*/ 11 w 720"/>
                <a:gd name="T13" fmla="*/ 53 h 2070"/>
                <a:gd name="T14" fmla="*/ 10 w 720"/>
                <a:gd name="T15" fmla="*/ 59 h 2070"/>
                <a:gd name="T16" fmla="*/ 7 w 720"/>
                <a:gd name="T17" fmla="*/ 66 h 2070"/>
                <a:gd name="T18" fmla="*/ 5 w 720"/>
                <a:gd name="T19" fmla="*/ 71 h 2070"/>
                <a:gd name="T20" fmla="*/ 2 w 720"/>
                <a:gd name="T21" fmla="*/ 82 h 2070"/>
                <a:gd name="T22" fmla="*/ 1 w 720"/>
                <a:gd name="T23" fmla="*/ 91 h 2070"/>
                <a:gd name="T24" fmla="*/ 0 w 720"/>
                <a:gd name="T25" fmla="*/ 10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9626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2946660"/>
                </p:ext>
              </p:extLst>
            </p:nvPr>
          </p:nvGraphicFramePr>
          <p:xfrm>
            <a:off x="2284" y="1056"/>
            <a:ext cx="320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723" name="Equation" r:id="rId5" imgW="507960" imgH="291960" progId="Equation.DSMT4">
                    <p:embed/>
                  </p:oleObj>
                </mc:Choice>
                <mc:Fallback>
                  <p:oleObj name="Equation" r:id="rId5" imgW="5079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4" y="1056"/>
                          <a:ext cx="320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068760" y="1627187"/>
            <a:ext cx="287337" cy="658812"/>
            <a:chOff x="2621" y="1230"/>
            <a:chExt cx="181" cy="498"/>
          </a:xfrm>
        </p:grpSpPr>
        <p:sp>
          <p:nvSpPr>
            <p:cNvPr id="96281" name="Freeform 19"/>
            <p:cNvSpPr>
              <a:spLocks/>
            </p:cNvSpPr>
            <p:nvPr/>
          </p:nvSpPr>
          <p:spPr bwMode="auto">
            <a:xfrm>
              <a:off x="2711" y="1230"/>
              <a:ext cx="91" cy="261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3 h 2070"/>
                <a:gd name="T4" fmla="*/ 3 w 720"/>
                <a:gd name="T5" fmla="*/ 8 h 2070"/>
                <a:gd name="T6" fmla="*/ 4 w 720"/>
                <a:gd name="T7" fmla="*/ 10 h 2070"/>
                <a:gd name="T8" fmla="*/ 8 w 720"/>
                <a:gd name="T9" fmla="*/ 12 h 2070"/>
                <a:gd name="T10" fmla="*/ 11 w 720"/>
                <a:gd name="T11" fmla="*/ 15 h 2070"/>
                <a:gd name="T12" fmla="*/ 12 w 720"/>
                <a:gd name="T13" fmla="*/ 17 h 2070"/>
                <a:gd name="T14" fmla="*/ 11 w 720"/>
                <a:gd name="T15" fmla="*/ 19 h 2070"/>
                <a:gd name="T16" fmla="*/ 7 w 720"/>
                <a:gd name="T17" fmla="*/ 21 h 2070"/>
                <a:gd name="T18" fmla="*/ 5 w 720"/>
                <a:gd name="T19" fmla="*/ 23 h 2070"/>
                <a:gd name="T20" fmla="*/ 3 w 720"/>
                <a:gd name="T21" fmla="*/ 26 h 2070"/>
                <a:gd name="T22" fmla="*/ 1 w 720"/>
                <a:gd name="T23" fmla="*/ 29 h 2070"/>
                <a:gd name="T24" fmla="*/ 0 w 720"/>
                <a:gd name="T25" fmla="*/ 3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6282" name="Freeform 20"/>
            <p:cNvSpPr>
              <a:spLocks/>
            </p:cNvSpPr>
            <p:nvPr/>
          </p:nvSpPr>
          <p:spPr bwMode="auto">
            <a:xfrm flipH="1">
              <a:off x="2621" y="1467"/>
              <a:ext cx="91" cy="261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3 h 2070"/>
                <a:gd name="T4" fmla="*/ 3 w 720"/>
                <a:gd name="T5" fmla="*/ 8 h 2070"/>
                <a:gd name="T6" fmla="*/ 4 w 720"/>
                <a:gd name="T7" fmla="*/ 10 h 2070"/>
                <a:gd name="T8" fmla="*/ 8 w 720"/>
                <a:gd name="T9" fmla="*/ 12 h 2070"/>
                <a:gd name="T10" fmla="*/ 11 w 720"/>
                <a:gd name="T11" fmla="*/ 15 h 2070"/>
                <a:gd name="T12" fmla="*/ 12 w 720"/>
                <a:gd name="T13" fmla="*/ 17 h 2070"/>
                <a:gd name="T14" fmla="*/ 11 w 720"/>
                <a:gd name="T15" fmla="*/ 19 h 2070"/>
                <a:gd name="T16" fmla="*/ 7 w 720"/>
                <a:gd name="T17" fmla="*/ 21 h 2070"/>
                <a:gd name="T18" fmla="*/ 5 w 720"/>
                <a:gd name="T19" fmla="*/ 23 h 2070"/>
                <a:gd name="T20" fmla="*/ 3 w 720"/>
                <a:gd name="T21" fmla="*/ 26 h 2070"/>
                <a:gd name="T22" fmla="*/ 1 w 720"/>
                <a:gd name="T23" fmla="*/ 29 h 2070"/>
                <a:gd name="T24" fmla="*/ 0 w 720"/>
                <a:gd name="T25" fmla="*/ 3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980238" y="1143000"/>
            <a:ext cx="1020762" cy="508000"/>
            <a:chOff x="4397" y="864"/>
            <a:chExt cx="643" cy="384"/>
          </a:xfrm>
        </p:grpSpPr>
        <p:sp>
          <p:nvSpPr>
            <p:cNvPr id="96278" name="Freeform 23"/>
            <p:cNvSpPr>
              <a:spLocks/>
            </p:cNvSpPr>
            <p:nvPr/>
          </p:nvSpPr>
          <p:spPr bwMode="auto">
            <a:xfrm>
              <a:off x="4397" y="864"/>
              <a:ext cx="96" cy="384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7 h 2070"/>
                <a:gd name="T4" fmla="*/ 3 w 720"/>
                <a:gd name="T5" fmla="*/ 16 h 2070"/>
                <a:gd name="T6" fmla="*/ 5 w 720"/>
                <a:gd name="T7" fmla="*/ 21 h 2070"/>
                <a:gd name="T8" fmla="*/ 8 w 720"/>
                <a:gd name="T9" fmla="*/ 27 h 2070"/>
                <a:gd name="T10" fmla="*/ 12 w 720"/>
                <a:gd name="T11" fmla="*/ 32 h 2070"/>
                <a:gd name="T12" fmla="*/ 13 w 720"/>
                <a:gd name="T13" fmla="*/ 37 h 2070"/>
                <a:gd name="T14" fmla="*/ 12 w 720"/>
                <a:gd name="T15" fmla="*/ 41 h 2070"/>
                <a:gd name="T16" fmla="*/ 8 w 720"/>
                <a:gd name="T17" fmla="*/ 46 h 2070"/>
                <a:gd name="T18" fmla="*/ 6 w 720"/>
                <a:gd name="T19" fmla="*/ 50 h 2070"/>
                <a:gd name="T20" fmla="*/ 3 w 720"/>
                <a:gd name="T21" fmla="*/ 57 h 2070"/>
                <a:gd name="T22" fmla="*/ 1 w 720"/>
                <a:gd name="T23" fmla="*/ 63 h 2070"/>
                <a:gd name="T24" fmla="*/ 0 w 720"/>
                <a:gd name="T25" fmla="*/ 71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6279" name="AutoShape 24"/>
            <p:cNvSpPr>
              <a:spLocks noChangeArrowheads="1"/>
            </p:cNvSpPr>
            <p:nvPr/>
          </p:nvSpPr>
          <p:spPr bwMode="auto">
            <a:xfrm>
              <a:off x="4752" y="1018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6972300" y="2159000"/>
            <a:ext cx="1028700" cy="447146"/>
            <a:chOff x="4392" y="1632"/>
            <a:chExt cx="648" cy="338"/>
          </a:xfrm>
        </p:grpSpPr>
        <p:sp>
          <p:nvSpPr>
            <p:cNvPr id="96276" name="Freeform 27"/>
            <p:cNvSpPr>
              <a:spLocks/>
            </p:cNvSpPr>
            <p:nvPr/>
          </p:nvSpPr>
          <p:spPr bwMode="auto">
            <a:xfrm>
              <a:off x="4392" y="1632"/>
              <a:ext cx="106" cy="338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6 h 2070"/>
                <a:gd name="T4" fmla="*/ 3 w 720"/>
                <a:gd name="T5" fmla="*/ 13 h 2070"/>
                <a:gd name="T6" fmla="*/ 6 w 720"/>
                <a:gd name="T7" fmla="*/ 16 h 2070"/>
                <a:gd name="T8" fmla="*/ 10 w 720"/>
                <a:gd name="T9" fmla="*/ 21 h 2070"/>
                <a:gd name="T10" fmla="*/ 15 w 720"/>
                <a:gd name="T11" fmla="*/ 25 h 2070"/>
                <a:gd name="T12" fmla="*/ 16 w 720"/>
                <a:gd name="T13" fmla="*/ 28 h 2070"/>
                <a:gd name="T14" fmla="*/ 15 w 720"/>
                <a:gd name="T15" fmla="*/ 32 h 2070"/>
                <a:gd name="T16" fmla="*/ 10 w 720"/>
                <a:gd name="T17" fmla="*/ 35 h 2070"/>
                <a:gd name="T18" fmla="*/ 7 w 720"/>
                <a:gd name="T19" fmla="*/ 38 h 2070"/>
                <a:gd name="T20" fmla="*/ 4 w 720"/>
                <a:gd name="T21" fmla="*/ 44 h 2070"/>
                <a:gd name="T22" fmla="*/ 1 w 720"/>
                <a:gd name="T23" fmla="*/ 49 h 2070"/>
                <a:gd name="T24" fmla="*/ 0 w 720"/>
                <a:gd name="T25" fmla="*/ 55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6277" name="AutoShape 28"/>
            <p:cNvSpPr>
              <a:spLocks noChangeArrowheads="1"/>
            </p:cNvSpPr>
            <p:nvPr/>
          </p:nvSpPr>
          <p:spPr bwMode="auto">
            <a:xfrm>
              <a:off x="4752" y="1766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96275" name="Text Box 31"/>
          <p:cNvSpPr txBox="1">
            <a:spLocks noChangeArrowheads="1"/>
          </p:cNvSpPr>
          <p:nvPr/>
        </p:nvSpPr>
        <p:spPr bwMode="auto">
          <a:xfrm>
            <a:off x="488920" y="4171157"/>
            <a:ext cx="81646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Spectral bandwidth is limited by the requirements regarding  the number of modes;</a:t>
            </a:r>
            <a:br>
              <a:rPr lang="en-US" smtClean="0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the input and output ports must be single-mode, the central junction double-moded.</a:t>
            </a:r>
          </a:p>
          <a:p>
            <a:pPr algn="ctr"/>
            <a:r>
              <a:rPr lang="en-US" smtClean="0">
                <a:latin typeface="Calibri" pitchFamily="34" charset="0"/>
              </a:rPr>
              <a:t>The bandwidth</a:t>
            </a:r>
            <a:r>
              <a:rPr lang="cs-CZ" smtClean="0">
                <a:latin typeface="Calibri" pitchFamily="34" charset="0"/>
              </a:rPr>
              <a:t> 1</a:t>
            </a:r>
            <a:r>
              <a:rPr lang="en-US" smtClean="0">
                <a:latin typeface="Calibri" pitchFamily="34" charset="0"/>
              </a:rPr>
              <a:t>.</a:t>
            </a:r>
            <a:r>
              <a:rPr lang="cs-CZ" smtClean="0">
                <a:latin typeface="Calibri" pitchFamily="34" charset="0"/>
              </a:rPr>
              <a:t>2 </a:t>
            </a:r>
            <a:r>
              <a:rPr lang="cs-CZ">
                <a:latin typeface="Calibri" pitchFamily="34" charset="0"/>
              </a:rPr>
              <a:t>– </a:t>
            </a:r>
            <a:r>
              <a:rPr lang="cs-CZ" smtClean="0">
                <a:latin typeface="Calibri" pitchFamily="34" charset="0"/>
              </a:rPr>
              <a:t>1</a:t>
            </a:r>
            <a:r>
              <a:rPr lang="en-US" smtClean="0">
                <a:latin typeface="Calibri" pitchFamily="34" charset="0"/>
              </a:rPr>
              <a:t>.</a:t>
            </a:r>
            <a:r>
              <a:rPr lang="cs-CZ" smtClean="0">
                <a:latin typeface="Calibri" pitchFamily="34" charset="0"/>
              </a:rPr>
              <a:t>6 µm</a:t>
            </a:r>
            <a:r>
              <a:rPr lang="en-US" smtClean="0">
                <a:latin typeface="Calibri" pitchFamily="34" charset="0"/>
              </a:rPr>
              <a:t> is </a:t>
            </a:r>
            <a:r>
              <a:rPr lang="cs-CZ" smtClean="0">
                <a:latin typeface="Calibri" pitchFamily="34" charset="0"/>
              </a:rPr>
              <a:t>rather easily </a:t>
            </a:r>
            <a:r>
              <a:rPr lang="en-US" smtClean="0">
                <a:latin typeface="Calibri" pitchFamily="34" charset="0"/>
              </a:rPr>
              <a:t>attainable.</a:t>
            </a:r>
            <a:endParaRPr lang="cs-CZ">
              <a:latin typeface="Calibri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28688" y="49188"/>
            <a:ext cx="82866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Application: spectrally independent 2×2 (3-dB) splitter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3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821929"/>
              </p:ext>
            </p:extLst>
          </p:nvPr>
        </p:nvGraphicFramePr>
        <p:xfrm>
          <a:off x="4283866" y="2193396"/>
          <a:ext cx="508000" cy="24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4" name="Equation" r:id="rId7" imgW="507960" imgH="291960" progId="Equation.DSMT4">
                  <p:embed/>
                </p:oleObj>
              </mc:Choice>
              <mc:Fallback>
                <p:oleObj name="Equation" r:id="rId7" imgW="5079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866" y="2193396"/>
                        <a:ext cx="508000" cy="2434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82952"/>
              </p:ext>
            </p:extLst>
          </p:nvPr>
        </p:nvGraphicFramePr>
        <p:xfrm>
          <a:off x="7121525" y="997744"/>
          <a:ext cx="5080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5" name="Equation" r:id="rId9" imgW="507960" imgH="291960" progId="Equation.DSMT4">
                  <p:embed/>
                </p:oleObj>
              </mc:Choice>
              <mc:Fallback>
                <p:oleObj name="Equation" r:id="rId9" imgW="507960" imgH="29196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997744"/>
                        <a:ext cx="5080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045699"/>
              </p:ext>
            </p:extLst>
          </p:nvPr>
        </p:nvGraphicFramePr>
        <p:xfrm>
          <a:off x="7232504" y="2531656"/>
          <a:ext cx="5080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6" name="Equation" r:id="rId11" imgW="507960" imgH="291960" progId="Equation.DSMT4">
                  <p:embed/>
                </p:oleObj>
              </mc:Choice>
              <mc:Fallback>
                <p:oleObj name="Equation" r:id="rId11" imgW="507960" imgH="29196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504" y="2531656"/>
                        <a:ext cx="5080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88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752600" y="1642934"/>
            <a:ext cx="5370513" cy="1838855"/>
            <a:chOff x="1104" y="1010"/>
            <a:chExt cx="3383" cy="1390"/>
          </a:xfrm>
        </p:grpSpPr>
        <p:sp>
          <p:nvSpPr>
            <p:cNvPr id="97313" name="Freeform 6"/>
            <p:cNvSpPr>
              <a:spLocks/>
            </p:cNvSpPr>
            <p:nvPr/>
          </p:nvSpPr>
          <p:spPr bwMode="auto">
            <a:xfrm flipH="1">
              <a:off x="1104" y="1010"/>
              <a:ext cx="3383" cy="832"/>
            </a:xfrm>
            <a:custGeom>
              <a:avLst/>
              <a:gdLst>
                <a:gd name="T0" fmla="*/ 0 w 6240"/>
                <a:gd name="T1" fmla="*/ 1 h 1368"/>
                <a:gd name="T2" fmla="*/ 206 w 6240"/>
                <a:gd name="T3" fmla="*/ 0 h 1368"/>
                <a:gd name="T4" fmla="*/ 704 w 6240"/>
                <a:gd name="T5" fmla="*/ 251 h 1368"/>
                <a:gd name="T6" fmla="*/ 1217 w 6240"/>
                <a:gd name="T7" fmla="*/ 201 h 1368"/>
                <a:gd name="T8" fmla="*/ 1568 w 6240"/>
                <a:gd name="T9" fmla="*/ 0 h 1368"/>
                <a:gd name="T10" fmla="*/ 1834 w 6240"/>
                <a:gd name="T11" fmla="*/ 0 h 1368"/>
                <a:gd name="T12" fmla="*/ 1834 w 6240"/>
                <a:gd name="T13" fmla="*/ 51 h 1368"/>
                <a:gd name="T14" fmla="*/ 1574 w 6240"/>
                <a:gd name="T15" fmla="*/ 51 h 1368"/>
                <a:gd name="T16" fmla="*/ 1217 w 6240"/>
                <a:gd name="T17" fmla="*/ 245 h 1368"/>
                <a:gd name="T18" fmla="*/ 710 w 6240"/>
                <a:gd name="T19" fmla="*/ 295 h 1368"/>
                <a:gd name="T20" fmla="*/ 741 w 6240"/>
                <a:gd name="T21" fmla="*/ 307 h 1368"/>
                <a:gd name="T22" fmla="*/ 1230 w 6240"/>
                <a:gd name="T23" fmla="*/ 345 h 1368"/>
                <a:gd name="T24" fmla="*/ 1574 w 6240"/>
                <a:gd name="T25" fmla="*/ 456 h 1368"/>
                <a:gd name="T26" fmla="*/ 1834 w 6240"/>
                <a:gd name="T27" fmla="*/ 456 h 1368"/>
                <a:gd name="T28" fmla="*/ 1834 w 6240"/>
                <a:gd name="T29" fmla="*/ 506 h 1368"/>
                <a:gd name="T30" fmla="*/ 1574 w 6240"/>
                <a:gd name="T31" fmla="*/ 506 h 1368"/>
                <a:gd name="T32" fmla="*/ 1239 w 6240"/>
                <a:gd name="T33" fmla="*/ 389 h 1368"/>
                <a:gd name="T34" fmla="*/ 704 w 6240"/>
                <a:gd name="T35" fmla="*/ 335 h 1368"/>
                <a:gd name="T36" fmla="*/ 207 w 6240"/>
                <a:gd name="T37" fmla="*/ 506 h 1368"/>
                <a:gd name="T38" fmla="*/ 0 w 6240"/>
                <a:gd name="T39" fmla="*/ 506 h 1368"/>
                <a:gd name="T40" fmla="*/ 0 w 6240"/>
                <a:gd name="T41" fmla="*/ 456 h 1368"/>
                <a:gd name="T42" fmla="*/ 207 w 6240"/>
                <a:gd name="T43" fmla="*/ 456 h 1368"/>
                <a:gd name="T44" fmla="*/ 704 w 6240"/>
                <a:gd name="T45" fmla="*/ 293 h 1368"/>
                <a:gd name="T46" fmla="*/ 207 w 6240"/>
                <a:gd name="T47" fmla="*/ 46 h 1368"/>
                <a:gd name="T48" fmla="*/ 0 w 6240"/>
                <a:gd name="T49" fmla="*/ 46 h 1368"/>
                <a:gd name="T50" fmla="*/ 0 w 6240"/>
                <a:gd name="T51" fmla="*/ 1 h 13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40"/>
                <a:gd name="T79" fmla="*/ 0 h 1368"/>
                <a:gd name="T80" fmla="*/ 6240 w 6240"/>
                <a:gd name="T81" fmla="*/ 1368 h 13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40" h="1368">
                  <a:moveTo>
                    <a:pt x="0" y="3"/>
                  </a:moveTo>
                  <a:lnTo>
                    <a:pt x="701" y="0"/>
                  </a:lnTo>
                  <a:lnTo>
                    <a:pt x="2396" y="678"/>
                  </a:lnTo>
                  <a:lnTo>
                    <a:pt x="4140" y="543"/>
                  </a:lnTo>
                  <a:lnTo>
                    <a:pt x="5334" y="0"/>
                  </a:lnTo>
                  <a:lnTo>
                    <a:pt x="6238" y="0"/>
                  </a:lnTo>
                  <a:lnTo>
                    <a:pt x="6240" y="138"/>
                  </a:lnTo>
                  <a:lnTo>
                    <a:pt x="5355" y="138"/>
                  </a:lnTo>
                  <a:lnTo>
                    <a:pt x="4140" y="663"/>
                  </a:lnTo>
                  <a:lnTo>
                    <a:pt x="2415" y="798"/>
                  </a:lnTo>
                  <a:lnTo>
                    <a:pt x="2520" y="828"/>
                  </a:lnTo>
                  <a:lnTo>
                    <a:pt x="4185" y="933"/>
                  </a:lnTo>
                  <a:lnTo>
                    <a:pt x="5355" y="1233"/>
                  </a:lnTo>
                  <a:lnTo>
                    <a:pt x="6240" y="1233"/>
                  </a:lnTo>
                  <a:lnTo>
                    <a:pt x="6240" y="1368"/>
                  </a:lnTo>
                  <a:lnTo>
                    <a:pt x="5355" y="1368"/>
                  </a:lnTo>
                  <a:lnTo>
                    <a:pt x="4215" y="1053"/>
                  </a:lnTo>
                  <a:lnTo>
                    <a:pt x="2396" y="904"/>
                  </a:lnTo>
                  <a:lnTo>
                    <a:pt x="705" y="1368"/>
                  </a:lnTo>
                  <a:lnTo>
                    <a:pt x="0" y="1368"/>
                  </a:lnTo>
                  <a:lnTo>
                    <a:pt x="0" y="1233"/>
                  </a:lnTo>
                  <a:lnTo>
                    <a:pt x="705" y="1233"/>
                  </a:lnTo>
                  <a:lnTo>
                    <a:pt x="2396" y="791"/>
                  </a:lnTo>
                  <a:lnTo>
                    <a:pt x="705" y="123"/>
                  </a:lnTo>
                  <a:lnTo>
                    <a:pt x="0" y="12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7314" name="Line 7"/>
            <p:cNvSpPr>
              <a:spLocks noChangeShapeType="1"/>
            </p:cNvSpPr>
            <p:nvPr/>
          </p:nvSpPr>
          <p:spPr bwMode="auto">
            <a:xfrm flipH="1">
              <a:off x="3132" y="1056"/>
              <a:ext cx="0" cy="134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97311" name="AutoShape 8"/>
          <p:cNvSpPr>
            <a:spLocks noChangeArrowheads="1"/>
          </p:cNvSpPr>
          <p:nvPr/>
        </p:nvSpPr>
        <p:spPr bwMode="auto">
          <a:xfrm flipH="1">
            <a:off x="5089525" y="3100789"/>
            <a:ext cx="685800" cy="63500"/>
          </a:xfrm>
          <a:prstGeom prst="leftArrow">
            <a:avLst>
              <a:gd name="adj1" fmla="val 50000"/>
              <a:gd name="adj2" fmla="val 2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97312" name="AutoShape 9"/>
          <p:cNvSpPr>
            <a:spLocks noChangeArrowheads="1"/>
          </p:cNvSpPr>
          <p:nvPr/>
        </p:nvSpPr>
        <p:spPr bwMode="auto">
          <a:xfrm>
            <a:off x="4098925" y="3100789"/>
            <a:ext cx="685800" cy="63500"/>
          </a:xfrm>
          <a:prstGeom prst="leftArrow">
            <a:avLst>
              <a:gd name="adj1" fmla="val 50000"/>
              <a:gd name="adj2" fmla="val 2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1066801" y="1259288"/>
            <a:ext cx="1171575" cy="687917"/>
            <a:chOff x="672" y="720"/>
            <a:chExt cx="738" cy="520"/>
          </a:xfrm>
        </p:grpSpPr>
        <p:sp>
          <p:nvSpPr>
            <p:cNvPr id="97306" name="Freeform 11"/>
            <p:cNvSpPr>
              <a:spLocks/>
            </p:cNvSpPr>
            <p:nvPr/>
          </p:nvSpPr>
          <p:spPr bwMode="auto">
            <a:xfrm>
              <a:off x="1188" y="846"/>
              <a:ext cx="146" cy="394"/>
            </a:xfrm>
            <a:custGeom>
              <a:avLst/>
              <a:gdLst>
                <a:gd name="T0" fmla="*/ 0 w 720"/>
                <a:gd name="T1" fmla="*/ 0 h 2070"/>
                <a:gd name="T2" fmla="*/ 2 w 720"/>
                <a:gd name="T3" fmla="*/ 7 h 2070"/>
                <a:gd name="T4" fmla="*/ 6 w 720"/>
                <a:gd name="T5" fmla="*/ 17 h 2070"/>
                <a:gd name="T6" fmla="*/ 11 w 720"/>
                <a:gd name="T7" fmla="*/ 22 h 2070"/>
                <a:gd name="T8" fmla="*/ 19 w 720"/>
                <a:gd name="T9" fmla="*/ 28 h 2070"/>
                <a:gd name="T10" fmla="*/ 28 w 720"/>
                <a:gd name="T11" fmla="*/ 34 h 2070"/>
                <a:gd name="T12" fmla="*/ 30 w 720"/>
                <a:gd name="T13" fmla="*/ 38 h 2070"/>
                <a:gd name="T14" fmla="*/ 28 w 720"/>
                <a:gd name="T15" fmla="*/ 43 h 2070"/>
                <a:gd name="T16" fmla="*/ 19 w 720"/>
                <a:gd name="T17" fmla="*/ 48 h 2070"/>
                <a:gd name="T18" fmla="*/ 14 w 720"/>
                <a:gd name="T19" fmla="*/ 52 h 2070"/>
                <a:gd name="T20" fmla="*/ 6 w 720"/>
                <a:gd name="T21" fmla="*/ 60 h 2070"/>
                <a:gd name="T22" fmla="*/ 2 w 720"/>
                <a:gd name="T23" fmla="*/ 67 h 2070"/>
                <a:gd name="T24" fmla="*/ 0 w 720"/>
                <a:gd name="T25" fmla="*/ 75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7307" name="AutoShape 12"/>
            <p:cNvSpPr>
              <a:spLocks noChangeArrowheads="1"/>
            </p:cNvSpPr>
            <p:nvPr/>
          </p:nvSpPr>
          <p:spPr bwMode="auto">
            <a:xfrm>
              <a:off x="672" y="1026"/>
              <a:ext cx="288" cy="48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9728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5474054"/>
                </p:ext>
              </p:extLst>
            </p:nvPr>
          </p:nvGraphicFramePr>
          <p:xfrm>
            <a:off x="1250" y="720"/>
            <a:ext cx="160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480" name="Equation" r:id="rId3" imgW="253800" imgH="291960" progId="Equation.DSMT4">
                    <p:embed/>
                  </p:oleObj>
                </mc:Choice>
                <mc:Fallback>
                  <p:oleObj name="Equation" r:id="rId3" imgW="25380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" y="720"/>
                          <a:ext cx="160" cy="1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6908800" y="1436559"/>
            <a:ext cx="1028700" cy="1463146"/>
            <a:chOff x="4352" y="854"/>
            <a:chExt cx="648" cy="1106"/>
          </a:xfrm>
        </p:grpSpPr>
        <p:grpSp>
          <p:nvGrpSpPr>
            <p:cNvPr id="6" name="Group 33"/>
            <p:cNvGrpSpPr>
              <a:grpSpLocks/>
            </p:cNvGrpSpPr>
            <p:nvPr/>
          </p:nvGrpSpPr>
          <p:grpSpPr bwMode="auto">
            <a:xfrm>
              <a:off x="4357" y="854"/>
              <a:ext cx="643" cy="384"/>
              <a:chOff x="4357" y="854"/>
              <a:chExt cx="643" cy="384"/>
            </a:xfrm>
          </p:grpSpPr>
          <p:sp>
            <p:nvSpPr>
              <p:cNvPr id="97304" name="Freeform 18"/>
              <p:cNvSpPr>
                <a:spLocks/>
              </p:cNvSpPr>
              <p:nvPr/>
            </p:nvSpPr>
            <p:spPr bwMode="auto">
              <a:xfrm>
                <a:off x="4357" y="854"/>
                <a:ext cx="96" cy="384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7 h 2070"/>
                  <a:gd name="T4" fmla="*/ 3 w 720"/>
                  <a:gd name="T5" fmla="*/ 16 h 2070"/>
                  <a:gd name="T6" fmla="*/ 5 w 720"/>
                  <a:gd name="T7" fmla="*/ 21 h 2070"/>
                  <a:gd name="T8" fmla="*/ 8 w 720"/>
                  <a:gd name="T9" fmla="*/ 27 h 2070"/>
                  <a:gd name="T10" fmla="*/ 12 w 720"/>
                  <a:gd name="T11" fmla="*/ 32 h 2070"/>
                  <a:gd name="T12" fmla="*/ 13 w 720"/>
                  <a:gd name="T13" fmla="*/ 37 h 2070"/>
                  <a:gd name="T14" fmla="*/ 12 w 720"/>
                  <a:gd name="T15" fmla="*/ 41 h 2070"/>
                  <a:gd name="T16" fmla="*/ 8 w 720"/>
                  <a:gd name="T17" fmla="*/ 46 h 2070"/>
                  <a:gd name="T18" fmla="*/ 6 w 720"/>
                  <a:gd name="T19" fmla="*/ 50 h 2070"/>
                  <a:gd name="T20" fmla="*/ 3 w 720"/>
                  <a:gd name="T21" fmla="*/ 57 h 2070"/>
                  <a:gd name="T22" fmla="*/ 1 w 720"/>
                  <a:gd name="T23" fmla="*/ 63 h 2070"/>
                  <a:gd name="T24" fmla="*/ 0 w 720"/>
                  <a:gd name="T25" fmla="*/ 71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97305" name="AutoShape 19"/>
              <p:cNvSpPr>
                <a:spLocks noChangeArrowheads="1"/>
              </p:cNvSpPr>
              <p:nvPr/>
            </p:nvSpPr>
            <p:spPr bwMode="auto">
              <a:xfrm>
                <a:off x="4712" y="1008"/>
                <a:ext cx="288" cy="48"/>
              </a:xfrm>
              <a:prstGeom prst="rightArrow">
                <a:avLst>
                  <a:gd name="adj1" fmla="val 50000"/>
                  <a:gd name="adj2" fmla="val 1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4352" y="1622"/>
              <a:ext cx="648" cy="338"/>
              <a:chOff x="4352" y="1622"/>
              <a:chExt cx="648" cy="338"/>
            </a:xfrm>
          </p:grpSpPr>
          <p:sp>
            <p:nvSpPr>
              <p:cNvPr id="97302" name="Freeform 22"/>
              <p:cNvSpPr>
                <a:spLocks/>
              </p:cNvSpPr>
              <p:nvPr/>
            </p:nvSpPr>
            <p:spPr bwMode="auto">
              <a:xfrm>
                <a:off x="4352" y="1622"/>
                <a:ext cx="106" cy="338"/>
              </a:xfrm>
              <a:custGeom>
                <a:avLst/>
                <a:gdLst>
                  <a:gd name="T0" fmla="*/ 0 w 720"/>
                  <a:gd name="T1" fmla="*/ 0 h 2070"/>
                  <a:gd name="T2" fmla="*/ 1 w 720"/>
                  <a:gd name="T3" fmla="*/ 6 h 2070"/>
                  <a:gd name="T4" fmla="*/ 3 w 720"/>
                  <a:gd name="T5" fmla="*/ 13 h 2070"/>
                  <a:gd name="T6" fmla="*/ 6 w 720"/>
                  <a:gd name="T7" fmla="*/ 16 h 2070"/>
                  <a:gd name="T8" fmla="*/ 10 w 720"/>
                  <a:gd name="T9" fmla="*/ 21 h 2070"/>
                  <a:gd name="T10" fmla="*/ 15 w 720"/>
                  <a:gd name="T11" fmla="*/ 25 h 2070"/>
                  <a:gd name="T12" fmla="*/ 16 w 720"/>
                  <a:gd name="T13" fmla="*/ 28 h 2070"/>
                  <a:gd name="T14" fmla="*/ 15 w 720"/>
                  <a:gd name="T15" fmla="*/ 32 h 2070"/>
                  <a:gd name="T16" fmla="*/ 10 w 720"/>
                  <a:gd name="T17" fmla="*/ 35 h 2070"/>
                  <a:gd name="T18" fmla="*/ 7 w 720"/>
                  <a:gd name="T19" fmla="*/ 38 h 2070"/>
                  <a:gd name="T20" fmla="*/ 4 w 720"/>
                  <a:gd name="T21" fmla="*/ 44 h 2070"/>
                  <a:gd name="T22" fmla="*/ 1 w 720"/>
                  <a:gd name="T23" fmla="*/ 49 h 2070"/>
                  <a:gd name="T24" fmla="*/ 0 w 720"/>
                  <a:gd name="T25" fmla="*/ 55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97303" name="AutoShape 23"/>
              <p:cNvSpPr>
                <a:spLocks noChangeArrowheads="1"/>
              </p:cNvSpPr>
              <p:nvPr/>
            </p:nvSpPr>
            <p:spPr bwMode="auto">
              <a:xfrm>
                <a:off x="4712" y="1756"/>
                <a:ext cx="288" cy="48"/>
              </a:xfrm>
              <a:prstGeom prst="rightArrow">
                <a:avLst>
                  <a:gd name="adj1" fmla="val 50000"/>
                  <a:gd name="adj2" fmla="val 1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sp>
        <p:nvSpPr>
          <p:cNvPr id="97289" name="Freeform 25"/>
          <p:cNvSpPr>
            <a:spLocks/>
          </p:cNvSpPr>
          <p:nvPr/>
        </p:nvSpPr>
        <p:spPr bwMode="auto">
          <a:xfrm>
            <a:off x="1873251" y="2420809"/>
            <a:ext cx="231775" cy="521229"/>
          </a:xfrm>
          <a:custGeom>
            <a:avLst/>
            <a:gdLst>
              <a:gd name="T0" fmla="*/ 0 w 720"/>
              <a:gd name="T1" fmla="*/ 0 h 2070"/>
              <a:gd name="T2" fmla="*/ 4870494 w 720"/>
              <a:gd name="T3" fmla="*/ 18899312 h 2070"/>
              <a:gd name="T4" fmla="*/ 16372972 w 720"/>
              <a:gd name="T5" fmla="*/ 43550886 h 2070"/>
              <a:gd name="T6" fmla="*/ 28808023 w 720"/>
              <a:gd name="T7" fmla="*/ 55876666 h 2070"/>
              <a:gd name="T8" fmla="*/ 49118598 w 720"/>
              <a:gd name="T9" fmla="*/ 70667481 h 2070"/>
              <a:gd name="T10" fmla="*/ 69740128 w 720"/>
              <a:gd name="T11" fmla="*/ 85458314 h 2070"/>
              <a:gd name="T12" fmla="*/ 74610621 w 720"/>
              <a:gd name="T13" fmla="*/ 96780011 h 2070"/>
              <a:gd name="T14" fmla="*/ 69740128 w 720"/>
              <a:gd name="T15" fmla="*/ 107644839 h 2070"/>
              <a:gd name="T16" fmla="*/ 48704301 w 720"/>
              <a:gd name="T17" fmla="*/ 121431268 h 2070"/>
              <a:gd name="T18" fmla="*/ 34196468 w 720"/>
              <a:gd name="T19" fmla="*/ 131474519 h 2070"/>
              <a:gd name="T20" fmla="*/ 16580282 w 720"/>
              <a:gd name="T21" fmla="*/ 150647887 h 2070"/>
              <a:gd name="T22" fmla="*/ 6217687 w 720"/>
              <a:gd name="T23" fmla="*/ 167995329 h 2070"/>
              <a:gd name="T24" fmla="*/ 0 w 720"/>
              <a:gd name="T25" fmla="*/ 188994661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4716464" y="1664101"/>
            <a:ext cx="465137" cy="907521"/>
            <a:chOff x="2971" y="1026"/>
            <a:chExt cx="293" cy="686"/>
          </a:xfrm>
        </p:grpSpPr>
        <p:sp>
          <p:nvSpPr>
            <p:cNvPr id="97299" name="Freeform 15"/>
            <p:cNvSpPr>
              <a:spLocks/>
            </p:cNvSpPr>
            <p:nvPr/>
          </p:nvSpPr>
          <p:spPr bwMode="auto">
            <a:xfrm>
              <a:off x="3122" y="1251"/>
              <a:ext cx="142" cy="461"/>
            </a:xfrm>
            <a:custGeom>
              <a:avLst/>
              <a:gdLst>
                <a:gd name="T0" fmla="*/ 0 w 720"/>
                <a:gd name="T1" fmla="*/ 0 h 2070"/>
                <a:gd name="T2" fmla="*/ 2 w 720"/>
                <a:gd name="T3" fmla="*/ 10 h 2070"/>
                <a:gd name="T4" fmla="*/ 6 w 720"/>
                <a:gd name="T5" fmla="*/ 24 h 2070"/>
                <a:gd name="T6" fmla="*/ 11 w 720"/>
                <a:gd name="T7" fmla="*/ 30 h 2070"/>
                <a:gd name="T8" fmla="*/ 18 w 720"/>
                <a:gd name="T9" fmla="*/ 38 h 2070"/>
                <a:gd name="T10" fmla="*/ 26 w 720"/>
                <a:gd name="T11" fmla="*/ 46 h 2070"/>
                <a:gd name="T12" fmla="*/ 28 w 720"/>
                <a:gd name="T13" fmla="*/ 53 h 2070"/>
                <a:gd name="T14" fmla="*/ 26 w 720"/>
                <a:gd name="T15" fmla="*/ 59 h 2070"/>
                <a:gd name="T16" fmla="*/ 18 w 720"/>
                <a:gd name="T17" fmla="*/ 66 h 2070"/>
                <a:gd name="T18" fmla="*/ 13 w 720"/>
                <a:gd name="T19" fmla="*/ 71 h 2070"/>
                <a:gd name="T20" fmla="*/ 6 w 720"/>
                <a:gd name="T21" fmla="*/ 82 h 2070"/>
                <a:gd name="T22" fmla="*/ 2 w 720"/>
                <a:gd name="T23" fmla="*/ 91 h 2070"/>
                <a:gd name="T24" fmla="*/ 0 w 720"/>
                <a:gd name="T25" fmla="*/ 10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97282" name="Object 16"/>
            <p:cNvGraphicFramePr>
              <a:graphicFrameLocks noChangeAspect="1"/>
            </p:cNvGraphicFramePr>
            <p:nvPr/>
          </p:nvGraphicFramePr>
          <p:xfrm>
            <a:off x="2971" y="1026"/>
            <a:ext cx="184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481" name="Equation" r:id="rId5" imgW="291960" imgH="291960" progId="Equation.DSMT4">
                    <p:embed/>
                  </p:oleObj>
                </mc:Choice>
                <mc:Fallback>
                  <p:oleObj name="Equation" r:id="rId5" imgW="2919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1026"/>
                          <a:ext cx="184" cy="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4643439" y="1965726"/>
            <a:ext cx="287337" cy="658813"/>
            <a:chOff x="2621" y="1230"/>
            <a:chExt cx="181" cy="498"/>
          </a:xfrm>
        </p:grpSpPr>
        <p:sp>
          <p:nvSpPr>
            <p:cNvPr id="97297" name="Freeform 29"/>
            <p:cNvSpPr>
              <a:spLocks/>
            </p:cNvSpPr>
            <p:nvPr/>
          </p:nvSpPr>
          <p:spPr bwMode="auto">
            <a:xfrm>
              <a:off x="2711" y="1230"/>
              <a:ext cx="91" cy="261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3 h 2070"/>
                <a:gd name="T4" fmla="*/ 3 w 720"/>
                <a:gd name="T5" fmla="*/ 8 h 2070"/>
                <a:gd name="T6" fmla="*/ 4 w 720"/>
                <a:gd name="T7" fmla="*/ 10 h 2070"/>
                <a:gd name="T8" fmla="*/ 8 w 720"/>
                <a:gd name="T9" fmla="*/ 12 h 2070"/>
                <a:gd name="T10" fmla="*/ 11 w 720"/>
                <a:gd name="T11" fmla="*/ 15 h 2070"/>
                <a:gd name="T12" fmla="*/ 12 w 720"/>
                <a:gd name="T13" fmla="*/ 17 h 2070"/>
                <a:gd name="T14" fmla="*/ 11 w 720"/>
                <a:gd name="T15" fmla="*/ 19 h 2070"/>
                <a:gd name="T16" fmla="*/ 7 w 720"/>
                <a:gd name="T17" fmla="*/ 21 h 2070"/>
                <a:gd name="T18" fmla="*/ 5 w 720"/>
                <a:gd name="T19" fmla="*/ 23 h 2070"/>
                <a:gd name="T20" fmla="*/ 3 w 720"/>
                <a:gd name="T21" fmla="*/ 26 h 2070"/>
                <a:gd name="T22" fmla="*/ 1 w 720"/>
                <a:gd name="T23" fmla="*/ 29 h 2070"/>
                <a:gd name="T24" fmla="*/ 0 w 720"/>
                <a:gd name="T25" fmla="*/ 3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7298" name="Freeform 30"/>
            <p:cNvSpPr>
              <a:spLocks/>
            </p:cNvSpPr>
            <p:nvPr/>
          </p:nvSpPr>
          <p:spPr bwMode="auto">
            <a:xfrm flipH="1">
              <a:off x="2621" y="1467"/>
              <a:ext cx="91" cy="261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3 h 2070"/>
                <a:gd name="T4" fmla="*/ 3 w 720"/>
                <a:gd name="T5" fmla="*/ 8 h 2070"/>
                <a:gd name="T6" fmla="*/ 4 w 720"/>
                <a:gd name="T7" fmla="*/ 10 h 2070"/>
                <a:gd name="T8" fmla="*/ 8 w 720"/>
                <a:gd name="T9" fmla="*/ 12 h 2070"/>
                <a:gd name="T10" fmla="*/ 11 w 720"/>
                <a:gd name="T11" fmla="*/ 15 h 2070"/>
                <a:gd name="T12" fmla="*/ 12 w 720"/>
                <a:gd name="T13" fmla="*/ 17 h 2070"/>
                <a:gd name="T14" fmla="*/ 11 w 720"/>
                <a:gd name="T15" fmla="*/ 19 h 2070"/>
                <a:gd name="T16" fmla="*/ 7 w 720"/>
                <a:gd name="T17" fmla="*/ 21 h 2070"/>
                <a:gd name="T18" fmla="*/ 5 w 720"/>
                <a:gd name="T19" fmla="*/ 23 h 2070"/>
                <a:gd name="T20" fmla="*/ 3 w 720"/>
                <a:gd name="T21" fmla="*/ 26 h 2070"/>
                <a:gd name="T22" fmla="*/ 1 w 720"/>
                <a:gd name="T23" fmla="*/ 29 h 2070"/>
                <a:gd name="T24" fmla="*/ 0 w 720"/>
                <a:gd name="T25" fmla="*/ 33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6443664" y="1435237"/>
            <a:ext cx="288925" cy="1500188"/>
            <a:chOff x="4059" y="853"/>
            <a:chExt cx="182" cy="1134"/>
          </a:xfrm>
        </p:grpSpPr>
        <p:sp>
          <p:nvSpPr>
            <p:cNvPr id="97295" name="Freeform 32"/>
            <p:cNvSpPr>
              <a:spLocks/>
            </p:cNvSpPr>
            <p:nvPr/>
          </p:nvSpPr>
          <p:spPr bwMode="auto">
            <a:xfrm>
              <a:off x="4145" y="853"/>
              <a:ext cx="96" cy="384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7 h 2070"/>
                <a:gd name="T4" fmla="*/ 3 w 720"/>
                <a:gd name="T5" fmla="*/ 16 h 2070"/>
                <a:gd name="T6" fmla="*/ 5 w 720"/>
                <a:gd name="T7" fmla="*/ 21 h 2070"/>
                <a:gd name="T8" fmla="*/ 8 w 720"/>
                <a:gd name="T9" fmla="*/ 27 h 2070"/>
                <a:gd name="T10" fmla="*/ 12 w 720"/>
                <a:gd name="T11" fmla="*/ 32 h 2070"/>
                <a:gd name="T12" fmla="*/ 13 w 720"/>
                <a:gd name="T13" fmla="*/ 37 h 2070"/>
                <a:gd name="T14" fmla="*/ 12 w 720"/>
                <a:gd name="T15" fmla="*/ 41 h 2070"/>
                <a:gd name="T16" fmla="*/ 8 w 720"/>
                <a:gd name="T17" fmla="*/ 46 h 2070"/>
                <a:gd name="T18" fmla="*/ 6 w 720"/>
                <a:gd name="T19" fmla="*/ 50 h 2070"/>
                <a:gd name="T20" fmla="*/ 3 w 720"/>
                <a:gd name="T21" fmla="*/ 57 h 2070"/>
                <a:gd name="T22" fmla="*/ 1 w 720"/>
                <a:gd name="T23" fmla="*/ 63 h 2070"/>
                <a:gd name="T24" fmla="*/ 0 w 720"/>
                <a:gd name="T25" fmla="*/ 71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7296" name="Freeform 34"/>
            <p:cNvSpPr>
              <a:spLocks/>
            </p:cNvSpPr>
            <p:nvPr/>
          </p:nvSpPr>
          <p:spPr bwMode="auto">
            <a:xfrm flipH="1">
              <a:off x="4059" y="1603"/>
              <a:ext cx="96" cy="384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7 h 2070"/>
                <a:gd name="T4" fmla="*/ 3 w 720"/>
                <a:gd name="T5" fmla="*/ 16 h 2070"/>
                <a:gd name="T6" fmla="*/ 5 w 720"/>
                <a:gd name="T7" fmla="*/ 21 h 2070"/>
                <a:gd name="T8" fmla="*/ 8 w 720"/>
                <a:gd name="T9" fmla="*/ 27 h 2070"/>
                <a:gd name="T10" fmla="*/ 12 w 720"/>
                <a:gd name="T11" fmla="*/ 32 h 2070"/>
                <a:gd name="T12" fmla="*/ 13 w 720"/>
                <a:gd name="T13" fmla="*/ 37 h 2070"/>
                <a:gd name="T14" fmla="*/ 12 w 720"/>
                <a:gd name="T15" fmla="*/ 41 h 2070"/>
                <a:gd name="T16" fmla="*/ 8 w 720"/>
                <a:gd name="T17" fmla="*/ 46 h 2070"/>
                <a:gd name="T18" fmla="*/ 6 w 720"/>
                <a:gd name="T19" fmla="*/ 50 h 2070"/>
                <a:gd name="T20" fmla="*/ 3 w 720"/>
                <a:gd name="T21" fmla="*/ 57 h 2070"/>
                <a:gd name="T22" fmla="*/ 1 w 720"/>
                <a:gd name="T23" fmla="*/ 63 h 2070"/>
                <a:gd name="T24" fmla="*/ 0 w 720"/>
                <a:gd name="T25" fmla="*/ 71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428688" y="49188"/>
            <a:ext cx="82866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Application: spectrally independent 2×2 (3-dB) splitter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336741" y="3291289"/>
            <a:ext cx="2187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Symmetric Y-junction</a:t>
            </a:r>
          </a:p>
          <a:p>
            <a:pPr algn="ctr"/>
            <a:r>
              <a:rPr lang="en-US" smtClean="0">
                <a:latin typeface="Calibri" pitchFamily="34" charset="0"/>
              </a:rPr>
              <a:t>(power divider)</a:t>
            </a:r>
            <a:endParaRPr lang="en-US">
              <a:latin typeface="Calibri" pitchFamily="34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393647" y="3291289"/>
            <a:ext cx="22503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mtClean="0">
                <a:latin typeface="Calibri" pitchFamily="34" charset="0"/>
              </a:rPr>
              <a:t>Asym</a:t>
            </a:r>
            <a:r>
              <a:rPr lang="en-US" smtClean="0">
                <a:latin typeface="Calibri" pitchFamily="34" charset="0"/>
              </a:rPr>
              <a:t>metricY-junction</a:t>
            </a:r>
            <a:r>
              <a:rPr lang="cs-CZ">
                <a:latin typeface="Calibri" pitchFamily="34" charset="0"/>
              </a:rPr>
              <a:t/>
            </a:r>
            <a:br>
              <a:rPr lang="cs-CZ">
                <a:latin typeface="Calibri" pitchFamily="34" charset="0"/>
              </a:rPr>
            </a:br>
            <a:r>
              <a:rPr lang="cs-CZ" smtClean="0">
                <a:latin typeface="Calibri" pitchFamily="34" charset="0"/>
              </a:rPr>
              <a:t>(</a:t>
            </a:r>
            <a:r>
              <a:rPr lang="en-US" smtClean="0">
                <a:latin typeface="Calibri" pitchFamily="34" charset="0"/>
              </a:rPr>
              <a:t>mode splitter</a:t>
            </a:r>
            <a:r>
              <a:rPr lang="cs-CZ" smtClean="0">
                <a:latin typeface="Calibri" pitchFamily="34" charset="0"/>
              </a:rPr>
              <a:t>)</a:t>
            </a:r>
            <a:endParaRPr lang="en-US">
              <a:latin typeface="Calibri" pitchFamily="34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88920" y="4171157"/>
            <a:ext cx="81646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Spectral bandwidth is limited by the requirements regarding  the number of modes;</a:t>
            </a:r>
            <a:br>
              <a:rPr lang="en-US" smtClean="0">
                <a:latin typeface="Calibri" pitchFamily="34" charset="0"/>
              </a:rPr>
            </a:br>
            <a:r>
              <a:rPr lang="en-US" smtClean="0">
                <a:latin typeface="Calibri" pitchFamily="34" charset="0"/>
              </a:rPr>
              <a:t>the input and output ports must be single-mode, the central junction double-moded.</a:t>
            </a:r>
          </a:p>
          <a:p>
            <a:pPr algn="ctr"/>
            <a:r>
              <a:rPr lang="en-US" smtClean="0">
                <a:latin typeface="Calibri" pitchFamily="34" charset="0"/>
              </a:rPr>
              <a:t>The bandwidth</a:t>
            </a:r>
            <a:r>
              <a:rPr lang="cs-CZ" smtClean="0">
                <a:latin typeface="Calibri" pitchFamily="34" charset="0"/>
              </a:rPr>
              <a:t> 1</a:t>
            </a:r>
            <a:r>
              <a:rPr lang="en-US" smtClean="0">
                <a:latin typeface="Calibri" pitchFamily="34" charset="0"/>
              </a:rPr>
              <a:t>.</a:t>
            </a:r>
            <a:r>
              <a:rPr lang="cs-CZ" smtClean="0">
                <a:latin typeface="Calibri" pitchFamily="34" charset="0"/>
              </a:rPr>
              <a:t>2 </a:t>
            </a:r>
            <a:r>
              <a:rPr lang="cs-CZ">
                <a:latin typeface="Calibri" pitchFamily="34" charset="0"/>
              </a:rPr>
              <a:t>– </a:t>
            </a:r>
            <a:r>
              <a:rPr lang="cs-CZ" smtClean="0">
                <a:latin typeface="Calibri" pitchFamily="34" charset="0"/>
              </a:rPr>
              <a:t>1</a:t>
            </a:r>
            <a:r>
              <a:rPr lang="en-US" smtClean="0">
                <a:latin typeface="Calibri" pitchFamily="34" charset="0"/>
              </a:rPr>
              <a:t>.</a:t>
            </a:r>
            <a:r>
              <a:rPr lang="cs-CZ" smtClean="0">
                <a:latin typeface="Calibri" pitchFamily="34" charset="0"/>
              </a:rPr>
              <a:t>6 µm</a:t>
            </a:r>
            <a:r>
              <a:rPr lang="en-US" smtClean="0">
                <a:latin typeface="Calibri" pitchFamily="34" charset="0"/>
              </a:rPr>
              <a:t> is attainable.</a:t>
            </a:r>
            <a:endParaRPr lang="cs-CZ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269" y="769268"/>
            <a:ext cx="33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eversed direction of propagation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683080"/>
              </p:ext>
            </p:extLst>
          </p:nvPr>
        </p:nvGraphicFramePr>
        <p:xfrm>
          <a:off x="7088336" y="1318468"/>
          <a:ext cx="5080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82" name="Equation" r:id="rId7" imgW="507960" imgH="291960" progId="Equation.DSMT4">
                  <p:embed/>
                </p:oleObj>
              </mc:Choice>
              <mc:Fallback>
                <p:oleObj name="Equation" r:id="rId7" imgW="507960" imgH="29196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336" y="1318468"/>
                        <a:ext cx="5080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893227"/>
              </p:ext>
            </p:extLst>
          </p:nvPr>
        </p:nvGraphicFramePr>
        <p:xfrm>
          <a:off x="7164288" y="2758628"/>
          <a:ext cx="5080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83" name="Equation" r:id="rId9" imgW="507960" imgH="291960" progId="Equation.DSMT4">
                  <p:embed/>
                </p:oleObj>
              </mc:Choice>
              <mc:Fallback>
                <p:oleObj name="Equation" r:id="rId9" imgW="507960" imgH="29196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2758628"/>
                        <a:ext cx="5080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1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7548"/>
              </p:ext>
            </p:extLst>
          </p:nvPr>
        </p:nvGraphicFramePr>
        <p:xfrm>
          <a:off x="6456363" y="3632200"/>
          <a:ext cx="19558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05" name="Equation" r:id="rId3" imgW="1955520" imgH="1460160" progId="Equation.DSMT4">
                  <p:embed/>
                </p:oleObj>
              </mc:Choice>
              <mc:Fallback>
                <p:oleObj name="Equation" r:id="rId3" imgW="1955520" imgH="1460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363" y="3632200"/>
                        <a:ext cx="1955800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70582" y="2779911"/>
            <a:ext cx="2835275" cy="2254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770582" y="3184723"/>
            <a:ext cx="2835275" cy="2254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1054745" y="2554486"/>
            <a:ext cx="176212" cy="641350"/>
          </a:xfrm>
          <a:custGeom>
            <a:avLst/>
            <a:gdLst>
              <a:gd name="T0" fmla="*/ 0 w 720"/>
              <a:gd name="T1" fmla="*/ 0 h 2070"/>
              <a:gd name="T2" fmla="*/ 2815231 w 720"/>
              <a:gd name="T3" fmla="*/ 19871001 h 2070"/>
              <a:gd name="T4" fmla="*/ 9463809 w 720"/>
              <a:gd name="T5" fmla="*/ 45789599 h 2070"/>
              <a:gd name="T6" fmla="*/ 16651302 w 720"/>
              <a:gd name="T7" fmla="*/ 58749201 h 2070"/>
              <a:gd name="T8" fmla="*/ 28391178 w 720"/>
              <a:gd name="T9" fmla="*/ 74300227 h 2070"/>
              <a:gd name="T10" fmla="*/ 40310699 w 720"/>
              <a:gd name="T11" fmla="*/ 89851582 h 2070"/>
              <a:gd name="T12" fmla="*/ 43125930 w 720"/>
              <a:gd name="T13" fmla="*/ 101754971 h 2070"/>
              <a:gd name="T14" fmla="*/ 40310699 w 720"/>
              <a:gd name="T15" fmla="*/ 113178431 h 2070"/>
              <a:gd name="T16" fmla="*/ 28151578 w 720"/>
              <a:gd name="T17" fmla="*/ 127673554 h 2070"/>
              <a:gd name="T18" fmla="*/ 19766093 w 720"/>
              <a:gd name="T19" fmla="*/ 138232897 h 2070"/>
              <a:gd name="T20" fmla="*/ 9583486 w 720"/>
              <a:gd name="T21" fmla="*/ 158392036 h 2070"/>
              <a:gd name="T22" fmla="*/ 3593746 w 720"/>
              <a:gd name="T23" fmla="*/ 176631192 h 2070"/>
              <a:gd name="T24" fmla="*/ 0 w 720"/>
              <a:gd name="T25" fmla="*/ 198710043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1053157" y="2960886"/>
            <a:ext cx="176213" cy="641350"/>
          </a:xfrm>
          <a:custGeom>
            <a:avLst/>
            <a:gdLst>
              <a:gd name="T0" fmla="*/ 0 w 720"/>
              <a:gd name="T1" fmla="*/ 0 h 2070"/>
              <a:gd name="T2" fmla="*/ 2815247 w 720"/>
              <a:gd name="T3" fmla="*/ 19871001 h 2070"/>
              <a:gd name="T4" fmla="*/ 9463862 w 720"/>
              <a:gd name="T5" fmla="*/ 45789599 h 2070"/>
              <a:gd name="T6" fmla="*/ 16651641 w 720"/>
              <a:gd name="T7" fmla="*/ 58749201 h 2070"/>
              <a:gd name="T8" fmla="*/ 28391583 w 720"/>
              <a:gd name="T9" fmla="*/ 74300227 h 2070"/>
              <a:gd name="T10" fmla="*/ 40311173 w 720"/>
              <a:gd name="T11" fmla="*/ 89851582 h 2070"/>
              <a:gd name="T12" fmla="*/ 43126419 w 720"/>
              <a:gd name="T13" fmla="*/ 101754971 h 2070"/>
              <a:gd name="T14" fmla="*/ 40311173 w 720"/>
              <a:gd name="T15" fmla="*/ 113178431 h 2070"/>
              <a:gd name="T16" fmla="*/ 28151983 w 720"/>
              <a:gd name="T17" fmla="*/ 127673554 h 2070"/>
              <a:gd name="T18" fmla="*/ 19766205 w 720"/>
              <a:gd name="T19" fmla="*/ 138232897 h 2070"/>
              <a:gd name="T20" fmla="*/ 9583540 w 720"/>
              <a:gd name="T21" fmla="*/ 158392036 h 2070"/>
              <a:gd name="T22" fmla="*/ 3593766 w 720"/>
              <a:gd name="T23" fmla="*/ 176631192 h 2070"/>
              <a:gd name="T24" fmla="*/ 0 w 720"/>
              <a:gd name="T25" fmla="*/ 198710043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929376"/>
              </p:ext>
            </p:extLst>
          </p:nvPr>
        </p:nvGraphicFramePr>
        <p:xfrm>
          <a:off x="956320" y="2281436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06" name="Equation" r:id="rId5" imgW="203040" imgH="291960" progId="Equation.DSMT4">
                  <p:embed/>
                </p:oleObj>
              </mc:Choice>
              <mc:Fallback>
                <p:oleObj name="Equation" r:id="rId5" imgW="2030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320" y="2281436"/>
                        <a:ext cx="2032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350020" y="2570361"/>
            <a:ext cx="307975" cy="1047750"/>
            <a:chOff x="962" y="2266"/>
            <a:chExt cx="194" cy="660"/>
          </a:xfrm>
        </p:grpSpPr>
        <p:sp>
          <p:nvSpPr>
            <p:cNvPr id="11" name="Freeform 36"/>
            <p:cNvSpPr>
              <a:spLocks/>
            </p:cNvSpPr>
            <p:nvPr/>
          </p:nvSpPr>
          <p:spPr bwMode="auto">
            <a:xfrm>
              <a:off x="1045" y="2266"/>
              <a:ext cx="111" cy="359"/>
            </a:xfrm>
            <a:custGeom>
              <a:avLst/>
              <a:gdLst>
                <a:gd name="T0" fmla="*/ 0 w 111"/>
                <a:gd name="T1" fmla="*/ 0 h 359"/>
                <a:gd name="T2" fmla="*/ 7 w 111"/>
                <a:gd name="T3" fmla="*/ 40 h 359"/>
                <a:gd name="T4" fmla="*/ 24 w 111"/>
                <a:gd name="T5" fmla="*/ 93 h 359"/>
                <a:gd name="T6" fmla="*/ 43 w 111"/>
                <a:gd name="T7" fmla="*/ 119 h 359"/>
                <a:gd name="T8" fmla="*/ 73 w 111"/>
                <a:gd name="T9" fmla="*/ 151 h 359"/>
                <a:gd name="T10" fmla="*/ 104 w 111"/>
                <a:gd name="T11" fmla="*/ 183 h 359"/>
                <a:gd name="T12" fmla="*/ 111 w 111"/>
                <a:gd name="T13" fmla="*/ 207 h 359"/>
                <a:gd name="T14" fmla="*/ 104 w 111"/>
                <a:gd name="T15" fmla="*/ 230 h 359"/>
                <a:gd name="T16" fmla="*/ 72 w 111"/>
                <a:gd name="T17" fmla="*/ 260 h 359"/>
                <a:gd name="T18" fmla="*/ 31 w 111"/>
                <a:gd name="T19" fmla="*/ 308 h 359"/>
                <a:gd name="T20" fmla="*/ 9 w 111"/>
                <a:gd name="T21" fmla="*/ 359 h 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359"/>
                <a:gd name="T35" fmla="*/ 111 w 111"/>
                <a:gd name="T36" fmla="*/ 359 h 3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359">
                  <a:moveTo>
                    <a:pt x="0" y="0"/>
                  </a:moveTo>
                  <a:cubicBezTo>
                    <a:pt x="2" y="7"/>
                    <a:pt x="3" y="25"/>
                    <a:pt x="7" y="40"/>
                  </a:cubicBezTo>
                  <a:cubicBezTo>
                    <a:pt x="11" y="56"/>
                    <a:pt x="19" y="80"/>
                    <a:pt x="24" y="93"/>
                  </a:cubicBezTo>
                  <a:cubicBezTo>
                    <a:pt x="30" y="106"/>
                    <a:pt x="35" y="110"/>
                    <a:pt x="43" y="119"/>
                  </a:cubicBezTo>
                  <a:cubicBezTo>
                    <a:pt x="51" y="129"/>
                    <a:pt x="63" y="141"/>
                    <a:pt x="73" y="151"/>
                  </a:cubicBezTo>
                  <a:cubicBezTo>
                    <a:pt x="83" y="162"/>
                    <a:pt x="97" y="173"/>
                    <a:pt x="104" y="183"/>
                  </a:cubicBezTo>
                  <a:cubicBezTo>
                    <a:pt x="110" y="192"/>
                    <a:pt x="111" y="199"/>
                    <a:pt x="111" y="207"/>
                  </a:cubicBezTo>
                  <a:cubicBezTo>
                    <a:pt x="111" y="215"/>
                    <a:pt x="110" y="221"/>
                    <a:pt x="104" y="230"/>
                  </a:cubicBezTo>
                  <a:cubicBezTo>
                    <a:pt x="97" y="239"/>
                    <a:pt x="84" y="247"/>
                    <a:pt x="72" y="260"/>
                  </a:cubicBezTo>
                  <a:cubicBezTo>
                    <a:pt x="60" y="273"/>
                    <a:pt x="42" y="291"/>
                    <a:pt x="31" y="308"/>
                  </a:cubicBezTo>
                  <a:cubicBezTo>
                    <a:pt x="20" y="325"/>
                    <a:pt x="14" y="349"/>
                    <a:pt x="9" y="359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962" y="2596"/>
              <a:ext cx="111" cy="330"/>
            </a:xfrm>
            <a:custGeom>
              <a:avLst/>
              <a:gdLst>
                <a:gd name="T0" fmla="*/ 101 w 111"/>
                <a:gd name="T1" fmla="*/ 0 h 330"/>
                <a:gd name="T2" fmla="*/ 68 w 111"/>
                <a:gd name="T3" fmla="*/ 45 h 330"/>
                <a:gd name="T4" fmla="*/ 38 w 111"/>
                <a:gd name="T5" fmla="*/ 77 h 330"/>
                <a:gd name="T6" fmla="*/ 7 w 111"/>
                <a:gd name="T7" fmla="*/ 109 h 330"/>
                <a:gd name="T8" fmla="*/ 0 w 111"/>
                <a:gd name="T9" fmla="*/ 133 h 330"/>
                <a:gd name="T10" fmla="*/ 7 w 111"/>
                <a:gd name="T11" fmla="*/ 156 h 330"/>
                <a:gd name="T12" fmla="*/ 39 w 111"/>
                <a:gd name="T13" fmla="*/ 186 h 330"/>
                <a:gd name="T14" fmla="*/ 60 w 111"/>
                <a:gd name="T15" fmla="*/ 207 h 330"/>
                <a:gd name="T16" fmla="*/ 86 w 111"/>
                <a:gd name="T17" fmla="*/ 248 h 330"/>
                <a:gd name="T18" fmla="*/ 102 w 111"/>
                <a:gd name="T19" fmla="*/ 285 h 330"/>
                <a:gd name="T20" fmla="*/ 111 w 111"/>
                <a:gd name="T21" fmla="*/ 330 h 3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330"/>
                <a:gd name="T35" fmla="*/ 111 w 111"/>
                <a:gd name="T36" fmla="*/ 330 h 3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330">
                  <a:moveTo>
                    <a:pt x="101" y="0"/>
                  </a:moveTo>
                  <a:cubicBezTo>
                    <a:pt x="95" y="9"/>
                    <a:pt x="78" y="32"/>
                    <a:pt x="68" y="45"/>
                  </a:cubicBezTo>
                  <a:cubicBezTo>
                    <a:pt x="58" y="58"/>
                    <a:pt x="48" y="67"/>
                    <a:pt x="38" y="77"/>
                  </a:cubicBezTo>
                  <a:cubicBezTo>
                    <a:pt x="28" y="88"/>
                    <a:pt x="14" y="99"/>
                    <a:pt x="7" y="109"/>
                  </a:cubicBezTo>
                  <a:cubicBezTo>
                    <a:pt x="1" y="118"/>
                    <a:pt x="0" y="125"/>
                    <a:pt x="0" y="133"/>
                  </a:cubicBezTo>
                  <a:cubicBezTo>
                    <a:pt x="0" y="141"/>
                    <a:pt x="1" y="147"/>
                    <a:pt x="7" y="156"/>
                  </a:cubicBezTo>
                  <a:cubicBezTo>
                    <a:pt x="14" y="165"/>
                    <a:pt x="30" y="177"/>
                    <a:pt x="39" y="186"/>
                  </a:cubicBezTo>
                  <a:cubicBezTo>
                    <a:pt x="47" y="194"/>
                    <a:pt x="52" y="197"/>
                    <a:pt x="60" y="207"/>
                  </a:cubicBezTo>
                  <a:cubicBezTo>
                    <a:pt x="68" y="217"/>
                    <a:pt x="79" y="235"/>
                    <a:pt x="86" y="248"/>
                  </a:cubicBezTo>
                  <a:cubicBezTo>
                    <a:pt x="93" y="261"/>
                    <a:pt x="98" y="271"/>
                    <a:pt x="102" y="285"/>
                  </a:cubicBezTo>
                  <a:cubicBezTo>
                    <a:pt x="106" y="299"/>
                    <a:pt x="109" y="321"/>
                    <a:pt x="111" y="33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13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85752"/>
              </p:ext>
            </p:extLst>
          </p:nvPr>
        </p:nvGraphicFramePr>
        <p:xfrm>
          <a:off x="1388120" y="2289373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07" name="Equation" r:id="rId7" imgW="215640" imgH="291960" progId="Equation.DSMT4">
                  <p:embed/>
                </p:oleObj>
              </mc:Choice>
              <mc:Fallback>
                <p:oleObj name="Equation" r:id="rId7" imgW="2156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8120" y="2289373"/>
                        <a:ext cx="2159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39"/>
          <p:cNvSpPr>
            <a:spLocks noChangeShapeType="1"/>
          </p:cNvSpPr>
          <p:nvPr/>
        </p:nvSpPr>
        <p:spPr bwMode="auto">
          <a:xfrm flipH="1">
            <a:off x="1691680" y="1782471"/>
            <a:ext cx="399691" cy="85900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" name="Freeform 40"/>
          <p:cNvSpPr>
            <a:spLocks/>
          </p:cNvSpPr>
          <p:nvPr/>
        </p:nvSpPr>
        <p:spPr bwMode="auto">
          <a:xfrm>
            <a:off x="2954982" y="2576711"/>
            <a:ext cx="176213" cy="641350"/>
          </a:xfrm>
          <a:custGeom>
            <a:avLst/>
            <a:gdLst>
              <a:gd name="T0" fmla="*/ 0 w 720"/>
              <a:gd name="T1" fmla="*/ 0 h 2070"/>
              <a:gd name="T2" fmla="*/ 2815247 w 720"/>
              <a:gd name="T3" fmla="*/ 19871001 h 2070"/>
              <a:gd name="T4" fmla="*/ 9463862 w 720"/>
              <a:gd name="T5" fmla="*/ 45789599 h 2070"/>
              <a:gd name="T6" fmla="*/ 16651641 w 720"/>
              <a:gd name="T7" fmla="*/ 58749201 h 2070"/>
              <a:gd name="T8" fmla="*/ 28391583 w 720"/>
              <a:gd name="T9" fmla="*/ 74300227 h 2070"/>
              <a:gd name="T10" fmla="*/ 40311173 w 720"/>
              <a:gd name="T11" fmla="*/ 89851582 h 2070"/>
              <a:gd name="T12" fmla="*/ 43126419 w 720"/>
              <a:gd name="T13" fmla="*/ 101754971 h 2070"/>
              <a:gd name="T14" fmla="*/ 40311173 w 720"/>
              <a:gd name="T15" fmla="*/ 113178431 h 2070"/>
              <a:gd name="T16" fmla="*/ 28151983 w 720"/>
              <a:gd name="T17" fmla="*/ 127673554 h 2070"/>
              <a:gd name="T18" fmla="*/ 19766205 w 720"/>
              <a:gd name="T19" fmla="*/ 138232897 h 2070"/>
              <a:gd name="T20" fmla="*/ 9583540 w 720"/>
              <a:gd name="T21" fmla="*/ 158392036 h 2070"/>
              <a:gd name="T22" fmla="*/ 3593766 w 720"/>
              <a:gd name="T23" fmla="*/ 176631192 h 2070"/>
              <a:gd name="T24" fmla="*/ 0 w 720"/>
              <a:gd name="T25" fmla="*/ 198710043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6" name="Freeform 41"/>
          <p:cNvSpPr>
            <a:spLocks/>
          </p:cNvSpPr>
          <p:nvPr/>
        </p:nvSpPr>
        <p:spPr bwMode="auto">
          <a:xfrm>
            <a:off x="2953395" y="2983111"/>
            <a:ext cx="176212" cy="641350"/>
          </a:xfrm>
          <a:custGeom>
            <a:avLst/>
            <a:gdLst>
              <a:gd name="T0" fmla="*/ 0 w 720"/>
              <a:gd name="T1" fmla="*/ 0 h 2070"/>
              <a:gd name="T2" fmla="*/ 2815231 w 720"/>
              <a:gd name="T3" fmla="*/ 19871001 h 2070"/>
              <a:gd name="T4" fmla="*/ 9463809 w 720"/>
              <a:gd name="T5" fmla="*/ 45789599 h 2070"/>
              <a:gd name="T6" fmla="*/ 16651302 w 720"/>
              <a:gd name="T7" fmla="*/ 58749201 h 2070"/>
              <a:gd name="T8" fmla="*/ 28391178 w 720"/>
              <a:gd name="T9" fmla="*/ 74300227 h 2070"/>
              <a:gd name="T10" fmla="*/ 40310699 w 720"/>
              <a:gd name="T11" fmla="*/ 89851582 h 2070"/>
              <a:gd name="T12" fmla="*/ 43125930 w 720"/>
              <a:gd name="T13" fmla="*/ 101754971 h 2070"/>
              <a:gd name="T14" fmla="*/ 40310699 w 720"/>
              <a:gd name="T15" fmla="*/ 113178431 h 2070"/>
              <a:gd name="T16" fmla="*/ 28151578 w 720"/>
              <a:gd name="T17" fmla="*/ 127673554 h 2070"/>
              <a:gd name="T18" fmla="*/ 19766093 w 720"/>
              <a:gd name="T19" fmla="*/ 138232897 h 2070"/>
              <a:gd name="T20" fmla="*/ 9583486 w 720"/>
              <a:gd name="T21" fmla="*/ 158392036 h 2070"/>
              <a:gd name="T22" fmla="*/ 3593746 w 720"/>
              <a:gd name="T23" fmla="*/ 176631192 h 2070"/>
              <a:gd name="T24" fmla="*/ 0 w 720"/>
              <a:gd name="T25" fmla="*/ 198710043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17" name="Group 42"/>
          <p:cNvGrpSpPr>
            <a:grpSpLocks/>
          </p:cNvGrpSpPr>
          <p:nvPr/>
        </p:nvGrpSpPr>
        <p:grpSpPr bwMode="auto">
          <a:xfrm>
            <a:off x="3258195" y="2592586"/>
            <a:ext cx="307975" cy="1047750"/>
            <a:chOff x="962" y="2266"/>
            <a:chExt cx="194" cy="660"/>
          </a:xfrm>
        </p:grpSpPr>
        <p:sp>
          <p:nvSpPr>
            <p:cNvPr id="18" name="Freeform 43"/>
            <p:cNvSpPr>
              <a:spLocks/>
            </p:cNvSpPr>
            <p:nvPr/>
          </p:nvSpPr>
          <p:spPr bwMode="auto">
            <a:xfrm>
              <a:off x="1045" y="2266"/>
              <a:ext cx="111" cy="359"/>
            </a:xfrm>
            <a:custGeom>
              <a:avLst/>
              <a:gdLst>
                <a:gd name="T0" fmla="*/ 0 w 111"/>
                <a:gd name="T1" fmla="*/ 0 h 359"/>
                <a:gd name="T2" fmla="*/ 7 w 111"/>
                <a:gd name="T3" fmla="*/ 40 h 359"/>
                <a:gd name="T4" fmla="*/ 24 w 111"/>
                <a:gd name="T5" fmla="*/ 93 h 359"/>
                <a:gd name="T6" fmla="*/ 43 w 111"/>
                <a:gd name="T7" fmla="*/ 119 h 359"/>
                <a:gd name="T8" fmla="*/ 73 w 111"/>
                <a:gd name="T9" fmla="*/ 151 h 359"/>
                <a:gd name="T10" fmla="*/ 104 w 111"/>
                <a:gd name="T11" fmla="*/ 183 h 359"/>
                <a:gd name="T12" fmla="*/ 111 w 111"/>
                <a:gd name="T13" fmla="*/ 207 h 359"/>
                <a:gd name="T14" fmla="*/ 104 w 111"/>
                <a:gd name="T15" fmla="*/ 230 h 359"/>
                <a:gd name="T16" fmla="*/ 72 w 111"/>
                <a:gd name="T17" fmla="*/ 260 h 359"/>
                <a:gd name="T18" fmla="*/ 31 w 111"/>
                <a:gd name="T19" fmla="*/ 308 h 359"/>
                <a:gd name="T20" fmla="*/ 9 w 111"/>
                <a:gd name="T21" fmla="*/ 359 h 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359"/>
                <a:gd name="T35" fmla="*/ 111 w 111"/>
                <a:gd name="T36" fmla="*/ 359 h 3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359">
                  <a:moveTo>
                    <a:pt x="0" y="0"/>
                  </a:moveTo>
                  <a:cubicBezTo>
                    <a:pt x="2" y="7"/>
                    <a:pt x="3" y="25"/>
                    <a:pt x="7" y="40"/>
                  </a:cubicBezTo>
                  <a:cubicBezTo>
                    <a:pt x="11" y="56"/>
                    <a:pt x="19" y="80"/>
                    <a:pt x="24" y="93"/>
                  </a:cubicBezTo>
                  <a:cubicBezTo>
                    <a:pt x="30" y="106"/>
                    <a:pt x="35" y="110"/>
                    <a:pt x="43" y="119"/>
                  </a:cubicBezTo>
                  <a:cubicBezTo>
                    <a:pt x="51" y="129"/>
                    <a:pt x="63" y="141"/>
                    <a:pt x="73" y="151"/>
                  </a:cubicBezTo>
                  <a:cubicBezTo>
                    <a:pt x="83" y="162"/>
                    <a:pt x="97" y="173"/>
                    <a:pt x="104" y="183"/>
                  </a:cubicBezTo>
                  <a:cubicBezTo>
                    <a:pt x="110" y="192"/>
                    <a:pt x="111" y="199"/>
                    <a:pt x="111" y="207"/>
                  </a:cubicBezTo>
                  <a:cubicBezTo>
                    <a:pt x="111" y="215"/>
                    <a:pt x="110" y="221"/>
                    <a:pt x="104" y="230"/>
                  </a:cubicBezTo>
                  <a:cubicBezTo>
                    <a:pt x="97" y="239"/>
                    <a:pt x="84" y="247"/>
                    <a:pt x="72" y="260"/>
                  </a:cubicBezTo>
                  <a:cubicBezTo>
                    <a:pt x="60" y="273"/>
                    <a:pt x="42" y="291"/>
                    <a:pt x="31" y="308"/>
                  </a:cubicBezTo>
                  <a:cubicBezTo>
                    <a:pt x="20" y="325"/>
                    <a:pt x="14" y="349"/>
                    <a:pt x="9" y="359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9" name="Freeform 44"/>
            <p:cNvSpPr>
              <a:spLocks/>
            </p:cNvSpPr>
            <p:nvPr/>
          </p:nvSpPr>
          <p:spPr bwMode="auto">
            <a:xfrm>
              <a:off x="962" y="2596"/>
              <a:ext cx="111" cy="330"/>
            </a:xfrm>
            <a:custGeom>
              <a:avLst/>
              <a:gdLst>
                <a:gd name="T0" fmla="*/ 101 w 111"/>
                <a:gd name="T1" fmla="*/ 0 h 330"/>
                <a:gd name="T2" fmla="*/ 68 w 111"/>
                <a:gd name="T3" fmla="*/ 45 h 330"/>
                <a:gd name="T4" fmla="*/ 38 w 111"/>
                <a:gd name="T5" fmla="*/ 77 h 330"/>
                <a:gd name="T6" fmla="*/ 7 w 111"/>
                <a:gd name="T7" fmla="*/ 109 h 330"/>
                <a:gd name="T8" fmla="*/ 0 w 111"/>
                <a:gd name="T9" fmla="*/ 133 h 330"/>
                <a:gd name="T10" fmla="*/ 7 w 111"/>
                <a:gd name="T11" fmla="*/ 156 h 330"/>
                <a:gd name="T12" fmla="*/ 39 w 111"/>
                <a:gd name="T13" fmla="*/ 186 h 330"/>
                <a:gd name="T14" fmla="*/ 60 w 111"/>
                <a:gd name="T15" fmla="*/ 207 h 330"/>
                <a:gd name="T16" fmla="*/ 86 w 111"/>
                <a:gd name="T17" fmla="*/ 248 h 330"/>
                <a:gd name="T18" fmla="*/ 102 w 111"/>
                <a:gd name="T19" fmla="*/ 285 h 330"/>
                <a:gd name="T20" fmla="*/ 111 w 111"/>
                <a:gd name="T21" fmla="*/ 330 h 3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330"/>
                <a:gd name="T35" fmla="*/ 111 w 111"/>
                <a:gd name="T36" fmla="*/ 330 h 3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330">
                  <a:moveTo>
                    <a:pt x="101" y="0"/>
                  </a:moveTo>
                  <a:cubicBezTo>
                    <a:pt x="95" y="9"/>
                    <a:pt x="78" y="32"/>
                    <a:pt x="68" y="45"/>
                  </a:cubicBezTo>
                  <a:cubicBezTo>
                    <a:pt x="58" y="58"/>
                    <a:pt x="48" y="67"/>
                    <a:pt x="38" y="77"/>
                  </a:cubicBezTo>
                  <a:cubicBezTo>
                    <a:pt x="28" y="88"/>
                    <a:pt x="14" y="99"/>
                    <a:pt x="7" y="109"/>
                  </a:cubicBezTo>
                  <a:cubicBezTo>
                    <a:pt x="1" y="118"/>
                    <a:pt x="0" y="125"/>
                    <a:pt x="0" y="133"/>
                  </a:cubicBezTo>
                  <a:cubicBezTo>
                    <a:pt x="0" y="141"/>
                    <a:pt x="1" y="147"/>
                    <a:pt x="7" y="156"/>
                  </a:cubicBezTo>
                  <a:cubicBezTo>
                    <a:pt x="14" y="165"/>
                    <a:pt x="30" y="177"/>
                    <a:pt x="39" y="186"/>
                  </a:cubicBezTo>
                  <a:cubicBezTo>
                    <a:pt x="47" y="194"/>
                    <a:pt x="52" y="197"/>
                    <a:pt x="60" y="207"/>
                  </a:cubicBezTo>
                  <a:cubicBezTo>
                    <a:pt x="68" y="217"/>
                    <a:pt x="79" y="235"/>
                    <a:pt x="86" y="248"/>
                  </a:cubicBezTo>
                  <a:cubicBezTo>
                    <a:pt x="93" y="261"/>
                    <a:pt x="98" y="271"/>
                    <a:pt x="102" y="285"/>
                  </a:cubicBezTo>
                  <a:cubicBezTo>
                    <a:pt x="106" y="299"/>
                    <a:pt x="109" y="321"/>
                    <a:pt x="111" y="330"/>
                  </a:cubicBezTo>
                </a:path>
              </a:pathLst>
            </a:cu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2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034114"/>
              </p:ext>
            </p:extLst>
          </p:nvPr>
        </p:nvGraphicFramePr>
        <p:xfrm>
          <a:off x="2644775" y="2325688"/>
          <a:ext cx="5461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08" name="Equation" r:id="rId9" imgW="545760" imgH="330120" progId="Equation.DSMT4">
                  <p:embed/>
                </p:oleObj>
              </mc:Choice>
              <mc:Fallback>
                <p:oleObj name="Equation" r:id="rId9" imgW="5457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2325688"/>
                        <a:ext cx="5461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635171"/>
              </p:ext>
            </p:extLst>
          </p:nvPr>
        </p:nvGraphicFramePr>
        <p:xfrm>
          <a:off x="3293120" y="2310011"/>
          <a:ext cx="558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09" name="Equation" r:id="rId11" imgW="558720" imgH="330120" progId="Equation.DSMT4">
                  <p:embed/>
                </p:oleObj>
              </mc:Choice>
              <mc:Fallback>
                <p:oleObj name="Equation" r:id="rId11" imgW="5587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3120" y="2310011"/>
                        <a:ext cx="5588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966095"/>
              </p:ext>
            </p:extLst>
          </p:nvPr>
        </p:nvGraphicFramePr>
        <p:xfrm>
          <a:off x="184150" y="3576638"/>
          <a:ext cx="55880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10" name="Equation" r:id="rId13" imgW="5587920" imgH="1942920" progId="Equation.DSMT4">
                  <p:embed/>
                </p:oleObj>
              </mc:Choice>
              <mc:Fallback>
                <p:oleObj name="Equation" r:id="rId13" imgW="558792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3576638"/>
                        <a:ext cx="5588000" cy="194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3059892" y="110563"/>
            <a:ext cx="30242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Directional coupler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7" name="Group 49"/>
          <p:cNvGrpSpPr>
            <a:grpSpLocks/>
          </p:cNvGrpSpPr>
          <p:nvPr/>
        </p:nvGrpSpPr>
        <p:grpSpPr bwMode="auto">
          <a:xfrm>
            <a:off x="467544" y="553244"/>
            <a:ext cx="3635556" cy="1951585"/>
            <a:chOff x="614" y="620"/>
            <a:chExt cx="2554" cy="1371"/>
          </a:xfrm>
        </p:grpSpPr>
        <p:grpSp>
          <p:nvGrpSpPr>
            <p:cNvPr id="58" name="Group 50"/>
            <p:cNvGrpSpPr>
              <a:grpSpLocks/>
            </p:cNvGrpSpPr>
            <p:nvPr/>
          </p:nvGrpSpPr>
          <p:grpSpPr bwMode="auto">
            <a:xfrm>
              <a:off x="614" y="653"/>
              <a:ext cx="2554" cy="1316"/>
              <a:chOff x="614" y="653"/>
              <a:chExt cx="2554" cy="1316"/>
            </a:xfrm>
          </p:grpSpPr>
          <p:grpSp>
            <p:nvGrpSpPr>
              <p:cNvPr id="68" name="Group 51"/>
              <p:cNvGrpSpPr>
                <a:grpSpLocks/>
              </p:cNvGrpSpPr>
              <p:nvPr/>
            </p:nvGrpSpPr>
            <p:grpSpPr bwMode="auto">
              <a:xfrm>
                <a:off x="614" y="653"/>
                <a:ext cx="933" cy="1316"/>
                <a:chOff x="816" y="1105"/>
                <a:chExt cx="1387" cy="1557"/>
              </a:xfrm>
            </p:grpSpPr>
            <p:grpSp>
              <p:nvGrpSpPr>
                <p:cNvPr id="78" name="Group 52"/>
                <p:cNvGrpSpPr>
                  <a:grpSpLocks/>
                </p:cNvGrpSpPr>
                <p:nvPr/>
              </p:nvGrpSpPr>
              <p:grpSpPr bwMode="auto">
                <a:xfrm>
                  <a:off x="816" y="1105"/>
                  <a:ext cx="1387" cy="943"/>
                  <a:chOff x="816" y="1027"/>
                  <a:chExt cx="1387" cy="943"/>
                </a:xfrm>
              </p:grpSpPr>
              <p:sp>
                <p:nvSpPr>
                  <p:cNvPr id="82" name="Arc 53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83" name="Arc 54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27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79" name="Group 55"/>
                <p:cNvGrpSpPr>
                  <a:grpSpLocks/>
                </p:cNvGrpSpPr>
                <p:nvPr/>
              </p:nvGrpSpPr>
              <p:grpSpPr bwMode="auto">
                <a:xfrm flipV="1">
                  <a:off x="816" y="1728"/>
                  <a:ext cx="1387" cy="934"/>
                  <a:chOff x="816" y="1036"/>
                  <a:chExt cx="1387" cy="934"/>
                </a:xfrm>
              </p:grpSpPr>
              <p:sp>
                <p:nvSpPr>
                  <p:cNvPr id="80" name="Arc 56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81" name="Arc 57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36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</p:grpSp>
          <p:grpSp>
            <p:nvGrpSpPr>
              <p:cNvPr id="69" name="Group 58"/>
              <p:cNvGrpSpPr>
                <a:grpSpLocks/>
              </p:cNvGrpSpPr>
              <p:nvPr/>
            </p:nvGrpSpPr>
            <p:grpSpPr bwMode="auto">
              <a:xfrm flipH="1">
                <a:off x="2235" y="653"/>
                <a:ext cx="933" cy="1316"/>
                <a:chOff x="816" y="1105"/>
                <a:chExt cx="1387" cy="1557"/>
              </a:xfrm>
            </p:grpSpPr>
            <p:grpSp>
              <p:nvGrpSpPr>
                <p:cNvPr id="72" name="Group 59"/>
                <p:cNvGrpSpPr>
                  <a:grpSpLocks/>
                </p:cNvGrpSpPr>
                <p:nvPr/>
              </p:nvGrpSpPr>
              <p:grpSpPr bwMode="auto">
                <a:xfrm>
                  <a:off x="816" y="1105"/>
                  <a:ext cx="1387" cy="943"/>
                  <a:chOff x="816" y="1027"/>
                  <a:chExt cx="1387" cy="943"/>
                </a:xfrm>
              </p:grpSpPr>
              <p:sp>
                <p:nvSpPr>
                  <p:cNvPr id="76" name="Arc 60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77" name="Arc 61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27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73" name="Group 62"/>
                <p:cNvGrpSpPr>
                  <a:grpSpLocks/>
                </p:cNvGrpSpPr>
                <p:nvPr/>
              </p:nvGrpSpPr>
              <p:grpSpPr bwMode="auto">
                <a:xfrm flipV="1">
                  <a:off x="816" y="1728"/>
                  <a:ext cx="1387" cy="934"/>
                  <a:chOff x="816" y="1036"/>
                  <a:chExt cx="1387" cy="934"/>
                </a:xfrm>
              </p:grpSpPr>
              <p:sp>
                <p:nvSpPr>
                  <p:cNvPr id="74" name="Arc 63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75" name="Arc 64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36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</p:grpSp>
          <p:sp>
            <p:nvSpPr>
              <p:cNvPr id="70" name="Line 65"/>
              <p:cNvSpPr>
                <a:spLocks noChangeShapeType="1"/>
              </p:cNvSpPr>
              <p:nvPr/>
            </p:nvSpPr>
            <p:spPr bwMode="auto">
              <a:xfrm>
                <a:off x="1542" y="1261"/>
                <a:ext cx="710" cy="0"/>
              </a:xfrm>
              <a:prstGeom prst="line">
                <a:avLst/>
              </a:pr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71" name="Line 66"/>
              <p:cNvSpPr>
                <a:spLocks noChangeShapeType="1"/>
              </p:cNvSpPr>
              <p:nvPr/>
            </p:nvSpPr>
            <p:spPr bwMode="auto">
              <a:xfrm>
                <a:off x="1542" y="1368"/>
                <a:ext cx="710" cy="0"/>
              </a:xfrm>
              <a:prstGeom prst="line">
                <a:avLst/>
              </a:pr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59" name="Freeform 68"/>
            <p:cNvSpPr>
              <a:spLocks/>
            </p:cNvSpPr>
            <p:nvPr/>
          </p:nvSpPr>
          <p:spPr bwMode="auto">
            <a:xfrm>
              <a:off x="672" y="649"/>
              <a:ext cx="172" cy="432"/>
            </a:xfrm>
            <a:custGeom>
              <a:avLst/>
              <a:gdLst>
                <a:gd name="T0" fmla="*/ 0 w 720"/>
                <a:gd name="T1" fmla="*/ 0 h 2070"/>
                <a:gd name="T2" fmla="*/ 3 w 720"/>
                <a:gd name="T3" fmla="*/ 9 h 2070"/>
                <a:gd name="T4" fmla="*/ 9 w 720"/>
                <a:gd name="T5" fmla="*/ 21 h 2070"/>
                <a:gd name="T6" fmla="*/ 16 w 720"/>
                <a:gd name="T7" fmla="*/ 27 h 2070"/>
                <a:gd name="T8" fmla="*/ 27 w 720"/>
                <a:gd name="T9" fmla="*/ 34 h 2070"/>
                <a:gd name="T10" fmla="*/ 38 w 720"/>
                <a:gd name="T11" fmla="*/ 41 h 2070"/>
                <a:gd name="T12" fmla="*/ 41 w 720"/>
                <a:gd name="T13" fmla="*/ 46 h 2070"/>
                <a:gd name="T14" fmla="*/ 38 w 720"/>
                <a:gd name="T15" fmla="*/ 51 h 2070"/>
                <a:gd name="T16" fmla="*/ 27 w 720"/>
                <a:gd name="T17" fmla="*/ 58 h 2070"/>
                <a:gd name="T18" fmla="*/ 19 w 720"/>
                <a:gd name="T19" fmla="*/ 63 h 2070"/>
                <a:gd name="T20" fmla="*/ 9 w 720"/>
                <a:gd name="T21" fmla="*/ 72 h 2070"/>
                <a:gd name="T22" fmla="*/ 3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3054" y="620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3046" y="1559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2" name="Freeform 75"/>
            <p:cNvSpPr>
              <a:spLocks/>
            </p:cNvSpPr>
            <p:nvPr/>
          </p:nvSpPr>
          <p:spPr bwMode="auto">
            <a:xfrm>
              <a:off x="1462" y="1051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3" name="Freeform 76"/>
            <p:cNvSpPr>
              <a:spLocks/>
            </p:cNvSpPr>
            <p:nvPr/>
          </p:nvSpPr>
          <p:spPr bwMode="auto">
            <a:xfrm>
              <a:off x="1455" y="1147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4" name="Freeform 77"/>
            <p:cNvSpPr>
              <a:spLocks/>
            </p:cNvSpPr>
            <p:nvPr/>
          </p:nvSpPr>
          <p:spPr bwMode="auto">
            <a:xfrm>
              <a:off x="2287" y="1148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5" name="Freeform 78"/>
            <p:cNvSpPr>
              <a:spLocks/>
            </p:cNvSpPr>
            <p:nvPr/>
          </p:nvSpPr>
          <p:spPr bwMode="auto">
            <a:xfrm>
              <a:off x="2288" y="1038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6" name="Freeform 79"/>
            <p:cNvSpPr>
              <a:spLocks/>
            </p:cNvSpPr>
            <p:nvPr/>
          </p:nvSpPr>
          <p:spPr bwMode="auto">
            <a:xfrm>
              <a:off x="1855" y="1045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7" name="Freeform 80"/>
            <p:cNvSpPr>
              <a:spLocks/>
            </p:cNvSpPr>
            <p:nvPr/>
          </p:nvSpPr>
          <p:spPr bwMode="auto">
            <a:xfrm>
              <a:off x="1856" y="1149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2509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8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596834"/>
              </p:ext>
            </p:extLst>
          </p:nvPr>
        </p:nvGraphicFramePr>
        <p:xfrm>
          <a:off x="61144" y="523605"/>
          <a:ext cx="406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11" name="Equation" r:id="rId15" imgW="406080" imgH="330120" progId="Equation.DSMT4">
                  <p:embed/>
                </p:oleObj>
              </mc:Choice>
              <mc:Fallback>
                <p:oleObj name="Equation" r:id="rId15" imgW="4060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4" y="523605"/>
                        <a:ext cx="406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221528"/>
              </p:ext>
            </p:extLst>
          </p:nvPr>
        </p:nvGraphicFramePr>
        <p:xfrm>
          <a:off x="4158795" y="712984"/>
          <a:ext cx="508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12" name="Equation" r:id="rId17" imgW="507960" imgH="330120" progId="Equation.DSMT4">
                  <p:embed/>
                </p:oleObj>
              </mc:Choice>
              <mc:Fallback>
                <p:oleObj name="Equation" r:id="rId17" imgW="5079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8795" y="712984"/>
                        <a:ext cx="508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65543"/>
              </p:ext>
            </p:extLst>
          </p:nvPr>
        </p:nvGraphicFramePr>
        <p:xfrm>
          <a:off x="4137418" y="2055055"/>
          <a:ext cx="520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13" name="Equation" r:id="rId19" imgW="520560" imgH="330120" progId="Equation.DSMT4">
                  <p:embed/>
                </p:oleObj>
              </mc:Choice>
              <mc:Fallback>
                <p:oleObj name="Equation" r:id="rId19" imgW="5205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7418" y="2055055"/>
                        <a:ext cx="5207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986925"/>
              </p:ext>
            </p:extLst>
          </p:nvPr>
        </p:nvGraphicFramePr>
        <p:xfrm>
          <a:off x="5148064" y="610183"/>
          <a:ext cx="3840163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14" name="Graph" r:id="rId21" imgW="3840480" imgH="2926080" progId="Origin50.Graph">
                  <p:embed/>
                </p:oleObj>
              </mc:Choice>
              <mc:Fallback>
                <p:oleObj name="Graph" r:id="rId21" imgW="38404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148064" y="610183"/>
                        <a:ext cx="3840163" cy="292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23"/>
          <p:cNvSpPr/>
          <p:nvPr/>
        </p:nvSpPr>
        <p:spPr>
          <a:xfrm>
            <a:off x="3421026" y="4589312"/>
            <a:ext cx="3245588" cy="354828"/>
          </a:xfrm>
          <a:custGeom>
            <a:avLst/>
            <a:gdLst>
              <a:gd name="connsiteX0" fmla="*/ 3243017 w 3243017"/>
              <a:gd name="connsiteY0" fmla="*/ 16947 h 367822"/>
              <a:gd name="connsiteX1" fmla="*/ 2892143 w 3243017"/>
              <a:gd name="connsiteY1" fmla="*/ 6315 h 367822"/>
              <a:gd name="connsiteX2" fmla="*/ 2551901 w 3243017"/>
              <a:gd name="connsiteY2" fmla="*/ 102008 h 367822"/>
              <a:gd name="connsiteX3" fmla="*/ 2190394 w 3243017"/>
              <a:gd name="connsiteY3" fmla="*/ 240231 h 367822"/>
              <a:gd name="connsiteX4" fmla="*/ 1563073 w 3243017"/>
              <a:gd name="connsiteY4" fmla="*/ 293394 h 367822"/>
              <a:gd name="connsiteX5" fmla="*/ 712468 w 3243017"/>
              <a:gd name="connsiteY5" fmla="*/ 250863 h 367822"/>
              <a:gd name="connsiteX6" fmla="*/ 297798 w 3243017"/>
              <a:gd name="connsiteY6" fmla="*/ 187068 h 367822"/>
              <a:gd name="connsiteX7" fmla="*/ 74515 w 3243017"/>
              <a:gd name="connsiteY7" fmla="*/ 155170 h 367822"/>
              <a:gd name="connsiteX8" fmla="*/ 10719 w 3243017"/>
              <a:gd name="connsiteY8" fmla="*/ 293394 h 367822"/>
              <a:gd name="connsiteX9" fmla="*/ 87 w 3243017"/>
              <a:gd name="connsiteY9" fmla="*/ 367822 h 367822"/>
              <a:gd name="connsiteX10" fmla="*/ 87 w 3243017"/>
              <a:gd name="connsiteY10" fmla="*/ 367822 h 367822"/>
              <a:gd name="connsiteX0" fmla="*/ 3245588 w 3245588"/>
              <a:gd name="connsiteY0" fmla="*/ 16947 h 367822"/>
              <a:gd name="connsiteX1" fmla="*/ 2894714 w 3245588"/>
              <a:gd name="connsiteY1" fmla="*/ 6315 h 367822"/>
              <a:gd name="connsiteX2" fmla="*/ 2554472 w 3245588"/>
              <a:gd name="connsiteY2" fmla="*/ 102008 h 367822"/>
              <a:gd name="connsiteX3" fmla="*/ 2192965 w 3245588"/>
              <a:gd name="connsiteY3" fmla="*/ 240231 h 367822"/>
              <a:gd name="connsiteX4" fmla="*/ 1565644 w 3245588"/>
              <a:gd name="connsiteY4" fmla="*/ 293394 h 367822"/>
              <a:gd name="connsiteX5" fmla="*/ 715039 w 3245588"/>
              <a:gd name="connsiteY5" fmla="*/ 250863 h 367822"/>
              <a:gd name="connsiteX6" fmla="*/ 300369 w 3245588"/>
              <a:gd name="connsiteY6" fmla="*/ 187068 h 367822"/>
              <a:gd name="connsiteX7" fmla="*/ 130248 w 3245588"/>
              <a:gd name="connsiteY7" fmla="*/ 208333 h 367822"/>
              <a:gd name="connsiteX8" fmla="*/ 13290 w 3245588"/>
              <a:gd name="connsiteY8" fmla="*/ 293394 h 367822"/>
              <a:gd name="connsiteX9" fmla="*/ 2658 w 3245588"/>
              <a:gd name="connsiteY9" fmla="*/ 367822 h 367822"/>
              <a:gd name="connsiteX10" fmla="*/ 2658 w 3245588"/>
              <a:gd name="connsiteY10" fmla="*/ 367822 h 367822"/>
              <a:gd name="connsiteX0" fmla="*/ 3245588 w 3245588"/>
              <a:gd name="connsiteY0" fmla="*/ 16947 h 367822"/>
              <a:gd name="connsiteX1" fmla="*/ 2894714 w 3245588"/>
              <a:gd name="connsiteY1" fmla="*/ 6315 h 367822"/>
              <a:gd name="connsiteX2" fmla="*/ 2554472 w 3245588"/>
              <a:gd name="connsiteY2" fmla="*/ 102008 h 367822"/>
              <a:gd name="connsiteX3" fmla="*/ 2192965 w 3245588"/>
              <a:gd name="connsiteY3" fmla="*/ 240231 h 367822"/>
              <a:gd name="connsiteX4" fmla="*/ 1565644 w 3245588"/>
              <a:gd name="connsiteY4" fmla="*/ 208333 h 367822"/>
              <a:gd name="connsiteX5" fmla="*/ 715039 w 3245588"/>
              <a:gd name="connsiteY5" fmla="*/ 250863 h 367822"/>
              <a:gd name="connsiteX6" fmla="*/ 300369 w 3245588"/>
              <a:gd name="connsiteY6" fmla="*/ 187068 h 367822"/>
              <a:gd name="connsiteX7" fmla="*/ 130248 w 3245588"/>
              <a:gd name="connsiteY7" fmla="*/ 208333 h 367822"/>
              <a:gd name="connsiteX8" fmla="*/ 13290 w 3245588"/>
              <a:gd name="connsiteY8" fmla="*/ 293394 h 367822"/>
              <a:gd name="connsiteX9" fmla="*/ 2658 w 3245588"/>
              <a:gd name="connsiteY9" fmla="*/ 367822 h 367822"/>
              <a:gd name="connsiteX10" fmla="*/ 2658 w 3245588"/>
              <a:gd name="connsiteY10" fmla="*/ 367822 h 367822"/>
              <a:gd name="connsiteX0" fmla="*/ 3245588 w 3245588"/>
              <a:gd name="connsiteY0" fmla="*/ 16947 h 367822"/>
              <a:gd name="connsiteX1" fmla="*/ 2894714 w 3245588"/>
              <a:gd name="connsiteY1" fmla="*/ 6315 h 367822"/>
              <a:gd name="connsiteX2" fmla="*/ 2554472 w 3245588"/>
              <a:gd name="connsiteY2" fmla="*/ 102008 h 367822"/>
              <a:gd name="connsiteX3" fmla="*/ 2192965 w 3245588"/>
              <a:gd name="connsiteY3" fmla="*/ 240231 h 367822"/>
              <a:gd name="connsiteX4" fmla="*/ 1565644 w 3245588"/>
              <a:gd name="connsiteY4" fmla="*/ 208333 h 367822"/>
              <a:gd name="connsiteX5" fmla="*/ 704406 w 3245588"/>
              <a:gd name="connsiteY5" fmla="*/ 197701 h 367822"/>
              <a:gd name="connsiteX6" fmla="*/ 300369 w 3245588"/>
              <a:gd name="connsiteY6" fmla="*/ 187068 h 367822"/>
              <a:gd name="connsiteX7" fmla="*/ 130248 w 3245588"/>
              <a:gd name="connsiteY7" fmla="*/ 208333 h 367822"/>
              <a:gd name="connsiteX8" fmla="*/ 13290 w 3245588"/>
              <a:gd name="connsiteY8" fmla="*/ 293394 h 367822"/>
              <a:gd name="connsiteX9" fmla="*/ 2658 w 3245588"/>
              <a:gd name="connsiteY9" fmla="*/ 367822 h 367822"/>
              <a:gd name="connsiteX10" fmla="*/ 2658 w 3245588"/>
              <a:gd name="connsiteY10" fmla="*/ 367822 h 367822"/>
              <a:gd name="connsiteX0" fmla="*/ 3245588 w 3245588"/>
              <a:gd name="connsiteY0" fmla="*/ 16947 h 367822"/>
              <a:gd name="connsiteX1" fmla="*/ 2894714 w 3245588"/>
              <a:gd name="connsiteY1" fmla="*/ 6315 h 367822"/>
              <a:gd name="connsiteX2" fmla="*/ 2554472 w 3245588"/>
              <a:gd name="connsiteY2" fmla="*/ 102008 h 367822"/>
              <a:gd name="connsiteX3" fmla="*/ 2192965 w 3245588"/>
              <a:gd name="connsiteY3" fmla="*/ 187068 h 367822"/>
              <a:gd name="connsiteX4" fmla="*/ 1565644 w 3245588"/>
              <a:gd name="connsiteY4" fmla="*/ 208333 h 367822"/>
              <a:gd name="connsiteX5" fmla="*/ 704406 w 3245588"/>
              <a:gd name="connsiteY5" fmla="*/ 197701 h 367822"/>
              <a:gd name="connsiteX6" fmla="*/ 300369 w 3245588"/>
              <a:gd name="connsiteY6" fmla="*/ 187068 h 367822"/>
              <a:gd name="connsiteX7" fmla="*/ 130248 w 3245588"/>
              <a:gd name="connsiteY7" fmla="*/ 208333 h 367822"/>
              <a:gd name="connsiteX8" fmla="*/ 13290 w 3245588"/>
              <a:gd name="connsiteY8" fmla="*/ 293394 h 367822"/>
              <a:gd name="connsiteX9" fmla="*/ 2658 w 3245588"/>
              <a:gd name="connsiteY9" fmla="*/ 367822 h 367822"/>
              <a:gd name="connsiteX10" fmla="*/ 2658 w 3245588"/>
              <a:gd name="connsiteY10" fmla="*/ 367822 h 367822"/>
              <a:gd name="connsiteX0" fmla="*/ 3245588 w 3245588"/>
              <a:gd name="connsiteY0" fmla="*/ 3953 h 354828"/>
              <a:gd name="connsiteX1" fmla="*/ 2894714 w 3245588"/>
              <a:gd name="connsiteY1" fmla="*/ 25218 h 354828"/>
              <a:gd name="connsiteX2" fmla="*/ 2554472 w 3245588"/>
              <a:gd name="connsiteY2" fmla="*/ 89014 h 354828"/>
              <a:gd name="connsiteX3" fmla="*/ 2192965 w 3245588"/>
              <a:gd name="connsiteY3" fmla="*/ 174074 h 354828"/>
              <a:gd name="connsiteX4" fmla="*/ 1565644 w 3245588"/>
              <a:gd name="connsiteY4" fmla="*/ 195339 h 354828"/>
              <a:gd name="connsiteX5" fmla="*/ 704406 w 3245588"/>
              <a:gd name="connsiteY5" fmla="*/ 184707 h 354828"/>
              <a:gd name="connsiteX6" fmla="*/ 300369 w 3245588"/>
              <a:gd name="connsiteY6" fmla="*/ 174074 h 354828"/>
              <a:gd name="connsiteX7" fmla="*/ 130248 w 3245588"/>
              <a:gd name="connsiteY7" fmla="*/ 195339 h 354828"/>
              <a:gd name="connsiteX8" fmla="*/ 13290 w 3245588"/>
              <a:gd name="connsiteY8" fmla="*/ 280400 h 354828"/>
              <a:gd name="connsiteX9" fmla="*/ 2658 w 3245588"/>
              <a:gd name="connsiteY9" fmla="*/ 354828 h 354828"/>
              <a:gd name="connsiteX10" fmla="*/ 2658 w 3245588"/>
              <a:gd name="connsiteY10" fmla="*/ 354828 h 35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5588" h="354828">
                <a:moveTo>
                  <a:pt x="3245588" y="3953"/>
                </a:moveTo>
                <a:cubicBezTo>
                  <a:pt x="3127744" y="-8452"/>
                  <a:pt x="3009900" y="11041"/>
                  <a:pt x="2894714" y="25218"/>
                </a:cubicBezTo>
                <a:cubicBezTo>
                  <a:pt x="2779528" y="39395"/>
                  <a:pt x="2671430" y="64205"/>
                  <a:pt x="2554472" y="89014"/>
                </a:cubicBezTo>
                <a:cubicBezTo>
                  <a:pt x="2437514" y="113823"/>
                  <a:pt x="2357770" y="156353"/>
                  <a:pt x="2192965" y="174074"/>
                </a:cubicBezTo>
                <a:cubicBezTo>
                  <a:pt x="2028160" y="191795"/>
                  <a:pt x="1813737" y="193567"/>
                  <a:pt x="1565644" y="195339"/>
                </a:cubicBezTo>
                <a:lnTo>
                  <a:pt x="704406" y="184707"/>
                </a:lnTo>
                <a:cubicBezTo>
                  <a:pt x="493527" y="181163"/>
                  <a:pt x="396062" y="172302"/>
                  <a:pt x="300369" y="174074"/>
                </a:cubicBezTo>
                <a:cubicBezTo>
                  <a:pt x="204676" y="175846"/>
                  <a:pt x="178094" y="177618"/>
                  <a:pt x="130248" y="195339"/>
                </a:cubicBezTo>
                <a:cubicBezTo>
                  <a:pt x="82401" y="213060"/>
                  <a:pt x="34555" y="253819"/>
                  <a:pt x="13290" y="280400"/>
                </a:cubicBezTo>
                <a:cubicBezTo>
                  <a:pt x="-7975" y="306981"/>
                  <a:pt x="2658" y="354828"/>
                  <a:pt x="2658" y="354828"/>
                </a:cubicBezTo>
                <a:lnTo>
                  <a:pt x="2658" y="354828"/>
                </a:lnTo>
              </a:path>
            </a:pathLst>
          </a:custGeom>
          <a:noFill/>
          <a:ln w="12700">
            <a:solidFill>
              <a:srgbClr val="800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2723" y="8758"/>
            <a:ext cx="71985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Spectral dependence of the d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irectional coupler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69" y="1489348"/>
            <a:ext cx="3248471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448" y="1057300"/>
            <a:ext cx="3424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latin typeface="Calibri" pitchFamily="34" charset="0"/>
              </a:rPr>
              <a:t>Refractive index profile (eff.index)</a:t>
            </a:r>
            <a:endParaRPr lang="en-US" b="1">
              <a:latin typeface="Calibri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60815" y="484484"/>
            <a:ext cx="315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latin typeface="Calibri" pitchFamily="34" charset="0"/>
              </a:rPr>
              <a:t>Distribution of optical intensity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41276"/>
            <a:ext cx="3248471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246261"/>
              </p:ext>
            </p:extLst>
          </p:nvPr>
        </p:nvGraphicFramePr>
        <p:xfrm>
          <a:off x="7870304" y="853816"/>
          <a:ext cx="115093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62" name="Equation" r:id="rId5" imgW="1155600" imgH="266400" progId="Equation.DSMT4">
                  <p:embed/>
                </p:oleObj>
              </mc:Choice>
              <mc:Fallback>
                <p:oleObj name="Equation" r:id="rId5" imgW="11556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304" y="853816"/>
                        <a:ext cx="1150937" cy="265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109788"/>
            <a:ext cx="3248471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053694"/>
              </p:ext>
            </p:extLst>
          </p:nvPr>
        </p:nvGraphicFramePr>
        <p:xfrm>
          <a:off x="7812360" y="5089748"/>
          <a:ext cx="126682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63" name="Equation" r:id="rId8" imgW="1269720" imgH="266400" progId="Equation.DSMT4">
                  <p:embed/>
                </p:oleObj>
              </mc:Choice>
              <mc:Fallback>
                <p:oleObj name="Equation" r:id="rId8" imgW="126972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5089748"/>
                        <a:ext cx="126682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3652" y="4443417"/>
            <a:ext cx="319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Directional coupler can be used 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as a (coarse) wavelength demux</a:t>
            </a:r>
          </a:p>
        </p:txBody>
      </p:sp>
    </p:spTree>
    <p:extLst>
      <p:ext uri="{BB962C8B-B14F-4D97-AF65-F5344CB8AC3E}">
        <p14:creationId xmlns:p14="http://schemas.microsoft.com/office/powerpoint/2010/main" val="25208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6686" y="19391"/>
            <a:ext cx="7310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Coupled-mode theory of the d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irectional coupler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467544" y="553244"/>
            <a:ext cx="3635556" cy="1951585"/>
            <a:chOff x="614" y="620"/>
            <a:chExt cx="2554" cy="1371"/>
          </a:xfrm>
        </p:grpSpPr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614" y="653"/>
              <a:ext cx="2554" cy="1324"/>
              <a:chOff x="614" y="653"/>
              <a:chExt cx="2554" cy="1324"/>
            </a:xfrm>
          </p:grpSpPr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>
                <a:off x="614" y="653"/>
                <a:ext cx="933" cy="1316"/>
                <a:chOff x="816" y="1105"/>
                <a:chExt cx="1387" cy="1557"/>
              </a:xfrm>
            </p:grpSpPr>
            <p:grpSp>
              <p:nvGrpSpPr>
                <p:cNvPr id="24" name="Group 52"/>
                <p:cNvGrpSpPr>
                  <a:grpSpLocks/>
                </p:cNvGrpSpPr>
                <p:nvPr/>
              </p:nvGrpSpPr>
              <p:grpSpPr bwMode="auto">
                <a:xfrm>
                  <a:off x="816" y="1105"/>
                  <a:ext cx="1387" cy="943"/>
                  <a:chOff x="816" y="1027"/>
                  <a:chExt cx="1387" cy="943"/>
                </a:xfrm>
              </p:grpSpPr>
              <p:sp>
                <p:nvSpPr>
                  <p:cNvPr id="28" name="Arc 53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29" name="Arc 54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27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5" name="Group 55"/>
                <p:cNvGrpSpPr>
                  <a:grpSpLocks/>
                </p:cNvGrpSpPr>
                <p:nvPr/>
              </p:nvGrpSpPr>
              <p:grpSpPr bwMode="auto">
                <a:xfrm flipV="1">
                  <a:off x="816" y="1728"/>
                  <a:ext cx="1387" cy="934"/>
                  <a:chOff x="816" y="1036"/>
                  <a:chExt cx="1387" cy="934"/>
                </a:xfrm>
              </p:grpSpPr>
              <p:sp>
                <p:nvSpPr>
                  <p:cNvPr id="26" name="Arc 56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27" name="Arc 57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36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</p:grpSp>
          <p:grpSp>
            <p:nvGrpSpPr>
              <p:cNvPr id="15" name="Group 58"/>
              <p:cNvGrpSpPr>
                <a:grpSpLocks/>
              </p:cNvGrpSpPr>
              <p:nvPr/>
            </p:nvGrpSpPr>
            <p:grpSpPr bwMode="auto">
              <a:xfrm flipH="1">
                <a:off x="2235" y="653"/>
                <a:ext cx="933" cy="1324"/>
                <a:chOff x="816" y="1105"/>
                <a:chExt cx="1387" cy="1566"/>
              </a:xfrm>
            </p:grpSpPr>
            <p:grpSp>
              <p:nvGrpSpPr>
                <p:cNvPr id="18" name="Group 59"/>
                <p:cNvGrpSpPr>
                  <a:grpSpLocks/>
                </p:cNvGrpSpPr>
                <p:nvPr/>
              </p:nvGrpSpPr>
              <p:grpSpPr bwMode="auto">
                <a:xfrm>
                  <a:off x="816" y="1105"/>
                  <a:ext cx="1387" cy="943"/>
                  <a:chOff x="816" y="1027"/>
                  <a:chExt cx="1387" cy="943"/>
                </a:xfrm>
              </p:grpSpPr>
              <p:sp>
                <p:nvSpPr>
                  <p:cNvPr id="22" name="Arc 60"/>
                  <p:cNvSpPr>
                    <a:spLocks/>
                  </p:cNvSpPr>
                  <p:nvPr/>
                </p:nvSpPr>
                <p:spPr bwMode="auto">
                  <a:xfrm>
                    <a:off x="816" y="1250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23" name="Arc 61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27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19" name="Group 62"/>
                <p:cNvGrpSpPr>
                  <a:grpSpLocks/>
                </p:cNvGrpSpPr>
                <p:nvPr/>
              </p:nvGrpSpPr>
              <p:grpSpPr bwMode="auto">
                <a:xfrm flipV="1">
                  <a:off x="816" y="1737"/>
                  <a:ext cx="1387" cy="934"/>
                  <a:chOff x="816" y="1027"/>
                  <a:chExt cx="1387" cy="934"/>
                </a:xfrm>
              </p:grpSpPr>
              <p:sp>
                <p:nvSpPr>
                  <p:cNvPr id="20" name="Arc 63"/>
                  <p:cNvSpPr>
                    <a:spLocks/>
                  </p:cNvSpPr>
                  <p:nvPr/>
                </p:nvSpPr>
                <p:spPr bwMode="auto">
                  <a:xfrm>
                    <a:off x="816" y="1241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Arc 64"/>
                  <p:cNvSpPr>
                    <a:spLocks/>
                  </p:cNvSpPr>
                  <p:nvPr/>
                </p:nvSpPr>
                <p:spPr bwMode="auto">
                  <a:xfrm flipH="1" flipV="1">
                    <a:off x="1498" y="1027"/>
                    <a:ext cx="705" cy="720"/>
                  </a:xfrm>
                  <a:custGeom>
                    <a:avLst/>
                    <a:gdLst>
                      <a:gd name="T0" fmla="*/ 0 w 16714"/>
                      <a:gd name="T1" fmla="*/ 0 h 21600"/>
                      <a:gd name="T2" fmla="*/ 1 w 16714"/>
                      <a:gd name="T3" fmla="*/ 0 h 21600"/>
                      <a:gd name="T4" fmla="*/ 0 w 16714"/>
                      <a:gd name="T5" fmla="*/ 1 h 21600"/>
                      <a:gd name="T6" fmla="*/ 0 60000 65536"/>
                      <a:gd name="T7" fmla="*/ 0 60000 65536"/>
                      <a:gd name="T8" fmla="*/ 0 60000 65536"/>
                      <a:gd name="T9" fmla="*/ 0 w 16714"/>
                      <a:gd name="T10" fmla="*/ 0 h 21600"/>
                      <a:gd name="T11" fmla="*/ 16714 w 1671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14" h="21600" fill="none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</a:path>
                      <a:path w="16714" h="21600" stroke="0" extrusionOk="0">
                        <a:moveTo>
                          <a:pt x="-1" y="0"/>
                        </a:moveTo>
                        <a:cubicBezTo>
                          <a:pt x="6476" y="0"/>
                          <a:pt x="12611" y="2906"/>
                          <a:pt x="16714" y="7917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0">
                    <a:solidFill>
                      <a:srgbClr val="6666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>
                      <a:latin typeface="Calibri" pitchFamily="34" charset="0"/>
                    </a:endParaRPr>
                  </a:p>
                </p:txBody>
              </p:sp>
            </p:grpSp>
          </p:grpSp>
          <p:sp>
            <p:nvSpPr>
              <p:cNvPr id="16" name="Line 65"/>
              <p:cNvSpPr>
                <a:spLocks noChangeShapeType="1"/>
              </p:cNvSpPr>
              <p:nvPr/>
            </p:nvSpPr>
            <p:spPr bwMode="auto">
              <a:xfrm>
                <a:off x="1542" y="1261"/>
                <a:ext cx="710" cy="0"/>
              </a:xfrm>
              <a:prstGeom prst="line">
                <a:avLst/>
              </a:pr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17" name="Line 66"/>
              <p:cNvSpPr>
                <a:spLocks noChangeShapeType="1"/>
              </p:cNvSpPr>
              <p:nvPr/>
            </p:nvSpPr>
            <p:spPr bwMode="auto">
              <a:xfrm>
                <a:off x="1542" y="1368"/>
                <a:ext cx="710" cy="0"/>
              </a:xfrm>
              <a:prstGeom prst="line">
                <a:avLst/>
              </a:pr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5" name="Freeform 68"/>
            <p:cNvSpPr>
              <a:spLocks/>
            </p:cNvSpPr>
            <p:nvPr/>
          </p:nvSpPr>
          <p:spPr bwMode="auto">
            <a:xfrm>
              <a:off x="672" y="649"/>
              <a:ext cx="172" cy="432"/>
            </a:xfrm>
            <a:custGeom>
              <a:avLst/>
              <a:gdLst>
                <a:gd name="T0" fmla="*/ 0 w 720"/>
                <a:gd name="T1" fmla="*/ 0 h 2070"/>
                <a:gd name="T2" fmla="*/ 3 w 720"/>
                <a:gd name="T3" fmla="*/ 9 h 2070"/>
                <a:gd name="T4" fmla="*/ 9 w 720"/>
                <a:gd name="T5" fmla="*/ 21 h 2070"/>
                <a:gd name="T6" fmla="*/ 16 w 720"/>
                <a:gd name="T7" fmla="*/ 27 h 2070"/>
                <a:gd name="T8" fmla="*/ 27 w 720"/>
                <a:gd name="T9" fmla="*/ 34 h 2070"/>
                <a:gd name="T10" fmla="*/ 38 w 720"/>
                <a:gd name="T11" fmla="*/ 41 h 2070"/>
                <a:gd name="T12" fmla="*/ 41 w 720"/>
                <a:gd name="T13" fmla="*/ 46 h 2070"/>
                <a:gd name="T14" fmla="*/ 38 w 720"/>
                <a:gd name="T15" fmla="*/ 51 h 2070"/>
                <a:gd name="T16" fmla="*/ 27 w 720"/>
                <a:gd name="T17" fmla="*/ 58 h 2070"/>
                <a:gd name="T18" fmla="*/ 19 w 720"/>
                <a:gd name="T19" fmla="*/ 63 h 2070"/>
                <a:gd name="T20" fmla="*/ 9 w 720"/>
                <a:gd name="T21" fmla="*/ 72 h 2070"/>
                <a:gd name="T22" fmla="*/ 3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6" name="Freeform 70"/>
            <p:cNvSpPr>
              <a:spLocks/>
            </p:cNvSpPr>
            <p:nvPr/>
          </p:nvSpPr>
          <p:spPr bwMode="auto">
            <a:xfrm>
              <a:off x="3040" y="620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7" name="Freeform 73"/>
            <p:cNvSpPr>
              <a:spLocks/>
            </p:cNvSpPr>
            <p:nvPr/>
          </p:nvSpPr>
          <p:spPr bwMode="auto">
            <a:xfrm>
              <a:off x="3032" y="1559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8" name="Freeform 75"/>
            <p:cNvSpPr>
              <a:spLocks/>
            </p:cNvSpPr>
            <p:nvPr/>
          </p:nvSpPr>
          <p:spPr bwMode="auto">
            <a:xfrm>
              <a:off x="1462" y="1051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" name="Freeform 76"/>
            <p:cNvSpPr>
              <a:spLocks/>
            </p:cNvSpPr>
            <p:nvPr/>
          </p:nvSpPr>
          <p:spPr bwMode="auto">
            <a:xfrm>
              <a:off x="1455" y="1147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0" name="Freeform 77"/>
            <p:cNvSpPr>
              <a:spLocks/>
            </p:cNvSpPr>
            <p:nvPr/>
          </p:nvSpPr>
          <p:spPr bwMode="auto">
            <a:xfrm>
              <a:off x="2287" y="1148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1" name="Freeform 78"/>
            <p:cNvSpPr>
              <a:spLocks/>
            </p:cNvSpPr>
            <p:nvPr/>
          </p:nvSpPr>
          <p:spPr bwMode="auto">
            <a:xfrm>
              <a:off x="2288" y="1038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2" name="Freeform 79"/>
            <p:cNvSpPr>
              <a:spLocks/>
            </p:cNvSpPr>
            <p:nvPr/>
          </p:nvSpPr>
          <p:spPr bwMode="auto">
            <a:xfrm>
              <a:off x="1855" y="1045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3" name="Freeform 80"/>
            <p:cNvSpPr>
              <a:spLocks/>
            </p:cNvSpPr>
            <p:nvPr/>
          </p:nvSpPr>
          <p:spPr bwMode="auto">
            <a:xfrm>
              <a:off x="1856" y="1149"/>
              <a:ext cx="89" cy="432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9 h 2070"/>
                <a:gd name="T4" fmla="*/ 2 w 720"/>
                <a:gd name="T5" fmla="*/ 21 h 2070"/>
                <a:gd name="T6" fmla="*/ 4 w 720"/>
                <a:gd name="T7" fmla="*/ 27 h 2070"/>
                <a:gd name="T8" fmla="*/ 7 w 720"/>
                <a:gd name="T9" fmla="*/ 34 h 2070"/>
                <a:gd name="T10" fmla="*/ 10 w 720"/>
                <a:gd name="T11" fmla="*/ 41 h 2070"/>
                <a:gd name="T12" fmla="*/ 11 w 720"/>
                <a:gd name="T13" fmla="*/ 46 h 2070"/>
                <a:gd name="T14" fmla="*/ 10 w 720"/>
                <a:gd name="T15" fmla="*/ 51 h 2070"/>
                <a:gd name="T16" fmla="*/ 7 w 720"/>
                <a:gd name="T17" fmla="*/ 58 h 2070"/>
                <a:gd name="T18" fmla="*/ 5 w 720"/>
                <a:gd name="T19" fmla="*/ 63 h 2070"/>
                <a:gd name="T20" fmla="*/ 2 w 720"/>
                <a:gd name="T21" fmla="*/ 72 h 2070"/>
                <a:gd name="T22" fmla="*/ 1 w 720"/>
                <a:gd name="T23" fmla="*/ 80 h 2070"/>
                <a:gd name="T24" fmla="*/ 0 w 720"/>
                <a:gd name="T25" fmla="*/ 90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>
                <a:alpha val="2509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</p:grp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596834"/>
              </p:ext>
            </p:extLst>
          </p:nvPr>
        </p:nvGraphicFramePr>
        <p:xfrm>
          <a:off x="61913" y="523875"/>
          <a:ext cx="406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4" name="Equation" r:id="rId3" imgW="406224" imgH="330057" progId="Equation.DSMT4">
                  <p:embed/>
                </p:oleObj>
              </mc:Choice>
              <mc:Fallback>
                <p:oleObj name="Equation" r:id="rId3" imgW="406224" imgH="330057" progId="Equation.DSMT4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523875"/>
                        <a:ext cx="4064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221528"/>
              </p:ext>
            </p:extLst>
          </p:nvPr>
        </p:nvGraphicFramePr>
        <p:xfrm>
          <a:off x="4159250" y="712788"/>
          <a:ext cx="508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5" name="Equation" r:id="rId5" imgW="508000" imgH="330200" progId="Equation.DSMT4">
                  <p:embed/>
                </p:oleObj>
              </mc:Choice>
              <mc:Fallback>
                <p:oleObj name="Equation" r:id="rId5" imgW="508000" imgH="330200" progId="Equation.DSMT4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0" y="712788"/>
                        <a:ext cx="5080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65543"/>
              </p:ext>
            </p:extLst>
          </p:nvPr>
        </p:nvGraphicFramePr>
        <p:xfrm>
          <a:off x="4137025" y="2055813"/>
          <a:ext cx="520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6" name="Equation" r:id="rId7" imgW="520474" imgH="330057" progId="Equation.DSMT4">
                  <p:embed/>
                </p:oleObj>
              </mc:Choice>
              <mc:Fallback>
                <p:oleObj name="Equation" r:id="rId7" imgW="520474" imgH="330057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7025" y="2055813"/>
                        <a:ext cx="5207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323900"/>
              </p:ext>
            </p:extLst>
          </p:nvPr>
        </p:nvGraphicFramePr>
        <p:xfrm>
          <a:off x="747531" y="589285"/>
          <a:ext cx="533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7" name="Equation" r:id="rId9" imgW="533160" imgH="291960" progId="Equation.DSMT4">
                  <p:embed/>
                </p:oleObj>
              </mc:Choice>
              <mc:Fallback>
                <p:oleObj name="Equation" r:id="rId9" imgW="533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531" y="589285"/>
                        <a:ext cx="533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433124"/>
              </p:ext>
            </p:extLst>
          </p:nvPr>
        </p:nvGraphicFramePr>
        <p:xfrm>
          <a:off x="450842" y="1656242"/>
          <a:ext cx="571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8" name="Equation" r:id="rId11" imgW="571320" imgH="291960" progId="Equation.DSMT4">
                  <p:embed/>
                </p:oleObj>
              </mc:Choice>
              <mc:Fallback>
                <p:oleObj name="Equation" r:id="rId11" imgW="571320" imgH="29196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42" y="1656242"/>
                        <a:ext cx="5715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030456" y="615960"/>
            <a:ext cx="363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Approximate description of the field: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710441"/>
              </p:ext>
            </p:extLst>
          </p:nvPr>
        </p:nvGraphicFramePr>
        <p:xfrm>
          <a:off x="5047637" y="1064437"/>
          <a:ext cx="3568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9" name="Equation" r:id="rId13" imgW="3568680" imgH="291960" progId="Equation.DSMT4">
                  <p:embed/>
                </p:oleObj>
              </mc:Choice>
              <mc:Fallback>
                <p:oleObj name="Equation" r:id="rId13" imgW="3568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47637" y="1064437"/>
                        <a:ext cx="3568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030456" y="1466482"/>
            <a:ext cx="262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Coupled-mode equations: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428440"/>
              </p:ext>
            </p:extLst>
          </p:nvPr>
        </p:nvGraphicFramePr>
        <p:xfrm>
          <a:off x="5263852" y="1920875"/>
          <a:ext cx="24765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0" name="Equation" r:id="rId15" imgW="2476440" imgH="1117440" progId="Equation.DSMT4">
                  <p:embed/>
                </p:oleObj>
              </mc:Choice>
              <mc:Fallback>
                <p:oleObj name="Equation" r:id="rId15" imgW="2476440" imgH="11174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852" y="1920875"/>
                        <a:ext cx="2476500" cy="1117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C0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54982" y="2209428"/>
            <a:ext cx="30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Power conservation  condition: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999"/>
              </p:ext>
            </p:extLst>
          </p:nvPr>
        </p:nvGraphicFramePr>
        <p:xfrm>
          <a:off x="808236" y="2569468"/>
          <a:ext cx="3187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1" name="Equation" r:id="rId17" imgW="3187440" imgH="571320" progId="Equation.DSMT4">
                  <p:embed/>
                </p:oleObj>
              </mc:Choice>
              <mc:Fallback>
                <p:oleObj name="Equation" r:id="rId17" imgW="31874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8236" y="2569468"/>
                        <a:ext cx="3187700" cy="571500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178330" y="563877"/>
            <a:ext cx="182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- normalized field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9512" y="3145532"/>
            <a:ext cx="363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Without lost of generality we choose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279042"/>
              </p:ext>
            </p:extLst>
          </p:nvPr>
        </p:nvGraphicFramePr>
        <p:xfrm>
          <a:off x="3758059" y="3182938"/>
          <a:ext cx="1219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2" name="Equation" r:id="rId19" imgW="1218960" imgH="291960" progId="Equation.DSMT4">
                  <p:embed/>
                </p:oleObj>
              </mc:Choice>
              <mc:Fallback>
                <p:oleObj name="Equation" r:id="rId19" imgW="1218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758059" y="3182938"/>
                        <a:ext cx="1219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222944" y="3150572"/>
            <a:ext cx="223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Boundary conditions: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492187"/>
              </p:ext>
            </p:extLst>
          </p:nvPr>
        </p:nvGraphicFramePr>
        <p:xfrm>
          <a:off x="7558732" y="3216571"/>
          <a:ext cx="901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3" name="Equation" r:id="rId21" imgW="901440" imgH="647640" progId="Equation.DSMT4">
                  <p:embed/>
                </p:oleObj>
              </mc:Choice>
              <mc:Fallback>
                <p:oleObj name="Equation" r:id="rId21" imgW="90144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558732" y="3216571"/>
                        <a:ext cx="9017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600955"/>
              </p:ext>
            </p:extLst>
          </p:nvPr>
        </p:nvGraphicFramePr>
        <p:xfrm>
          <a:off x="263128" y="3937000"/>
          <a:ext cx="54610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4" name="Equation" r:id="rId23" imgW="5460840" imgH="1434960" progId="Equation.DSMT4">
                  <p:embed/>
                </p:oleObj>
              </mc:Choice>
              <mc:Fallback>
                <p:oleObj name="Equation" r:id="rId23" imgW="5460840" imgH="1434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63128" y="3937000"/>
                        <a:ext cx="54610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215329" y="3568288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Solution: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096470"/>
              </p:ext>
            </p:extLst>
          </p:nvPr>
        </p:nvGraphicFramePr>
        <p:xfrm>
          <a:off x="5880397" y="4229100"/>
          <a:ext cx="312420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75" name="Equation" r:id="rId25" imgW="3124080" imgH="1079280" progId="Equation.DSMT4">
                  <p:embed/>
                </p:oleObj>
              </mc:Choice>
              <mc:Fallback>
                <p:oleObj name="Equation" r:id="rId25" imgW="3124080" imgH="107928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397" y="4229100"/>
                        <a:ext cx="312420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ounded Rectangle 43"/>
          <p:cNvSpPr/>
          <p:nvPr/>
        </p:nvSpPr>
        <p:spPr>
          <a:xfrm>
            <a:off x="5796136" y="4143011"/>
            <a:ext cx="3240360" cy="1224136"/>
          </a:xfrm>
          <a:prstGeom prst="roundRect">
            <a:avLst/>
          </a:prstGeom>
          <a:noFill/>
          <a:ln w="38100" cmpd="thickThin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27048" y="110563"/>
            <a:ext cx="4889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Two-mode interference coupler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4" name="Group 51"/>
          <p:cNvGrpSpPr>
            <a:grpSpLocks/>
          </p:cNvGrpSpPr>
          <p:nvPr/>
        </p:nvGrpSpPr>
        <p:grpSpPr bwMode="auto">
          <a:xfrm>
            <a:off x="467544" y="664858"/>
            <a:ext cx="1328102" cy="1839131"/>
            <a:chOff x="816" y="1105"/>
            <a:chExt cx="1387" cy="1530"/>
          </a:xfrm>
        </p:grpSpPr>
        <p:grpSp>
          <p:nvGrpSpPr>
            <p:cNvPr id="24" name="Group 52"/>
            <p:cNvGrpSpPr>
              <a:grpSpLocks/>
            </p:cNvGrpSpPr>
            <p:nvPr/>
          </p:nvGrpSpPr>
          <p:grpSpPr bwMode="auto">
            <a:xfrm>
              <a:off x="816" y="1105"/>
              <a:ext cx="1387" cy="943"/>
              <a:chOff x="816" y="1027"/>
              <a:chExt cx="1387" cy="943"/>
            </a:xfrm>
          </p:grpSpPr>
          <p:sp>
            <p:nvSpPr>
              <p:cNvPr id="28" name="Arc 53"/>
              <p:cNvSpPr>
                <a:spLocks/>
              </p:cNvSpPr>
              <p:nvPr/>
            </p:nvSpPr>
            <p:spPr bwMode="auto">
              <a:xfrm>
                <a:off x="816" y="1250"/>
                <a:ext cx="705" cy="720"/>
              </a:xfrm>
              <a:custGeom>
                <a:avLst/>
                <a:gdLst>
                  <a:gd name="T0" fmla="*/ 0 w 16714"/>
                  <a:gd name="T1" fmla="*/ 0 h 21600"/>
                  <a:gd name="T2" fmla="*/ 1 w 16714"/>
                  <a:gd name="T3" fmla="*/ 0 h 21600"/>
                  <a:gd name="T4" fmla="*/ 0 w 16714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16714"/>
                  <a:gd name="T10" fmla="*/ 0 h 21600"/>
                  <a:gd name="T11" fmla="*/ 16714 w 167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714" h="21600" fill="none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</a:path>
                  <a:path w="16714" h="21600" stroke="0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9" name="Arc 54"/>
              <p:cNvSpPr>
                <a:spLocks/>
              </p:cNvSpPr>
              <p:nvPr/>
            </p:nvSpPr>
            <p:spPr bwMode="auto">
              <a:xfrm flipH="1" flipV="1">
                <a:off x="1498" y="1027"/>
                <a:ext cx="705" cy="720"/>
              </a:xfrm>
              <a:custGeom>
                <a:avLst/>
                <a:gdLst>
                  <a:gd name="T0" fmla="*/ 0 w 16714"/>
                  <a:gd name="T1" fmla="*/ 0 h 21600"/>
                  <a:gd name="T2" fmla="*/ 1 w 16714"/>
                  <a:gd name="T3" fmla="*/ 0 h 21600"/>
                  <a:gd name="T4" fmla="*/ 0 w 16714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16714"/>
                  <a:gd name="T10" fmla="*/ 0 h 21600"/>
                  <a:gd name="T11" fmla="*/ 16714 w 167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714" h="21600" fill="none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</a:path>
                  <a:path w="16714" h="21600" stroke="0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 flipV="1">
              <a:off x="816" y="1701"/>
              <a:ext cx="1387" cy="934"/>
              <a:chOff x="816" y="1063"/>
              <a:chExt cx="1387" cy="934"/>
            </a:xfrm>
          </p:grpSpPr>
          <p:sp>
            <p:nvSpPr>
              <p:cNvPr id="26" name="Arc 56"/>
              <p:cNvSpPr>
                <a:spLocks/>
              </p:cNvSpPr>
              <p:nvPr/>
            </p:nvSpPr>
            <p:spPr bwMode="auto">
              <a:xfrm>
                <a:off x="816" y="1277"/>
                <a:ext cx="705" cy="720"/>
              </a:xfrm>
              <a:custGeom>
                <a:avLst/>
                <a:gdLst>
                  <a:gd name="T0" fmla="*/ 0 w 16714"/>
                  <a:gd name="T1" fmla="*/ 0 h 21600"/>
                  <a:gd name="T2" fmla="*/ 1 w 16714"/>
                  <a:gd name="T3" fmla="*/ 0 h 21600"/>
                  <a:gd name="T4" fmla="*/ 0 w 16714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16714"/>
                  <a:gd name="T10" fmla="*/ 0 h 21600"/>
                  <a:gd name="T11" fmla="*/ 16714 w 167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714" h="21600" fill="none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</a:path>
                  <a:path w="16714" h="21600" stroke="0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27" name="Arc 57"/>
              <p:cNvSpPr>
                <a:spLocks/>
              </p:cNvSpPr>
              <p:nvPr/>
            </p:nvSpPr>
            <p:spPr bwMode="auto">
              <a:xfrm flipH="1" flipV="1">
                <a:off x="1498" y="1063"/>
                <a:ext cx="705" cy="720"/>
              </a:xfrm>
              <a:custGeom>
                <a:avLst/>
                <a:gdLst>
                  <a:gd name="T0" fmla="*/ 0 w 16714"/>
                  <a:gd name="T1" fmla="*/ 0 h 21600"/>
                  <a:gd name="T2" fmla="*/ 1 w 16714"/>
                  <a:gd name="T3" fmla="*/ 0 h 21600"/>
                  <a:gd name="T4" fmla="*/ 0 w 16714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16714"/>
                  <a:gd name="T10" fmla="*/ 0 h 21600"/>
                  <a:gd name="T11" fmla="*/ 16714 w 167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714" h="21600" fill="none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</a:path>
                  <a:path w="16714" h="21600" stroke="0" extrusionOk="0">
                    <a:moveTo>
                      <a:pt x="-1" y="0"/>
                    </a:moveTo>
                    <a:cubicBezTo>
                      <a:pt x="6476" y="0"/>
                      <a:pt x="12611" y="2906"/>
                      <a:pt x="16714" y="791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0">
                <a:solidFill>
                  <a:srgbClr val="6666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sp>
        <p:nvSpPr>
          <p:cNvPr id="22" name="Arc 60"/>
          <p:cNvSpPr>
            <a:spLocks/>
          </p:cNvSpPr>
          <p:nvPr/>
        </p:nvSpPr>
        <p:spPr bwMode="auto">
          <a:xfrm flipH="1">
            <a:off x="3428037" y="933159"/>
            <a:ext cx="675063" cy="866263"/>
          </a:xfrm>
          <a:custGeom>
            <a:avLst/>
            <a:gdLst>
              <a:gd name="T0" fmla="*/ 0 w 16714"/>
              <a:gd name="T1" fmla="*/ 0 h 21600"/>
              <a:gd name="T2" fmla="*/ 1 w 16714"/>
              <a:gd name="T3" fmla="*/ 0 h 21600"/>
              <a:gd name="T4" fmla="*/ 0 w 16714"/>
              <a:gd name="T5" fmla="*/ 1 h 21600"/>
              <a:gd name="T6" fmla="*/ 0 60000 65536"/>
              <a:gd name="T7" fmla="*/ 0 60000 65536"/>
              <a:gd name="T8" fmla="*/ 0 60000 65536"/>
              <a:gd name="T9" fmla="*/ 0 w 16714"/>
              <a:gd name="T10" fmla="*/ 0 h 21600"/>
              <a:gd name="T11" fmla="*/ 16714 w 167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14" h="21600" fill="none" extrusionOk="0">
                <a:moveTo>
                  <a:pt x="-1" y="0"/>
                </a:moveTo>
                <a:cubicBezTo>
                  <a:pt x="6476" y="0"/>
                  <a:pt x="12611" y="2906"/>
                  <a:pt x="16714" y="7917"/>
                </a:cubicBezTo>
              </a:path>
              <a:path w="16714" h="21600" stroke="0" extrusionOk="0">
                <a:moveTo>
                  <a:pt x="-1" y="0"/>
                </a:moveTo>
                <a:cubicBezTo>
                  <a:pt x="6476" y="0"/>
                  <a:pt x="12611" y="2906"/>
                  <a:pt x="16714" y="7917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66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3" name="Arc 61"/>
          <p:cNvSpPr>
            <a:spLocks/>
          </p:cNvSpPr>
          <p:nvPr/>
        </p:nvSpPr>
        <p:spPr bwMode="auto">
          <a:xfrm flipV="1">
            <a:off x="2774998" y="664858"/>
            <a:ext cx="675063" cy="866263"/>
          </a:xfrm>
          <a:custGeom>
            <a:avLst/>
            <a:gdLst>
              <a:gd name="T0" fmla="*/ 0 w 16714"/>
              <a:gd name="T1" fmla="*/ 0 h 21600"/>
              <a:gd name="T2" fmla="*/ 1 w 16714"/>
              <a:gd name="T3" fmla="*/ 0 h 21600"/>
              <a:gd name="T4" fmla="*/ 0 w 16714"/>
              <a:gd name="T5" fmla="*/ 1 h 21600"/>
              <a:gd name="T6" fmla="*/ 0 60000 65536"/>
              <a:gd name="T7" fmla="*/ 0 60000 65536"/>
              <a:gd name="T8" fmla="*/ 0 60000 65536"/>
              <a:gd name="T9" fmla="*/ 0 w 16714"/>
              <a:gd name="T10" fmla="*/ 0 h 21600"/>
              <a:gd name="T11" fmla="*/ 16714 w 167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14" h="21600" fill="none" extrusionOk="0">
                <a:moveTo>
                  <a:pt x="-1" y="0"/>
                </a:moveTo>
                <a:cubicBezTo>
                  <a:pt x="6476" y="0"/>
                  <a:pt x="12611" y="2906"/>
                  <a:pt x="16714" y="7917"/>
                </a:cubicBezTo>
              </a:path>
              <a:path w="16714" h="21600" stroke="0" extrusionOk="0">
                <a:moveTo>
                  <a:pt x="-1" y="0"/>
                </a:moveTo>
                <a:cubicBezTo>
                  <a:pt x="6476" y="0"/>
                  <a:pt x="12611" y="2906"/>
                  <a:pt x="16714" y="7917"/>
                </a:cubicBezTo>
                <a:lnTo>
                  <a:pt x="0" y="21600"/>
                </a:lnTo>
                <a:close/>
              </a:path>
            </a:pathLst>
          </a:custGeom>
          <a:noFill/>
          <a:ln w="127000">
            <a:solidFill>
              <a:srgbClr val="66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grpSp>
        <p:nvGrpSpPr>
          <p:cNvPr id="19" name="Group 62"/>
          <p:cNvGrpSpPr>
            <a:grpSpLocks/>
          </p:cNvGrpSpPr>
          <p:nvPr/>
        </p:nvGrpSpPr>
        <p:grpSpPr bwMode="auto">
          <a:xfrm flipH="1" flipV="1">
            <a:off x="2774998" y="1377231"/>
            <a:ext cx="1328102" cy="1123736"/>
            <a:chOff x="816" y="1036"/>
            <a:chExt cx="1387" cy="934"/>
          </a:xfrm>
        </p:grpSpPr>
        <p:sp>
          <p:nvSpPr>
            <p:cNvPr id="20" name="Arc 63"/>
            <p:cNvSpPr>
              <a:spLocks/>
            </p:cNvSpPr>
            <p:nvPr/>
          </p:nvSpPr>
          <p:spPr bwMode="auto">
            <a:xfrm>
              <a:off x="816" y="1250"/>
              <a:ext cx="705" cy="720"/>
            </a:xfrm>
            <a:custGeom>
              <a:avLst/>
              <a:gdLst>
                <a:gd name="T0" fmla="*/ 0 w 16714"/>
                <a:gd name="T1" fmla="*/ 0 h 21600"/>
                <a:gd name="T2" fmla="*/ 1 w 16714"/>
                <a:gd name="T3" fmla="*/ 0 h 21600"/>
                <a:gd name="T4" fmla="*/ 0 w 16714"/>
                <a:gd name="T5" fmla="*/ 1 h 21600"/>
                <a:gd name="T6" fmla="*/ 0 60000 65536"/>
                <a:gd name="T7" fmla="*/ 0 60000 65536"/>
                <a:gd name="T8" fmla="*/ 0 60000 65536"/>
                <a:gd name="T9" fmla="*/ 0 w 16714"/>
                <a:gd name="T10" fmla="*/ 0 h 21600"/>
                <a:gd name="T11" fmla="*/ 16714 w 167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14" h="21600" fill="none" extrusionOk="0">
                  <a:moveTo>
                    <a:pt x="-1" y="0"/>
                  </a:moveTo>
                  <a:cubicBezTo>
                    <a:pt x="6476" y="0"/>
                    <a:pt x="12611" y="2906"/>
                    <a:pt x="16714" y="7917"/>
                  </a:cubicBezTo>
                </a:path>
                <a:path w="16714" h="21600" stroke="0" extrusionOk="0">
                  <a:moveTo>
                    <a:pt x="-1" y="0"/>
                  </a:moveTo>
                  <a:cubicBezTo>
                    <a:pt x="6476" y="0"/>
                    <a:pt x="12611" y="2906"/>
                    <a:pt x="16714" y="791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0">
              <a:solidFill>
                <a:srgbClr val="66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1" name="Arc 64"/>
            <p:cNvSpPr>
              <a:spLocks/>
            </p:cNvSpPr>
            <p:nvPr/>
          </p:nvSpPr>
          <p:spPr bwMode="auto">
            <a:xfrm flipH="1" flipV="1">
              <a:off x="1498" y="1036"/>
              <a:ext cx="705" cy="720"/>
            </a:xfrm>
            <a:custGeom>
              <a:avLst/>
              <a:gdLst>
                <a:gd name="T0" fmla="*/ 0 w 16714"/>
                <a:gd name="T1" fmla="*/ 0 h 21600"/>
                <a:gd name="T2" fmla="*/ 1 w 16714"/>
                <a:gd name="T3" fmla="*/ 0 h 21600"/>
                <a:gd name="T4" fmla="*/ 0 w 16714"/>
                <a:gd name="T5" fmla="*/ 1 h 21600"/>
                <a:gd name="T6" fmla="*/ 0 60000 65536"/>
                <a:gd name="T7" fmla="*/ 0 60000 65536"/>
                <a:gd name="T8" fmla="*/ 0 60000 65536"/>
                <a:gd name="T9" fmla="*/ 0 w 16714"/>
                <a:gd name="T10" fmla="*/ 0 h 21600"/>
                <a:gd name="T11" fmla="*/ 16714 w 167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14" h="21600" fill="none" extrusionOk="0">
                  <a:moveTo>
                    <a:pt x="-1" y="0"/>
                  </a:moveTo>
                  <a:cubicBezTo>
                    <a:pt x="6476" y="0"/>
                    <a:pt x="12611" y="2906"/>
                    <a:pt x="16714" y="7917"/>
                  </a:cubicBezTo>
                </a:path>
                <a:path w="16714" h="21600" stroke="0" extrusionOk="0">
                  <a:moveTo>
                    <a:pt x="-1" y="0"/>
                  </a:moveTo>
                  <a:cubicBezTo>
                    <a:pt x="6476" y="0"/>
                    <a:pt x="12611" y="2906"/>
                    <a:pt x="16714" y="791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0">
              <a:solidFill>
                <a:srgbClr val="66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16" name="Line 65"/>
          <p:cNvSpPr>
            <a:spLocks noChangeShapeType="1"/>
          </p:cNvSpPr>
          <p:nvPr/>
        </p:nvSpPr>
        <p:spPr bwMode="auto">
          <a:xfrm>
            <a:off x="1788529" y="1530331"/>
            <a:ext cx="1010667" cy="0"/>
          </a:xfrm>
          <a:prstGeom prst="line">
            <a:avLst/>
          </a:prstGeom>
          <a:noFill/>
          <a:ln w="127000">
            <a:solidFill>
              <a:srgbClr val="666699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7" name="Line 66"/>
          <p:cNvSpPr>
            <a:spLocks noChangeShapeType="1"/>
          </p:cNvSpPr>
          <p:nvPr/>
        </p:nvSpPr>
        <p:spPr bwMode="auto">
          <a:xfrm>
            <a:off x="1788529" y="1632821"/>
            <a:ext cx="1010667" cy="0"/>
          </a:xfrm>
          <a:prstGeom prst="line">
            <a:avLst/>
          </a:prstGeom>
          <a:noFill/>
          <a:ln w="127000">
            <a:solidFill>
              <a:srgbClr val="666699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5" name="Freeform 68"/>
          <p:cNvSpPr>
            <a:spLocks/>
          </p:cNvSpPr>
          <p:nvPr/>
        </p:nvSpPr>
        <p:spPr bwMode="auto">
          <a:xfrm>
            <a:off x="550106" y="659164"/>
            <a:ext cx="244838" cy="614941"/>
          </a:xfrm>
          <a:custGeom>
            <a:avLst/>
            <a:gdLst>
              <a:gd name="T0" fmla="*/ 0 w 720"/>
              <a:gd name="T1" fmla="*/ 0 h 2070"/>
              <a:gd name="T2" fmla="*/ 3 w 720"/>
              <a:gd name="T3" fmla="*/ 9 h 2070"/>
              <a:gd name="T4" fmla="*/ 9 w 720"/>
              <a:gd name="T5" fmla="*/ 21 h 2070"/>
              <a:gd name="T6" fmla="*/ 16 w 720"/>
              <a:gd name="T7" fmla="*/ 27 h 2070"/>
              <a:gd name="T8" fmla="*/ 27 w 720"/>
              <a:gd name="T9" fmla="*/ 34 h 2070"/>
              <a:gd name="T10" fmla="*/ 38 w 720"/>
              <a:gd name="T11" fmla="*/ 41 h 2070"/>
              <a:gd name="T12" fmla="*/ 41 w 720"/>
              <a:gd name="T13" fmla="*/ 46 h 2070"/>
              <a:gd name="T14" fmla="*/ 38 w 720"/>
              <a:gd name="T15" fmla="*/ 51 h 2070"/>
              <a:gd name="T16" fmla="*/ 27 w 720"/>
              <a:gd name="T17" fmla="*/ 58 h 2070"/>
              <a:gd name="T18" fmla="*/ 19 w 720"/>
              <a:gd name="T19" fmla="*/ 63 h 2070"/>
              <a:gd name="T20" fmla="*/ 9 w 720"/>
              <a:gd name="T21" fmla="*/ 72 h 2070"/>
              <a:gd name="T22" fmla="*/ 3 w 720"/>
              <a:gd name="T23" fmla="*/ 80 h 2070"/>
              <a:gd name="T24" fmla="*/ 0 w 720"/>
              <a:gd name="T25" fmla="*/ 90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" name="Freeform 70"/>
          <p:cNvSpPr>
            <a:spLocks/>
          </p:cNvSpPr>
          <p:nvPr/>
        </p:nvSpPr>
        <p:spPr bwMode="auto">
          <a:xfrm>
            <a:off x="3940824" y="617883"/>
            <a:ext cx="126689" cy="614941"/>
          </a:xfrm>
          <a:custGeom>
            <a:avLst/>
            <a:gdLst>
              <a:gd name="T0" fmla="*/ 0 w 720"/>
              <a:gd name="T1" fmla="*/ 0 h 2070"/>
              <a:gd name="T2" fmla="*/ 1 w 720"/>
              <a:gd name="T3" fmla="*/ 9 h 2070"/>
              <a:gd name="T4" fmla="*/ 2 w 720"/>
              <a:gd name="T5" fmla="*/ 21 h 2070"/>
              <a:gd name="T6" fmla="*/ 4 w 720"/>
              <a:gd name="T7" fmla="*/ 27 h 2070"/>
              <a:gd name="T8" fmla="*/ 7 w 720"/>
              <a:gd name="T9" fmla="*/ 34 h 2070"/>
              <a:gd name="T10" fmla="*/ 10 w 720"/>
              <a:gd name="T11" fmla="*/ 41 h 2070"/>
              <a:gd name="T12" fmla="*/ 11 w 720"/>
              <a:gd name="T13" fmla="*/ 46 h 2070"/>
              <a:gd name="T14" fmla="*/ 10 w 720"/>
              <a:gd name="T15" fmla="*/ 51 h 2070"/>
              <a:gd name="T16" fmla="*/ 7 w 720"/>
              <a:gd name="T17" fmla="*/ 58 h 2070"/>
              <a:gd name="T18" fmla="*/ 5 w 720"/>
              <a:gd name="T19" fmla="*/ 63 h 2070"/>
              <a:gd name="T20" fmla="*/ 2 w 720"/>
              <a:gd name="T21" fmla="*/ 72 h 2070"/>
              <a:gd name="T22" fmla="*/ 1 w 720"/>
              <a:gd name="T23" fmla="*/ 80 h 2070"/>
              <a:gd name="T24" fmla="*/ 0 w 720"/>
              <a:gd name="T25" fmla="*/ 90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" name="Freeform 73"/>
          <p:cNvSpPr>
            <a:spLocks/>
          </p:cNvSpPr>
          <p:nvPr/>
        </p:nvSpPr>
        <p:spPr bwMode="auto">
          <a:xfrm>
            <a:off x="3929436" y="1917342"/>
            <a:ext cx="126689" cy="614941"/>
          </a:xfrm>
          <a:custGeom>
            <a:avLst/>
            <a:gdLst>
              <a:gd name="T0" fmla="*/ 0 w 720"/>
              <a:gd name="T1" fmla="*/ 0 h 2070"/>
              <a:gd name="T2" fmla="*/ 1 w 720"/>
              <a:gd name="T3" fmla="*/ 9 h 2070"/>
              <a:gd name="T4" fmla="*/ 2 w 720"/>
              <a:gd name="T5" fmla="*/ 21 h 2070"/>
              <a:gd name="T6" fmla="*/ 4 w 720"/>
              <a:gd name="T7" fmla="*/ 27 h 2070"/>
              <a:gd name="T8" fmla="*/ 7 w 720"/>
              <a:gd name="T9" fmla="*/ 34 h 2070"/>
              <a:gd name="T10" fmla="*/ 10 w 720"/>
              <a:gd name="T11" fmla="*/ 41 h 2070"/>
              <a:gd name="T12" fmla="*/ 11 w 720"/>
              <a:gd name="T13" fmla="*/ 46 h 2070"/>
              <a:gd name="T14" fmla="*/ 10 w 720"/>
              <a:gd name="T15" fmla="*/ 51 h 2070"/>
              <a:gd name="T16" fmla="*/ 7 w 720"/>
              <a:gd name="T17" fmla="*/ 58 h 2070"/>
              <a:gd name="T18" fmla="*/ 5 w 720"/>
              <a:gd name="T19" fmla="*/ 63 h 2070"/>
              <a:gd name="T20" fmla="*/ 2 w 720"/>
              <a:gd name="T21" fmla="*/ 72 h 2070"/>
              <a:gd name="T22" fmla="*/ 1 w 720"/>
              <a:gd name="T23" fmla="*/ 80 h 2070"/>
              <a:gd name="T24" fmla="*/ 0 w 720"/>
              <a:gd name="T25" fmla="*/ 90 h 20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2070"/>
              <a:gd name="T41" fmla="*/ 720 w 720"/>
              <a:gd name="T42" fmla="*/ 2070 h 20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2070">
                <a:moveTo>
                  <a:pt x="0" y="0"/>
                </a:moveTo>
                <a:cubicBezTo>
                  <a:pt x="13" y="34"/>
                  <a:pt x="22" y="128"/>
                  <a:pt x="47" y="207"/>
                </a:cubicBezTo>
                <a:cubicBezTo>
                  <a:pt x="73" y="286"/>
                  <a:pt x="120" y="410"/>
                  <a:pt x="158" y="477"/>
                </a:cubicBezTo>
                <a:cubicBezTo>
                  <a:pt x="196" y="544"/>
                  <a:pt x="224" y="562"/>
                  <a:pt x="278" y="612"/>
                </a:cubicBezTo>
                <a:cubicBezTo>
                  <a:pt x="332" y="662"/>
                  <a:pt x="411" y="720"/>
                  <a:pt x="474" y="774"/>
                </a:cubicBezTo>
                <a:cubicBezTo>
                  <a:pt x="540" y="828"/>
                  <a:pt x="632" y="888"/>
                  <a:pt x="673" y="936"/>
                </a:cubicBezTo>
                <a:cubicBezTo>
                  <a:pt x="714" y="984"/>
                  <a:pt x="720" y="1020"/>
                  <a:pt x="720" y="1060"/>
                </a:cubicBezTo>
                <a:cubicBezTo>
                  <a:pt x="720" y="1100"/>
                  <a:pt x="715" y="1134"/>
                  <a:pt x="673" y="1179"/>
                </a:cubicBezTo>
                <a:cubicBezTo>
                  <a:pt x="631" y="1224"/>
                  <a:pt x="527" y="1287"/>
                  <a:pt x="470" y="1330"/>
                </a:cubicBezTo>
                <a:cubicBezTo>
                  <a:pt x="413" y="1373"/>
                  <a:pt x="382" y="1387"/>
                  <a:pt x="330" y="1440"/>
                </a:cubicBezTo>
                <a:cubicBezTo>
                  <a:pt x="278" y="1493"/>
                  <a:pt x="205" y="1583"/>
                  <a:pt x="160" y="1650"/>
                </a:cubicBezTo>
                <a:cubicBezTo>
                  <a:pt x="115" y="1717"/>
                  <a:pt x="87" y="1770"/>
                  <a:pt x="60" y="1840"/>
                </a:cubicBezTo>
                <a:cubicBezTo>
                  <a:pt x="33" y="1910"/>
                  <a:pt x="12" y="2022"/>
                  <a:pt x="0" y="2070"/>
                </a:cubicBez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graphicFrame>
        <p:nvGraphicFramePr>
          <p:cNvPr id="3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74485"/>
              </p:ext>
            </p:extLst>
          </p:nvPr>
        </p:nvGraphicFramePr>
        <p:xfrm>
          <a:off x="93663" y="595313"/>
          <a:ext cx="342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47" name="Equation" r:id="rId3" imgW="342720" imgH="317160" progId="Equation.DSMT4">
                  <p:embed/>
                </p:oleObj>
              </mc:Choice>
              <mc:Fallback>
                <p:oleObj name="Equation" r:id="rId3" imgW="3427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595313"/>
                        <a:ext cx="3429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380590"/>
              </p:ext>
            </p:extLst>
          </p:nvPr>
        </p:nvGraphicFramePr>
        <p:xfrm>
          <a:off x="4197350" y="784225"/>
          <a:ext cx="43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48" name="Equation" r:id="rId5" imgW="431640" imgH="317160" progId="Equation.DSMT4">
                  <p:embed/>
                </p:oleObj>
              </mc:Choice>
              <mc:Fallback>
                <p:oleObj name="Equation" r:id="rId5" imgW="4316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350" y="784225"/>
                        <a:ext cx="4318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148513"/>
              </p:ext>
            </p:extLst>
          </p:nvPr>
        </p:nvGraphicFramePr>
        <p:xfrm>
          <a:off x="4175125" y="2125663"/>
          <a:ext cx="444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49" name="Equation" r:id="rId7" imgW="444240" imgH="317160" progId="Equation.DSMT4">
                  <p:embed/>
                </p:oleObj>
              </mc:Choice>
              <mc:Fallback>
                <p:oleObj name="Equation" r:id="rId7" imgW="4442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25" y="2125663"/>
                        <a:ext cx="4445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130221" y="1301969"/>
            <a:ext cx="497566" cy="565242"/>
            <a:chOff x="1907702" y="1171840"/>
            <a:chExt cx="831857" cy="8255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907702" y="1171840"/>
              <a:ext cx="174625" cy="825500"/>
            </a:xfrm>
            <a:custGeom>
              <a:avLst/>
              <a:gdLst>
                <a:gd name="T0" fmla="*/ 0 w 720"/>
                <a:gd name="T1" fmla="*/ 0 h 2070"/>
                <a:gd name="T2" fmla="*/ 1 w 720"/>
                <a:gd name="T3" fmla="*/ 19 h 2070"/>
                <a:gd name="T4" fmla="*/ 4 w 720"/>
                <a:gd name="T5" fmla="*/ 43 h 2070"/>
                <a:gd name="T6" fmla="*/ 6 w 720"/>
                <a:gd name="T7" fmla="*/ 55 h 2070"/>
                <a:gd name="T8" fmla="*/ 11 w 720"/>
                <a:gd name="T9" fmla="*/ 70 h 2070"/>
                <a:gd name="T10" fmla="*/ 16 w 720"/>
                <a:gd name="T11" fmla="*/ 85 h 2070"/>
                <a:gd name="T12" fmla="*/ 17 w 720"/>
                <a:gd name="T13" fmla="*/ 96 h 2070"/>
                <a:gd name="T14" fmla="*/ 16 w 720"/>
                <a:gd name="T15" fmla="*/ 107 h 2070"/>
                <a:gd name="T16" fmla="*/ 11 w 720"/>
                <a:gd name="T17" fmla="*/ 121 h 2070"/>
                <a:gd name="T18" fmla="*/ 8 w 720"/>
                <a:gd name="T19" fmla="*/ 131 h 2070"/>
                <a:gd name="T20" fmla="*/ 4 w 720"/>
                <a:gd name="T21" fmla="*/ 150 h 2070"/>
                <a:gd name="T22" fmla="*/ 1 w 720"/>
                <a:gd name="T23" fmla="*/ 167 h 2070"/>
                <a:gd name="T24" fmla="*/ 0 w 720"/>
                <a:gd name="T25" fmla="*/ 188 h 20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0"/>
                <a:gd name="T40" fmla="*/ 0 h 2070"/>
                <a:gd name="T41" fmla="*/ 720 w 720"/>
                <a:gd name="T42" fmla="*/ 2070 h 20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0" h="2070">
                  <a:moveTo>
                    <a:pt x="0" y="0"/>
                  </a:moveTo>
                  <a:cubicBezTo>
                    <a:pt x="13" y="34"/>
                    <a:pt x="22" y="128"/>
                    <a:pt x="47" y="207"/>
                  </a:cubicBezTo>
                  <a:cubicBezTo>
                    <a:pt x="73" y="286"/>
                    <a:pt x="120" y="410"/>
                    <a:pt x="158" y="477"/>
                  </a:cubicBezTo>
                  <a:cubicBezTo>
                    <a:pt x="196" y="544"/>
                    <a:pt x="224" y="562"/>
                    <a:pt x="278" y="612"/>
                  </a:cubicBezTo>
                  <a:cubicBezTo>
                    <a:pt x="332" y="662"/>
                    <a:pt x="411" y="720"/>
                    <a:pt x="474" y="774"/>
                  </a:cubicBezTo>
                  <a:cubicBezTo>
                    <a:pt x="540" y="828"/>
                    <a:pt x="632" y="888"/>
                    <a:pt x="673" y="936"/>
                  </a:cubicBezTo>
                  <a:cubicBezTo>
                    <a:pt x="714" y="984"/>
                    <a:pt x="720" y="1020"/>
                    <a:pt x="720" y="1060"/>
                  </a:cubicBezTo>
                  <a:cubicBezTo>
                    <a:pt x="720" y="1100"/>
                    <a:pt x="715" y="1134"/>
                    <a:pt x="673" y="1179"/>
                  </a:cubicBezTo>
                  <a:cubicBezTo>
                    <a:pt x="631" y="1224"/>
                    <a:pt x="527" y="1287"/>
                    <a:pt x="470" y="1330"/>
                  </a:cubicBezTo>
                  <a:cubicBezTo>
                    <a:pt x="413" y="1373"/>
                    <a:pt x="382" y="1387"/>
                    <a:pt x="330" y="1440"/>
                  </a:cubicBezTo>
                  <a:cubicBezTo>
                    <a:pt x="278" y="1493"/>
                    <a:pt x="205" y="1583"/>
                    <a:pt x="160" y="1650"/>
                  </a:cubicBezTo>
                  <a:cubicBezTo>
                    <a:pt x="115" y="1717"/>
                    <a:pt x="87" y="1770"/>
                    <a:pt x="60" y="1840"/>
                  </a:cubicBezTo>
                  <a:cubicBezTo>
                    <a:pt x="33" y="1910"/>
                    <a:pt x="12" y="2022"/>
                    <a:pt x="0" y="2070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pSp>
          <p:nvGrpSpPr>
            <p:cNvPr id="34" name="Group 8"/>
            <p:cNvGrpSpPr>
              <a:grpSpLocks/>
            </p:cNvGrpSpPr>
            <p:nvPr/>
          </p:nvGrpSpPr>
          <p:grpSpPr bwMode="auto">
            <a:xfrm>
              <a:off x="2364910" y="1208881"/>
              <a:ext cx="374649" cy="756708"/>
              <a:chOff x="7639" y="10622"/>
              <a:chExt cx="318" cy="1476"/>
            </a:xfrm>
          </p:grpSpPr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7797" y="10622"/>
                <a:ext cx="160" cy="775"/>
              </a:xfrm>
              <a:custGeom>
                <a:avLst/>
                <a:gdLst>
                  <a:gd name="T0" fmla="*/ 0 w 720"/>
                  <a:gd name="T1" fmla="*/ 0 h 2070"/>
                  <a:gd name="T2" fmla="*/ 2 w 720"/>
                  <a:gd name="T3" fmla="*/ 29 h 2070"/>
                  <a:gd name="T4" fmla="*/ 8 w 720"/>
                  <a:gd name="T5" fmla="*/ 67 h 2070"/>
                  <a:gd name="T6" fmla="*/ 14 w 720"/>
                  <a:gd name="T7" fmla="*/ 86 h 2070"/>
                  <a:gd name="T8" fmla="*/ 23 w 720"/>
                  <a:gd name="T9" fmla="*/ 109 h 2070"/>
                  <a:gd name="T10" fmla="*/ 33 w 720"/>
                  <a:gd name="T11" fmla="*/ 131 h 2070"/>
                  <a:gd name="T12" fmla="*/ 36 w 720"/>
                  <a:gd name="T13" fmla="*/ 149 h 2070"/>
                  <a:gd name="T14" fmla="*/ 33 w 720"/>
                  <a:gd name="T15" fmla="*/ 165 h 2070"/>
                  <a:gd name="T16" fmla="*/ 23 w 720"/>
                  <a:gd name="T17" fmla="*/ 186 h 2070"/>
                  <a:gd name="T18" fmla="*/ 16 w 720"/>
                  <a:gd name="T19" fmla="*/ 202 h 2070"/>
                  <a:gd name="T20" fmla="*/ 8 w 720"/>
                  <a:gd name="T21" fmla="*/ 231 h 2070"/>
                  <a:gd name="T22" fmla="*/ 3 w 720"/>
                  <a:gd name="T23" fmla="*/ 258 h 2070"/>
                  <a:gd name="T24" fmla="*/ 0 w 720"/>
                  <a:gd name="T25" fmla="*/ 2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>
            <p:nvSpPr>
              <p:cNvPr id="36" name="Freeform 10"/>
              <p:cNvSpPr>
                <a:spLocks/>
              </p:cNvSpPr>
              <p:nvPr/>
            </p:nvSpPr>
            <p:spPr bwMode="auto">
              <a:xfrm flipH="1">
                <a:off x="7639" y="11323"/>
                <a:ext cx="160" cy="775"/>
              </a:xfrm>
              <a:custGeom>
                <a:avLst/>
                <a:gdLst>
                  <a:gd name="T0" fmla="*/ 0 w 720"/>
                  <a:gd name="T1" fmla="*/ 0 h 2070"/>
                  <a:gd name="T2" fmla="*/ 2 w 720"/>
                  <a:gd name="T3" fmla="*/ 29 h 2070"/>
                  <a:gd name="T4" fmla="*/ 8 w 720"/>
                  <a:gd name="T5" fmla="*/ 67 h 2070"/>
                  <a:gd name="T6" fmla="*/ 14 w 720"/>
                  <a:gd name="T7" fmla="*/ 86 h 2070"/>
                  <a:gd name="T8" fmla="*/ 23 w 720"/>
                  <a:gd name="T9" fmla="*/ 109 h 2070"/>
                  <a:gd name="T10" fmla="*/ 33 w 720"/>
                  <a:gd name="T11" fmla="*/ 131 h 2070"/>
                  <a:gd name="T12" fmla="*/ 36 w 720"/>
                  <a:gd name="T13" fmla="*/ 149 h 2070"/>
                  <a:gd name="T14" fmla="*/ 33 w 720"/>
                  <a:gd name="T15" fmla="*/ 165 h 2070"/>
                  <a:gd name="T16" fmla="*/ 23 w 720"/>
                  <a:gd name="T17" fmla="*/ 186 h 2070"/>
                  <a:gd name="T18" fmla="*/ 16 w 720"/>
                  <a:gd name="T19" fmla="*/ 202 h 2070"/>
                  <a:gd name="T20" fmla="*/ 8 w 720"/>
                  <a:gd name="T21" fmla="*/ 231 h 2070"/>
                  <a:gd name="T22" fmla="*/ 3 w 720"/>
                  <a:gd name="T23" fmla="*/ 258 h 2070"/>
                  <a:gd name="T24" fmla="*/ 0 w 720"/>
                  <a:gd name="T25" fmla="*/ 290 h 20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0"/>
                  <a:gd name="T40" fmla="*/ 0 h 2070"/>
                  <a:gd name="T41" fmla="*/ 720 w 720"/>
                  <a:gd name="T42" fmla="*/ 2070 h 20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0" h="2070">
                    <a:moveTo>
                      <a:pt x="0" y="0"/>
                    </a:moveTo>
                    <a:cubicBezTo>
                      <a:pt x="13" y="34"/>
                      <a:pt x="22" y="128"/>
                      <a:pt x="47" y="207"/>
                    </a:cubicBezTo>
                    <a:cubicBezTo>
                      <a:pt x="73" y="286"/>
                      <a:pt x="120" y="410"/>
                      <a:pt x="158" y="477"/>
                    </a:cubicBezTo>
                    <a:cubicBezTo>
                      <a:pt x="196" y="544"/>
                      <a:pt x="224" y="562"/>
                      <a:pt x="278" y="612"/>
                    </a:cubicBezTo>
                    <a:cubicBezTo>
                      <a:pt x="332" y="662"/>
                      <a:pt x="411" y="720"/>
                      <a:pt x="474" y="774"/>
                    </a:cubicBezTo>
                    <a:cubicBezTo>
                      <a:pt x="540" y="828"/>
                      <a:pt x="632" y="888"/>
                      <a:pt x="673" y="936"/>
                    </a:cubicBezTo>
                    <a:cubicBezTo>
                      <a:pt x="714" y="984"/>
                      <a:pt x="720" y="1020"/>
                      <a:pt x="720" y="1060"/>
                    </a:cubicBezTo>
                    <a:cubicBezTo>
                      <a:pt x="720" y="1100"/>
                      <a:pt x="715" y="1134"/>
                      <a:pt x="673" y="1179"/>
                    </a:cubicBezTo>
                    <a:cubicBezTo>
                      <a:pt x="631" y="1224"/>
                      <a:pt x="527" y="1287"/>
                      <a:pt x="470" y="1330"/>
                    </a:cubicBezTo>
                    <a:cubicBezTo>
                      <a:pt x="413" y="1373"/>
                      <a:pt x="382" y="1387"/>
                      <a:pt x="330" y="1440"/>
                    </a:cubicBezTo>
                    <a:cubicBezTo>
                      <a:pt x="278" y="1493"/>
                      <a:pt x="205" y="1583"/>
                      <a:pt x="160" y="1650"/>
                    </a:cubicBezTo>
                    <a:cubicBezTo>
                      <a:pt x="115" y="1717"/>
                      <a:pt x="87" y="1770"/>
                      <a:pt x="60" y="1840"/>
                    </a:cubicBezTo>
                    <a:cubicBezTo>
                      <a:pt x="33" y="1910"/>
                      <a:pt x="12" y="2022"/>
                      <a:pt x="0" y="2070"/>
                    </a:cubicBezTo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010691" y="1993404"/>
            <a:ext cx="269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Single-mode I/O ports, </a:t>
            </a:r>
          </a:p>
          <a:p>
            <a:pPr algn="ctr"/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two-mode central section  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252528"/>
              </p:ext>
            </p:extLst>
          </p:nvPr>
        </p:nvGraphicFramePr>
        <p:xfrm>
          <a:off x="5148263" y="609600"/>
          <a:ext cx="3840162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0" name="Graph" r:id="rId9" imgW="3840480" imgH="2926080" progId="Origin50.Graph">
                  <p:embed/>
                </p:oleObj>
              </mc:Choice>
              <mc:Fallback>
                <p:oleObj name="Graph" r:id="rId9" imgW="3840480" imgH="292608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609600"/>
                        <a:ext cx="3840162" cy="292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871794"/>
              </p:ext>
            </p:extLst>
          </p:nvPr>
        </p:nvGraphicFramePr>
        <p:xfrm>
          <a:off x="6443663" y="3632200"/>
          <a:ext cx="19812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1" name="Equation" r:id="rId11" imgW="1981080" imgH="1460160" progId="Equation.DSMT4">
                  <p:embed/>
                </p:oleObj>
              </mc:Choice>
              <mc:Fallback>
                <p:oleObj name="Equation" r:id="rId11" imgW="1981080" imgH="146016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632200"/>
                        <a:ext cx="198120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220452"/>
              </p:ext>
            </p:extLst>
          </p:nvPr>
        </p:nvGraphicFramePr>
        <p:xfrm>
          <a:off x="228600" y="3411538"/>
          <a:ext cx="549910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2" name="Equation" r:id="rId13" imgW="5499000" imgH="2273040" progId="Equation.DSMT4">
                  <p:embed/>
                </p:oleObj>
              </mc:Choice>
              <mc:Fallback>
                <p:oleObj name="Equation" r:id="rId13" imgW="5499000" imgH="227304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411538"/>
                        <a:ext cx="5499100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850649" y="2713484"/>
            <a:ext cx="2929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Similar to directional coupler,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shorter “transfer length” </a:t>
            </a:r>
            <a:r>
              <a:rPr lang="en-US" i="1" smtClean="0"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i="1" baseline="-25000" smtClean="0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60495" y="49188"/>
            <a:ext cx="6623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Imaging properties of an optical waveguide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449337"/>
            <a:ext cx="272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Two-conductor waveguide: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7376"/>
          <a:stretch/>
        </p:blipFill>
        <p:spPr bwMode="auto">
          <a:xfrm>
            <a:off x="232549" y="832952"/>
            <a:ext cx="3187323" cy="13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88122" y="449337"/>
            <a:ext cx="486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Propagation constants 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 a multimode waveguide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523257"/>
              </p:ext>
            </p:extLst>
          </p:nvPr>
        </p:nvGraphicFramePr>
        <p:xfrm>
          <a:off x="3968750" y="839788"/>
          <a:ext cx="43815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19" name="Equation" r:id="rId4" imgW="4381200" imgH="1346040" progId="Equation.DSMT4">
                  <p:embed/>
                </p:oleObj>
              </mc:Choice>
              <mc:Fallback>
                <p:oleObj name="Equation" r:id="rId4" imgW="438120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68750" y="839788"/>
                        <a:ext cx="43815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59532" y="2259012"/>
            <a:ext cx="8241543" cy="598488"/>
            <a:chOff x="395536" y="2380680"/>
            <a:chExt cx="8241543" cy="598488"/>
          </a:xfrm>
        </p:grpSpPr>
        <p:grpSp>
          <p:nvGrpSpPr>
            <p:cNvPr id="10" name="Group 9"/>
            <p:cNvGrpSpPr/>
            <p:nvPr/>
          </p:nvGrpSpPr>
          <p:grpSpPr>
            <a:xfrm>
              <a:off x="395536" y="2394968"/>
              <a:ext cx="4618868" cy="584200"/>
              <a:chOff x="3347864" y="2360335"/>
              <a:chExt cx="4618868" cy="5842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347864" y="2425452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Calibri" panose="020F0502020204030204" pitchFamily="34" charset="0"/>
                    <a:cs typeface="Arial" panose="020B0604020202020204" pitchFamily="34" charset="0"/>
                  </a:rPr>
                  <a:t>If</a:t>
                </a:r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0929442"/>
                  </p:ext>
                </p:extLst>
              </p:nvPr>
            </p:nvGraphicFramePr>
            <p:xfrm>
              <a:off x="3877332" y="2360335"/>
              <a:ext cx="4089400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4420" name="Equation" r:id="rId6" imgW="4089240" imgH="583920" progId="Equation.DSMT4">
                      <p:embed/>
                    </p:oleObj>
                  </mc:Choice>
                  <mc:Fallback>
                    <p:oleObj name="Equation" r:id="rId6" imgW="4089240" imgH="5839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877332" y="2360335"/>
                            <a:ext cx="4089400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024087"/>
                </p:ext>
              </p:extLst>
            </p:nvPr>
          </p:nvGraphicFramePr>
          <p:xfrm>
            <a:off x="5487479" y="2380680"/>
            <a:ext cx="3149600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421" name="Equation" r:id="rId8" imgW="3149280" imgH="583920" progId="Equation.DSMT4">
                    <p:embed/>
                  </p:oleObj>
                </mc:Choice>
                <mc:Fallback>
                  <p:oleObj name="Equation" r:id="rId8" imgW="3149280" imgH="5839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487479" y="2380680"/>
                          <a:ext cx="3149600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481970" y="2785492"/>
            <a:ext cx="8180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After propagation along a distance </a:t>
            </a:r>
            <a:r>
              <a:rPr lang="en-US" sz="1600" i="1" smtClean="0"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 , all modes meet (approximately) with the same phase.</a:t>
            </a:r>
            <a:b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The field distribution at </a:t>
            </a:r>
            <a:r>
              <a:rPr lang="en-US" sz="1600" i="1" smtClean="0"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 = 0 is then reproduced at </a:t>
            </a:r>
            <a:r>
              <a:rPr lang="en-US" sz="1600" i="1" smtClean="0"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1600" i="1" smtClean="0">
                <a:latin typeface="Calibri" panose="020F0502020204030204" pitchFamily="34" charset="0"/>
                <a:cs typeface="Arial" panose="020B0604020202020204" pitchFamily="34" charset="0"/>
              </a:rPr>
              <a:t>L.</a:t>
            </a:r>
            <a:r>
              <a:rPr lang="en-US" sz="160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At the halfway, the “image” is reversed.</a:t>
            </a:r>
            <a:endParaRPr lang="en-US" sz="1600" i="1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7813" y="3415572"/>
            <a:ext cx="8596310" cy="1860724"/>
            <a:chOff x="277813" y="3001516"/>
            <a:chExt cx="8596310" cy="1860724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277813" y="3001516"/>
              <a:ext cx="8591550" cy="1243012"/>
              <a:chOff x="160" y="1607"/>
              <a:chExt cx="5412" cy="783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0" y="1607"/>
                <a:ext cx="2720" cy="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r="583"/>
              <a:stretch>
                <a:fillRect/>
              </a:stretch>
            </p:blipFill>
            <p:spPr bwMode="auto">
              <a:xfrm flipH="1">
                <a:off x="2852" y="1607"/>
                <a:ext cx="2720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280987" y="3653979"/>
              <a:ext cx="0" cy="120826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H="1">
              <a:off x="8866186" y="3601592"/>
              <a:ext cx="7937" cy="126064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80988" y="4782874"/>
              <a:ext cx="8561387" cy="15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4559300" y="3020566"/>
              <a:ext cx="12700" cy="168927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092450" y="3058667"/>
              <a:ext cx="0" cy="1651174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2386013" y="3071367"/>
              <a:ext cx="0" cy="1486073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24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7666334"/>
                </p:ext>
              </p:extLst>
            </p:nvPr>
          </p:nvGraphicFramePr>
          <p:xfrm>
            <a:off x="5846763" y="4496916"/>
            <a:ext cx="2286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422" name="Equation" r:id="rId12" imgW="228600" imgH="304560" progId="Equation.DSMT4">
                    <p:embed/>
                  </p:oleObj>
                </mc:Choice>
                <mc:Fallback>
                  <p:oleObj name="Equation" r:id="rId12" imgW="2286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6763" y="4496916"/>
                          <a:ext cx="2286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5144918"/>
                </p:ext>
              </p:extLst>
            </p:nvPr>
          </p:nvGraphicFramePr>
          <p:xfrm>
            <a:off x="3598863" y="4345557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423" name="Equation" r:id="rId14" imgW="253800" imgH="304560" progId="Equation.DSMT4">
                    <p:embed/>
                  </p:oleObj>
                </mc:Choice>
                <mc:Fallback>
                  <p:oleObj name="Equation" r:id="rId14" imgW="2538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8863" y="4345557"/>
                          <a:ext cx="254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V="1">
              <a:off x="280988" y="4697810"/>
              <a:ext cx="4302125" cy="79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280988" y="4617592"/>
              <a:ext cx="28082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280988" y="4536174"/>
              <a:ext cx="2079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2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1454848"/>
                </p:ext>
              </p:extLst>
            </p:nvPr>
          </p:nvGraphicFramePr>
          <p:xfrm>
            <a:off x="2676525" y="4325665"/>
            <a:ext cx="2413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424" name="Equation" r:id="rId16" imgW="241200" imgH="304560" progId="Equation.DSMT4">
                    <p:embed/>
                  </p:oleObj>
                </mc:Choice>
                <mc:Fallback>
                  <p:oleObj name="Equation" r:id="rId16" imgW="2412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6525" y="4325665"/>
                          <a:ext cx="2413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899412"/>
                </p:ext>
              </p:extLst>
            </p:nvPr>
          </p:nvGraphicFramePr>
          <p:xfrm>
            <a:off x="1147763" y="4225652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425" name="Equation" r:id="rId18" imgW="253800" imgH="304560" progId="Equation.DSMT4">
                    <p:embed/>
                  </p:oleObj>
                </mc:Choice>
                <mc:Fallback>
                  <p:oleObj name="Equation" r:id="rId18" imgW="2538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7763" y="4225652"/>
                          <a:ext cx="254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 Box 43"/>
            <p:cNvSpPr txBox="1">
              <a:spLocks noChangeArrowheads="1"/>
            </p:cNvSpPr>
            <p:nvPr/>
          </p:nvSpPr>
          <p:spPr bwMode="auto">
            <a:xfrm>
              <a:off x="6102350" y="4413564"/>
              <a:ext cx="15539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smtClean="0">
                  <a:latin typeface="Calibri" pitchFamily="34" charset="0"/>
                </a:rPr>
                <a:t>(</a:t>
              </a:r>
              <a:r>
                <a:rPr lang="en-US" sz="1600" smtClean="0">
                  <a:latin typeface="Calibri" pitchFamily="34" charset="0"/>
                </a:rPr>
                <a:t>inverted image</a:t>
              </a:r>
              <a:r>
                <a:rPr lang="cs-CZ" sz="1600" smtClean="0">
                  <a:latin typeface="Calibri" pitchFamily="34" charset="0"/>
                </a:rPr>
                <a:t>)</a:t>
              </a:r>
              <a:endParaRPr lang="cs-CZ" sz="1600">
                <a:latin typeface="Calibri" pitchFamily="34" charset="0"/>
              </a:endParaRPr>
            </a:p>
          </p:txBody>
        </p:sp>
      </p:grpSp>
      <p:sp>
        <p:nvSpPr>
          <p:cNvPr id="232448" name="TextBox 232447"/>
          <p:cNvSpPr txBox="1"/>
          <p:nvPr/>
        </p:nvSpPr>
        <p:spPr>
          <a:xfrm>
            <a:off x="4530625" y="5233764"/>
            <a:ext cx="461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Calibri" panose="020F0502020204030204" pitchFamily="34" charset="0"/>
              </a:rPr>
              <a:t>O</a:t>
            </a:r>
            <a:r>
              <a:rPr lang="en-US" sz="1200">
                <a:latin typeface="Calibri" panose="020F0502020204030204" pitchFamily="34" charset="0"/>
              </a:rPr>
              <a:t>. Bryngdahl and W.-H. Lee, </a:t>
            </a:r>
            <a:r>
              <a:rPr lang="en-US" sz="1200" i="1" smtClean="0">
                <a:latin typeface="Calibri" panose="020F0502020204030204" pitchFamily="34" charset="0"/>
              </a:rPr>
              <a:t>J. Opt. Soc. Am. vol</a:t>
            </a:r>
            <a:r>
              <a:rPr lang="en-US" sz="1200" i="1">
                <a:latin typeface="Calibri" panose="020F0502020204030204" pitchFamily="34" charset="0"/>
              </a:rPr>
              <a:t>. 68, pp. 310-315, 1978</a:t>
            </a:r>
            <a:r>
              <a:rPr lang="en-US" sz="1200" i="1" smtClean="0">
                <a:latin typeface="Calibri" panose="020F0502020204030204" pitchFamily="34" charset="0"/>
              </a:rPr>
              <a:t>.</a:t>
            </a:r>
            <a:endParaRPr lang="en-US" sz="1200" i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5311989" y="1355451"/>
            <a:ext cx="3292460" cy="744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2801" y="1336040"/>
            <a:ext cx="3466635" cy="7444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2801" y="2084072"/>
            <a:ext cx="3466635" cy="1449132"/>
          </a:xfrm>
          <a:prstGeom prst="rect">
            <a:avLst/>
          </a:prstGeom>
          <a:solidFill>
            <a:srgbClr val="CC6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318323" y="2080494"/>
            <a:ext cx="3286125" cy="1449132"/>
          </a:xfrm>
          <a:prstGeom prst="rect">
            <a:avLst/>
          </a:prstGeom>
          <a:solidFill>
            <a:srgbClr val="CC6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65756" y="49188"/>
            <a:ext cx="7212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Field at the interface between two media</a:t>
            </a:r>
            <a:endParaRPr lang="cs-CZ" sz="32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 flipV="1">
            <a:off x="1313061" y="2087247"/>
            <a:ext cx="1125537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438598" y="2087247"/>
            <a:ext cx="1081088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438598" y="1361759"/>
            <a:ext cx="0" cy="19859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sm" len="lg"/>
            <a:tailEnd type="non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2438598" y="1501459"/>
            <a:ext cx="1304925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1673423" y="2498409"/>
            <a:ext cx="404813" cy="449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798961" y="2498409"/>
            <a:ext cx="404812" cy="488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3068836" y="1637984"/>
            <a:ext cx="404812" cy="179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1" name="Arc 15"/>
          <p:cNvSpPr>
            <a:spLocks/>
          </p:cNvSpPr>
          <p:nvPr/>
        </p:nvSpPr>
        <p:spPr bwMode="auto">
          <a:xfrm flipH="1" flipV="1">
            <a:off x="2149673" y="2080897"/>
            <a:ext cx="288925" cy="423862"/>
          </a:xfrm>
          <a:custGeom>
            <a:avLst/>
            <a:gdLst>
              <a:gd name="T0" fmla="*/ 0 w 17294"/>
              <a:gd name="T1" fmla="*/ 2147483647 h 21600"/>
              <a:gd name="T2" fmla="*/ 2147483647 w 17294"/>
              <a:gd name="T3" fmla="*/ 2147483647 h 21600"/>
              <a:gd name="T4" fmla="*/ 2147483647 w 17294"/>
              <a:gd name="T5" fmla="*/ 2147483647 h 21600"/>
              <a:gd name="T6" fmla="*/ 0 60000 65536"/>
              <a:gd name="T7" fmla="*/ 0 60000 65536"/>
              <a:gd name="T8" fmla="*/ 0 60000 65536"/>
              <a:gd name="T9" fmla="*/ 0 w 17294"/>
              <a:gd name="T10" fmla="*/ 0 h 21600"/>
              <a:gd name="T11" fmla="*/ 17294 w 172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94" h="21600" fill="none" extrusionOk="0">
                <a:moveTo>
                  <a:pt x="0" y="321"/>
                </a:moveTo>
                <a:cubicBezTo>
                  <a:pt x="1225" y="107"/>
                  <a:pt x="2467" y="-1"/>
                  <a:pt x="3711" y="0"/>
                </a:cubicBezTo>
                <a:cubicBezTo>
                  <a:pt x="8655" y="0"/>
                  <a:pt x="13449" y="1696"/>
                  <a:pt x="17293" y="4805"/>
                </a:cubicBezTo>
              </a:path>
              <a:path w="17294" h="21600" stroke="0" extrusionOk="0">
                <a:moveTo>
                  <a:pt x="0" y="321"/>
                </a:moveTo>
                <a:cubicBezTo>
                  <a:pt x="1225" y="107"/>
                  <a:pt x="2467" y="-1"/>
                  <a:pt x="3711" y="0"/>
                </a:cubicBezTo>
                <a:cubicBezTo>
                  <a:pt x="8655" y="0"/>
                  <a:pt x="13449" y="1696"/>
                  <a:pt x="17293" y="4805"/>
                </a:cubicBezTo>
                <a:lnTo>
                  <a:pt x="371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928134"/>
              </p:ext>
            </p:extLst>
          </p:nvPr>
        </p:nvGraphicFramePr>
        <p:xfrm>
          <a:off x="2124273" y="2492059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0" name="Equation" r:id="rId3" imgW="190440" imgH="317160" progId="Equation.DSMT4">
                  <p:embed/>
                </p:oleObj>
              </mc:Choice>
              <mc:Fallback>
                <p:oleObj name="Equation" r:id="rId3" imgW="1904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273" y="2492059"/>
                        <a:ext cx="1905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250041"/>
              </p:ext>
            </p:extLst>
          </p:nvPr>
        </p:nvGraphicFramePr>
        <p:xfrm>
          <a:off x="1622425" y="2435381"/>
          <a:ext cx="228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1" name="Equation" r:id="rId5" imgW="228600" imgH="342720" progId="Equation.DSMT4">
                  <p:embed/>
                </p:oleObj>
              </mc:Choice>
              <mc:Fallback>
                <p:oleObj name="Equation" r:id="rId5" imgW="2286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2435381"/>
                        <a:ext cx="228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923588"/>
              </p:ext>
            </p:extLst>
          </p:nvPr>
        </p:nvGraphicFramePr>
        <p:xfrm>
          <a:off x="3130748" y="2669859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2" name="Equation" r:id="rId7" imgW="253800" imgH="317160" progId="Equation.DSMT4">
                  <p:embed/>
                </p:oleObj>
              </mc:Choice>
              <mc:Fallback>
                <p:oleObj name="Equation" r:id="rId7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748" y="2669859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357570"/>
              </p:ext>
            </p:extLst>
          </p:nvPr>
        </p:nvGraphicFramePr>
        <p:xfrm>
          <a:off x="3157736" y="1366522"/>
          <a:ext cx="228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3" name="Equation" r:id="rId9" imgW="228600" imgH="317160" progId="Equation.DSMT4">
                  <p:embed/>
                </p:oleObj>
              </mc:Choice>
              <mc:Fallback>
                <p:oleObj name="Equation" r:id="rId9" imgW="2286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736" y="1366522"/>
                        <a:ext cx="2286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288774"/>
              </p:ext>
            </p:extLst>
          </p:nvPr>
        </p:nvGraphicFramePr>
        <p:xfrm>
          <a:off x="3878461" y="2177734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4" name="Equation" r:id="rId11" imgW="152280" imgH="152280" progId="Equation.DSMT4">
                  <p:embed/>
                </p:oleObj>
              </mc:Choice>
              <mc:Fallback>
                <p:oleObj name="Equation" r:id="rId11" imgW="1522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461" y="2177734"/>
                        <a:ext cx="1524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217162"/>
              </p:ext>
            </p:extLst>
          </p:nvPr>
        </p:nvGraphicFramePr>
        <p:xfrm>
          <a:off x="2211615" y="1341078"/>
          <a:ext cx="165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5" name="Equation" r:id="rId13" imgW="164880" imgH="152280" progId="Equation.DSMT4">
                  <p:embed/>
                </p:oleObj>
              </mc:Choice>
              <mc:Fallback>
                <p:oleObj name="Equation" r:id="rId13" imgW="1648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615" y="1341078"/>
                        <a:ext cx="165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1605161" y="2884172"/>
            <a:ext cx="134937" cy="13493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1670248" y="2947672"/>
            <a:ext cx="373063" cy="2413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632813"/>
              </p:ext>
            </p:extLst>
          </p:nvPr>
        </p:nvGraphicFramePr>
        <p:xfrm>
          <a:off x="1763911" y="3188972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6" name="Equation" r:id="rId15" imgW="279360" imgH="317160" progId="Equation.DSMT4">
                  <p:embed/>
                </p:oleObj>
              </mc:Choice>
              <mc:Fallback>
                <p:oleObj name="Equation" r:id="rId15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911" y="3188972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524066"/>
              </p:ext>
            </p:extLst>
          </p:nvPr>
        </p:nvGraphicFramePr>
        <p:xfrm>
          <a:off x="1313061" y="2671447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7" name="Equation" r:id="rId17" imgW="253800" imgH="317160" progId="Equation.DSMT4">
                  <p:embed/>
                </p:oleObj>
              </mc:Choice>
              <mc:Fallback>
                <p:oleObj name="Equation" r:id="rId17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061" y="2671447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552016" y="1273324"/>
            <a:ext cx="1571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mtClean="0">
                <a:latin typeface="Calibri" pitchFamily="34" charset="0"/>
              </a:rPr>
              <a:t>TE polariza</a:t>
            </a:r>
            <a:r>
              <a:rPr lang="en-US" smtClean="0">
                <a:latin typeface="Calibri" pitchFamily="34" charset="0"/>
              </a:rPr>
              <a:t>tion</a:t>
            </a:r>
            <a:endParaRPr lang="cs-CZ">
              <a:latin typeface="Calibri" pitchFamily="34" charset="0"/>
            </a:endParaRPr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2716411" y="2422209"/>
            <a:ext cx="134937" cy="13493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 flipH="1">
            <a:off x="2497336" y="2484122"/>
            <a:ext cx="301625" cy="2032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2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098416"/>
              </p:ext>
            </p:extLst>
          </p:nvPr>
        </p:nvGraphicFramePr>
        <p:xfrm>
          <a:off x="2854523" y="2309497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8" name="Equation" r:id="rId19" imgW="279360" imgH="317160" progId="Equation.DSMT4">
                  <p:embed/>
                </p:oleObj>
              </mc:Choice>
              <mc:Fallback>
                <p:oleObj name="Equation" r:id="rId19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523" y="2309497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845953"/>
              </p:ext>
            </p:extLst>
          </p:nvPr>
        </p:nvGraphicFramePr>
        <p:xfrm>
          <a:off x="2584648" y="2650809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29" name="Equation" r:id="rId21" imgW="304560" imgH="317160" progId="Equation.DSMT4">
                  <p:embed/>
                </p:oleObj>
              </mc:Choice>
              <mc:Fallback>
                <p:oleObj name="Equation" r:id="rId21" imgW="3045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648" y="2650809"/>
                        <a:ext cx="3048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3108523" y="1791972"/>
            <a:ext cx="215900" cy="427037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>
            <a:off x="3043436" y="1726884"/>
            <a:ext cx="134937" cy="13493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29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121567"/>
              </p:ext>
            </p:extLst>
          </p:nvPr>
        </p:nvGraphicFramePr>
        <p:xfrm>
          <a:off x="2779911" y="1501459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0" name="Equation" r:id="rId23" imgW="253800" imgH="317160" progId="Equation.DSMT4">
                  <p:embed/>
                </p:oleObj>
              </mc:Choice>
              <mc:Fallback>
                <p:oleObj name="Equation" r:id="rId23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911" y="1501459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191600"/>
              </p:ext>
            </p:extLst>
          </p:nvPr>
        </p:nvGraphicFramePr>
        <p:xfrm>
          <a:off x="3333948" y="2130109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1" name="Equation" r:id="rId25" imgW="279360" imgH="317160" progId="Equation.DSMT4">
                  <p:embed/>
                </p:oleObj>
              </mc:Choice>
              <mc:Fallback>
                <p:oleObj name="Equation" r:id="rId25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948" y="2130109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362825"/>
              </p:ext>
            </p:extLst>
          </p:nvPr>
        </p:nvGraphicFramePr>
        <p:xfrm>
          <a:off x="603250" y="1684338"/>
          <a:ext cx="1041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2" name="Equation" r:id="rId27" imgW="1041120" imgH="330120" progId="Equation.DSMT4">
                  <p:embed/>
                </p:oleObj>
              </mc:Choice>
              <mc:Fallback>
                <p:oleObj name="Equation" r:id="rId27" imgW="10411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1684338"/>
                        <a:ext cx="1041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5318323" y="2087247"/>
            <a:ext cx="328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5" name="Line 50"/>
          <p:cNvSpPr>
            <a:spLocks noChangeShapeType="1"/>
          </p:cNvSpPr>
          <p:nvPr/>
        </p:nvSpPr>
        <p:spPr bwMode="auto">
          <a:xfrm flipV="1">
            <a:off x="5858073" y="2087247"/>
            <a:ext cx="1125538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6" name="Line 51"/>
          <p:cNvSpPr>
            <a:spLocks noChangeShapeType="1"/>
          </p:cNvSpPr>
          <p:nvPr/>
        </p:nvSpPr>
        <p:spPr bwMode="auto">
          <a:xfrm>
            <a:off x="6983611" y="2087247"/>
            <a:ext cx="1081087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7" name="Line 52"/>
          <p:cNvSpPr>
            <a:spLocks noChangeShapeType="1"/>
          </p:cNvSpPr>
          <p:nvPr/>
        </p:nvSpPr>
        <p:spPr bwMode="auto">
          <a:xfrm>
            <a:off x="6983611" y="1361759"/>
            <a:ext cx="0" cy="19859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sm" len="lg"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8" name="Line 53"/>
          <p:cNvSpPr>
            <a:spLocks noChangeShapeType="1"/>
          </p:cNvSpPr>
          <p:nvPr/>
        </p:nvSpPr>
        <p:spPr bwMode="auto">
          <a:xfrm flipV="1">
            <a:off x="6983611" y="1501459"/>
            <a:ext cx="1304925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 flipV="1">
            <a:off x="6218436" y="2498409"/>
            <a:ext cx="404812" cy="449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>
            <a:off x="7343973" y="2498409"/>
            <a:ext cx="404813" cy="488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1" name="Line 56"/>
          <p:cNvSpPr>
            <a:spLocks noChangeShapeType="1"/>
          </p:cNvSpPr>
          <p:nvPr/>
        </p:nvSpPr>
        <p:spPr bwMode="auto">
          <a:xfrm flipV="1">
            <a:off x="7613848" y="1637984"/>
            <a:ext cx="404813" cy="179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42" name="Arc 57"/>
          <p:cNvSpPr>
            <a:spLocks/>
          </p:cNvSpPr>
          <p:nvPr/>
        </p:nvSpPr>
        <p:spPr bwMode="auto">
          <a:xfrm flipH="1" flipV="1">
            <a:off x="6694686" y="2080897"/>
            <a:ext cx="288925" cy="423862"/>
          </a:xfrm>
          <a:custGeom>
            <a:avLst/>
            <a:gdLst>
              <a:gd name="T0" fmla="*/ 0 w 17294"/>
              <a:gd name="T1" fmla="*/ 2147483647 h 21600"/>
              <a:gd name="T2" fmla="*/ 2147483647 w 17294"/>
              <a:gd name="T3" fmla="*/ 2147483647 h 21600"/>
              <a:gd name="T4" fmla="*/ 2147483647 w 17294"/>
              <a:gd name="T5" fmla="*/ 2147483647 h 21600"/>
              <a:gd name="T6" fmla="*/ 0 60000 65536"/>
              <a:gd name="T7" fmla="*/ 0 60000 65536"/>
              <a:gd name="T8" fmla="*/ 0 60000 65536"/>
              <a:gd name="T9" fmla="*/ 0 w 17294"/>
              <a:gd name="T10" fmla="*/ 0 h 21600"/>
              <a:gd name="T11" fmla="*/ 17294 w 1729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94" h="21600" fill="none" extrusionOk="0">
                <a:moveTo>
                  <a:pt x="0" y="321"/>
                </a:moveTo>
                <a:cubicBezTo>
                  <a:pt x="1225" y="107"/>
                  <a:pt x="2467" y="-1"/>
                  <a:pt x="3711" y="0"/>
                </a:cubicBezTo>
                <a:cubicBezTo>
                  <a:pt x="8655" y="0"/>
                  <a:pt x="13449" y="1696"/>
                  <a:pt x="17293" y="4805"/>
                </a:cubicBezTo>
              </a:path>
              <a:path w="17294" h="21600" stroke="0" extrusionOk="0">
                <a:moveTo>
                  <a:pt x="0" y="321"/>
                </a:moveTo>
                <a:cubicBezTo>
                  <a:pt x="1225" y="107"/>
                  <a:pt x="2467" y="-1"/>
                  <a:pt x="3711" y="0"/>
                </a:cubicBezTo>
                <a:cubicBezTo>
                  <a:pt x="8655" y="0"/>
                  <a:pt x="13449" y="1696"/>
                  <a:pt x="17293" y="4805"/>
                </a:cubicBezTo>
                <a:lnTo>
                  <a:pt x="371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4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797812"/>
              </p:ext>
            </p:extLst>
          </p:nvPr>
        </p:nvGraphicFramePr>
        <p:xfrm>
          <a:off x="6669286" y="2492059"/>
          <a:ext cx="190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3" name="Equation" r:id="rId29" imgW="190440" imgH="317160" progId="Equation.DSMT4">
                  <p:embed/>
                </p:oleObj>
              </mc:Choice>
              <mc:Fallback>
                <p:oleObj name="Equation" r:id="rId29" imgW="1904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286" y="2492059"/>
                        <a:ext cx="1905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61031"/>
              </p:ext>
            </p:extLst>
          </p:nvPr>
        </p:nvGraphicFramePr>
        <p:xfrm>
          <a:off x="6167636" y="2447609"/>
          <a:ext cx="228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4" name="Equation" r:id="rId30" imgW="228600" imgH="317160" progId="Equation.DSMT4">
                  <p:embed/>
                </p:oleObj>
              </mc:Choice>
              <mc:Fallback>
                <p:oleObj name="Equation" r:id="rId30" imgW="2286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636" y="2447609"/>
                        <a:ext cx="2286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620831"/>
              </p:ext>
            </p:extLst>
          </p:nvPr>
        </p:nvGraphicFramePr>
        <p:xfrm>
          <a:off x="7675761" y="2669859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5" name="Equation" r:id="rId32" imgW="253800" imgH="317160" progId="Equation.DSMT4">
                  <p:embed/>
                </p:oleObj>
              </mc:Choice>
              <mc:Fallback>
                <p:oleObj name="Equation" r:id="rId32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5761" y="2669859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768069"/>
              </p:ext>
            </p:extLst>
          </p:nvPr>
        </p:nvGraphicFramePr>
        <p:xfrm>
          <a:off x="7702748" y="1366522"/>
          <a:ext cx="228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6" name="Equation" r:id="rId33" imgW="228600" imgH="317160" progId="Equation.DSMT4">
                  <p:embed/>
                </p:oleObj>
              </mc:Choice>
              <mc:Fallback>
                <p:oleObj name="Equation" r:id="rId33" imgW="2286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2748" y="1366522"/>
                        <a:ext cx="2286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231758"/>
              </p:ext>
            </p:extLst>
          </p:nvPr>
        </p:nvGraphicFramePr>
        <p:xfrm>
          <a:off x="8423473" y="2177734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7" name="Equation" r:id="rId34" imgW="152280" imgH="152280" progId="Equation.DSMT4">
                  <p:embed/>
                </p:oleObj>
              </mc:Choice>
              <mc:Fallback>
                <p:oleObj name="Equation" r:id="rId34" imgW="1522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473" y="2177734"/>
                        <a:ext cx="1524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138856"/>
              </p:ext>
            </p:extLst>
          </p:nvPr>
        </p:nvGraphicFramePr>
        <p:xfrm>
          <a:off x="6796285" y="1361759"/>
          <a:ext cx="165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8" name="Equation" r:id="rId35" imgW="164880" imgH="152280" progId="Equation.DSMT4">
                  <p:embed/>
                </p:oleObj>
              </mc:Choice>
              <mc:Fallback>
                <p:oleObj name="Equation" r:id="rId35" imgW="16488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285" y="1361759"/>
                        <a:ext cx="165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64"/>
          <p:cNvSpPr>
            <a:spLocks noChangeArrowheads="1"/>
          </p:cNvSpPr>
          <p:nvPr/>
        </p:nvSpPr>
        <p:spPr bwMode="auto">
          <a:xfrm>
            <a:off x="6150173" y="2884172"/>
            <a:ext cx="134938" cy="134937"/>
          </a:xfrm>
          <a:prstGeom prst="ellips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0" name="Line 65"/>
          <p:cNvSpPr>
            <a:spLocks noChangeShapeType="1"/>
          </p:cNvSpPr>
          <p:nvPr/>
        </p:nvSpPr>
        <p:spPr bwMode="auto">
          <a:xfrm>
            <a:off x="5834261" y="2671447"/>
            <a:ext cx="373062" cy="268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51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528468"/>
              </p:ext>
            </p:extLst>
          </p:nvPr>
        </p:nvGraphicFramePr>
        <p:xfrm>
          <a:off x="6175573" y="3058797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39" name="Equation" r:id="rId36" imgW="279360" imgH="317160" progId="Equation.DSMT4">
                  <p:embed/>
                </p:oleObj>
              </mc:Choice>
              <mc:Fallback>
                <p:oleObj name="Equation" r:id="rId36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573" y="3058797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09402"/>
              </p:ext>
            </p:extLst>
          </p:nvPr>
        </p:nvGraphicFramePr>
        <p:xfrm>
          <a:off x="5604073" y="2566672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0" name="Equation" r:id="rId37" imgW="253800" imgH="317160" progId="Equation.DSMT4">
                  <p:embed/>
                </p:oleObj>
              </mc:Choice>
              <mc:Fallback>
                <p:oleObj name="Equation" r:id="rId37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4073" y="2566672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68"/>
          <p:cNvSpPr txBox="1">
            <a:spLocks noChangeArrowheads="1"/>
          </p:cNvSpPr>
          <p:nvPr/>
        </p:nvSpPr>
        <p:spPr bwMode="auto">
          <a:xfrm>
            <a:off x="5219584" y="1336040"/>
            <a:ext cx="1656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TM </a:t>
            </a:r>
            <a:r>
              <a:rPr lang="cs-CZ" smtClean="0">
                <a:latin typeface="Calibri" pitchFamily="34" charset="0"/>
              </a:rPr>
              <a:t>polariza</a:t>
            </a:r>
            <a:r>
              <a:rPr lang="en-US" smtClean="0">
                <a:latin typeface="Calibri" pitchFamily="34" charset="0"/>
              </a:rPr>
              <a:t>tion</a:t>
            </a:r>
            <a:endParaRPr lang="cs-CZ">
              <a:latin typeface="Calibri" pitchFamily="34" charset="0"/>
            </a:endParaRPr>
          </a:p>
        </p:txBody>
      </p:sp>
      <p:sp>
        <p:nvSpPr>
          <p:cNvPr id="54" name="Oval 69"/>
          <p:cNvSpPr>
            <a:spLocks noChangeArrowheads="1"/>
          </p:cNvSpPr>
          <p:nvPr/>
        </p:nvSpPr>
        <p:spPr bwMode="auto">
          <a:xfrm>
            <a:off x="7261423" y="2422209"/>
            <a:ext cx="134938" cy="134938"/>
          </a:xfrm>
          <a:prstGeom prst="ellips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5" name="Line 70"/>
          <p:cNvSpPr>
            <a:spLocks noChangeShapeType="1"/>
          </p:cNvSpPr>
          <p:nvPr/>
        </p:nvSpPr>
        <p:spPr bwMode="auto">
          <a:xfrm flipH="1">
            <a:off x="7324922" y="2219009"/>
            <a:ext cx="311150" cy="26511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none" w="sm" len="med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56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436320"/>
              </p:ext>
            </p:extLst>
          </p:nvPr>
        </p:nvGraphicFramePr>
        <p:xfrm>
          <a:off x="7563048" y="2309497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1" name="Equation" r:id="rId38" imgW="279360" imgH="317160" progId="Equation.DSMT4">
                  <p:embed/>
                </p:oleObj>
              </mc:Choice>
              <mc:Fallback>
                <p:oleObj name="Equation" r:id="rId38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3048" y="2309497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363491"/>
              </p:ext>
            </p:extLst>
          </p:nvPr>
        </p:nvGraphicFramePr>
        <p:xfrm>
          <a:off x="7142361" y="2549209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2" name="Equation" r:id="rId39" imgW="304560" imgH="317160" progId="Equation.DSMT4">
                  <p:embed/>
                </p:oleObj>
              </mc:Choice>
              <mc:Fallback>
                <p:oleObj name="Equation" r:id="rId39" imgW="3045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361" y="2549209"/>
                        <a:ext cx="3048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73"/>
          <p:cNvSpPr>
            <a:spLocks noChangeShapeType="1"/>
          </p:cNvSpPr>
          <p:nvPr/>
        </p:nvSpPr>
        <p:spPr bwMode="auto">
          <a:xfrm>
            <a:off x="7443986" y="1361759"/>
            <a:ext cx="215900" cy="427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59" name="Oval 74"/>
          <p:cNvSpPr>
            <a:spLocks noChangeArrowheads="1"/>
          </p:cNvSpPr>
          <p:nvPr/>
        </p:nvSpPr>
        <p:spPr bwMode="auto">
          <a:xfrm>
            <a:off x="7588448" y="1726884"/>
            <a:ext cx="134938" cy="134938"/>
          </a:xfrm>
          <a:prstGeom prst="ellipse">
            <a:avLst/>
          </a:prstGeom>
          <a:noFill/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60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451855"/>
              </p:ext>
            </p:extLst>
          </p:nvPr>
        </p:nvGraphicFramePr>
        <p:xfrm>
          <a:off x="7216973" y="1320484"/>
          <a:ext cx="254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3" name="Equation" r:id="rId40" imgW="253800" imgH="317160" progId="Equation.DSMT4">
                  <p:embed/>
                </p:oleObj>
              </mc:Choice>
              <mc:Fallback>
                <p:oleObj name="Equation" r:id="rId40" imgW="253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973" y="1320484"/>
                        <a:ext cx="254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058034"/>
              </p:ext>
            </p:extLst>
          </p:nvPr>
        </p:nvGraphicFramePr>
        <p:xfrm>
          <a:off x="7723386" y="1791972"/>
          <a:ext cx="27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4" name="Equation" r:id="rId41" imgW="279360" imgH="317160" progId="Equation.DSMT4">
                  <p:embed/>
                </p:oleObj>
              </mc:Choice>
              <mc:Fallback>
                <p:oleObj name="Equation" r:id="rId41" imgW="27936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3386" y="1791972"/>
                        <a:ext cx="279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471103"/>
              </p:ext>
            </p:extLst>
          </p:nvPr>
        </p:nvGraphicFramePr>
        <p:xfrm>
          <a:off x="5302250" y="1722438"/>
          <a:ext cx="1003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5" name="Equation" r:id="rId42" imgW="1002960" imgH="330120" progId="Equation.DSMT4">
                  <p:embed/>
                </p:oleObj>
              </mc:Choice>
              <mc:Fallback>
                <p:oleObj name="Equation" r:id="rId42" imgW="10029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1722438"/>
                        <a:ext cx="10033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500288"/>
              </p:ext>
            </p:extLst>
          </p:nvPr>
        </p:nvGraphicFramePr>
        <p:xfrm>
          <a:off x="3743523" y="2433322"/>
          <a:ext cx="215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6" name="Equation" r:id="rId44" imgW="215640" imgH="266400" progId="Equation.DSMT4">
                  <p:embed/>
                </p:oleObj>
              </mc:Choice>
              <mc:Fallback>
                <p:oleObj name="Equation" r:id="rId44" imgW="2156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523" y="2433322"/>
                        <a:ext cx="2159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182425"/>
              </p:ext>
            </p:extLst>
          </p:nvPr>
        </p:nvGraphicFramePr>
        <p:xfrm>
          <a:off x="3687961" y="1685609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7" name="Equation" r:id="rId46" imgW="253800" imgH="266400" progId="Equation.DSMT4">
                  <p:embed/>
                </p:oleObj>
              </mc:Choice>
              <mc:Fallback>
                <p:oleObj name="Equation" r:id="rId46" imgW="2538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961" y="1685609"/>
                        <a:ext cx="2540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124137"/>
              </p:ext>
            </p:extLst>
          </p:nvPr>
        </p:nvGraphicFramePr>
        <p:xfrm>
          <a:off x="8244408" y="2447609"/>
          <a:ext cx="215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8" name="Equation" r:id="rId48" imgW="215640" imgH="266400" progId="Equation.DSMT4">
                  <p:embed/>
                </p:oleObj>
              </mc:Choice>
              <mc:Fallback>
                <p:oleObj name="Equation" r:id="rId48" imgW="2156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408" y="2447609"/>
                        <a:ext cx="2159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972113"/>
              </p:ext>
            </p:extLst>
          </p:nvPr>
        </p:nvGraphicFramePr>
        <p:xfrm>
          <a:off x="8288536" y="1699897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49" name="Equation" r:id="rId50" imgW="253800" imgH="266400" progId="Equation.DSMT4">
                  <p:embed/>
                </p:oleObj>
              </mc:Choice>
              <mc:Fallback>
                <p:oleObj name="Equation" r:id="rId50" imgW="2538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8536" y="1699897"/>
                        <a:ext cx="2540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262481"/>
              </p:ext>
            </p:extLst>
          </p:nvPr>
        </p:nvGraphicFramePr>
        <p:xfrm>
          <a:off x="4283968" y="2176940"/>
          <a:ext cx="812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50" name="Equation" r:id="rId52" imgW="812520" imgH="380880" progId="Equation.DSMT4">
                  <p:embed/>
                </p:oleObj>
              </mc:Choice>
              <mc:Fallback>
                <p:oleObj name="Equation" r:id="rId52" imgW="812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176940"/>
                        <a:ext cx="8128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292822"/>
              </p:ext>
            </p:extLst>
          </p:nvPr>
        </p:nvGraphicFramePr>
        <p:xfrm>
          <a:off x="265113" y="892175"/>
          <a:ext cx="8623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51" name="Equation" r:id="rId54" imgW="8623080" imgH="342720" progId="Equation.DSMT4">
                  <p:embed/>
                </p:oleObj>
              </mc:Choice>
              <mc:Fallback>
                <p:oleObj name="Equation" r:id="rId54" imgW="86230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892175"/>
                        <a:ext cx="86233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497153"/>
              </p:ext>
            </p:extLst>
          </p:nvPr>
        </p:nvGraphicFramePr>
        <p:xfrm>
          <a:off x="914400" y="3603625"/>
          <a:ext cx="7416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52" name="Equation" r:id="rId56" imgW="7416720" imgH="419040" progId="Equation.DSMT4">
                  <p:embed/>
                </p:oleObj>
              </mc:Choice>
              <mc:Fallback>
                <p:oleObj name="Equation" r:id="rId56" imgW="7416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03625"/>
                        <a:ext cx="74168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561386" y="507548"/>
            <a:ext cx="405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Plane wave incident on a planar interface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2684595" y="4072344"/>
            <a:ext cx="3698743" cy="369332"/>
            <a:chOff x="3126733" y="3514940"/>
            <a:chExt cx="3698743" cy="369332"/>
          </a:xfrm>
        </p:grpSpPr>
        <p:graphicFrame>
          <p:nvGraphicFramePr>
            <p:cNvPr id="32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1806291"/>
                </p:ext>
              </p:extLst>
            </p:nvPr>
          </p:nvGraphicFramePr>
          <p:xfrm>
            <a:off x="6228576" y="3585971"/>
            <a:ext cx="5969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053" name="Equation" r:id="rId58" imgW="596880" imgH="228600" progId="Equation.DSMT4">
                    <p:embed/>
                  </p:oleObj>
                </mc:Choice>
                <mc:Fallback>
                  <p:oleObj name="Equation" r:id="rId58" imgW="596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576" y="3585971"/>
                          <a:ext cx="5969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TextBox 83"/>
            <p:cNvSpPr txBox="1"/>
            <p:nvPr/>
          </p:nvSpPr>
          <p:spPr>
            <a:xfrm>
              <a:off x="3126733" y="3514940"/>
              <a:ext cx="290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Field continuity conditions at</a:t>
              </a:r>
            </a:p>
          </p:txBody>
        </p:sp>
      </p:grpSp>
      <p:graphicFrame>
        <p:nvGraphicFramePr>
          <p:cNvPr id="86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416201"/>
              </p:ext>
            </p:extLst>
          </p:nvPr>
        </p:nvGraphicFramePr>
        <p:xfrm>
          <a:off x="1250950" y="4564732"/>
          <a:ext cx="6642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54" name="Equation" r:id="rId60" imgW="6642000" imgH="380880" progId="Equation.DSMT4">
                  <p:embed/>
                </p:oleObj>
              </mc:Choice>
              <mc:Fallback>
                <p:oleObj name="Equation" r:id="rId60" imgW="6642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250950" y="4564732"/>
                        <a:ext cx="6642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" name="Group 95"/>
          <p:cNvGrpSpPr/>
          <p:nvPr/>
        </p:nvGrpSpPr>
        <p:grpSpPr>
          <a:xfrm>
            <a:off x="546522" y="4945732"/>
            <a:ext cx="3377406" cy="504056"/>
            <a:chOff x="3059832" y="4945732"/>
            <a:chExt cx="3377406" cy="504056"/>
          </a:xfrm>
        </p:grpSpPr>
        <p:graphicFrame>
          <p:nvGraphicFramePr>
            <p:cNvPr id="94" name="Object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4870337"/>
                </p:ext>
              </p:extLst>
            </p:nvPr>
          </p:nvGraphicFramePr>
          <p:xfrm>
            <a:off x="3441998" y="5068888"/>
            <a:ext cx="25781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055" name="Equation" r:id="rId62" imgW="2577960" imgH="291960" progId="Equation.DSMT4">
                    <p:embed/>
                  </p:oleObj>
                </mc:Choice>
                <mc:Fallback>
                  <p:oleObj name="Equation" r:id="rId62" imgW="25779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1998" y="5068888"/>
                          <a:ext cx="2578100" cy="292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" name="Rounded Rectangle 94"/>
            <p:cNvSpPr/>
            <p:nvPr/>
          </p:nvSpPr>
          <p:spPr>
            <a:xfrm>
              <a:off x="3059832" y="4945732"/>
              <a:ext cx="3377406" cy="504056"/>
            </a:xfrm>
            <a:prstGeom prst="roundRect">
              <a:avLst/>
            </a:prstGeom>
            <a:noFill/>
            <a:ln w="381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9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507043"/>
              </p:ext>
            </p:extLst>
          </p:nvPr>
        </p:nvGraphicFramePr>
        <p:xfrm>
          <a:off x="4910138" y="5011738"/>
          <a:ext cx="3022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056" name="Equation" r:id="rId64" imgW="3022560" imgH="419040" progId="Equation.DSMT4">
                  <p:embed/>
                </p:oleObj>
              </mc:Choice>
              <mc:Fallback>
                <p:oleObj name="Equation" r:id="rId64" imgW="30225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4910138" y="5011738"/>
                        <a:ext cx="3022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592801" y="2087247"/>
            <a:ext cx="3466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75282" y="49188"/>
            <a:ext cx="5993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Multimode interference coupler (MMI)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14429" y="697260"/>
            <a:ext cx="5824537" cy="1260757"/>
            <a:chOff x="277813" y="3001516"/>
            <a:chExt cx="8596310" cy="1860724"/>
          </a:xfrm>
        </p:grpSpPr>
        <p:grpSp>
          <p:nvGrpSpPr>
            <p:cNvPr id="22" name="Group 2"/>
            <p:cNvGrpSpPr>
              <a:grpSpLocks/>
            </p:cNvGrpSpPr>
            <p:nvPr/>
          </p:nvGrpSpPr>
          <p:grpSpPr bwMode="auto">
            <a:xfrm>
              <a:off x="277813" y="3001516"/>
              <a:ext cx="8591550" cy="1243012"/>
              <a:chOff x="160" y="1607"/>
              <a:chExt cx="5412" cy="783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0" y="1607"/>
                <a:ext cx="2720" cy="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583"/>
              <a:stretch>
                <a:fillRect/>
              </a:stretch>
            </p:blipFill>
            <p:spPr bwMode="auto">
              <a:xfrm flipH="1">
                <a:off x="2852" y="1607"/>
                <a:ext cx="2720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280987" y="3653979"/>
              <a:ext cx="0" cy="120826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H="1">
              <a:off x="8866186" y="3601592"/>
              <a:ext cx="7937" cy="126064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280988" y="4782874"/>
              <a:ext cx="8561387" cy="15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4559300" y="3020566"/>
              <a:ext cx="12700" cy="168927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3092449" y="3016489"/>
              <a:ext cx="0" cy="1651174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29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871558"/>
                </p:ext>
              </p:extLst>
            </p:nvPr>
          </p:nvGraphicFramePr>
          <p:xfrm>
            <a:off x="5846763" y="4496916"/>
            <a:ext cx="2286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412" name="Equation" r:id="rId5" imgW="228600" imgH="304560" progId="Equation.DSMT4">
                    <p:embed/>
                  </p:oleObj>
                </mc:Choice>
                <mc:Fallback>
                  <p:oleObj name="Equation" r:id="rId5" imgW="2286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6763" y="4496916"/>
                          <a:ext cx="2286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737190"/>
                </p:ext>
              </p:extLst>
            </p:nvPr>
          </p:nvGraphicFramePr>
          <p:xfrm>
            <a:off x="3598863" y="4345557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413" name="Equation" r:id="rId7" imgW="253800" imgH="304560" progId="Equation.DSMT4">
                    <p:embed/>
                  </p:oleObj>
                </mc:Choice>
                <mc:Fallback>
                  <p:oleObj name="Equation" r:id="rId7" imgW="2538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8863" y="4345557"/>
                          <a:ext cx="254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V="1">
              <a:off x="280988" y="4697810"/>
              <a:ext cx="4302125" cy="79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280988" y="4617592"/>
              <a:ext cx="28082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280988" y="4536174"/>
              <a:ext cx="20796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lg"/>
              <a:tailEnd type="triangle" w="sm" len="lg"/>
            </a:ln>
          </p:spPr>
          <p:txBody>
            <a:bodyPr/>
            <a:lstStyle/>
            <a:p>
              <a:endParaRPr lang="cs-CZ">
                <a:latin typeface="Calibri" pitchFamily="34" charset="0"/>
              </a:endParaRPr>
            </a:p>
          </p:txBody>
        </p:sp>
        <p:graphicFrame>
          <p:nvGraphicFramePr>
            <p:cNvPr id="34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5734995"/>
                </p:ext>
              </p:extLst>
            </p:nvPr>
          </p:nvGraphicFramePr>
          <p:xfrm>
            <a:off x="2676525" y="4325665"/>
            <a:ext cx="2413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414" name="Equation" r:id="rId9" imgW="241200" imgH="304560" progId="Equation.DSMT4">
                    <p:embed/>
                  </p:oleObj>
                </mc:Choice>
                <mc:Fallback>
                  <p:oleObj name="Equation" r:id="rId9" imgW="2412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6525" y="4325665"/>
                          <a:ext cx="2413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9436600"/>
                </p:ext>
              </p:extLst>
            </p:nvPr>
          </p:nvGraphicFramePr>
          <p:xfrm>
            <a:off x="1147763" y="4225652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415" name="Equation" r:id="rId11" imgW="253800" imgH="304560" progId="Equation.DSMT4">
                    <p:embed/>
                  </p:oleObj>
                </mc:Choice>
                <mc:Fallback>
                  <p:oleObj name="Equation" r:id="rId11" imgW="25380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7763" y="4225652"/>
                          <a:ext cx="25400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 Box 43"/>
            <p:cNvSpPr txBox="1">
              <a:spLocks noChangeArrowheads="1"/>
            </p:cNvSpPr>
            <p:nvPr/>
          </p:nvSpPr>
          <p:spPr bwMode="auto">
            <a:xfrm>
              <a:off x="5961113" y="4397871"/>
              <a:ext cx="1785829" cy="408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smtClean="0">
                  <a:latin typeface="Calibri" pitchFamily="34" charset="0"/>
                </a:rPr>
                <a:t>(</a:t>
              </a:r>
              <a:r>
                <a:rPr lang="en-US" sz="1200" smtClean="0">
                  <a:latin typeface="Calibri" pitchFamily="34" charset="0"/>
                </a:rPr>
                <a:t>inverted image</a:t>
              </a:r>
              <a:r>
                <a:rPr lang="cs-CZ" sz="1200" smtClean="0">
                  <a:latin typeface="Calibri" pitchFamily="34" charset="0"/>
                </a:rPr>
                <a:t>)</a:t>
              </a:r>
              <a:endParaRPr lang="cs-CZ" sz="1200">
                <a:latin typeface="Calibri" pitchFamily="34" charset="0"/>
              </a:endParaRPr>
            </a:p>
          </p:txBody>
        </p:sp>
      </p:grp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1705324" y="710168"/>
            <a:ext cx="0" cy="105995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0" y="2209428"/>
            <a:ext cx="1410098" cy="8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0" y="3217540"/>
            <a:ext cx="1913111" cy="8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9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0" y="4225652"/>
            <a:ext cx="2877364" cy="8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67544" y="2601367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224797" y="2281436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25212" y="2482248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221240" y="2692566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214145" y="2897609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67544" y="3609479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724615" y="3310814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25030" y="3586057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721058" y="3890509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9967" y="4617591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690109" y="4373299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86552" y="4834823"/>
            <a:ext cx="345936" cy="87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777880" y="5233764"/>
            <a:ext cx="3366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Calibri" panose="020F0502020204030204" pitchFamily="34" charset="0"/>
              </a:rPr>
              <a:t>M.T.Hill, J. Lightwave Technol. </a:t>
            </a:r>
            <a:r>
              <a:rPr lang="en-US" sz="1200" b="1">
                <a:latin typeface="Calibri" panose="020F0502020204030204" pitchFamily="34" charset="0"/>
              </a:rPr>
              <a:t>21</a:t>
            </a:r>
            <a:r>
              <a:rPr lang="en-US" sz="1200">
                <a:latin typeface="Calibri" panose="020F0502020204030204" pitchFamily="34" charset="0"/>
              </a:rPr>
              <a:t>, 2305-2313, 2003</a:t>
            </a:r>
          </a:p>
        </p:txBody>
      </p:sp>
      <p:pic>
        <p:nvPicPr>
          <p:cNvPr id="235552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38132"/>
            <a:ext cx="3960440" cy="15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47693"/>
              </p:ext>
            </p:extLst>
          </p:nvPr>
        </p:nvGraphicFramePr>
        <p:xfrm>
          <a:off x="2771800" y="2509455"/>
          <a:ext cx="406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6" name="Equation" r:id="rId17" imgW="406080" imgH="215640" progId="Equation.DSMT4">
                  <p:embed/>
                </p:oleObj>
              </mc:Choice>
              <mc:Fallback>
                <p:oleObj name="Equation" r:id="rId17" imgW="406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71800" y="2509455"/>
                        <a:ext cx="406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231748"/>
              </p:ext>
            </p:extLst>
          </p:nvPr>
        </p:nvGraphicFramePr>
        <p:xfrm>
          <a:off x="3252788" y="3479800"/>
          <a:ext cx="393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7" name="Equation" r:id="rId19" imgW="393480" imgH="228600" progId="Equation.DSMT4">
                  <p:embed/>
                </p:oleObj>
              </mc:Choice>
              <mc:Fallback>
                <p:oleObj name="Equation" r:id="rId19" imgW="393480" imgH="22860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788" y="3479800"/>
                        <a:ext cx="3937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585347"/>
              </p:ext>
            </p:extLst>
          </p:nvPr>
        </p:nvGraphicFramePr>
        <p:xfrm>
          <a:off x="4086787" y="4526740"/>
          <a:ext cx="406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8" name="Equation" r:id="rId21" imgW="406080" imgH="215640" progId="Equation.DSMT4">
                  <p:embed/>
                </p:oleObj>
              </mc:Choice>
              <mc:Fallback>
                <p:oleObj name="Equation" r:id="rId21" imgW="406080" imgH="21564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787" y="4526740"/>
                        <a:ext cx="406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6731821" y="588084"/>
            <a:ext cx="1944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Advantage: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splitters with small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footprint;</a:t>
            </a:r>
          </a:p>
          <a:p>
            <a:endParaRPr lang="en-US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Problems</a:t>
            </a:r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897926"/>
              </p:ext>
            </p:extLst>
          </p:nvPr>
        </p:nvGraphicFramePr>
        <p:xfrm>
          <a:off x="3315852" y="2065478"/>
          <a:ext cx="533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19" name="Equation" r:id="rId23" imgW="533160" imgH="266400" progId="Equation.DSMT4">
                  <p:embed/>
                </p:oleObj>
              </mc:Choice>
              <mc:Fallback>
                <p:oleObj name="Equation" r:id="rId23" imgW="5331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315852" y="2065478"/>
                        <a:ext cx="5334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970006" y="1993404"/>
            <a:ext cx="6210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●             dependence i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n dielectric waveguides is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cs-CZ" smtClean="0">
                <a:latin typeface="Calibri" panose="020F0502020204030204" pitchFamily="34" charset="0"/>
                <a:cs typeface="Arial" panose="020B0604020202020204" pitchFamily="34" charset="0"/>
              </a:rPr>
              <a:t>less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parabolic”        </a:t>
            </a:r>
            <a:endParaRPr lang="cs-CZ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             phase error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for higher-order modes; error is larger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     for  higher refractive-index contrast;</a:t>
            </a:r>
          </a:p>
          <a:p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● </a:t>
            </a: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transversal spatial resolution depends on the number 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       of guided modes with small enough phase errors</a:t>
            </a:r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975087"/>
              </p:ext>
            </p:extLst>
          </p:nvPr>
        </p:nvGraphicFramePr>
        <p:xfrm>
          <a:off x="3432994" y="2389601"/>
          <a:ext cx="266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20" name="Equation" r:id="rId25" imgW="266400" imgH="190440" progId="Equation.DSMT4">
                  <p:embed/>
                </p:oleObj>
              </mc:Choice>
              <mc:Fallback>
                <p:oleObj name="Equation" r:id="rId25" imgW="2664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32994" y="2389601"/>
                        <a:ext cx="266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923927" y="3401391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Solution:</a:t>
            </a:r>
          </a:p>
        </p:txBody>
      </p:sp>
    </p:spTree>
    <p:extLst>
      <p:ext uri="{BB962C8B-B14F-4D97-AF65-F5344CB8AC3E}">
        <p14:creationId xmlns:p14="http://schemas.microsoft.com/office/powerpoint/2010/main" val="8876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985059" y="121196"/>
            <a:ext cx="3302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Microring resonators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81000" y="934119"/>
            <a:ext cx="4462463" cy="2692400"/>
            <a:chOff x="240" y="992"/>
            <a:chExt cx="3118" cy="1881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624" y="1248"/>
              <a:ext cx="2256" cy="1361"/>
              <a:chOff x="1464" y="2016"/>
              <a:chExt cx="2784" cy="1680"/>
            </a:xfrm>
          </p:grpSpPr>
          <p:sp>
            <p:nvSpPr>
              <p:cNvPr id="18" name="Rectangle 6"/>
              <p:cNvSpPr>
                <a:spLocks noChangeArrowheads="1"/>
              </p:cNvSpPr>
              <p:nvPr/>
            </p:nvSpPr>
            <p:spPr bwMode="auto">
              <a:xfrm>
                <a:off x="1464" y="2016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pSp>
            <p:nvGrpSpPr>
              <p:cNvPr id="19" name="Group 7"/>
              <p:cNvGrpSpPr>
                <a:grpSpLocks/>
              </p:cNvGrpSpPr>
              <p:nvPr/>
            </p:nvGrpSpPr>
            <p:grpSpPr bwMode="auto">
              <a:xfrm>
                <a:off x="2256" y="2256"/>
                <a:ext cx="1200" cy="1200"/>
                <a:chOff x="2304" y="1488"/>
                <a:chExt cx="1200" cy="1200"/>
              </a:xfrm>
            </p:grpSpPr>
            <p:sp>
              <p:nvSpPr>
                <p:cNvPr id="21" name="Oval 8"/>
                <p:cNvSpPr>
                  <a:spLocks noChangeArrowheads="1"/>
                </p:cNvSpPr>
                <p:nvPr/>
              </p:nvSpPr>
              <p:spPr bwMode="auto">
                <a:xfrm>
                  <a:off x="2304" y="1488"/>
                  <a:ext cx="1200" cy="12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  <p:sp useBgFill="1">
              <p:nvSpPr>
                <p:cNvPr id="22" name="Oval 9"/>
                <p:cNvSpPr>
                  <a:spLocks noChangeArrowheads="1"/>
                </p:cNvSpPr>
                <p:nvPr/>
              </p:nvSpPr>
              <p:spPr bwMode="auto">
                <a:xfrm>
                  <a:off x="2448" y="1632"/>
                  <a:ext cx="912" cy="912"/>
                </a:xfrm>
                <a:prstGeom prst="ellips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</p:grp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1464" y="3552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26" y="992"/>
              <a:ext cx="206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2 w 394"/>
                <a:gd name="T5" fmla="*/ 7 h 1209"/>
                <a:gd name="T6" fmla="*/ 6 w 394"/>
                <a:gd name="T7" fmla="*/ 14 h 1209"/>
                <a:gd name="T8" fmla="*/ 12 w 394"/>
                <a:gd name="T9" fmla="*/ 17 h 1209"/>
                <a:gd name="T10" fmla="*/ 15 w 394"/>
                <a:gd name="T11" fmla="*/ 21 h 1209"/>
                <a:gd name="T12" fmla="*/ 15 w 394"/>
                <a:gd name="T13" fmla="*/ 25 h 1209"/>
                <a:gd name="T14" fmla="*/ 13 w 394"/>
                <a:gd name="T15" fmla="*/ 29 h 1209"/>
                <a:gd name="T16" fmla="*/ 7 w 394"/>
                <a:gd name="T17" fmla="*/ 34 h 1209"/>
                <a:gd name="T18" fmla="*/ 3 w 394"/>
                <a:gd name="T19" fmla="*/ 40 h 1209"/>
                <a:gd name="T20" fmla="*/ 1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592" y="1008"/>
              <a:ext cx="144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0 w 394"/>
                <a:gd name="T5" fmla="*/ 7 h 1209"/>
                <a:gd name="T6" fmla="*/ 1 w 394"/>
                <a:gd name="T7" fmla="*/ 14 h 1209"/>
                <a:gd name="T8" fmla="*/ 2 w 394"/>
                <a:gd name="T9" fmla="*/ 17 h 1209"/>
                <a:gd name="T10" fmla="*/ 3 w 394"/>
                <a:gd name="T11" fmla="*/ 21 h 1209"/>
                <a:gd name="T12" fmla="*/ 3 w 394"/>
                <a:gd name="T13" fmla="*/ 25 h 1209"/>
                <a:gd name="T14" fmla="*/ 2 w 394"/>
                <a:gd name="T15" fmla="*/ 29 h 1209"/>
                <a:gd name="T16" fmla="*/ 1 w 394"/>
                <a:gd name="T17" fmla="*/ 34 h 1209"/>
                <a:gd name="T18" fmla="*/ 0 w 394"/>
                <a:gd name="T19" fmla="*/ 40 h 1209"/>
                <a:gd name="T20" fmla="*/ 0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 rot="4517216">
              <a:off x="2135" y="1588"/>
              <a:ext cx="78" cy="489"/>
            </a:xfrm>
            <a:custGeom>
              <a:avLst/>
              <a:gdLst>
                <a:gd name="T0" fmla="*/ 0 w 394"/>
                <a:gd name="T1" fmla="*/ 13 h 1209"/>
                <a:gd name="T2" fmla="*/ 0 w 394"/>
                <a:gd name="T3" fmla="*/ 0 h 1209"/>
                <a:gd name="T4" fmla="*/ 0 w 394"/>
                <a:gd name="T5" fmla="*/ 2 h 1209"/>
                <a:gd name="T6" fmla="*/ 0 w 394"/>
                <a:gd name="T7" fmla="*/ 4 h 1209"/>
                <a:gd name="T8" fmla="*/ 0 w 394"/>
                <a:gd name="T9" fmla="*/ 5 h 1209"/>
                <a:gd name="T10" fmla="*/ 0 w 394"/>
                <a:gd name="T11" fmla="*/ 6 h 1209"/>
                <a:gd name="T12" fmla="*/ 0 w 394"/>
                <a:gd name="T13" fmla="*/ 7 h 1209"/>
                <a:gd name="T14" fmla="*/ 0 w 394"/>
                <a:gd name="T15" fmla="*/ 8 h 1209"/>
                <a:gd name="T16" fmla="*/ 0 w 394"/>
                <a:gd name="T17" fmla="*/ 9 h 1209"/>
                <a:gd name="T18" fmla="*/ 0 w 394"/>
                <a:gd name="T19" fmla="*/ 11 h 1209"/>
                <a:gd name="T20" fmla="*/ 0 w 394"/>
                <a:gd name="T21" fmla="*/ 13 h 1209"/>
                <a:gd name="T22" fmla="*/ 0 w 394"/>
                <a:gd name="T23" fmla="*/ 13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 flipH="1">
              <a:off x="768" y="2240"/>
              <a:ext cx="96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0 w 394"/>
                <a:gd name="T5" fmla="*/ 7 h 1209"/>
                <a:gd name="T6" fmla="*/ 0 w 394"/>
                <a:gd name="T7" fmla="*/ 14 h 1209"/>
                <a:gd name="T8" fmla="*/ 0 w 394"/>
                <a:gd name="T9" fmla="*/ 17 h 1209"/>
                <a:gd name="T10" fmla="*/ 0 w 394"/>
                <a:gd name="T11" fmla="*/ 21 h 1209"/>
                <a:gd name="T12" fmla="*/ 0 w 394"/>
                <a:gd name="T13" fmla="*/ 25 h 1209"/>
                <a:gd name="T14" fmla="*/ 0 w 394"/>
                <a:gd name="T15" fmla="*/ 29 h 1209"/>
                <a:gd name="T16" fmla="*/ 0 w 394"/>
                <a:gd name="T17" fmla="*/ 34 h 1209"/>
                <a:gd name="T18" fmla="*/ 0 w 394"/>
                <a:gd name="T19" fmla="*/ 40 h 1209"/>
                <a:gd name="T20" fmla="*/ 0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AutoShape 15"/>
            <p:cNvSpPr>
              <a:spLocks noChangeArrowheads="1"/>
            </p:cNvSpPr>
            <p:nvPr/>
          </p:nvSpPr>
          <p:spPr bwMode="auto">
            <a:xfrm>
              <a:off x="269" y="1255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3" name="AutoShape 16"/>
            <p:cNvSpPr>
              <a:spLocks noChangeArrowheads="1"/>
            </p:cNvSpPr>
            <p:nvPr/>
          </p:nvSpPr>
          <p:spPr bwMode="auto">
            <a:xfrm>
              <a:off x="2976" y="1248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flipH="1">
              <a:off x="240" y="2496"/>
              <a:ext cx="28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00" y="1344"/>
              <a:ext cx="25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Calibri" pitchFamily="34" charset="0"/>
                </a:rPr>
                <a:t>in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688" y="1449"/>
              <a:ext cx="67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Calibri" pitchFamily="34" charset="0"/>
                </a:rPr>
                <a:t>through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88" y="2208"/>
              <a:ext cx="35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Calibri" pitchFamily="34" charset="0"/>
                </a:rPr>
                <a:t>out</a:t>
              </a:r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5045075" y="2621632"/>
            <a:ext cx="3228975" cy="1947862"/>
            <a:chOff x="1464" y="2016"/>
            <a:chExt cx="2784" cy="1680"/>
          </a:xfrm>
        </p:grpSpPr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464" y="2016"/>
              <a:ext cx="2784" cy="1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grpSp>
          <p:nvGrpSpPr>
            <p:cNvPr id="25" name="Group 23"/>
            <p:cNvGrpSpPr>
              <a:grpSpLocks/>
            </p:cNvGrpSpPr>
            <p:nvPr/>
          </p:nvGrpSpPr>
          <p:grpSpPr bwMode="auto">
            <a:xfrm>
              <a:off x="2256" y="2256"/>
              <a:ext cx="1200" cy="1200"/>
              <a:chOff x="2304" y="1488"/>
              <a:chExt cx="1200" cy="1200"/>
            </a:xfrm>
          </p:grpSpPr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2304" y="1488"/>
                <a:ext cx="1200" cy="12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sp useBgFill="1">
            <p:nvSpPr>
              <p:cNvPr id="28" name="Oval 25"/>
              <p:cNvSpPr>
                <a:spLocks noChangeArrowheads="1"/>
              </p:cNvSpPr>
              <p:nvPr/>
            </p:nvSpPr>
            <p:spPr bwMode="auto">
              <a:xfrm>
                <a:off x="2448" y="1632"/>
                <a:ext cx="912" cy="912"/>
              </a:xfrm>
              <a:prstGeom prst="ellipse">
                <a:avLst/>
              </a:prstGeom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464" y="3552"/>
              <a:ext cx="2784" cy="144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  <p:sp>
        <p:nvSpPr>
          <p:cNvPr id="29" name="Freeform 27"/>
          <p:cNvSpPr>
            <a:spLocks/>
          </p:cNvSpPr>
          <p:nvPr/>
        </p:nvSpPr>
        <p:spPr bwMode="auto">
          <a:xfrm>
            <a:off x="5191125" y="2254919"/>
            <a:ext cx="295275" cy="906463"/>
          </a:xfrm>
          <a:custGeom>
            <a:avLst/>
            <a:gdLst>
              <a:gd name="T0" fmla="*/ 0 w 394"/>
              <a:gd name="T1" fmla="*/ 2147483647 h 1209"/>
              <a:gd name="T2" fmla="*/ 0 w 394"/>
              <a:gd name="T3" fmla="*/ 0 h 1209"/>
              <a:gd name="T4" fmla="*/ 2147483647 w 394"/>
              <a:gd name="T5" fmla="*/ 2147483647 h 1209"/>
              <a:gd name="T6" fmla="*/ 2147483647 w 394"/>
              <a:gd name="T7" fmla="*/ 2147483647 h 1209"/>
              <a:gd name="T8" fmla="*/ 2147483647 w 394"/>
              <a:gd name="T9" fmla="*/ 2147483647 h 1209"/>
              <a:gd name="T10" fmla="*/ 2147483647 w 394"/>
              <a:gd name="T11" fmla="*/ 2147483647 h 1209"/>
              <a:gd name="T12" fmla="*/ 2147483647 w 394"/>
              <a:gd name="T13" fmla="*/ 2147483647 h 1209"/>
              <a:gd name="T14" fmla="*/ 2147483647 w 394"/>
              <a:gd name="T15" fmla="*/ 2147483647 h 1209"/>
              <a:gd name="T16" fmla="*/ 2147483647 w 394"/>
              <a:gd name="T17" fmla="*/ 2147483647 h 1209"/>
              <a:gd name="T18" fmla="*/ 2147483647 w 394"/>
              <a:gd name="T19" fmla="*/ 2147483647 h 1209"/>
              <a:gd name="T20" fmla="*/ 2147483647 w 394"/>
              <a:gd name="T21" fmla="*/ 2147483647 h 1209"/>
              <a:gd name="T22" fmla="*/ 0 w 394"/>
              <a:gd name="T23" fmla="*/ 2147483647 h 1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4"/>
              <a:gd name="T37" fmla="*/ 0 h 1209"/>
              <a:gd name="T38" fmla="*/ 394 w 394"/>
              <a:gd name="T39" fmla="*/ 1209 h 12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4" h="1209">
                <a:moveTo>
                  <a:pt x="0" y="1209"/>
                </a:moveTo>
                <a:lnTo>
                  <a:pt x="0" y="0"/>
                </a:lnTo>
                <a:lnTo>
                  <a:pt x="48" y="189"/>
                </a:lnTo>
                <a:cubicBezTo>
                  <a:pt x="75" y="246"/>
                  <a:pt x="121" y="299"/>
                  <a:pt x="162" y="339"/>
                </a:cubicBezTo>
                <a:cubicBezTo>
                  <a:pt x="208" y="379"/>
                  <a:pt x="257" y="401"/>
                  <a:pt x="294" y="432"/>
                </a:cubicBezTo>
                <a:cubicBezTo>
                  <a:pt x="331" y="463"/>
                  <a:pt x="374" y="496"/>
                  <a:pt x="384" y="528"/>
                </a:cubicBezTo>
                <a:cubicBezTo>
                  <a:pt x="394" y="560"/>
                  <a:pt x="392" y="592"/>
                  <a:pt x="384" y="624"/>
                </a:cubicBezTo>
                <a:cubicBezTo>
                  <a:pt x="376" y="656"/>
                  <a:pt x="352" y="690"/>
                  <a:pt x="315" y="729"/>
                </a:cubicBezTo>
                <a:cubicBezTo>
                  <a:pt x="278" y="768"/>
                  <a:pt x="210" y="806"/>
                  <a:pt x="165" y="855"/>
                </a:cubicBezTo>
                <a:cubicBezTo>
                  <a:pt x="120" y="904"/>
                  <a:pt x="90" y="955"/>
                  <a:pt x="63" y="1014"/>
                </a:cubicBezTo>
                <a:lnTo>
                  <a:pt x="3" y="1209"/>
                </a:lnTo>
                <a:lnTo>
                  <a:pt x="0" y="120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" name="Freeform 28"/>
          <p:cNvSpPr>
            <a:spLocks/>
          </p:cNvSpPr>
          <p:nvPr/>
        </p:nvSpPr>
        <p:spPr bwMode="auto">
          <a:xfrm flipH="1">
            <a:off x="5203825" y="4039269"/>
            <a:ext cx="206375" cy="906463"/>
          </a:xfrm>
          <a:custGeom>
            <a:avLst/>
            <a:gdLst>
              <a:gd name="T0" fmla="*/ 0 w 394"/>
              <a:gd name="T1" fmla="*/ 2147483647 h 1209"/>
              <a:gd name="T2" fmla="*/ 0 w 394"/>
              <a:gd name="T3" fmla="*/ 0 h 1209"/>
              <a:gd name="T4" fmla="*/ 2147483647 w 394"/>
              <a:gd name="T5" fmla="*/ 2147483647 h 1209"/>
              <a:gd name="T6" fmla="*/ 2147483647 w 394"/>
              <a:gd name="T7" fmla="*/ 2147483647 h 1209"/>
              <a:gd name="T8" fmla="*/ 2147483647 w 394"/>
              <a:gd name="T9" fmla="*/ 2147483647 h 1209"/>
              <a:gd name="T10" fmla="*/ 2147483647 w 394"/>
              <a:gd name="T11" fmla="*/ 2147483647 h 1209"/>
              <a:gd name="T12" fmla="*/ 2147483647 w 394"/>
              <a:gd name="T13" fmla="*/ 2147483647 h 1209"/>
              <a:gd name="T14" fmla="*/ 2147483647 w 394"/>
              <a:gd name="T15" fmla="*/ 2147483647 h 1209"/>
              <a:gd name="T16" fmla="*/ 2147483647 w 394"/>
              <a:gd name="T17" fmla="*/ 2147483647 h 1209"/>
              <a:gd name="T18" fmla="*/ 2147483647 w 394"/>
              <a:gd name="T19" fmla="*/ 2147483647 h 1209"/>
              <a:gd name="T20" fmla="*/ 2147483647 w 394"/>
              <a:gd name="T21" fmla="*/ 2147483647 h 1209"/>
              <a:gd name="T22" fmla="*/ 0 w 394"/>
              <a:gd name="T23" fmla="*/ 2147483647 h 1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4"/>
              <a:gd name="T37" fmla="*/ 0 h 1209"/>
              <a:gd name="T38" fmla="*/ 394 w 394"/>
              <a:gd name="T39" fmla="*/ 1209 h 12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4" h="1209">
                <a:moveTo>
                  <a:pt x="0" y="1209"/>
                </a:moveTo>
                <a:lnTo>
                  <a:pt x="0" y="0"/>
                </a:lnTo>
                <a:lnTo>
                  <a:pt x="48" y="189"/>
                </a:lnTo>
                <a:cubicBezTo>
                  <a:pt x="75" y="246"/>
                  <a:pt x="121" y="299"/>
                  <a:pt x="162" y="339"/>
                </a:cubicBezTo>
                <a:cubicBezTo>
                  <a:pt x="208" y="379"/>
                  <a:pt x="257" y="401"/>
                  <a:pt x="294" y="432"/>
                </a:cubicBezTo>
                <a:cubicBezTo>
                  <a:pt x="331" y="463"/>
                  <a:pt x="374" y="496"/>
                  <a:pt x="384" y="528"/>
                </a:cubicBezTo>
                <a:cubicBezTo>
                  <a:pt x="394" y="560"/>
                  <a:pt x="392" y="592"/>
                  <a:pt x="384" y="624"/>
                </a:cubicBezTo>
                <a:cubicBezTo>
                  <a:pt x="376" y="656"/>
                  <a:pt x="352" y="690"/>
                  <a:pt x="315" y="729"/>
                </a:cubicBezTo>
                <a:cubicBezTo>
                  <a:pt x="278" y="768"/>
                  <a:pt x="210" y="806"/>
                  <a:pt x="165" y="855"/>
                </a:cubicBezTo>
                <a:cubicBezTo>
                  <a:pt x="120" y="904"/>
                  <a:pt x="90" y="955"/>
                  <a:pt x="63" y="1014"/>
                </a:cubicBezTo>
                <a:lnTo>
                  <a:pt x="3" y="1209"/>
                </a:lnTo>
                <a:lnTo>
                  <a:pt x="0" y="120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" name="Freeform 29"/>
          <p:cNvSpPr>
            <a:spLocks/>
          </p:cNvSpPr>
          <p:nvPr/>
        </p:nvSpPr>
        <p:spPr bwMode="auto">
          <a:xfrm rot="4517216">
            <a:off x="7031038" y="3032794"/>
            <a:ext cx="376237" cy="842963"/>
          </a:xfrm>
          <a:custGeom>
            <a:avLst/>
            <a:gdLst>
              <a:gd name="T0" fmla="*/ 0 w 394"/>
              <a:gd name="T1" fmla="*/ 2147483647 h 1209"/>
              <a:gd name="T2" fmla="*/ 0 w 394"/>
              <a:gd name="T3" fmla="*/ 0 h 1209"/>
              <a:gd name="T4" fmla="*/ 2147483647 w 394"/>
              <a:gd name="T5" fmla="*/ 2147483647 h 1209"/>
              <a:gd name="T6" fmla="*/ 2147483647 w 394"/>
              <a:gd name="T7" fmla="*/ 2147483647 h 1209"/>
              <a:gd name="T8" fmla="*/ 2147483647 w 394"/>
              <a:gd name="T9" fmla="*/ 2147483647 h 1209"/>
              <a:gd name="T10" fmla="*/ 2147483647 w 394"/>
              <a:gd name="T11" fmla="*/ 2147483647 h 1209"/>
              <a:gd name="T12" fmla="*/ 2147483647 w 394"/>
              <a:gd name="T13" fmla="*/ 2147483647 h 1209"/>
              <a:gd name="T14" fmla="*/ 2147483647 w 394"/>
              <a:gd name="T15" fmla="*/ 2147483647 h 1209"/>
              <a:gd name="T16" fmla="*/ 2147483647 w 394"/>
              <a:gd name="T17" fmla="*/ 2147483647 h 1209"/>
              <a:gd name="T18" fmla="*/ 2147483647 w 394"/>
              <a:gd name="T19" fmla="*/ 2147483647 h 1209"/>
              <a:gd name="T20" fmla="*/ 2147483647 w 394"/>
              <a:gd name="T21" fmla="*/ 2147483647 h 1209"/>
              <a:gd name="T22" fmla="*/ 0 w 394"/>
              <a:gd name="T23" fmla="*/ 2147483647 h 1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4"/>
              <a:gd name="T37" fmla="*/ 0 h 1209"/>
              <a:gd name="T38" fmla="*/ 394 w 394"/>
              <a:gd name="T39" fmla="*/ 1209 h 12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4" h="1209">
                <a:moveTo>
                  <a:pt x="0" y="1209"/>
                </a:moveTo>
                <a:lnTo>
                  <a:pt x="0" y="0"/>
                </a:lnTo>
                <a:lnTo>
                  <a:pt x="48" y="189"/>
                </a:lnTo>
                <a:cubicBezTo>
                  <a:pt x="75" y="246"/>
                  <a:pt x="121" y="299"/>
                  <a:pt x="162" y="339"/>
                </a:cubicBezTo>
                <a:cubicBezTo>
                  <a:pt x="208" y="379"/>
                  <a:pt x="257" y="401"/>
                  <a:pt x="294" y="432"/>
                </a:cubicBezTo>
                <a:cubicBezTo>
                  <a:pt x="331" y="463"/>
                  <a:pt x="374" y="496"/>
                  <a:pt x="384" y="528"/>
                </a:cubicBezTo>
                <a:cubicBezTo>
                  <a:pt x="394" y="560"/>
                  <a:pt x="392" y="592"/>
                  <a:pt x="384" y="624"/>
                </a:cubicBezTo>
                <a:cubicBezTo>
                  <a:pt x="376" y="656"/>
                  <a:pt x="352" y="690"/>
                  <a:pt x="315" y="729"/>
                </a:cubicBezTo>
                <a:cubicBezTo>
                  <a:pt x="278" y="768"/>
                  <a:pt x="210" y="806"/>
                  <a:pt x="165" y="855"/>
                </a:cubicBezTo>
                <a:cubicBezTo>
                  <a:pt x="120" y="904"/>
                  <a:pt x="90" y="955"/>
                  <a:pt x="63" y="1014"/>
                </a:cubicBezTo>
                <a:lnTo>
                  <a:pt x="3" y="1209"/>
                </a:lnTo>
                <a:lnTo>
                  <a:pt x="0" y="120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" name="Freeform 30"/>
          <p:cNvSpPr>
            <a:spLocks/>
          </p:cNvSpPr>
          <p:nvPr/>
        </p:nvSpPr>
        <p:spPr bwMode="auto">
          <a:xfrm>
            <a:off x="7916863" y="2254919"/>
            <a:ext cx="138112" cy="906463"/>
          </a:xfrm>
          <a:custGeom>
            <a:avLst/>
            <a:gdLst>
              <a:gd name="T0" fmla="*/ 0 w 394"/>
              <a:gd name="T1" fmla="*/ 2147483647 h 1209"/>
              <a:gd name="T2" fmla="*/ 0 w 394"/>
              <a:gd name="T3" fmla="*/ 0 h 1209"/>
              <a:gd name="T4" fmla="*/ 2147483647 w 394"/>
              <a:gd name="T5" fmla="*/ 2147483647 h 1209"/>
              <a:gd name="T6" fmla="*/ 2147483647 w 394"/>
              <a:gd name="T7" fmla="*/ 2147483647 h 1209"/>
              <a:gd name="T8" fmla="*/ 2147483647 w 394"/>
              <a:gd name="T9" fmla="*/ 2147483647 h 1209"/>
              <a:gd name="T10" fmla="*/ 2147483647 w 394"/>
              <a:gd name="T11" fmla="*/ 2147483647 h 1209"/>
              <a:gd name="T12" fmla="*/ 2147483647 w 394"/>
              <a:gd name="T13" fmla="*/ 2147483647 h 1209"/>
              <a:gd name="T14" fmla="*/ 2147483647 w 394"/>
              <a:gd name="T15" fmla="*/ 2147483647 h 1209"/>
              <a:gd name="T16" fmla="*/ 2147483647 w 394"/>
              <a:gd name="T17" fmla="*/ 2147483647 h 1209"/>
              <a:gd name="T18" fmla="*/ 2147483647 w 394"/>
              <a:gd name="T19" fmla="*/ 2147483647 h 1209"/>
              <a:gd name="T20" fmla="*/ 2147483647 w 394"/>
              <a:gd name="T21" fmla="*/ 2147483647 h 1209"/>
              <a:gd name="T22" fmla="*/ 0 w 394"/>
              <a:gd name="T23" fmla="*/ 2147483647 h 1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4"/>
              <a:gd name="T37" fmla="*/ 0 h 1209"/>
              <a:gd name="T38" fmla="*/ 394 w 394"/>
              <a:gd name="T39" fmla="*/ 1209 h 12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4" h="1209">
                <a:moveTo>
                  <a:pt x="0" y="1209"/>
                </a:moveTo>
                <a:lnTo>
                  <a:pt x="0" y="0"/>
                </a:lnTo>
                <a:lnTo>
                  <a:pt x="48" y="189"/>
                </a:lnTo>
                <a:cubicBezTo>
                  <a:pt x="75" y="246"/>
                  <a:pt x="121" y="299"/>
                  <a:pt x="162" y="339"/>
                </a:cubicBezTo>
                <a:cubicBezTo>
                  <a:pt x="208" y="379"/>
                  <a:pt x="257" y="401"/>
                  <a:pt x="294" y="432"/>
                </a:cubicBezTo>
                <a:cubicBezTo>
                  <a:pt x="331" y="463"/>
                  <a:pt x="374" y="496"/>
                  <a:pt x="384" y="528"/>
                </a:cubicBezTo>
                <a:cubicBezTo>
                  <a:pt x="394" y="560"/>
                  <a:pt x="392" y="592"/>
                  <a:pt x="384" y="624"/>
                </a:cubicBezTo>
                <a:cubicBezTo>
                  <a:pt x="376" y="656"/>
                  <a:pt x="352" y="690"/>
                  <a:pt x="315" y="729"/>
                </a:cubicBezTo>
                <a:cubicBezTo>
                  <a:pt x="278" y="768"/>
                  <a:pt x="210" y="806"/>
                  <a:pt x="165" y="855"/>
                </a:cubicBezTo>
                <a:cubicBezTo>
                  <a:pt x="120" y="904"/>
                  <a:pt x="90" y="955"/>
                  <a:pt x="63" y="1014"/>
                </a:cubicBezTo>
                <a:lnTo>
                  <a:pt x="3" y="1209"/>
                </a:lnTo>
                <a:lnTo>
                  <a:pt x="0" y="1209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" name="AutoShape 31"/>
          <p:cNvSpPr>
            <a:spLocks noChangeArrowheads="1"/>
          </p:cNvSpPr>
          <p:nvPr/>
        </p:nvSpPr>
        <p:spPr bwMode="auto">
          <a:xfrm>
            <a:off x="4537075" y="2631157"/>
            <a:ext cx="412750" cy="138112"/>
          </a:xfrm>
          <a:prstGeom prst="rightArrow">
            <a:avLst>
              <a:gd name="adj1" fmla="val 50000"/>
              <a:gd name="adj2" fmla="val 747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 flipH="1">
            <a:off x="4508500" y="4410744"/>
            <a:ext cx="411163" cy="136525"/>
          </a:xfrm>
          <a:prstGeom prst="rightArrow">
            <a:avLst>
              <a:gd name="adj1" fmla="val 50000"/>
              <a:gd name="adj2" fmla="val 752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>
            <a:off x="8382000" y="2635919"/>
            <a:ext cx="412750" cy="1381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38093815 h 21600"/>
              <a:gd name="T4" fmla="*/ 2147483647 w 21600"/>
              <a:gd name="T5" fmla="*/ 1476175354 h 21600"/>
              <a:gd name="T6" fmla="*/ 2147483647 w 21600"/>
              <a:gd name="T7" fmla="*/ 73809381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581525" y="2758157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in</a:t>
            </a:r>
            <a:endParaRPr lang="en-US">
              <a:latin typeface="Calibri" pitchFamily="34" charset="0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999413" y="2908969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through</a:t>
            </a:r>
            <a:endParaRPr lang="en-US">
              <a:latin typeface="Calibri" pitchFamily="34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4564063" y="3994819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out</a:t>
            </a:r>
            <a:endParaRPr lang="en-US">
              <a:latin typeface="Calibri" pitchFamily="34" charset="0"/>
            </a:endParaRP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828964" y="3763986"/>
            <a:ext cx="229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out of</a:t>
            </a:r>
            <a:r>
              <a:rPr lang="cs-CZ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re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cs-CZ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onanc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478879" y="1632243"/>
            <a:ext cx="1795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 resonance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3533775" y="3550319"/>
            <a:ext cx="1792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itchFamily="34" charset="0"/>
              </a:rPr>
              <a:t>microresonator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 flipV="1">
            <a:off x="3048000" y="2864519"/>
            <a:ext cx="609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 flipV="1">
            <a:off x="5410200" y="3474119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2"/>
          <p:cNvSpPr txBox="1"/>
          <p:nvPr/>
        </p:nvSpPr>
        <p:spPr>
          <a:xfrm>
            <a:off x="1702421" y="5244797"/>
            <a:ext cx="744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A</a:t>
            </a:r>
            <a:r>
              <a:rPr lang="en-US" sz="1200"/>
              <a:t>. </a:t>
            </a:r>
            <a:r>
              <a:rPr lang="en-US" sz="1200" smtClean="0"/>
              <a:t>Driessen et al.:</a:t>
            </a:r>
            <a:r>
              <a:rPr lang="en-US" sz="1200" i="1" smtClean="0"/>
              <a:t>"</a:t>
            </a:r>
            <a:r>
              <a:rPr lang="en-US" sz="1200" i="1"/>
              <a:t>Microresonators as building blocks for VLSI photonics," </a:t>
            </a:r>
            <a:r>
              <a:rPr lang="en-US" sz="1200" i="1" smtClean="0"/>
              <a:t> AIP </a:t>
            </a:r>
            <a:r>
              <a:rPr lang="en-US" sz="1200" i="1"/>
              <a:t>Proceedings Vol.709, </a:t>
            </a:r>
            <a:r>
              <a:rPr lang="en-US" sz="1200" i="1" smtClean="0"/>
              <a:t>2003.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4166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8157" y="817483"/>
            <a:ext cx="3267615" cy="1920376"/>
            <a:chOff x="240" y="992"/>
            <a:chExt cx="3201" cy="1881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24" y="1248"/>
              <a:ext cx="2256" cy="1361"/>
              <a:chOff x="1464" y="2016"/>
              <a:chExt cx="2784" cy="1680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1464" y="2016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pSp>
            <p:nvGrpSpPr>
              <p:cNvPr id="15" name="Group 7"/>
              <p:cNvGrpSpPr>
                <a:grpSpLocks/>
              </p:cNvGrpSpPr>
              <p:nvPr/>
            </p:nvGrpSpPr>
            <p:grpSpPr bwMode="auto">
              <a:xfrm>
                <a:off x="2256" y="2256"/>
                <a:ext cx="1200" cy="1200"/>
                <a:chOff x="2304" y="1488"/>
                <a:chExt cx="1200" cy="1200"/>
              </a:xfrm>
            </p:grpSpPr>
            <p:sp>
              <p:nvSpPr>
                <p:cNvPr id="17" name="Oval 8"/>
                <p:cNvSpPr>
                  <a:spLocks noChangeArrowheads="1"/>
                </p:cNvSpPr>
                <p:nvPr/>
              </p:nvSpPr>
              <p:spPr bwMode="auto">
                <a:xfrm>
                  <a:off x="2304" y="1488"/>
                  <a:ext cx="1200" cy="12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  <p:sp useBgFill="1">
              <p:nvSpPr>
                <p:cNvPr id="18" name="Oval 9"/>
                <p:cNvSpPr>
                  <a:spLocks noChangeArrowheads="1"/>
                </p:cNvSpPr>
                <p:nvPr/>
              </p:nvSpPr>
              <p:spPr bwMode="auto">
                <a:xfrm>
                  <a:off x="2448" y="1632"/>
                  <a:ext cx="912" cy="912"/>
                </a:xfrm>
                <a:prstGeom prst="ellips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</p:grp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1464" y="3552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726" y="992"/>
              <a:ext cx="206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2 w 394"/>
                <a:gd name="T5" fmla="*/ 7 h 1209"/>
                <a:gd name="T6" fmla="*/ 6 w 394"/>
                <a:gd name="T7" fmla="*/ 14 h 1209"/>
                <a:gd name="T8" fmla="*/ 12 w 394"/>
                <a:gd name="T9" fmla="*/ 17 h 1209"/>
                <a:gd name="T10" fmla="*/ 15 w 394"/>
                <a:gd name="T11" fmla="*/ 21 h 1209"/>
                <a:gd name="T12" fmla="*/ 15 w 394"/>
                <a:gd name="T13" fmla="*/ 25 h 1209"/>
                <a:gd name="T14" fmla="*/ 13 w 394"/>
                <a:gd name="T15" fmla="*/ 29 h 1209"/>
                <a:gd name="T16" fmla="*/ 7 w 394"/>
                <a:gd name="T17" fmla="*/ 34 h 1209"/>
                <a:gd name="T18" fmla="*/ 3 w 394"/>
                <a:gd name="T19" fmla="*/ 40 h 1209"/>
                <a:gd name="T20" fmla="*/ 1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2592" y="1008"/>
              <a:ext cx="144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0 w 394"/>
                <a:gd name="T5" fmla="*/ 7 h 1209"/>
                <a:gd name="T6" fmla="*/ 1 w 394"/>
                <a:gd name="T7" fmla="*/ 14 h 1209"/>
                <a:gd name="T8" fmla="*/ 2 w 394"/>
                <a:gd name="T9" fmla="*/ 17 h 1209"/>
                <a:gd name="T10" fmla="*/ 3 w 394"/>
                <a:gd name="T11" fmla="*/ 21 h 1209"/>
                <a:gd name="T12" fmla="*/ 3 w 394"/>
                <a:gd name="T13" fmla="*/ 25 h 1209"/>
                <a:gd name="T14" fmla="*/ 2 w 394"/>
                <a:gd name="T15" fmla="*/ 29 h 1209"/>
                <a:gd name="T16" fmla="*/ 1 w 394"/>
                <a:gd name="T17" fmla="*/ 34 h 1209"/>
                <a:gd name="T18" fmla="*/ 0 w 394"/>
                <a:gd name="T19" fmla="*/ 40 h 1209"/>
                <a:gd name="T20" fmla="*/ 0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 rot="4517216">
              <a:off x="2135" y="1588"/>
              <a:ext cx="78" cy="489"/>
            </a:xfrm>
            <a:custGeom>
              <a:avLst/>
              <a:gdLst>
                <a:gd name="T0" fmla="*/ 0 w 394"/>
                <a:gd name="T1" fmla="*/ 13 h 1209"/>
                <a:gd name="T2" fmla="*/ 0 w 394"/>
                <a:gd name="T3" fmla="*/ 0 h 1209"/>
                <a:gd name="T4" fmla="*/ 0 w 394"/>
                <a:gd name="T5" fmla="*/ 2 h 1209"/>
                <a:gd name="T6" fmla="*/ 0 w 394"/>
                <a:gd name="T7" fmla="*/ 4 h 1209"/>
                <a:gd name="T8" fmla="*/ 0 w 394"/>
                <a:gd name="T9" fmla="*/ 5 h 1209"/>
                <a:gd name="T10" fmla="*/ 0 w 394"/>
                <a:gd name="T11" fmla="*/ 6 h 1209"/>
                <a:gd name="T12" fmla="*/ 0 w 394"/>
                <a:gd name="T13" fmla="*/ 7 h 1209"/>
                <a:gd name="T14" fmla="*/ 0 w 394"/>
                <a:gd name="T15" fmla="*/ 8 h 1209"/>
                <a:gd name="T16" fmla="*/ 0 w 394"/>
                <a:gd name="T17" fmla="*/ 9 h 1209"/>
                <a:gd name="T18" fmla="*/ 0 w 394"/>
                <a:gd name="T19" fmla="*/ 11 h 1209"/>
                <a:gd name="T20" fmla="*/ 0 w 394"/>
                <a:gd name="T21" fmla="*/ 13 h 1209"/>
                <a:gd name="T22" fmla="*/ 0 w 394"/>
                <a:gd name="T23" fmla="*/ 13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auto">
            <a:xfrm flipH="1">
              <a:off x="768" y="2240"/>
              <a:ext cx="96" cy="633"/>
            </a:xfrm>
            <a:custGeom>
              <a:avLst/>
              <a:gdLst>
                <a:gd name="T0" fmla="*/ 0 w 394"/>
                <a:gd name="T1" fmla="*/ 48 h 1209"/>
                <a:gd name="T2" fmla="*/ 0 w 394"/>
                <a:gd name="T3" fmla="*/ 0 h 1209"/>
                <a:gd name="T4" fmla="*/ 0 w 394"/>
                <a:gd name="T5" fmla="*/ 7 h 1209"/>
                <a:gd name="T6" fmla="*/ 0 w 394"/>
                <a:gd name="T7" fmla="*/ 14 h 1209"/>
                <a:gd name="T8" fmla="*/ 0 w 394"/>
                <a:gd name="T9" fmla="*/ 17 h 1209"/>
                <a:gd name="T10" fmla="*/ 0 w 394"/>
                <a:gd name="T11" fmla="*/ 21 h 1209"/>
                <a:gd name="T12" fmla="*/ 0 w 394"/>
                <a:gd name="T13" fmla="*/ 25 h 1209"/>
                <a:gd name="T14" fmla="*/ 0 w 394"/>
                <a:gd name="T15" fmla="*/ 29 h 1209"/>
                <a:gd name="T16" fmla="*/ 0 w 394"/>
                <a:gd name="T17" fmla="*/ 34 h 1209"/>
                <a:gd name="T18" fmla="*/ 0 w 394"/>
                <a:gd name="T19" fmla="*/ 40 h 1209"/>
                <a:gd name="T20" fmla="*/ 0 w 394"/>
                <a:gd name="T21" fmla="*/ 48 h 1209"/>
                <a:gd name="T22" fmla="*/ 0 w 394"/>
                <a:gd name="T23" fmla="*/ 4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269" y="1255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>
              <a:off x="2976" y="1248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 flipH="1">
              <a:off x="240" y="2496"/>
              <a:ext cx="288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00" y="1344"/>
              <a:ext cx="25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Calibri" pitchFamily="34" charset="0"/>
                </a:rPr>
                <a:t>in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688" y="1449"/>
              <a:ext cx="753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Calibri" pitchFamily="34" charset="0"/>
                </a:rPr>
                <a:t>through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88" y="2208"/>
              <a:ext cx="51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>
                  <a:latin typeface="Calibri" pitchFamily="34" charset="0"/>
                </a:rPr>
                <a:t>drop</a:t>
              </a:r>
              <a:endParaRPr lang="en-US" sz="1400">
                <a:latin typeface="Calibri" pitchFamily="34" charset="0"/>
              </a:endParaRPr>
            </a:p>
          </p:txBody>
        </p:sp>
      </p:grp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769182" y="121196"/>
            <a:ext cx="5605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Basic theory of microring resonators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329082"/>
              </p:ext>
            </p:extLst>
          </p:nvPr>
        </p:nvGraphicFramePr>
        <p:xfrm>
          <a:off x="1488261" y="767234"/>
          <a:ext cx="266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0" name="Equation" r:id="rId3" imgW="266400" imgH="291960" progId="Equation.DSMT4">
                  <p:embed/>
                </p:oleObj>
              </mc:Choice>
              <mc:Fallback>
                <p:oleObj name="Equation" r:id="rId3" imgW="2664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8261" y="767234"/>
                        <a:ext cx="266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97164"/>
              </p:ext>
            </p:extLst>
          </p:nvPr>
        </p:nvGraphicFramePr>
        <p:xfrm>
          <a:off x="2342922" y="767234"/>
          <a:ext cx="381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1" name="Equation" r:id="rId5" imgW="380880" imgH="291960" progId="Equation.DSMT4">
                  <p:embed/>
                </p:oleObj>
              </mc:Choice>
              <mc:Fallback>
                <p:oleObj name="Equation" r:id="rId5" imgW="380880" imgH="29196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2922" y="767234"/>
                        <a:ext cx="3810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63386"/>
              </p:ext>
            </p:extLst>
          </p:nvPr>
        </p:nvGraphicFramePr>
        <p:xfrm>
          <a:off x="1371487" y="2414733"/>
          <a:ext cx="419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2" name="Equation" r:id="rId7" imgW="419040" imgH="317160" progId="Equation.DSMT4">
                  <p:embed/>
                </p:oleObj>
              </mc:Choice>
              <mc:Fallback>
                <p:oleObj name="Equation" r:id="rId7" imgW="419040" imgH="31716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487" y="2414733"/>
                        <a:ext cx="4191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1835696" y="988972"/>
            <a:ext cx="451705" cy="5123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16039" y="2048305"/>
            <a:ext cx="451705" cy="5123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882553" y="913284"/>
            <a:ext cx="38519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1754961" y="1150574"/>
            <a:ext cx="563525" cy="255181"/>
          </a:xfrm>
          <a:custGeom>
            <a:avLst/>
            <a:gdLst>
              <a:gd name="connsiteX0" fmla="*/ 0 w 563525"/>
              <a:gd name="connsiteY0" fmla="*/ 0 h 255181"/>
              <a:gd name="connsiteX1" fmla="*/ 138223 w 563525"/>
              <a:gd name="connsiteY1" fmla="*/ 21265 h 255181"/>
              <a:gd name="connsiteX2" fmla="*/ 244549 w 563525"/>
              <a:gd name="connsiteY2" fmla="*/ 42530 h 255181"/>
              <a:gd name="connsiteX3" fmla="*/ 340242 w 563525"/>
              <a:gd name="connsiteY3" fmla="*/ 95693 h 255181"/>
              <a:gd name="connsiteX4" fmla="*/ 425302 w 563525"/>
              <a:gd name="connsiteY4" fmla="*/ 191386 h 255181"/>
              <a:gd name="connsiteX5" fmla="*/ 563525 w 563525"/>
              <a:gd name="connsiteY5" fmla="*/ 255181 h 255181"/>
              <a:gd name="connsiteX6" fmla="*/ 563525 w 563525"/>
              <a:gd name="connsiteY6" fmla="*/ 255181 h 2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525" h="255181">
                <a:moveTo>
                  <a:pt x="0" y="0"/>
                </a:moveTo>
                <a:lnTo>
                  <a:pt x="138223" y="21265"/>
                </a:lnTo>
                <a:cubicBezTo>
                  <a:pt x="178981" y="28353"/>
                  <a:pt x="210879" y="30125"/>
                  <a:pt x="244549" y="42530"/>
                </a:cubicBezTo>
                <a:cubicBezTo>
                  <a:pt x="278219" y="54935"/>
                  <a:pt x="310117" y="70884"/>
                  <a:pt x="340242" y="95693"/>
                </a:cubicBezTo>
                <a:cubicBezTo>
                  <a:pt x="370367" y="120502"/>
                  <a:pt x="388088" y="164805"/>
                  <a:pt x="425302" y="191386"/>
                </a:cubicBezTo>
                <a:cubicBezTo>
                  <a:pt x="462516" y="217967"/>
                  <a:pt x="563525" y="255181"/>
                  <a:pt x="563525" y="255181"/>
                </a:cubicBezTo>
                <a:lnTo>
                  <a:pt x="563525" y="255181"/>
                </a:lnTo>
              </a:path>
            </a:pathLst>
          </a:custGeom>
          <a:noFill/>
          <a:ln w="1905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24441"/>
              </p:ext>
            </p:extLst>
          </p:nvPr>
        </p:nvGraphicFramePr>
        <p:xfrm>
          <a:off x="2004398" y="697260"/>
          <a:ext cx="114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3" name="Equation" r:id="rId9" imgW="114120" imgH="203040" progId="Equation.DSMT4">
                  <p:embed/>
                </p:oleObj>
              </mc:Choice>
              <mc:Fallback>
                <p:oleObj name="Equation" r:id="rId9" imgW="114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4398" y="697260"/>
                        <a:ext cx="1143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670318"/>
              </p:ext>
            </p:extLst>
          </p:nvPr>
        </p:nvGraphicFramePr>
        <p:xfrm>
          <a:off x="1972648" y="1520822"/>
          <a:ext cx="1778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4" name="Equation" r:id="rId11" imgW="177480" imgH="164880" progId="Equation.DSMT4">
                  <p:embed/>
                </p:oleObj>
              </mc:Choice>
              <mc:Fallback>
                <p:oleObj name="Equation" r:id="rId11" imgW="177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72648" y="1520822"/>
                        <a:ext cx="1778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rot="10800000" flipV="1">
            <a:off x="1837305" y="2624812"/>
            <a:ext cx="38519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 rot="10800000" flipV="1">
            <a:off x="1748137" y="2176896"/>
            <a:ext cx="563525" cy="255181"/>
          </a:xfrm>
          <a:custGeom>
            <a:avLst/>
            <a:gdLst>
              <a:gd name="connsiteX0" fmla="*/ 0 w 563525"/>
              <a:gd name="connsiteY0" fmla="*/ 0 h 255181"/>
              <a:gd name="connsiteX1" fmla="*/ 138223 w 563525"/>
              <a:gd name="connsiteY1" fmla="*/ 21265 h 255181"/>
              <a:gd name="connsiteX2" fmla="*/ 244549 w 563525"/>
              <a:gd name="connsiteY2" fmla="*/ 42530 h 255181"/>
              <a:gd name="connsiteX3" fmla="*/ 340242 w 563525"/>
              <a:gd name="connsiteY3" fmla="*/ 95693 h 255181"/>
              <a:gd name="connsiteX4" fmla="*/ 425302 w 563525"/>
              <a:gd name="connsiteY4" fmla="*/ 191386 h 255181"/>
              <a:gd name="connsiteX5" fmla="*/ 563525 w 563525"/>
              <a:gd name="connsiteY5" fmla="*/ 255181 h 255181"/>
              <a:gd name="connsiteX6" fmla="*/ 563525 w 563525"/>
              <a:gd name="connsiteY6" fmla="*/ 255181 h 25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525" h="255181">
                <a:moveTo>
                  <a:pt x="0" y="0"/>
                </a:moveTo>
                <a:lnTo>
                  <a:pt x="138223" y="21265"/>
                </a:lnTo>
                <a:cubicBezTo>
                  <a:pt x="178981" y="28353"/>
                  <a:pt x="210879" y="30125"/>
                  <a:pt x="244549" y="42530"/>
                </a:cubicBezTo>
                <a:cubicBezTo>
                  <a:pt x="278219" y="54935"/>
                  <a:pt x="310117" y="70884"/>
                  <a:pt x="340242" y="95693"/>
                </a:cubicBezTo>
                <a:cubicBezTo>
                  <a:pt x="370367" y="120502"/>
                  <a:pt x="388088" y="164805"/>
                  <a:pt x="425302" y="191386"/>
                </a:cubicBezTo>
                <a:cubicBezTo>
                  <a:pt x="462516" y="217967"/>
                  <a:pt x="563525" y="255181"/>
                  <a:pt x="563525" y="255181"/>
                </a:cubicBezTo>
                <a:lnTo>
                  <a:pt x="563525" y="255181"/>
                </a:lnTo>
              </a:path>
            </a:pathLst>
          </a:custGeom>
          <a:noFill/>
          <a:ln w="1905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774622"/>
              </p:ext>
            </p:extLst>
          </p:nvPr>
        </p:nvGraphicFramePr>
        <p:xfrm>
          <a:off x="1977827" y="1843117"/>
          <a:ext cx="1778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5" name="Equation" r:id="rId13" imgW="177480" imgH="164880" progId="Equation.DSMT4">
                  <p:embed/>
                </p:oleObj>
              </mc:Choice>
              <mc:Fallback>
                <p:oleObj name="Equation" r:id="rId13" imgW="177480" imgH="16488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827" y="1843117"/>
                        <a:ext cx="1778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885343"/>
              </p:ext>
            </p:extLst>
          </p:nvPr>
        </p:nvGraphicFramePr>
        <p:xfrm>
          <a:off x="1993765" y="2694409"/>
          <a:ext cx="114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6" name="Equation" r:id="rId15" imgW="114120" imgH="203040" progId="Equation.DSMT4">
                  <p:embed/>
                </p:oleObj>
              </mc:Choice>
              <mc:Fallback>
                <p:oleObj name="Equation" r:id="rId15" imgW="114120" imgH="20304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765" y="2694409"/>
                        <a:ext cx="1143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45424"/>
              </p:ext>
            </p:extLst>
          </p:nvPr>
        </p:nvGraphicFramePr>
        <p:xfrm>
          <a:off x="2370804" y="1187063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7" name="Equation" r:id="rId17" imgW="203040" imgH="291960" progId="Equation.DSMT4">
                  <p:embed/>
                </p:oleObj>
              </mc:Choice>
              <mc:Fallback>
                <p:oleObj name="Equation" r:id="rId17" imgW="2030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370804" y="1187063"/>
                        <a:ext cx="20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646688"/>
              </p:ext>
            </p:extLst>
          </p:nvPr>
        </p:nvGraphicFramePr>
        <p:xfrm>
          <a:off x="2398516" y="2025303"/>
          <a:ext cx="228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8" name="Equation" r:id="rId19" imgW="228600" imgH="291960" progId="Equation.DSMT4">
                  <p:embed/>
                </p:oleObj>
              </mc:Choice>
              <mc:Fallback>
                <p:oleObj name="Equation" r:id="rId19" imgW="2286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98516" y="2025303"/>
                        <a:ext cx="228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771274"/>
              </p:ext>
            </p:extLst>
          </p:nvPr>
        </p:nvGraphicFramePr>
        <p:xfrm>
          <a:off x="1496203" y="2019780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69" name="Equation" r:id="rId21" imgW="215640" imgH="291960" progId="Equation.DSMT4">
                  <p:embed/>
                </p:oleObj>
              </mc:Choice>
              <mc:Fallback>
                <p:oleObj name="Equation" r:id="rId21" imgW="215640" imgH="29196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203" y="2019780"/>
                        <a:ext cx="215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367440"/>
              </p:ext>
            </p:extLst>
          </p:nvPr>
        </p:nvGraphicFramePr>
        <p:xfrm>
          <a:off x="1430338" y="1199042"/>
          <a:ext cx="228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0" name="Equation" r:id="rId23" imgW="228600" imgH="291960" progId="Equation.DSMT4">
                  <p:embed/>
                </p:oleObj>
              </mc:Choice>
              <mc:Fallback>
                <p:oleObj name="Equation" r:id="rId23" imgW="228600" imgH="29196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1199042"/>
                        <a:ext cx="2286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851920" y="625252"/>
            <a:ext cx="201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(Lossless) couplers: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916391"/>
              </p:ext>
            </p:extLst>
          </p:nvPr>
        </p:nvGraphicFramePr>
        <p:xfrm>
          <a:off x="4011364" y="1055688"/>
          <a:ext cx="4737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1" name="Equation" r:id="rId25" imgW="4736880" imgH="672840" progId="Equation.DSMT4">
                  <p:embed/>
                </p:oleObj>
              </mc:Choice>
              <mc:Fallback>
                <p:oleObj name="Equation" r:id="rId25" imgW="473688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011364" y="1055688"/>
                        <a:ext cx="4737100" cy="673100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549342"/>
              </p:ext>
            </p:extLst>
          </p:nvPr>
        </p:nvGraphicFramePr>
        <p:xfrm>
          <a:off x="5846763" y="633413"/>
          <a:ext cx="1003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2" name="Equation" r:id="rId27" imgW="1002960" imgH="317160" progId="Equation.DSMT4">
                  <p:embed/>
                </p:oleObj>
              </mc:Choice>
              <mc:Fallback>
                <p:oleObj name="Equation" r:id="rId27" imgW="10029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846763" y="633413"/>
                        <a:ext cx="1003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654479"/>
              </p:ext>
            </p:extLst>
          </p:nvPr>
        </p:nvGraphicFramePr>
        <p:xfrm>
          <a:off x="2396204" y="2510513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3" name="Equation" r:id="rId29" imgW="152280" imgH="228600" progId="Equation.DSMT4">
                  <p:embed/>
                </p:oleObj>
              </mc:Choice>
              <mc:Fallback>
                <p:oleObj name="Equation" r:id="rId29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396204" y="2510513"/>
                        <a:ext cx="152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995936" y="1777478"/>
            <a:ext cx="44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Ring with the perimeter     and the (complex) 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propagation  constant      : </a:t>
            </a:r>
            <a:endParaRPr lang="en-US" i="1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646155"/>
              </p:ext>
            </p:extLst>
          </p:nvPr>
        </p:nvGraphicFramePr>
        <p:xfrm>
          <a:off x="4138613" y="2455292"/>
          <a:ext cx="2590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4" name="Equation" r:id="rId31" imgW="2590560" imgH="330120" progId="Equation.DSMT4">
                  <p:embed/>
                </p:oleObj>
              </mc:Choice>
              <mc:Fallback>
                <p:oleObj name="Equation" r:id="rId31" imgW="25905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138613" y="2455292"/>
                        <a:ext cx="2590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251520" y="2857500"/>
            <a:ext cx="416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After elementary manipulations we obtain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882600"/>
              </p:ext>
            </p:extLst>
          </p:nvPr>
        </p:nvGraphicFramePr>
        <p:xfrm>
          <a:off x="261863" y="3226832"/>
          <a:ext cx="40259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5" name="Equation" r:id="rId33" imgW="4025880" imgH="1333440" progId="Equation.DSMT4">
                  <p:embed/>
                </p:oleObj>
              </mc:Choice>
              <mc:Fallback>
                <p:oleObj name="Equation" r:id="rId33" imgW="4025880" imgH="13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61863" y="3226832"/>
                        <a:ext cx="4025900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398741"/>
              </p:ext>
            </p:extLst>
          </p:nvPr>
        </p:nvGraphicFramePr>
        <p:xfrm>
          <a:off x="6355232" y="1851604"/>
          <a:ext cx="177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6" name="Equation" r:id="rId35" imgW="177480" imgH="228600" progId="Equation.DSMT4">
                  <p:embed/>
                </p:oleObj>
              </mc:Choice>
              <mc:Fallback>
                <p:oleObj name="Equation" r:id="rId35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355232" y="1851604"/>
                        <a:ext cx="177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97187"/>
              </p:ext>
            </p:extLst>
          </p:nvPr>
        </p:nvGraphicFramePr>
        <p:xfrm>
          <a:off x="6177442" y="2100819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7" name="Equation" r:id="rId37" imgW="241200" imgH="291960" progId="Equation.DSMT4">
                  <p:embed/>
                </p:oleObj>
              </mc:Choice>
              <mc:Fallback>
                <p:oleObj name="Equation" r:id="rId37" imgW="2412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177442" y="2100819"/>
                        <a:ext cx="241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076056" y="2897538"/>
            <a:ext cx="152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At resonance, </a:t>
            </a: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991753"/>
              </p:ext>
            </p:extLst>
          </p:nvPr>
        </p:nvGraphicFramePr>
        <p:xfrm>
          <a:off x="6492428" y="2950009"/>
          <a:ext cx="2209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8" name="Equation" r:id="rId39" imgW="2209680" imgH="291960" progId="Equation.DSMT4">
                  <p:embed/>
                </p:oleObj>
              </mc:Choice>
              <mc:Fallback>
                <p:oleObj name="Equation" r:id="rId39" imgW="2209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6492428" y="2950009"/>
                        <a:ext cx="2209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091184"/>
              </p:ext>
            </p:extLst>
          </p:nvPr>
        </p:nvGraphicFramePr>
        <p:xfrm>
          <a:off x="5148064" y="3238806"/>
          <a:ext cx="335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79" name="Equation" r:id="rId41" imgW="3352680" imgH="571320" progId="Equation.DSMT4">
                  <p:embed/>
                </p:oleObj>
              </mc:Choice>
              <mc:Fallback>
                <p:oleObj name="Equation" r:id="rId41" imgW="3352680" imgH="57132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238806"/>
                        <a:ext cx="33528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069127" y="3856320"/>
            <a:ext cx="16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Off resonance, </a:t>
            </a: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908761"/>
              </p:ext>
            </p:extLst>
          </p:nvPr>
        </p:nvGraphicFramePr>
        <p:xfrm>
          <a:off x="6548834" y="3894073"/>
          <a:ext cx="147955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80" name="Equation" r:id="rId43" imgW="1346040" imgH="291960" progId="Equation.DSMT4">
                  <p:embed/>
                </p:oleObj>
              </mc:Choice>
              <mc:Fallback>
                <p:oleObj name="Equation" r:id="rId43" imgW="13460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548834" y="3894073"/>
                        <a:ext cx="1479550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325578"/>
              </p:ext>
            </p:extLst>
          </p:nvPr>
        </p:nvGraphicFramePr>
        <p:xfrm>
          <a:off x="5213424" y="4297661"/>
          <a:ext cx="3175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81" name="Equation" r:id="rId45" imgW="3174840" imgH="1079280" progId="Equation.DSMT4">
                  <p:embed/>
                </p:oleObj>
              </mc:Choice>
              <mc:Fallback>
                <p:oleObj name="Equation" r:id="rId45" imgW="317484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5213424" y="4297661"/>
                        <a:ext cx="31750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ounded Rectangle 53"/>
          <p:cNvSpPr/>
          <p:nvPr/>
        </p:nvSpPr>
        <p:spPr>
          <a:xfrm>
            <a:off x="5076056" y="3289548"/>
            <a:ext cx="2088232" cy="504056"/>
          </a:xfrm>
          <a:prstGeom prst="roundRect">
            <a:avLst/>
          </a:prstGeom>
          <a:noFill/>
          <a:ln w="38100" cmpd="thickThin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5097321" y="4308293"/>
            <a:ext cx="3341369" cy="1069487"/>
          </a:xfrm>
          <a:prstGeom prst="roundRect">
            <a:avLst/>
          </a:prstGeom>
          <a:noFill/>
          <a:ln w="38100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251520" y="4850006"/>
            <a:ext cx="3602930" cy="402738"/>
            <a:chOff x="251520" y="4801716"/>
            <a:chExt cx="3602930" cy="402738"/>
          </a:xfrm>
        </p:grpSpPr>
        <p:sp>
          <p:nvSpPr>
            <p:cNvPr id="56" name="TextBox 55"/>
            <p:cNvSpPr txBox="1"/>
            <p:nvPr/>
          </p:nvSpPr>
          <p:spPr>
            <a:xfrm>
              <a:off x="251520" y="4801716"/>
              <a:ext cx="2496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For minimum cross-talk, </a:t>
              </a:r>
            </a:p>
          </p:txBody>
        </p:sp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129204"/>
                </p:ext>
              </p:extLst>
            </p:nvPr>
          </p:nvGraphicFramePr>
          <p:xfrm>
            <a:off x="2635250" y="4810754"/>
            <a:ext cx="12192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682" name="Equation" r:id="rId47" imgW="1218960" imgH="393480" progId="Equation.DSMT4">
                    <p:embed/>
                  </p:oleObj>
                </mc:Choice>
                <mc:Fallback>
                  <p:oleObj name="Equation" r:id="rId47" imgW="12189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8"/>
                        <a:stretch>
                          <a:fillRect/>
                        </a:stretch>
                      </p:blipFill>
                      <p:spPr>
                        <a:xfrm>
                          <a:off x="2635250" y="4810754"/>
                          <a:ext cx="12192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0" name="Elbow Connector 59"/>
          <p:cNvCxnSpPr/>
          <p:nvPr/>
        </p:nvCxnSpPr>
        <p:spPr>
          <a:xfrm flipV="1">
            <a:off x="384903" y="2825601"/>
            <a:ext cx="8424936" cy="1829510"/>
          </a:xfrm>
          <a:prstGeom prst="bentConnector3">
            <a:avLst/>
          </a:prstGeom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842526"/>
              </p:ext>
            </p:extLst>
          </p:nvPr>
        </p:nvGraphicFramePr>
        <p:xfrm>
          <a:off x="3949700" y="4941638"/>
          <a:ext cx="622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83" name="Equation" r:id="rId49" imgW="622080" imgH="228600" progId="Equation.DSMT4">
                  <p:embed/>
                </p:oleObj>
              </mc:Choice>
              <mc:Fallback>
                <p:oleObj name="Equation" r:id="rId49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3949700" y="4941638"/>
                        <a:ext cx="6223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ounded Rectangle 63"/>
          <p:cNvSpPr/>
          <p:nvPr/>
        </p:nvSpPr>
        <p:spPr>
          <a:xfrm>
            <a:off x="3889988" y="4850005"/>
            <a:ext cx="707383" cy="455767"/>
          </a:xfrm>
          <a:prstGeom prst="roundRect">
            <a:avLst/>
          </a:prstGeom>
          <a:noFill/>
          <a:ln w="38100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323528" y="769269"/>
            <a:ext cx="3357991" cy="1927294"/>
            <a:chOff x="240" y="480"/>
            <a:chExt cx="2955" cy="1696"/>
          </a:xfrm>
        </p:grpSpPr>
        <p:grpSp>
          <p:nvGrpSpPr>
            <p:cNvPr id="30" name="Group 30"/>
            <p:cNvGrpSpPr>
              <a:grpSpLocks/>
            </p:cNvGrpSpPr>
            <p:nvPr/>
          </p:nvGrpSpPr>
          <p:grpSpPr bwMode="auto">
            <a:xfrm>
              <a:off x="586" y="711"/>
              <a:ext cx="2034" cy="1227"/>
              <a:chOff x="1464" y="2016"/>
              <a:chExt cx="2784" cy="1680"/>
            </a:xfrm>
          </p:grpSpPr>
          <p:sp>
            <p:nvSpPr>
              <p:cNvPr id="41" name="Rectangle 31"/>
              <p:cNvSpPr>
                <a:spLocks noChangeArrowheads="1"/>
              </p:cNvSpPr>
              <p:nvPr/>
            </p:nvSpPr>
            <p:spPr bwMode="auto">
              <a:xfrm>
                <a:off x="1464" y="2016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  <p:grpSp>
            <p:nvGrpSpPr>
              <p:cNvPr id="42" name="Group 32"/>
              <p:cNvGrpSpPr>
                <a:grpSpLocks/>
              </p:cNvGrpSpPr>
              <p:nvPr/>
            </p:nvGrpSpPr>
            <p:grpSpPr bwMode="auto">
              <a:xfrm>
                <a:off x="2256" y="2256"/>
                <a:ext cx="1200" cy="1200"/>
                <a:chOff x="2304" y="1488"/>
                <a:chExt cx="1200" cy="1200"/>
              </a:xfrm>
            </p:grpSpPr>
            <p:sp>
              <p:nvSpPr>
                <p:cNvPr id="44" name="Oval 33"/>
                <p:cNvSpPr>
                  <a:spLocks noChangeArrowheads="1"/>
                </p:cNvSpPr>
                <p:nvPr/>
              </p:nvSpPr>
              <p:spPr bwMode="auto">
                <a:xfrm>
                  <a:off x="2304" y="1488"/>
                  <a:ext cx="1200" cy="12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  <p:sp useBgFill="1">
              <p:nvSpPr>
                <p:cNvPr id="45" name="Oval 34"/>
                <p:cNvSpPr>
                  <a:spLocks noChangeArrowheads="1"/>
                </p:cNvSpPr>
                <p:nvPr/>
              </p:nvSpPr>
              <p:spPr bwMode="auto">
                <a:xfrm>
                  <a:off x="2448" y="1632"/>
                  <a:ext cx="912" cy="912"/>
                </a:xfrm>
                <a:prstGeom prst="ellipse">
                  <a:avLst/>
                </a:prstGeom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>
                    <a:latin typeface="Calibri" pitchFamily="34" charset="0"/>
                  </a:endParaRPr>
                </a:p>
              </p:txBody>
            </p:sp>
          </p:grpSp>
          <p:sp>
            <p:nvSpPr>
              <p:cNvPr id="43" name="Rectangle 35"/>
              <p:cNvSpPr>
                <a:spLocks noChangeArrowheads="1"/>
              </p:cNvSpPr>
              <p:nvPr/>
            </p:nvSpPr>
            <p:spPr bwMode="auto">
              <a:xfrm>
                <a:off x="1464" y="3552"/>
                <a:ext cx="2784" cy="144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>
                  <a:latin typeface="Calibri" pitchFamily="34" charset="0"/>
                </a:endParaRPr>
              </a:p>
            </p:txBody>
          </p:sp>
        </p:grpSp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678" y="480"/>
              <a:ext cx="186" cy="571"/>
            </a:xfrm>
            <a:custGeom>
              <a:avLst/>
              <a:gdLst>
                <a:gd name="T0" fmla="*/ 0 w 394"/>
                <a:gd name="T1" fmla="*/ 28 h 1209"/>
                <a:gd name="T2" fmla="*/ 0 w 394"/>
                <a:gd name="T3" fmla="*/ 0 h 1209"/>
                <a:gd name="T4" fmla="*/ 1 w 394"/>
                <a:gd name="T5" fmla="*/ 4 h 1209"/>
                <a:gd name="T6" fmla="*/ 4 w 394"/>
                <a:gd name="T7" fmla="*/ 8 h 1209"/>
                <a:gd name="T8" fmla="*/ 7 w 394"/>
                <a:gd name="T9" fmla="*/ 10 h 1209"/>
                <a:gd name="T10" fmla="*/ 9 w 394"/>
                <a:gd name="T11" fmla="*/ 12 h 1209"/>
                <a:gd name="T12" fmla="*/ 9 w 394"/>
                <a:gd name="T13" fmla="*/ 15 h 1209"/>
                <a:gd name="T14" fmla="*/ 8 w 394"/>
                <a:gd name="T15" fmla="*/ 17 h 1209"/>
                <a:gd name="T16" fmla="*/ 4 w 394"/>
                <a:gd name="T17" fmla="*/ 20 h 1209"/>
                <a:gd name="T18" fmla="*/ 1 w 394"/>
                <a:gd name="T19" fmla="*/ 24 h 1209"/>
                <a:gd name="T20" fmla="*/ 0 w 394"/>
                <a:gd name="T21" fmla="*/ 28 h 1209"/>
                <a:gd name="T22" fmla="*/ 0 w 394"/>
                <a:gd name="T23" fmla="*/ 2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2360" y="494"/>
              <a:ext cx="130" cy="571"/>
            </a:xfrm>
            <a:custGeom>
              <a:avLst/>
              <a:gdLst>
                <a:gd name="T0" fmla="*/ 0 w 394"/>
                <a:gd name="T1" fmla="*/ 28 h 1209"/>
                <a:gd name="T2" fmla="*/ 0 w 394"/>
                <a:gd name="T3" fmla="*/ 0 h 1209"/>
                <a:gd name="T4" fmla="*/ 0 w 394"/>
                <a:gd name="T5" fmla="*/ 4 h 1209"/>
                <a:gd name="T6" fmla="*/ 1 w 394"/>
                <a:gd name="T7" fmla="*/ 8 h 1209"/>
                <a:gd name="T8" fmla="*/ 1 w 394"/>
                <a:gd name="T9" fmla="*/ 10 h 1209"/>
                <a:gd name="T10" fmla="*/ 2 w 394"/>
                <a:gd name="T11" fmla="*/ 12 h 1209"/>
                <a:gd name="T12" fmla="*/ 2 w 394"/>
                <a:gd name="T13" fmla="*/ 15 h 1209"/>
                <a:gd name="T14" fmla="*/ 1 w 394"/>
                <a:gd name="T15" fmla="*/ 17 h 1209"/>
                <a:gd name="T16" fmla="*/ 1 w 394"/>
                <a:gd name="T17" fmla="*/ 20 h 1209"/>
                <a:gd name="T18" fmla="*/ 0 w 394"/>
                <a:gd name="T19" fmla="*/ 24 h 1209"/>
                <a:gd name="T20" fmla="*/ 0 w 394"/>
                <a:gd name="T21" fmla="*/ 28 h 1209"/>
                <a:gd name="T22" fmla="*/ 0 w 394"/>
                <a:gd name="T23" fmla="*/ 2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 rot="4517216">
              <a:off x="1949" y="1017"/>
              <a:ext cx="70" cy="441"/>
            </a:xfrm>
            <a:custGeom>
              <a:avLst/>
              <a:gdLst>
                <a:gd name="T0" fmla="*/ 0 w 394"/>
                <a:gd name="T1" fmla="*/ 8 h 1209"/>
                <a:gd name="T2" fmla="*/ 0 w 394"/>
                <a:gd name="T3" fmla="*/ 0 h 1209"/>
                <a:gd name="T4" fmla="*/ 0 w 394"/>
                <a:gd name="T5" fmla="*/ 1 h 1209"/>
                <a:gd name="T6" fmla="*/ 0 w 394"/>
                <a:gd name="T7" fmla="*/ 2 h 1209"/>
                <a:gd name="T8" fmla="*/ 0 w 394"/>
                <a:gd name="T9" fmla="*/ 3 h 1209"/>
                <a:gd name="T10" fmla="*/ 0 w 394"/>
                <a:gd name="T11" fmla="*/ 3 h 1209"/>
                <a:gd name="T12" fmla="*/ 0 w 394"/>
                <a:gd name="T13" fmla="*/ 4 h 1209"/>
                <a:gd name="T14" fmla="*/ 0 w 394"/>
                <a:gd name="T15" fmla="*/ 5 h 1209"/>
                <a:gd name="T16" fmla="*/ 0 w 394"/>
                <a:gd name="T17" fmla="*/ 5 h 1209"/>
                <a:gd name="T18" fmla="*/ 0 w 394"/>
                <a:gd name="T19" fmla="*/ 7 h 1209"/>
                <a:gd name="T20" fmla="*/ 0 w 394"/>
                <a:gd name="T21" fmla="*/ 8 h 1209"/>
                <a:gd name="T22" fmla="*/ 0 w 394"/>
                <a:gd name="T23" fmla="*/ 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 flipH="1">
              <a:off x="716" y="1605"/>
              <a:ext cx="87" cy="571"/>
            </a:xfrm>
            <a:custGeom>
              <a:avLst/>
              <a:gdLst>
                <a:gd name="T0" fmla="*/ 0 w 394"/>
                <a:gd name="T1" fmla="*/ 28 h 1209"/>
                <a:gd name="T2" fmla="*/ 0 w 394"/>
                <a:gd name="T3" fmla="*/ 0 h 1209"/>
                <a:gd name="T4" fmla="*/ 0 w 394"/>
                <a:gd name="T5" fmla="*/ 4 h 1209"/>
                <a:gd name="T6" fmla="*/ 0 w 394"/>
                <a:gd name="T7" fmla="*/ 8 h 1209"/>
                <a:gd name="T8" fmla="*/ 0 w 394"/>
                <a:gd name="T9" fmla="*/ 10 h 1209"/>
                <a:gd name="T10" fmla="*/ 0 w 394"/>
                <a:gd name="T11" fmla="*/ 12 h 1209"/>
                <a:gd name="T12" fmla="*/ 0 w 394"/>
                <a:gd name="T13" fmla="*/ 15 h 1209"/>
                <a:gd name="T14" fmla="*/ 0 w 394"/>
                <a:gd name="T15" fmla="*/ 17 h 1209"/>
                <a:gd name="T16" fmla="*/ 0 w 394"/>
                <a:gd name="T17" fmla="*/ 20 h 1209"/>
                <a:gd name="T18" fmla="*/ 0 w 394"/>
                <a:gd name="T19" fmla="*/ 24 h 1209"/>
                <a:gd name="T20" fmla="*/ 0 w 394"/>
                <a:gd name="T21" fmla="*/ 28 h 1209"/>
                <a:gd name="T22" fmla="*/ 0 w 394"/>
                <a:gd name="T23" fmla="*/ 28 h 12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1209"/>
                <a:gd name="T38" fmla="*/ 394 w 394"/>
                <a:gd name="T39" fmla="*/ 1209 h 12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1209">
                  <a:moveTo>
                    <a:pt x="0" y="1209"/>
                  </a:moveTo>
                  <a:lnTo>
                    <a:pt x="0" y="0"/>
                  </a:lnTo>
                  <a:lnTo>
                    <a:pt x="48" y="189"/>
                  </a:lnTo>
                  <a:cubicBezTo>
                    <a:pt x="75" y="246"/>
                    <a:pt x="121" y="299"/>
                    <a:pt x="162" y="339"/>
                  </a:cubicBezTo>
                  <a:cubicBezTo>
                    <a:pt x="208" y="379"/>
                    <a:pt x="257" y="401"/>
                    <a:pt x="294" y="432"/>
                  </a:cubicBezTo>
                  <a:cubicBezTo>
                    <a:pt x="331" y="463"/>
                    <a:pt x="374" y="496"/>
                    <a:pt x="384" y="528"/>
                  </a:cubicBezTo>
                  <a:cubicBezTo>
                    <a:pt x="394" y="560"/>
                    <a:pt x="392" y="592"/>
                    <a:pt x="384" y="624"/>
                  </a:cubicBezTo>
                  <a:cubicBezTo>
                    <a:pt x="376" y="656"/>
                    <a:pt x="352" y="690"/>
                    <a:pt x="315" y="729"/>
                  </a:cubicBezTo>
                  <a:cubicBezTo>
                    <a:pt x="278" y="768"/>
                    <a:pt x="210" y="806"/>
                    <a:pt x="165" y="855"/>
                  </a:cubicBezTo>
                  <a:cubicBezTo>
                    <a:pt x="120" y="904"/>
                    <a:pt x="90" y="955"/>
                    <a:pt x="63" y="1014"/>
                  </a:cubicBezTo>
                  <a:lnTo>
                    <a:pt x="3" y="1209"/>
                  </a:lnTo>
                  <a:lnTo>
                    <a:pt x="0" y="1209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AutoShape 40"/>
            <p:cNvSpPr>
              <a:spLocks noChangeArrowheads="1"/>
            </p:cNvSpPr>
            <p:nvPr/>
          </p:nvSpPr>
          <p:spPr bwMode="auto">
            <a:xfrm>
              <a:off x="266" y="717"/>
              <a:ext cx="260" cy="87"/>
            </a:xfrm>
            <a:prstGeom prst="rightArrow">
              <a:avLst>
                <a:gd name="adj1" fmla="val 50000"/>
                <a:gd name="adj2" fmla="val 7471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6" name="AutoShape 41"/>
            <p:cNvSpPr>
              <a:spLocks noChangeArrowheads="1"/>
            </p:cNvSpPr>
            <p:nvPr/>
          </p:nvSpPr>
          <p:spPr bwMode="auto">
            <a:xfrm>
              <a:off x="2707" y="711"/>
              <a:ext cx="259" cy="86"/>
            </a:xfrm>
            <a:prstGeom prst="rightArrow">
              <a:avLst>
                <a:gd name="adj1" fmla="val 50000"/>
                <a:gd name="adj2" fmla="val 7529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7" name="AutoShape 42"/>
            <p:cNvSpPr>
              <a:spLocks noChangeArrowheads="1"/>
            </p:cNvSpPr>
            <p:nvPr/>
          </p:nvSpPr>
          <p:spPr bwMode="auto">
            <a:xfrm flipH="1">
              <a:off x="240" y="1836"/>
              <a:ext cx="260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6 w 21600"/>
                <a:gd name="T13" fmla="*/ 5462 h 21600"/>
                <a:gd name="T14" fmla="*/ 18858 w 21600"/>
                <a:gd name="T15" fmla="*/ 161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" name="Text Box 43"/>
            <p:cNvSpPr txBox="1">
              <a:spLocks noChangeArrowheads="1"/>
            </p:cNvSpPr>
            <p:nvPr/>
          </p:nvSpPr>
          <p:spPr bwMode="auto">
            <a:xfrm>
              <a:off x="294" y="797"/>
              <a:ext cx="2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Calibri" pitchFamily="34" charset="0"/>
                </a:rPr>
                <a:t>in</a:t>
              </a:r>
              <a:endParaRPr lang="en-US" sz="1600">
                <a:latin typeface="Calibri" pitchFamily="34" charset="0"/>
              </a:endParaRPr>
            </a:p>
          </p:txBody>
        </p:sp>
        <p:sp>
          <p:nvSpPr>
            <p:cNvPr id="39" name="Text Box 44"/>
            <p:cNvSpPr txBox="1">
              <a:spLocks noChangeArrowheads="1"/>
            </p:cNvSpPr>
            <p:nvPr/>
          </p:nvSpPr>
          <p:spPr bwMode="auto">
            <a:xfrm>
              <a:off x="2447" y="892"/>
              <a:ext cx="74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Calibri" pitchFamily="34" charset="0"/>
                </a:rPr>
                <a:t>through</a:t>
              </a:r>
              <a:endParaRPr lang="en-US" sz="1600">
                <a:latin typeface="Calibri" pitchFamily="34" charset="0"/>
              </a:endParaRPr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283" y="1576"/>
              <a:ext cx="5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Calibri" pitchFamily="34" charset="0"/>
                </a:rPr>
                <a:t>drop</a:t>
              </a:r>
              <a:endParaRPr lang="en-US" sz="1600">
                <a:latin typeface="Calibri" pitchFamily="34" charset="0"/>
              </a:endParaRPr>
            </a:p>
          </p:txBody>
        </p:sp>
      </p:grp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49506" y="6142"/>
            <a:ext cx="6044988" cy="52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Spe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ctral properties of a microresonator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329814" y="3556322"/>
            <a:ext cx="1995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Free spectral range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8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60609"/>
              </p:ext>
            </p:extLst>
          </p:nvPr>
        </p:nvGraphicFramePr>
        <p:xfrm>
          <a:off x="338462" y="3916362"/>
          <a:ext cx="1790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48" name="Equation" r:id="rId3" imgW="1790640" imgH="355320" progId="Equation.DSMT4">
                  <p:embed/>
                </p:oleObj>
              </mc:Choice>
              <mc:Fallback>
                <p:oleObj name="Equation" r:id="rId3" imgW="179064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62" y="3916362"/>
                        <a:ext cx="17907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332675" y="2776200"/>
            <a:ext cx="2240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Resonant wavelength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20173"/>
              </p:ext>
            </p:extLst>
          </p:nvPr>
        </p:nvGraphicFramePr>
        <p:xfrm>
          <a:off x="362221" y="3154735"/>
          <a:ext cx="32131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49" name="Equation" r:id="rId5" imgW="3213000" imgH="355320" progId="Equation.DSMT4">
                  <p:embed/>
                </p:oleObj>
              </mc:Choice>
              <mc:Fallback>
                <p:oleObj name="Equation" r:id="rId5" imgW="32130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21" y="3154735"/>
                        <a:ext cx="3213100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251520" y="4657700"/>
            <a:ext cx="1085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“Finesse”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52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910488"/>
              </p:ext>
            </p:extLst>
          </p:nvPr>
        </p:nvGraphicFramePr>
        <p:xfrm>
          <a:off x="348780" y="5017740"/>
          <a:ext cx="1296988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0" name="Equation" r:id="rId7" imgW="1295280" imgH="228600" progId="Equation.DSMT4">
                  <p:embed/>
                </p:oleObj>
              </mc:Choice>
              <mc:Fallback>
                <p:oleObj name="Equation" r:id="rId7" imgW="1295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780" y="5017740"/>
                        <a:ext cx="1296988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251520" y="420439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depends on the 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group index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825437"/>
              </p:ext>
            </p:extLst>
          </p:nvPr>
        </p:nvGraphicFramePr>
        <p:xfrm>
          <a:off x="3088806" y="5044505"/>
          <a:ext cx="723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1" name="Equation" r:id="rId9" imgW="723600" imgH="266400" progId="Equation.DSMT4">
                  <p:embed/>
                </p:oleObj>
              </mc:Choice>
              <mc:Fallback>
                <p:oleObj name="Equation" r:id="rId9" imgW="723600" imgH="2664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8806" y="5044505"/>
                        <a:ext cx="723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2741792" y="4657700"/>
            <a:ext cx="1497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Quality factor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 rot="16200000">
            <a:off x="3987592" y="1074134"/>
            <a:ext cx="808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intensity</a:t>
            </a:r>
            <a:endParaRPr lang="en-US" b="1">
              <a:latin typeface="Calibri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4626297" y="2938800"/>
            <a:ext cx="4181475" cy="7375"/>
          </a:xfrm>
          <a:custGeom>
            <a:avLst/>
            <a:gdLst>
              <a:gd name="T0" fmla="*/ 2147483647 w 4975"/>
              <a:gd name="T1" fmla="*/ 0 h 3175"/>
              <a:gd name="T2" fmla="*/ 2147483647 w 4975"/>
              <a:gd name="T3" fmla="*/ 0 h 3175"/>
              <a:gd name="T4" fmla="*/ 2147483647 w 4975"/>
              <a:gd name="T5" fmla="*/ 0 h 3175"/>
              <a:gd name="T6" fmla="*/ 2147483647 w 4975"/>
              <a:gd name="T7" fmla="*/ 0 h 3175"/>
              <a:gd name="T8" fmla="*/ 2147483647 w 4975"/>
              <a:gd name="T9" fmla="*/ 0 h 3175"/>
              <a:gd name="T10" fmla="*/ 2147483647 w 4975"/>
              <a:gd name="T11" fmla="*/ 0 h 3175"/>
              <a:gd name="T12" fmla="*/ 2147483647 w 4975"/>
              <a:gd name="T13" fmla="*/ 0 h 3175"/>
              <a:gd name="T14" fmla="*/ 2147483647 w 4975"/>
              <a:gd name="T15" fmla="*/ 0 h 3175"/>
              <a:gd name="T16" fmla="*/ 2147483647 w 4975"/>
              <a:gd name="T17" fmla="*/ 0 h 3175"/>
              <a:gd name="T18" fmla="*/ 2147483647 w 4975"/>
              <a:gd name="T19" fmla="*/ 0 h 3175"/>
              <a:gd name="T20" fmla="*/ 2147483647 w 4975"/>
              <a:gd name="T21" fmla="*/ 0 h 3175"/>
              <a:gd name="T22" fmla="*/ 2147483647 w 4975"/>
              <a:gd name="T23" fmla="*/ 0 h 3175"/>
              <a:gd name="T24" fmla="*/ 2147483647 w 4975"/>
              <a:gd name="T25" fmla="*/ 0 h 3175"/>
              <a:gd name="T26" fmla="*/ 2147483647 w 4975"/>
              <a:gd name="T27" fmla="*/ 0 h 3175"/>
              <a:gd name="T28" fmla="*/ 2147483647 w 4975"/>
              <a:gd name="T29" fmla="*/ 0 h 3175"/>
              <a:gd name="T30" fmla="*/ 2147483647 w 4975"/>
              <a:gd name="T31" fmla="*/ 0 h 3175"/>
              <a:gd name="T32" fmla="*/ 2147483647 w 4975"/>
              <a:gd name="T33" fmla="*/ 0 h 3175"/>
              <a:gd name="T34" fmla="*/ 2147483647 w 4975"/>
              <a:gd name="T35" fmla="*/ 0 h 3175"/>
              <a:gd name="T36" fmla="*/ 2147483647 w 4975"/>
              <a:gd name="T37" fmla="*/ 0 h 3175"/>
              <a:gd name="T38" fmla="*/ 2147483647 w 4975"/>
              <a:gd name="T39" fmla="*/ 0 h 3175"/>
              <a:gd name="T40" fmla="*/ 2147483647 w 4975"/>
              <a:gd name="T41" fmla="*/ 0 h 3175"/>
              <a:gd name="T42" fmla="*/ 2147483647 w 4975"/>
              <a:gd name="T43" fmla="*/ 0 h 3175"/>
              <a:gd name="T44" fmla="*/ 2147483647 w 4975"/>
              <a:gd name="T45" fmla="*/ 0 h 3175"/>
              <a:gd name="T46" fmla="*/ 2147483647 w 4975"/>
              <a:gd name="T47" fmla="*/ 0 h 3175"/>
              <a:gd name="T48" fmla="*/ 2147483647 w 4975"/>
              <a:gd name="T49" fmla="*/ 0 h 3175"/>
              <a:gd name="T50" fmla="*/ 2147483647 w 4975"/>
              <a:gd name="T51" fmla="*/ 0 h 3175"/>
              <a:gd name="T52" fmla="*/ 2147483647 w 4975"/>
              <a:gd name="T53" fmla="*/ 0 h 3175"/>
              <a:gd name="T54" fmla="*/ 2147483647 w 4975"/>
              <a:gd name="T55" fmla="*/ 0 h 3175"/>
              <a:gd name="T56" fmla="*/ 2147483647 w 4975"/>
              <a:gd name="T57" fmla="*/ 0 h 3175"/>
              <a:gd name="T58" fmla="*/ 2147483647 w 4975"/>
              <a:gd name="T59" fmla="*/ 0 h 3175"/>
              <a:gd name="T60" fmla="*/ 2147483647 w 4975"/>
              <a:gd name="T61" fmla="*/ 0 h 3175"/>
              <a:gd name="T62" fmla="*/ 2147483647 w 4975"/>
              <a:gd name="T63" fmla="*/ 0 h 3175"/>
              <a:gd name="T64" fmla="*/ 2147483647 w 4975"/>
              <a:gd name="T65" fmla="*/ 0 h 3175"/>
              <a:gd name="T66" fmla="*/ 2147483647 w 4975"/>
              <a:gd name="T67" fmla="*/ 0 h 3175"/>
              <a:gd name="T68" fmla="*/ 2147483647 w 4975"/>
              <a:gd name="T69" fmla="*/ 0 h 3175"/>
              <a:gd name="T70" fmla="*/ 2147483647 w 4975"/>
              <a:gd name="T71" fmla="*/ 0 h 3175"/>
              <a:gd name="T72" fmla="*/ 2147483647 w 4975"/>
              <a:gd name="T73" fmla="*/ 0 h 3175"/>
              <a:gd name="T74" fmla="*/ 2147483647 w 4975"/>
              <a:gd name="T75" fmla="*/ 0 h 3175"/>
              <a:gd name="T76" fmla="*/ 2147483647 w 4975"/>
              <a:gd name="T77" fmla="*/ 0 h 3175"/>
              <a:gd name="T78" fmla="*/ 2147483647 w 4975"/>
              <a:gd name="T79" fmla="*/ 0 h 3175"/>
              <a:gd name="T80" fmla="*/ 2147483647 w 4975"/>
              <a:gd name="T81" fmla="*/ 0 h 3175"/>
              <a:gd name="T82" fmla="*/ 2147483647 w 4975"/>
              <a:gd name="T83" fmla="*/ 0 h 3175"/>
              <a:gd name="T84" fmla="*/ 2147483647 w 4975"/>
              <a:gd name="T85" fmla="*/ 0 h 3175"/>
              <a:gd name="T86" fmla="*/ 2147483647 w 4975"/>
              <a:gd name="T87" fmla="*/ 0 h 3175"/>
              <a:gd name="T88" fmla="*/ 2147483647 w 4975"/>
              <a:gd name="T89" fmla="*/ 0 h 3175"/>
              <a:gd name="T90" fmla="*/ 2147483647 w 4975"/>
              <a:gd name="T91" fmla="*/ 0 h 3175"/>
              <a:gd name="T92" fmla="*/ 2147483647 w 4975"/>
              <a:gd name="T93" fmla="*/ 0 h 3175"/>
              <a:gd name="T94" fmla="*/ 2147483647 w 4975"/>
              <a:gd name="T95" fmla="*/ 0 h 3175"/>
              <a:gd name="T96" fmla="*/ 2147483647 w 4975"/>
              <a:gd name="T97" fmla="*/ 0 h 3175"/>
              <a:gd name="T98" fmla="*/ 2147483647 w 4975"/>
              <a:gd name="T99" fmla="*/ 0 h 31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75"/>
              <a:gd name="T151" fmla="*/ 0 h 3175"/>
              <a:gd name="T152" fmla="*/ 4975 w 4975"/>
              <a:gd name="T153" fmla="*/ 3175 h 31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75" h="3175">
                <a:moveTo>
                  <a:pt x="0" y="0"/>
                </a:moveTo>
                <a:lnTo>
                  <a:pt x="25" y="0"/>
                </a:lnTo>
                <a:lnTo>
                  <a:pt x="50" y="0"/>
                </a:lnTo>
                <a:lnTo>
                  <a:pt x="75" y="0"/>
                </a:lnTo>
                <a:lnTo>
                  <a:pt x="99" y="0"/>
                </a:lnTo>
                <a:lnTo>
                  <a:pt x="124" y="0"/>
                </a:lnTo>
                <a:lnTo>
                  <a:pt x="149" y="0"/>
                </a:lnTo>
                <a:lnTo>
                  <a:pt x="174" y="0"/>
                </a:lnTo>
                <a:lnTo>
                  <a:pt x="199" y="0"/>
                </a:lnTo>
                <a:lnTo>
                  <a:pt x="224" y="0"/>
                </a:lnTo>
                <a:lnTo>
                  <a:pt x="249" y="0"/>
                </a:lnTo>
                <a:lnTo>
                  <a:pt x="274" y="0"/>
                </a:lnTo>
                <a:lnTo>
                  <a:pt x="298" y="0"/>
                </a:lnTo>
                <a:lnTo>
                  <a:pt x="323" y="0"/>
                </a:lnTo>
                <a:lnTo>
                  <a:pt x="348" y="0"/>
                </a:lnTo>
                <a:lnTo>
                  <a:pt x="373" y="0"/>
                </a:lnTo>
                <a:lnTo>
                  <a:pt x="398" y="0"/>
                </a:lnTo>
                <a:lnTo>
                  <a:pt x="423" y="0"/>
                </a:lnTo>
                <a:lnTo>
                  <a:pt x="448" y="0"/>
                </a:lnTo>
                <a:lnTo>
                  <a:pt x="473" y="0"/>
                </a:lnTo>
                <a:lnTo>
                  <a:pt x="497" y="0"/>
                </a:lnTo>
                <a:lnTo>
                  <a:pt x="522" y="0"/>
                </a:lnTo>
                <a:lnTo>
                  <a:pt x="547" y="0"/>
                </a:lnTo>
                <a:lnTo>
                  <a:pt x="572" y="0"/>
                </a:lnTo>
                <a:lnTo>
                  <a:pt x="597" y="0"/>
                </a:lnTo>
                <a:lnTo>
                  <a:pt x="622" y="0"/>
                </a:lnTo>
                <a:lnTo>
                  <a:pt x="647" y="0"/>
                </a:lnTo>
                <a:lnTo>
                  <a:pt x="672" y="0"/>
                </a:lnTo>
                <a:lnTo>
                  <a:pt x="696" y="0"/>
                </a:lnTo>
                <a:lnTo>
                  <a:pt x="721" y="0"/>
                </a:lnTo>
                <a:lnTo>
                  <a:pt x="746" y="0"/>
                </a:lnTo>
                <a:lnTo>
                  <a:pt x="771" y="0"/>
                </a:lnTo>
                <a:lnTo>
                  <a:pt x="796" y="0"/>
                </a:lnTo>
                <a:lnTo>
                  <a:pt x="821" y="0"/>
                </a:lnTo>
                <a:lnTo>
                  <a:pt x="846" y="0"/>
                </a:lnTo>
                <a:lnTo>
                  <a:pt x="871" y="0"/>
                </a:lnTo>
                <a:lnTo>
                  <a:pt x="895" y="0"/>
                </a:lnTo>
                <a:lnTo>
                  <a:pt x="920" y="0"/>
                </a:lnTo>
                <a:lnTo>
                  <a:pt x="945" y="0"/>
                </a:lnTo>
                <a:lnTo>
                  <a:pt x="970" y="0"/>
                </a:lnTo>
                <a:lnTo>
                  <a:pt x="995" y="0"/>
                </a:lnTo>
                <a:lnTo>
                  <a:pt x="1020" y="0"/>
                </a:lnTo>
                <a:lnTo>
                  <a:pt x="1045" y="0"/>
                </a:lnTo>
                <a:lnTo>
                  <a:pt x="1070" y="0"/>
                </a:lnTo>
                <a:lnTo>
                  <a:pt x="1094" y="0"/>
                </a:lnTo>
                <a:lnTo>
                  <a:pt x="1119" y="0"/>
                </a:lnTo>
                <a:lnTo>
                  <a:pt x="1144" y="0"/>
                </a:lnTo>
                <a:lnTo>
                  <a:pt x="1169" y="0"/>
                </a:lnTo>
                <a:lnTo>
                  <a:pt x="1194" y="0"/>
                </a:lnTo>
                <a:lnTo>
                  <a:pt x="1219" y="0"/>
                </a:lnTo>
                <a:lnTo>
                  <a:pt x="1244" y="0"/>
                </a:lnTo>
                <a:lnTo>
                  <a:pt x="1269" y="0"/>
                </a:lnTo>
                <a:lnTo>
                  <a:pt x="1293" y="0"/>
                </a:lnTo>
                <a:lnTo>
                  <a:pt x="1318" y="0"/>
                </a:lnTo>
                <a:lnTo>
                  <a:pt x="1343" y="0"/>
                </a:lnTo>
                <a:lnTo>
                  <a:pt x="1368" y="0"/>
                </a:lnTo>
                <a:lnTo>
                  <a:pt x="1393" y="0"/>
                </a:lnTo>
                <a:lnTo>
                  <a:pt x="1418" y="0"/>
                </a:lnTo>
                <a:lnTo>
                  <a:pt x="1443" y="0"/>
                </a:lnTo>
                <a:lnTo>
                  <a:pt x="1468" y="0"/>
                </a:lnTo>
                <a:lnTo>
                  <a:pt x="1492" y="0"/>
                </a:lnTo>
                <a:lnTo>
                  <a:pt x="1517" y="0"/>
                </a:lnTo>
                <a:lnTo>
                  <a:pt x="1542" y="0"/>
                </a:lnTo>
                <a:lnTo>
                  <a:pt x="1567" y="0"/>
                </a:lnTo>
                <a:lnTo>
                  <a:pt x="1592" y="0"/>
                </a:lnTo>
                <a:lnTo>
                  <a:pt x="1617" y="0"/>
                </a:lnTo>
                <a:lnTo>
                  <a:pt x="1642" y="0"/>
                </a:lnTo>
                <a:lnTo>
                  <a:pt x="1667" y="0"/>
                </a:lnTo>
                <a:lnTo>
                  <a:pt x="1691" y="0"/>
                </a:lnTo>
                <a:lnTo>
                  <a:pt x="1716" y="0"/>
                </a:lnTo>
                <a:lnTo>
                  <a:pt x="1741" y="0"/>
                </a:lnTo>
                <a:lnTo>
                  <a:pt x="1766" y="0"/>
                </a:lnTo>
                <a:lnTo>
                  <a:pt x="1791" y="0"/>
                </a:lnTo>
                <a:lnTo>
                  <a:pt x="1816" y="0"/>
                </a:lnTo>
                <a:lnTo>
                  <a:pt x="1841" y="0"/>
                </a:lnTo>
                <a:lnTo>
                  <a:pt x="1866" y="0"/>
                </a:lnTo>
                <a:lnTo>
                  <a:pt x="1890" y="0"/>
                </a:lnTo>
                <a:lnTo>
                  <a:pt x="1915" y="0"/>
                </a:lnTo>
                <a:lnTo>
                  <a:pt x="1940" y="0"/>
                </a:lnTo>
                <a:lnTo>
                  <a:pt x="1965" y="0"/>
                </a:lnTo>
                <a:lnTo>
                  <a:pt x="1990" y="0"/>
                </a:lnTo>
                <a:lnTo>
                  <a:pt x="2015" y="0"/>
                </a:lnTo>
                <a:lnTo>
                  <a:pt x="2040" y="0"/>
                </a:lnTo>
                <a:lnTo>
                  <a:pt x="2065" y="0"/>
                </a:lnTo>
                <a:lnTo>
                  <a:pt x="2089" y="0"/>
                </a:lnTo>
                <a:lnTo>
                  <a:pt x="2114" y="0"/>
                </a:lnTo>
                <a:lnTo>
                  <a:pt x="2139" y="0"/>
                </a:lnTo>
                <a:lnTo>
                  <a:pt x="2164" y="0"/>
                </a:lnTo>
                <a:lnTo>
                  <a:pt x="2189" y="0"/>
                </a:lnTo>
                <a:lnTo>
                  <a:pt x="2214" y="0"/>
                </a:lnTo>
                <a:lnTo>
                  <a:pt x="2239" y="0"/>
                </a:lnTo>
                <a:lnTo>
                  <a:pt x="2264" y="0"/>
                </a:lnTo>
                <a:lnTo>
                  <a:pt x="2288" y="0"/>
                </a:lnTo>
                <a:lnTo>
                  <a:pt x="2313" y="0"/>
                </a:lnTo>
                <a:lnTo>
                  <a:pt x="2338" y="0"/>
                </a:lnTo>
                <a:lnTo>
                  <a:pt x="2363" y="0"/>
                </a:lnTo>
                <a:lnTo>
                  <a:pt x="2388" y="0"/>
                </a:lnTo>
                <a:lnTo>
                  <a:pt x="2413" y="0"/>
                </a:lnTo>
                <a:lnTo>
                  <a:pt x="2438" y="0"/>
                </a:lnTo>
                <a:lnTo>
                  <a:pt x="2463" y="0"/>
                </a:lnTo>
                <a:lnTo>
                  <a:pt x="2488" y="0"/>
                </a:lnTo>
                <a:lnTo>
                  <a:pt x="2512" y="0"/>
                </a:lnTo>
                <a:lnTo>
                  <a:pt x="2537" y="0"/>
                </a:lnTo>
                <a:lnTo>
                  <a:pt x="2562" y="0"/>
                </a:lnTo>
                <a:lnTo>
                  <a:pt x="2587" y="0"/>
                </a:lnTo>
                <a:lnTo>
                  <a:pt x="2612" y="0"/>
                </a:lnTo>
                <a:lnTo>
                  <a:pt x="2637" y="0"/>
                </a:lnTo>
                <a:lnTo>
                  <a:pt x="2662" y="0"/>
                </a:lnTo>
                <a:lnTo>
                  <a:pt x="2687" y="0"/>
                </a:lnTo>
                <a:lnTo>
                  <a:pt x="2711" y="0"/>
                </a:lnTo>
                <a:lnTo>
                  <a:pt x="2736" y="0"/>
                </a:lnTo>
                <a:lnTo>
                  <a:pt x="2761" y="0"/>
                </a:lnTo>
                <a:lnTo>
                  <a:pt x="2786" y="0"/>
                </a:lnTo>
                <a:lnTo>
                  <a:pt x="2811" y="0"/>
                </a:lnTo>
                <a:lnTo>
                  <a:pt x="2836" y="0"/>
                </a:lnTo>
                <a:lnTo>
                  <a:pt x="2861" y="0"/>
                </a:lnTo>
                <a:lnTo>
                  <a:pt x="2886" y="0"/>
                </a:lnTo>
                <a:lnTo>
                  <a:pt x="2910" y="0"/>
                </a:lnTo>
                <a:lnTo>
                  <a:pt x="2935" y="0"/>
                </a:lnTo>
                <a:lnTo>
                  <a:pt x="2960" y="0"/>
                </a:lnTo>
                <a:lnTo>
                  <a:pt x="2985" y="0"/>
                </a:lnTo>
                <a:lnTo>
                  <a:pt x="3010" y="0"/>
                </a:lnTo>
                <a:lnTo>
                  <a:pt x="3035" y="0"/>
                </a:lnTo>
                <a:lnTo>
                  <a:pt x="3060" y="0"/>
                </a:lnTo>
                <a:lnTo>
                  <a:pt x="3085" y="0"/>
                </a:lnTo>
                <a:lnTo>
                  <a:pt x="3109" y="0"/>
                </a:lnTo>
                <a:lnTo>
                  <a:pt x="3134" y="0"/>
                </a:lnTo>
                <a:lnTo>
                  <a:pt x="3159" y="0"/>
                </a:lnTo>
                <a:lnTo>
                  <a:pt x="3184" y="0"/>
                </a:lnTo>
                <a:lnTo>
                  <a:pt x="3209" y="0"/>
                </a:lnTo>
                <a:lnTo>
                  <a:pt x="3234" y="0"/>
                </a:lnTo>
                <a:lnTo>
                  <a:pt x="3259" y="0"/>
                </a:lnTo>
                <a:lnTo>
                  <a:pt x="3284" y="0"/>
                </a:lnTo>
                <a:lnTo>
                  <a:pt x="3308" y="0"/>
                </a:lnTo>
                <a:lnTo>
                  <a:pt x="3333" y="0"/>
                </a:lnTo>
                <a:lnTo>
                  <a:pt x="3358" y="0"/>
                </a:lnTo>
                <a:lnTo>
                  <a:pt x="3383" y="0"/>
                </a:lnTo>
                <a:lnTo>
                  <a:pt x="3408" y="0"/>
                </a:lnTo>
                <a:lnTo>
                  <a:pt x="3433" y="0"/>
                </a:lnTo>
                <a:lnTo>
                  <a:pt x="3458" y="0"/>
                </a:lnTo>
                <a:lnTo>
                  <a:pt x="3483" y="0"/>
                </a:lnTo>
                <a:lnTo>
                  <a:pt x="3507" y="0"/>
                </a:lnTo>
                <a:lnTo>
                  <a:pt x="3532" y="0"/>
                </a:lnTo>
                <a:lnTo>
                  <a:pt x="3557" y="0"/>
                </a:lnTo>
                <a:lnTo>
                  <a:pt x="3582" y="0"/>
                </a:lnTo>
                <a:lnTo>
                  <a:pt x="3607" y="0"/>
                </a:lnTo>
                <a:lnTo>
                  <a:pt x="3632" y="0"/>
                </a:lnTo>
                <a:lnTo>
                  <a:pt x="3657" y="0"/>
                </a:lnTo>
                <a:lnTo>
                  <a:pt x="3682" y="0"/>
                </a:lnTo>
                <a:lnTo>
                  <a:pt x="3706" y="0"/>
                </a:lnTo>
                <a:lnTo>
                  <a:pt x="3731" y="0"/>
                </a:lnTo>
                <a:lnTo>
                  <a:pt x="3756" y="0"/>
                </a:lnTo>
                <a:lnTo>
                  <a:pt x="3781" y="0"/>
                </a:lnTo>
                <a:lnTo>
                  <a:pt x="3806" y="0"/>
                </a:lnTo>
                <a:lnTo>
                  <a:pt x="3831" y="0"/>
                </a:lnTo>
                <a:lnTo>
                  <a:pt x="3856" y="0"/>
                </a:lnTo>
                <a:lnTo>
                  <a:pt x="3881" y="0"/>
                </a:lnTo>
                <a:lnTo>
                  <a:pt x="3905" y="0"/>
                </a:lnTo>
                <a:lnTo>
                  <a:pt x="3930" y="0"/>
                </a:lnTo>
                <a:lnTo>
                  <a:pt x="3955" y="0"/>
                </a:lnTo>
                <a:lnTo>
                  <a:pt x="3980" y="0"/>
                </a:lnTo>
                <a:lnTo>
                  <a:pt x="4005" y="0"/>
                </a:lnTo>
                <a:lnTo>
                  <a:pt x="4030" y="0"/>
                </a:lnTo>
                <a:lnTo>
                  <a:pt x="4055" y="0"/>
                </a:lnTo>
                <a:lnTo>
                  <a:pt x="4080" y="0"/>
                </a:lnTo>
                <a:lnTo>
                  <a:pt x="4104" y="0"/>
                </a:lnTo>
                <a:lnTo>
                  <a:pt x="4129" y="0"/>
                </a:lnTo>
                <a:lnTo>
                  <a:pt x="4154" y="0"/>
                </a:lnTo>
                <a:lnTo>
                  <a:pt x="4179" y="0"/>
                </a:lnTo>
                <a:lnTo>
                  <a:pt x="4204" y="0"/>
                </a:lnTo>
                <a:lnTo>
                  <a:pt x="4229" y="0"/>
                </a:lnTo>
                <a:lnTo>
                  <a:pt x="4254" y="0"/>
                </a:lnTo>
                <a:lnTo>
                  <a:pt x="4279" y="0"/>
                </a:lnTo>
                <a:lnTo>
                  <a:pt x="4303" y="0"/>
                </a:lnTo>
                <a:lnTo>
                  <a:pt x="4328" y="0"/>
                </a:lnTo>
                <a:lnTo>
                  <a:pt x="4353" y="0"/>
                </a:lnTo>
                <a:lnTo>
                  <a:pt x="4378" y="0"/>
                </a:lnTo>
                <a:lnTo>
                  <a:pt x="4403" y="0"/>
                </a:lnTo>
                <a:lnTo>
                  <a:pt x="4428" y="0"/>
                </a:lnTo>
                <a:lnTo>
                  <a:pt x="4453" y="0"/>
                </a:lnTo>
                <a:lnTo>
                  <a:pt x="4478" y="0"/>
                </a:lnTo>
                <a:lnTo>
                  <a:pt x="4502" y="0"/>
                </a:lnTo>
                <a:lnTo>
                  <a:pt x="4527" y="0"/>
                </a:lnTo>
                <a:lnTo>
                  <a:pt x="4552" y="0"/>
                </a:lnTo>
                <a:lnTo>
                  <a:pt x="4577" y="0"/>
                </a:lnTo>
                <a:lnTo>
                  <a:pt x="4602" y="0"/>
                </a:lnTo>
                <a:lnTo>
                  <a:pt x="4627" y="0"/>
                </a:lnTo>
                <a:lnTo>
                  <a:pt x="4652" y="0"/>
                </a:lnTo>
                <a:lnTo>
                  <a:pt x="4677" y="0"/>
                </a:lnTo>
                <a:lnTo>
                  <a:pt x="4701" y="0"/>
                </a:lnTo>
                <a:lnTo>
                  <a:pt x="4726" y="0"/>
                </a:lnTo>
                <a:lnTo>
                  <a:pt x="4751" y="0"/>
                </a:lnTo>
                <a:lnTo>
                  <a:pt x="4776" y="0"/>
                </a:lnTo>
                <a:lnTo>
                  <a:pt x="4801" y="0"/>
                </a:lnTo>
                <a:lnTo>
                  <a:pt x="4826" y="0"/>
                </a:lnTo>
                <a:lnTo>
                  <a:pt x="4851" y="0"/>
                </a:lnTo>
                <a:lnTo>
                  <a:pt x="4876" y="0"/>
                </a:lnTo>
                <a:lnTo>
                  <a:pt x="4900" y="0"/>
                </a:lnTo>
                <a:lnTo>
                  <a:pt x="4925" y="0"/>
                </a:lnTo>
                <a:lnTo>
                  <a:pt x="4950" y="0"/>
                </a:lnTo>
                <a:lnTo>
                  <a:pt x="4975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636930" y="1392902"/>
            <a:ext cx="4181475" cy="1545898"/>
            <a:chOff x="4626297" y="1773670"/>
            <a:chExt cx="4181475" cy="1545898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 flipV="1">
              <a:off x="4626297" y="1851980"/>
              <a:ext cx="4181475" cy="1467588"/>
            </a:xfrm>
            <a:custGeom>
              <a:avLst/>
              <a:gdLst>
                <a:gd name="T0" fmla="*/ 2147483647 w 4975"/>
                <a:gd name="T1" fmla="*/ 2147483647 h 694"/>
                <a:gd name="T2" fmla="*/ 2147483647 w 4975"/>
                <a:gd name="T3" fmla="*/ 2147483647 h 694"/>
                <a:gd name="T4" fmla="*/ 2147483647 w 4975"/>
                <a:gd name="T5" fmla="*/ 2147483647 h 694"/>
                <a:gd name="T6" fmla="*/ 2147483647 w 4975"/>
                <a:gd name="T7" fmla="*/ 2147483647 h 694"/>
                <a:gd name="T8" fmla="*/ 2147483647 w 4975"/>
                <a:gd name="T9" fmla="*/ 2147483647 h 694"/>
                <a:gd name="T10" fmla="*/ 2147483647 w 4975"/>
                <a:gd name="T11" fmla="*/ 2147483647 h 694"/>
                <a:gd name="T12" fmla="*/ 2147483647 w 4975"/>
                <a:gd name="T13" fmla="*/ 2147483647 h 694"/>
                <a:gd name="T14" fmla="*/ 2147483647 w 4975"/>
                <a:gd name="T15" fmla="*/ 2147483647 h 694"/>
                <a:gd name="T16" fmla="*/ 2147483647 w 4975"/>
                <a:gd name="T17" fmla="*/ 2147483647 h 694"/>
                <a:gd name="T18" fmla="*/ 2147483647 w 4975"/>
                <a:gd name="T19" fmla="*/ 2147483647 h 694"/>
                <a:gd name="T20" fmla="*/ 2147483647 w 4975"/>
                <a:gd name="T21" fmla="*/ 2147483647 h 694"/>
                <a:gd name="T22" fmla="*/ 2147483647 w 4975"/>
                <a:gd name="T23" fmla="*/ 2147483647 h 694"/>
                <a:gd name="T24" fmla="*/ 2147483647 w 4975"/>
                <a:gd name="T25" fmla="*/ 2147483647 h 694"/>
                <a:gd name="T26" fmla="*/ 2147483647 w 4975"/>
                <a:gd name="T27" fmla="*/ 2147483647 h 694"/>
                <a:gd name="T28" fmla="*/ 2147483647 w 4975"/>
                <a:gd name="T29" fmla="*/ 2147483647 h 694"/>
                <a:gd name="T30" fmla="*/ 2147483647 w 4975"/>
                <a:gd name="T31" fmla="*/ 2147483647 h 694"/>
                <a:gd name="T32" fmla="*/ 2147483647 w 4975"/>
                <a:gd name="T33" fmla="*/ 2147483647 h 694"/>
                <a:gd name="T34" fmla="*/ 2147483647 w 4975"/>
                <a:gd name="T35" fmla="*/ 2147483647 h 694"/>
                <a:gd name="T36" fmla="*/ 2147483647 w 4975"/>
                <a:gd name="T37" fmla="*/ 2147483647 h 694"/>
                <a:gd name="T38" fmla="*/ 2147483647 w 4975"/>
                <a:gd name="T39" fmla="*/ 2147483647 h 694"/>
                <a:gd name="T40" fmla="*/ 2147483647 w 4975"/>
                <a:gd name="T41" fmla="*/ 2147483647 h 694"/>
                <a:gd name="T42" fmla="*/ 2147483647 w 4975"/>
                <a:gd name="T43" fmla="*/ 2147483647 h 694"/>
                <a:gd name="T44" fmla="*/ 2147483647 w 4975"/>
                <a:gd name="T45" fmla="*/ 2147483647 h 694"/>
                <a:gd name="T46" fmla="*/ 2147483647 w 4975"/>
                <a:gd name="T47" fmla="*/ 2147483647 h 694"/>
                <a:gd name="T48" fmla="*/ 2147483647 w 4975"/>
                <a:gd name="T49" fmla="*/ 2147483647 h 694"/>
                <a:gd name="T50" fmla="*/ 2147483647 w 4975"/>
                <a:gd name="T51" fmla="*/ 2147483647 h 694"/>
                <a:gd name="T52" fmla="*/ 2147483647 w 4975"/>
                <a:gd name="T53" fmla="*/ 2147483647 h 694"/>
                <a:gd name="T54" fmla="*/ 2147483647 w 4975"/>
                <a:gd name="T55" fmla="*/ 2147483647 h 694"/>
                <a:gd name="T56" fmla="*/ 2147483647 w 4975"/>
                <a:gd name="T57" fmla="*/ 2147483647 h 694"/>
                <a:gd name="T58" fmla="*/ 2147483647 w 4975"/>
                <a:gd name="T59" fmla="*/ 2147483647 h 694"/>
                <a:gd name="T60" fmla="*/ 2147483647 w 4975"/>
                <a:gd name="T61" fmla="*/ 2147483647 h 694"/>
                <a:gd name="T62" fmla="*/ 2147483647 w 4975"/>
                <a:gd name="T63" fmla="*/ 2147483647 h 694"/>
                <a:gd name="T64" fmla="*/ 2147483647 w 4975"/>
                <a:gd name="T65" fmla="*/ 2147483647 h 694"/>
                <a:gd name="T66" fmla="*/ 2147483647 w 4975"/>
                <a:gd name="T67" fmla="*/ 2147483647 h 694"/>
                <a:gd name="T68" fmla="*/ 2147483647 w 4975"/>
                <a:gd name="T69" fmla="*/ 2147483647 h 694"/>
                <a:gd name="T70" fmla="*/ 2147483647 w 4975"/>
                <a:gd name="T71" fmla="*/ 2147483647 h 694"/>
                <a:gd name="T72" fmla="*/ 2147483647 w 4975"/>
                <a:gd name="T73" fmla="*/ 2147483647 h 694"/>
                <a:gd name="T74" fmla="*/ 2147483647 w 4975"/>
                <a:gd name="T75" fmla="*/ 2147483647 h 694"/>
                <a:gd name="T76" fmla="*/ 2147483647 w 4975"/>
                <a:gd name="T77" fmla="*/ 2147483647 h 694"/>
                <a:gd name="T78" fmla="*/ 2147483647 w 4975"/>
                <a:gd name="T79" fmla="*/ 2147483647 h 694"/>
                <a:gd name="T80" fmla="*/ 2147483647 w 4975"/>
                <a:gd name="T81" fmla="*/ 2147483647 h 694"/>
                <a:gd name="T82" fmla="*/ 2147483647 w 4975"/>
                <a:gd name="T83" fmla="*/ 2147483647 h 694"/>
                <a:gd name="T84" fmla="*/ 2147483647 w 4975"/>
                <a:gd name="T85" fmla="*/ 2147483647 h 694"/>
                <a:gd name="T86" fmla="*/ 2147483647 w 4975"/>
                <a:gd name="T87" fmla="*/ 2147483647 h 694"/>
                <a:gd name="T88" fmla="*/ 2147483647 w 4975"/>
                <a:gd name="T89" fmla="*/ 2147483647 h 694"/>
                <a:gd name="T90" fmla="*/ 2147483647 w 4975"/>
                <a:gd name="T91" fmla="*/ 2147483647 h 694"/>
                <a:gd name="T92" fmla="*/ 2147483647 w 4975"/>
                <a:gd name="T93" fmla="*/ 2147483647 h 694"/>
                <a:gd name="T94" fmla="*/ 2147483647 w 4975"/>
                <a:gd name="T95" fmla="*/ 2147483647 h 694"/>
                <a:gd name="T96" fmla="*/ 2147483647 w 4975"/>
                <a:gd name="T97" fmla="*/ 2147483647 h 694"/>
                <a:gd name="T98" fmla="*/ 2147483647 w 4975"/>
                <a:gd name="T99" fmla="*/ 2147483647 h 6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75"/>
                <a:gd name="T151" fmla="*/ 0 h 694"/>
                <a:gd name="T152" fmla="*/ 4975 w 4975"/>
                <a:gd name="T153" fmla="*/ 694 h 6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75" h="694">
                  <a:moveTo>
                    <a:pt x="0" y="694"/>
                  </a:moveTo>
                  <a:lnTo>
                    <a:pt x="25" y="694"/>
                  </a:lnTo>
                  <a:lnTo>
                    <a:pt x="50" y="693"/>
                  </a:lnTo>
                  <a:lnTo>
                    <a:pt x="75" y="693"/>
                  </a:lnTo>
                  <a:lnTo>
                    <a:pt x="99" y="693"/>
                  </a:lnTo>
                  <a:lnTo>
                    <a:pt x="124" y="693"/>
                  </a:lnTo>
                  <a:lnTo>
                    <a:pt x="149" y="693"/>
                  </a:lnTo>
                  <a:lnTo>
                    <a:pt x="174" y="693"/>
                  </a:lnTo>
                  <a:lnTo>
                    <a:pt x="199" y="692"/>
                  </a:lnTo>
                  <a:lnTo>
                    <a:pt x="224" y="692"/>
                  </a:lnTo>
                  <a:lnTo>
                    <a:pt x="249" y="691"/>
                  </a:lnTo>
                  <a:lnTo>
                    <a:pt x="274" y="691"/>
                  </a:lnTo>
                  <a:lnTo>
                    <a:pt x="298" y="690"/>
                  </a:lnTo>
                  <a:lnTo>
                    <a:pt x="323" y="689"/>
                  </a:lnTo>
                  <a:lnTo>
                    <a:pt x="348" y="688"/>
                  </a:lnTo>
                  <a:lnTo>
                    <a:pt x="373" y="687"/>
                  </a:lnTo>
                  <a:lnTo>
                    <a:pt x="398" y="685"/>
                  </a:lnTo>
                  <a:lnTo>
                    <a:pt x="423" y="683"/>
                  </a:lnTo>
                  <a:lnTo>
                    <a:pt x="448" y="681"/>
                  </a:lnTo>
                  <a:lnTo>
                    <a:pt x="473" y="678"/>
                  </a:lnTo>
                  <a:lnTo>
                    <a:pt x="497" y="674"/>
                  </a:lnTo>
                  <a:lnTo>
                    <a:pt x="522" y="668"/>
                  </a:lnTo>
                  <a:lnTo>
                    <a:pt x="547" y="661"/>
                  </a:lnTo>
                  <a:lnTo>
                    <a:pt x="572" y="650"/>
                  </a:lnTo>
                  <a:lnTo>
                    <a:pt x="597" y="634"/>
                  </a:lnTo>
                  <a:lnTo>
                    <a:pt x="622" y="610"/>
                  </a:lnTo>
                  <a:lnTo>
                    <a:pt x="647" y="569"/>
                  </a:lnTo>
                  <a:lnTo>
                    <a:pt x="672" y="497"/>
                  </a:lnTo>
                  <a:lnTo>
                    <a:pt x="696" y="366"/>
                  </a:lnTo>
                  <a:lnTo>
                    <a:pt x="721" y="151"/>
                  </a:lnTo>
                  <a:lnTo>
                    <a:pt x="746" y="0"/>
                  </a:lnTo>
                  <a:lnTo>
                    <a:pt x="771" y="151"/>
                  </a:lnTo>
                  <a:lnTo>
                    <a:pt x="796" y="366"/>
                  </a:lnTo>
                  <a:lnTo>
                    <a:pt x="821" y="497"/>
                  </a:lnTo>
                  <a:lnTo>
                    <a:pt x="846" y="569"/>
                  </a:lnTo>
                  <a:lnTo>
                    <a:pt x="871" y="610"/>
                  </a:lnTo>
                  <a:lnTo>
                    <a:pt x="895" y="634"/>
                  </a:lnTo>
                  <a:lnTo>
                    <a:pt x="920" y="650"/>
                  </a:lnTo>
                  <a:lnTo>
                    <a:pt x="945" y="661"/>
                  </a:lnTo>
                  <a:lnTo>
                    <a:pt x="970" y="668"/>
                  </a:lnTo>
                  <a:lnTo>
                    <a:pt x="995" y="674"/>
                  </a:lnTo>
                  <a:lnTo>
                    <a:pt x="1020" y="678"/>
                  </a:lnTo>
                  <a:lnTo>
                    <a:pt x="1045" y="681"/>
                  </a:lnTo>
                  <a:lnTo>
                    <a:pt x="1070" y="683"/>
                  </a:lnTo>
                  <a:lnTo>
                    <a:pt x="1094" y="685"/>
                  </a:lnTo>
                  <a:lnTo>
                    <a:pt x="1119" y="687"/>
                  </a:lnTo>
                  <a:lnTo>
                    <a:pt x="1144" y="688"/>
                  </a:lnTo>
                  <a:lnTo>
                    <a:pt x="1169" y="689"/>
                  </a:lnTo>
                  <a:lnTo>
                    <a:pt x="1194" y="690"/>
                  </a:lnTo>
                  <a:lnTo>
                    <a:pt x="1219" y="691"/>
                  </a:lnTo>
                  <a:lnTo>
                    <a:pt x="1244" y="691"/>
                  </a:lnTo>
                  <a:lnTo>
                    <a:pt x="1269" y="692"/>
                  </a:lnTo>
                  <a:lnTo>
                    <a:pt x="1293" y="692"/>
                  </a:lnTo>
                  <a:lnTo>
                    <a:pt x="1318" y="693"/>
                  </a:lnTo>
                  <a:lnTo>
                    <a:pt x="1343" y="693"/>
                  </a:lnTo>
                  <a:lnTo>
                    <a:pt x="1368" y="693"/>
                  </a:lnTo>
                  <a:lnTo>
                    <a:pt x="1393" y="693"/>
                  </a:lnTo>
                  <a:lnTo>
                    <a:pt x="1418" y="693"/>
                  </a:lnTo>
                  <a:lnTo>
                    <a:pt x="1443" y="693"/>
                  </a:lnTo>
                  <a:lnTo>
                    <a:pt x="1468" y="694"/>
                  </a:lnTo>
                  <a:lnTo>
                    <a:pt x="1492" y="694"/>
                  </a:lnTo>
                  <a:lnTo>
                    <a:pt x="1517" y="694"/>
                  </a:lnTo>
                  <a:lnTo>
                    <a:pt x="1542" y="693"/>
                  </a:lnTo>
                  <a:lnTo>
                    <a:pt x="1567" y="693"/>
                  </a:lnTo>
                  <a:lnTo>
                    <a:pt x="1592" y="693"/>
                  </a:lnTo>
                  <a:lnTo>
                    <a:pt x="1617" y="693"/>
                  </a:lnTo>
                  <a:lnTo>
                    <a:pt x="1642" y="693"/>
                  </a:lnTo>
                  <a:lnTo>
                    <a:pt x="1667" y="693"/>
                  </a:lnTo>
                  <a:lnTo>
                    <a:pt x="1691" y="692"/>
                  </a:lnTo>
                  <a:lnTo>
                    <a:pt x="1716" y="692"/>
                  </a:lnTo>
                  <a:lnTo>
                    <a:pt x="1741" y="691"/>
                  </a:lnTo>
                  <a:lnTo>
                    <a:pt x="1766" y="691"/>
                  </a:lnTo>
                  <a:lnTo>
                    <a:pt x="1791" y="690"/>
                  </a:lnTo>
                  <a:lnTo>
                    <a:pt x="1816" y="689"/>
                  </a:lnTo>
                  <a:lnTo>
                    <a:pt x="1841" y="688"/>
                  </a:lnTo>
                  <a:lnTo>
                    <a:pt x="1866" y="687"/>
                  </a:lnTo>
                  <a:lnTo>
                    <a:pt x="1890" y="685"/>
                  </a:lnTo>
                  <a:lnTo>
                    <a:pt x="1915" y="683"/>
                  </a:lnTo>
                  <a:lnTo>
                    <a:pt x="1940" y="681"/>
                  </a:lnTo>
                  <a:lnTo>
                    <a:pt x="1965" y="678"/>
                  </a:lnTo>
                  <a:lnTo>
                    <a:pt x="1990" y="674"/>
                  </a:lnTo>
                  <a:lnTo>
                    <a:pt x="2015" y="668"/>
                  </a:lnTo>
                  <a:lnTo>
                    <a:pt x="2040" y="661"/>
                  </a:lnTo>
                  <a:lnTo>
                    <a:pt x="2065" y="650"/>
                  </a:lnTo>
                  <a:lnTo>
                    <a:pt x="2089" y="634"/>
                  </a:lnTo>
                  <a:lnTo>
                    <a:pt x="2114" y="610"/>
                  </a:lnTo>
                  <a:lnTo>
                    <a:pt x="2139" y="569"/>
                  </a:lnTo>
                  <a:lnTo>
                    <a:pt x="2164" y="497"/>
                  </a:lnTo>
                  <a:lnTo>
                    <a:pt x="2189" y="366"/>
                  </a:lnTo>
                  <a:lnTo>
                    <a:pt x="2214" y="151"/>
                  </a:lnTo>
                  <a:lnTo>
                    <a:pt x="2239" y="0"/>
                  </a:lnTo>
                  <a:lnTo>
                    <a:pt x="2264" y="151"/>
                  </a:lnTo>
                  <a:lnTo>
                    <a:pt x="2288" y="366"/>
                  </a:lnTo>
                  <a:lnTo>
                    <a:pt x="2313" y="497"/>
                  </a:lnTo>
                  <a:lnTo>
                    <a:pt x="2338" y="569"/>
                  </a:lnTo>
                  <a:lnTo>
                    <a:pt x="2363" y="610"/>
                  </a:lnTo>
                  <a:lnTo>
                    <a:pt x="2388" y="634"/>
                  </a:lnTo>
                  <a:lnTo>
                    <a:pt x="2413" y="650"/>
                  </a:lnTo>
                  <a:lnTo>
                    <a:pt x="2438" y="661"/>
                  </a:lnTo>
                  <a:lnTo>
                    <a:pt x="2463" y="668"/>
                  </a:lnTo>
                  <a:lnTo>
                    <a:pt x="2488" y="674"/>
                  </a:lnTo>
                  <a:lnTo>
                    <a:pt x="2512" y="678"/>
                  </a:lnTo>
                  <a:lnTo>
                    <a:pt x="2537" y="681"/>
                  </a:lnTo>
                  <a:lnTo>
                    <a:pt x="2562" y="683"/>
                  </a:lnTo>
                  <a:lnTo>
                    <a:pt x="2587" y="685"/>
                  </a:lnTo>
                  <a:lnTo>
                    <a:pt x="2612" y="687"/>
                  </a:lnTo>
                  <a:lnTo>
                    <a:pt x="2637" y="688"/>
                  </a:lnTo>
                  <a:lnTo>
                    <a:pt x="2662" y="689"/>
                  </a:lnTo>
                  <a:lnTo>
                    <a:pt x="2687" y="690"/>
                  </a:lnTo>
                  <a:lnTo>
                    <a:pt x="2711" y="691"/>
                  </a:lnTo>
                  <a:lnTo>
                    <a:pt x="2736" y="691"/>
                  </a:lnTo>
                  <a:lnTo>
                    <a:pt x="2761" y="692"/>
                  </a:lnTo>
                  <a:lnTo>
                    <a:pt x="2786" y="692"/>
                  </a:lnTo>
                  <a:lnTo>
                    <a:pt x="2811" y="693"/>
                  </a:lnTo>
                  <a:lnTo>
                    <a:pt x="2836" y="693"/>
                  </a:lnTo>
                  <a:lnTo>
                    <a:pt x="2861" y="693"/>
                  </a:lnTo>
                  <a:lnTo>
                    <a:pt x="2886" y="693"/>
                  </a:lnTo>
                  <a:lnTo>
                    <a:pt x="2910" y="693"/>
                  </a:lnTo>
                  <a:lnTo>
                    <a:pt x="2935" y="693"/>
                  </a:lnTo>
                  <a:lnTo>
                    <a:pt x="2960" y="694"/>
                  </a:lnTo>
                  <a:lnTo>
                    <a:pt x="2985" y="694"/>
                  </a:lnTo>
                  <a:lnTo>
                    <a:pt x="3010" y="694"/>
                  </a:lnTo>
                  <a:lnTo>
                    <a:pt x="3035" y="693"/>
                  </a:lnTo>
                  <a:lnTo>
                    <a:pt x="3060" y="693"/>
                  </a:lnTo>
                  <a:lnTo>
                    <a:pt x="3085" y="693"/>
                  </a:lnTo>
                  <a:lnTo>
                    <a:pt x="3109" y="693"/>
                  </a:lnTo>
                  <a:lnTo>
                    <a:pt x="3134" y="693"/>
                  </a:lnTo>
                  <a:lnTo>
                    <a:pt x="3159" y="693"/>
                  </a:lnTo>
                  <a:lnTo>
                    <a:pt x="3184" y="692"/>
                  </a:lnTo>
                  <a:lnTo>
                    <a:pt x="3209" y="692"/>
                  </a:lnTo>
                  <a:lnTo>
                    <a:pt x="3234" y="691"/>
                  </a:lnTo>
                  <a:lnTo>
                    <a:pt x="3259" y="691"/>
                  </a:lnTo>
                  <a:lnTo>
                    <a:pt x="3284" y="690"/>
                  </a:lnTo>
                  <a:lnTo>
                    <a:pt x="3308" y="689"/>
                  </a:lnTo>
                  <a:lnTo>
                    <a:pt x="3333" y="688"/>
                  </a:lnTo>
                  <a:lnTo>
                    <a:pt x="3358" y="687"/>
                  </a:lnTo>
                  <a:lnTo>
                    <a:pt x="3383" y="685"/>
                  </a:lnTo>
                  <a:lnTo>
                    <a:pt x="3408" y="683"/>
                  </a:lnTo>
                  <a:lnTo>
                    <a:pt x="3433" y="681"/>
                  </a:lnTo>
                  <a:lnTo>
                    <a:pt x="3458" y="678"/>
                  </a:lnTo>
                  <a:lnTo>
                    <a:pt x="3483" y="674"/>
                  </a:lnTo>
                  <a:lnTo>
                    <a:pt x="3507" y="668"/>
                  </a:lnTo>
                  <a:lnTo>
                    <a:pt x="3532" y="661"/>
                  </a:lnTo>
                  <a:lnTo>
                    <a:pt x="3557" y="650"/>
                  </a:lnTo>
                  <a:lnTo>
                    <a:pt x="3582" y="634"/>
                  </a:lnTo>
                  <a:lnTo>
                    <a:pt x="3607" y="610"/>
                  </a:lnTo>
                  <a:lnTo>
                    <a:pt x="3632" y="569"/>
                  </a:lnTo>
                  <a:lnTo>
                    <a:pt x="3657" y="497"/>
                  </a:lnTo>
                  <a:lnTo>
                    <a:pt x="3682" y="366"/>
                  </a:lnTo>
                  <a:lnTo>
                    <a:pt x="3706" y="151"/>
                  </a:lnTo>
                  <a:lnTo>
                    <a:pt x="3731" y="0"/>
                  </a:lnTo>
                  <a:lnTo>
                    <a:pt x="3756" y="151"/>
                  </a:lnTo>
                  <a:lnTo>
                    <a:pt x="3781" y="366"/>
                  </a:lnTo>
                  <a:lnTo>
                    <a:pt x="3806" y="497"/>
                  </a:lnTo>
                  <a:lnTo>
                    <a:pt x="3831" y="569"/>
                  </a:lnTo>
                  <a:lnTo>
                    <a:pt x="3856" y="610"/>
                  </a:lnTo>
                  <a:lnTo>
                    <a:pt x="3881" y="634"/>
                  </a:lnTo>
                  <a:lnTo>
                    <a:pt x="3905" y="650"/>
                  </a:lnTo>
                  <a:lnTo>
                    <a:pt x="3930" y="661"/>
                  </a:lnTo>
                  <a:lnTo>
                    <a:pt x="3955" y="668"/>
                  </a:lnTo>
                  <a:lnTo>
                    <a:pt x="3980" y="674"/>
                  </a:lnTo>
                  <a:lnTo>
                    <a:pt x="4005" y="678"/>
                  </a:lnTo>
                  <a:lnTo>
                    <a:pt x="4030" y="681"/>
                  </a:lnTo>
                  <a:lnTo>
                    <a:pt x="4055" y="683"/>
                  </a:lnTo>
                  <a:lnTo>
                    <a:pt x="4080" y="685"/>
                  </a:lnTo>
                  <a:lnTo>
                    <a:pt x="4104" y="687"/>
                  </a:lnTo>
                  <a:lnTo>
                    <a:pt x="4129" y="688"/>
                  </a:lnTo>
                  <a:lnTo>
                    <a:pt x="4154" y="689"/>
                  </a:lnTo>
                  <a:lnTo>
                    <a:pt x="4179" y="690"/>
                  </a:lnTo>
                  <a:lnTo>
                    <a:pt x="4204" y="691"/>
                  </a:lnTo>
                  <a:lnTo>
                    <a:pt x="4229" y="691"/>
                  </a:lnTo>
                  <a:lnTo>
                    <a:pt x="4254" y="692"/>
                  </a:lnTo>
                  <a:lnTo>
                    <a:pt x="4279" y="692"/>
                  </a:lnTo>
                  <a:lnTo>
                    <a:pt x="4303" y="693"/>
                  </a:lnTo>
                  <a:lnTo>
                    <a:pt x="4328" y="693"/>
                  </a:lnTo>
                  <a:lnTo>
                    <a:pt x="4353" y="693"/>
                  </a:lnTo>
                  <a:lnTo>
                    <a:pt x="4378" y="693"/>
                  </a:lnTo>
                  <a:lnTo>
                    <a:pt x="4403" y="693"/>
                  </a:lnTo>
                  <a:lnTo>
                    <a:pt x="4428" y="693"/>
                  </a:lnTo>
                  <a:lnTo>
                    <a:pt x="4453" y="694"/>
                  </a:lnTo>
                  <a:lnTo>
                    <a:pt x="4478" y="694"/>
                  </a:lnTo>
                  <a:lnTo>
                    <a:pt x="4502" y="694"/>
                  </a:lnTo>
                  <a:lnTo>
                    <a:pt x="4527" y="693"/>
                  </a:lnTo>
                  <a:lnTo>
                    <a:pt x="4552" y="693"/>
                  </a:lnTo>
                  <a:lnTo>
                    <a:pt x="4577" y="693"/>
                  </a:lnTo>
                  <a:lnTo>
                    <a:pt x="4602" y="693"/>
                  </a:lnTo>
                  <a:lnTo>
                    <a:pt x="4627" y="693"/>
                  </a:lnTo>
                  <a:lnTo>
                    <a:pt x="4652" y="693"/>
                  </a:lnTo>
                  <a:lnTo>
                    <a:pt x="4677" y="692"/>
                  </a:lnTo>
                  <a:lnTo>
                    <a:pt x="4701" y="692"/>
                  </a:lnTo>
                  <a:lnTo>
                    <a:pt x="4726" y="691"/>
                  </a:lnTo>
                  <a:lnTo>
                    <a:pt x="4751" y="691"/>
                  </a:lnTo>
                  <a:lnTo>
                    <a:pt x="4776" y="690"/>
                  </a:lnTo>
                  <a:lnTo>
                    <a:pt x="4801" y="689"/>
                  </a:lnTo>
                  <a:lnTo>
                    <a:pt x="4826" y="688"/>
                  </a:lnTo>
                  <a:lnTo>
                    <a:pt x="4851" y="687"/>
                  </a:lnTo>
                  <a:lnTo>
                    <a:pt x="4876" y="685"/>
                  </a:lnTo>
                  <a:lnTo>
                    <a:pt x="4900" y="683"/>
                  </a:lnTo>
                  <a:lnTo>
                    <a:pt x="4925" y="681"/>
                  </a:lnTo>
                  <a:lnTo>
                    <a:pt x="4950" y="678"/>
                  </a:lnTo>
                  <a:lnTo>
                    <a:pt x="4975" y="67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flipV="1">
              <a:off x="4626297" y="1773670"/>
              <a:ext cx="4181475" cy="1463902"/>
            </a:xfrm>
            <a:custGeom>
              <a:avLst/>
              <a:gdLst>
                <a:gd name="T0" fmla="*/ 2147483647 w 4975"/>
                <a:gd name="T1" fmla="*/ 2147483647 h 693"/>
                <a:gd name="T2" fmla="*/ 2147483647 w 4975"/>
                <a:gd name="T3" fmla="*/ 2147483647 h 693"/>
                <a:gd name="T4" fmla="*/ 2147483647 w 4975"/>
                <a:gd name="T5" fmla="*/ 2147483647 h 693"/>
                <a:gd name="T6" fmla="*/ 2147483647 w 4975"/>
                <a:gd name="T7" fmla="*/ 2147483647 h 693"/>
                <a:gd name="T8" fmla="*/ 2147483647 w 4975"/>
                <a:gd name="T9" fmla="*/ 2147483647 h 693"/>
                <a:gd name="T10" fmla="*/ 2147483647 w 4975"/>
                <a:gd name="T11" fmla="*/ 2147483647 h 693"/>
                <a:gd name="T12" fmla="*/ 2147483647 w 4975"/>
                <a:gd name="T13" fmla="*/ 2147483647 h 693"/>
                <a:gd name="T14" fmla="*/ 2147483647 w 4975"/>
                <a:gd name="T15" fmla="*/ 2147483647 h 693"/>
                <a:gd name="T16" fmla="*/ 2147483647 w 4975"/>
                <a:gd name="T17" fmla="*/ 2147483647 h 693"/>
                <a:gd name="T18" fmla="*/ 2147483647 w 4975"/>
                <a:gd name="T19" fmla="*/ 2147483647 h 693"/>
                <a:gd name="T20" fmla="*/ 2147483647 w 4975"/>
                <a:gd name="T21" fmla="*/ 2147483647 h 693"/>
                <a:gd name="T22" fmla="*/ 2147483647 w 4975"/>
                <a:gd name="T23" fmla="*/ 2147483647 h 693"/>
                <a:gd name="T24" fmla="*/ 2147483647 w 4975"/>
                <a:gd name="T25" fmla="*/ 2147483647 h 693"/>
                <a:gd name="T26" fmla="*/ 2147483647 w 4975"/>
                <a:gd name="T27" fmla="*/ 2147483647 h 693"/>
                <a:gd name="T28" fmla="*/ 2147483647 w 4975"/>
                <a:gd name="T29" fmla="*/ 0 h 693"/>
                <a:gd name="T30" fmla="*/ 2147483647 w 4975"/>
                <a:gd name="T31" fmla="*/ 2147483647 h 693"/>
                <a:gd name="T32" fmla="*/ 2147483647 w 4975"/>
                <a:gd name="T33" fmla="*/ 2147483647 h 693"/>
                <a:gd name="T34" fmla="*/ 2147483647 w 4975"/>
                <a:gd name="T35" fmla="*/ 2147483647 h 693"/>
                <a:gd name="T36" fmla="*/ 2147483647 w 4975"/>
                <a:gd name="T37" fmla="*/ 2147483647 h 693"/>
                <a:gd name="T38" fmla="*/ 2147483647 w 4975"/>
                <a:gd name="T39" fmla="*/ 2147483647 h 693"/>
                <a:gd name="T40" fmla="*/ 2147483647 w 4975"/>
                <a:gd name="T41" fmla="*/ 2147483647 h 693"/>
                <a:gd name="T42" fmla="*/ 2147483647 w 4975"/>
                <a:gd name="T43" fmla="*/ 2147483647 h 693"/>
                <a:gd name="T44" fmla="*/ 2147483647 w 4975"/>
                <a:gd name="T45" fmla="*/ 2147483647 h 693"/>
                <a:gd name="T46" fmla="*/ 2147483647 w 4975"/>
                <a:gd name="T47" fmla="*/ 2147483647 h 693"/>
                <a:gd name="T48" fmla="*/ 2147483647 w 4975"/>
                <a:gd name="T49" fmla="*/ 2147483647 h 693"/>
                <a:gd name="T50" fmla="*/ 2147483647 w 4975"/>
                <a:gd name="T51" fmla="*/ 2147483647 h 693"/>
                <a:gd name="T52" fmla="*/ 2147483647 w 4975"/>
                <a:gd name="T53" fmla="*/ 2147483647 h 693"/>
                <a:gd name="T54" fmla="*/ 2147483647 w 4975"/>
                <a:gd name="T55" fmla="*/ 2147483647 h 693"/>
                <a:gd name="T56" fmla="*/ 2147483647 w 4975"/>
                <a:gd name="T57" fmla="*/ 2147483647 h 693"/>
                <a:gd name="T58" fmla="*/ 2147483647 w 4975"/>
                <a:gd name="T59" fmla="*/ 0 h 693"/>
                <a:gd name="T60" fmla="*/ 2147483647 w 4975"/>
                <a:gd name="T61" fmla="*/ 2147483647 h 693"/>
                <a:gd name="T62" fmla="*/ 2147483647 w 4975"/>
                <a:gd name="T63" fmla="*/ 2147483647 h 693"/>
                <a:gd name="T64" fmla="*/ 2147483647 w 4975"/>
                <a:gd name="T65" fmla="*/ 2147483647 h 693"/>
                <a:gd name="T66" fmla="*/ 2147483647 w 4975"/>
                <a:gd name="T67" fmla="*/ 2147483647 h 693"/>
                <a:gd name="T68" fmla="*/ 2147483647 w 4975"/>
                <a:gd name="T69" fmla="*/ 2147483647 h 693"/>
                <a:gd name="T70" fmla="*/ 2147483647 w 4975"/>
                <a:gd name="T71" fmla="*/ 2147483647 h 693"/>
                <a:gd name="T72" fmla="*/ 2147483647 w 4975"/>
                <a:gd name="T73" fmla="*/ 2147483647 h 693"/>
                <a:gd name="T74" fmla="*/ 2147483647 w 4975"/>
                <a:gd name="T75" fmla="*/ 2147483647 h 693"/>
                <a:gd name="T76" fmla="*/ 2147483647 w 4975"/>
                <a:gd name="T77" fmla="*/ 2147483647 h 693"/>
                <a:gd name="T78" fmla="*/ 2147483647 w 4975"/>
                <a:gd name="T79" fmla="*/ 2147483647 h 693"/>
                <a:gd name="T80" fmla="*/ 2147483647 w 4975"/>
                <a:gd name="T81" fmla="*/ 2147483647 h 693"/>
                <a:gd name="T82" fmla="*/ 2147483647 w 4975"/>
                <a:gd name="T83" fmla="*/ 2147483647 h 693"/>
                <a:gd name="T84" fmla="*/ 2147483647 w 4975"/>
                <a:gd name="T85" fmla="*/ 2147483647 h 693"/>
                <a:gd name="T86" fmla="*/ 2147483647 w 4975"/>
                <a:gd name="T87" fmla="*/ 2147483647 h 693"/>
                <a:gd name="T88" fmla="*/ 2147483647 w 4975"/>
                <a:gd name="T89" fmla="*/ 0 h 693"/>
                <a:gd name="T90" fmla="*/ 2147483647 w 4975"/>
                <a:gd name="T91" fmla="*/ 2147483647 h 693"/>
                <a:gd name="T92" fmla="*/ 2147483647 w 4975"/>
                <a:gd name="T93" fmla="*/ 2147483647 h 693"/>
                <a:gd name="T94" fmla="*/ 2147483647 w 4975"/>
                <a:gd name="T95" fmla="*/ 2147483647 h 693"/>
                <a:gd name="T96" fmla="*/ 2147483647 w 4975"/>
                <a:gd name="T97" fmla="*/ 2147483647 h 693"/>
                <a:gd name="T98" fmla="*/ 2147483647 w 4975"/>
                <a:gd name="T99" fmla="*/ 2147483647 h 6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75"/>
                <a:gd name="T151" fmla="*/ 0 h 693"/>
                <a:gd name="T152" fmla="*/ 4975 w 4975"/>
                <a:gd name="T153" fmla="*/ 693 h 6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75" h="693">
                  <a:moveTo>
                    <a:pt x="0" y="0"/>
                  </a:moveTo>
                  <a:lnTo>
                    <a:pt x="25" y="0"/>
                  </a:lnTo>
                  <a:lnTo>
                    <a:pt x="50" y="1"/>
                  </a:lnTo>
                  <a:lnTo>
                    <a:pt x="75" y="1"/>
                  </a:lnTo>
                  <a:lnTo>
                    <a:pt x="99" y="1"/>
                  </a:lnTo>
                  <a:lnTo>
                    <a:pt x="124" y="1"/>
                  </a:lnTo>
                  <a:lnTo>
                    <a:pt x="149" y="1"/>
                  </a:lnTo>
                  <a:lnTo>
                    <a:pt x="174" y="1"/>
                  </a:lnTo>
                  <a:lnTo>
                    <a:pt x="199" y="2"/>
                  </a:lnTo>
                  <a:lnTo>
                    <a:pt x="224" y="2"/>
                  </a:lnTo>
                  <a:lnTo>
                    <a:pt x="249" y="3"/>
                  </a:lnTo>
                  <a:lnTo>
                    <a:pt x="274" y="3"/>
                  </a:lnTo>
                  <a:lnTo>
                    <a:pt x="298" y="4"/>
                  </a:lnTo>
                  <a:lnTo>
                    <a:pt x="323" y="5"/>
                  </a:lnTo>
                  <a:lnTo>
                    <a:pt x="348" y="6"/>
                  </a:lnTo>
                  <a:lnTo>
                    <a:pt x="373" y="7"/>
                  </a:lnTo>
                  <a:lnTo>
                    <a:pt x="398" y="9"/>
                  </a:lnTo>
                  <a:lnTo>
                    <a:pt x="423" y="11"/>
                  </a:lnTo>
                  <a:lnTo>
                    <a:pt x="448" y="13"/>
                  </a:lnTo>
                  <a:lnTo>
                    <a:pt x="473" y="16"/>
                  </a:lnTo>
                  <a:lnTo>
                    <a:pt x="497" y="20"/>
                  </a:lnTo>
                  <a:lnTo>
                    <a:pt x="522" y="26"/>
                  </a:lnTo>
                  <a:lnTo>
                    <a:pt x="547" y="33"/>
                  </a:lnTo>
                  <a:lnTo>
                    <a:pt x="572" y="44"/>
                  </a:lnTo>
                  <a:lnTo>
                    <a:pt x="597" y="60"/>
                  </a:lnTo>
                  <a:lnTo>
                    <a:pt x="622" y="84"/>
                  </a:lnTo>
                  <a:lnTo>
                    <a:pt x="647" y="125"/>
                  </a:lnTo>
                  <a:lnTo>
                    <a:pt x="672" y="197"/>
                  </a:lnTo>
                  <a:lnTo>
                    <a:pt x="696" y="328"/>
                  </a:lnTo>
                  <a:lnTo>
                    <a:pt x="721" y="543"/>
                  </a:lnTo>
                  <a:lnTo>
                    <a:pt x="746" y="693"/>
                  </a:lnTo>
                  <a:lnTo>
                    <a:pt x="771" y="543"/>
                  </a:lnTo>
                  <a:lnTo>
                    <a:pt x="796" y="328"/>
                  </a:lnTo>
                  <a:lnTo>
                    <a:pt x="821" y="197"/>
                  </a:lnTo>
                  <a:lnTo>
                    <a:pt x="846" y="125"/>
                  </a:lnTo>
                  <a:lnTo>
                    <a:pt x="871" y="84"/>
                  </a:lnTo>
                  <a:lnTo>
                    <a:pt x="895" y="60"/>
                  </a:lnTo>
                  <a:lnTo>
                    <a:pt x="920" y="44"/>
                  </a:lnTo>
                  <a:lnTo>
                    <a:pt x="945" y="33"/>
                  </a:lnTo>
                  <a:lnTo>
                    <a:pt x="970" y="26"/>
                  </a:lnTo>
                  <a:lnTo>
                    <a:pt x="995" y="20"/>
                  </a:lnTo>
                  <a:lnTo>
                    <a:pt x="1020" y="16"/>
                  </a:lnTo>
                  <a:lnTo>
                    <a:pt x="1045" y="13"/>
                  </a:lnTo>
                  <a:lnTo>
                    <a:pt x="1070" y="11"/>
                  </a:lnTo>
                  <a:lnTo>
                    <a:pt x="1094" y="9"/>
                  </a:lnTo>
                  <a:lnTo>
                    <a:pt x="1119" y="7"/>
                  </a:lnTo>
                  <a:lnTo>
                    <a:pt x="1144" y="6"/>
                  </a:lnTo>
                  <a:lnTo>
                    <a:pt x="1169" y="5"/>
                  </a:lnTo>
                  <a:lnTo>
                    <a:pt x="1194" y="4"/>
                  </a:lnTo>
                  <a:lnTo>
                    <a:pt x="1219" y="3"/>
                  </a:lnTo>
                  <a:lnTo>
                    <a:pt x="1244" y="3"/>
                  </a:lnTo>
                  <a:lnTo>
                    <a:pt x="1269" y="2"/>
                  </a:lnTo>
                  <a:lnTo>
                    <a:pt x="1293" y="2"/>
                  </a:lnTo>
                  <a:lnTo>
                    <a:pt x="1318" y="1"/>
                  </a:lnTo>
                  <a:lnTo>
                    <a:pt x="1343" y="1"/>
                  </a:lnTo>
                  <a:lnTo>
                    <a:pt x="1368" y="1"/>
                  </a:lnTo>
                  <a:lnTo>
                    <a:pt x="1393" y="1"/>
                  </a:lnTo>
                  <a:lnTo>
                    <a:pt x="1418" y="1"/>
                  </a:lnTo>
                  <a:lnTo>
                    <a:pt x="1443" y="1"/>
                  </a:lnTo>
                  <a:lnTo>
                    <a:pt x="1468" y="0"/>
                  </a:lnTo>
                  <a:lnTo>
                    <a:pt x="1492" y="0"/>
                  </a:lnTo>
                  <a:lnTo>
                    <a:pt x="1517" y="0"/>
                  </a:lnTo>
                  <a:lnTo>
                    <a:pt x="1542" y="1"/>
                  </a:lnTo>
                  <a:lnTo>
                    <a:pt x="1567" y="1"/>
                  </a:lnTo>
                  <a:lnTo>
                    <a:pt x="1592" y="1"/>
                  </a:lnTo>
                  <a:lnTo>
                    <a:pt x="1617" y="1"/>
                  </a:lnTo>
                  <a:lnTo>
                    <a:pt x="1642" y="1"/>
                  </a:lnTo>
                  <a:lnTo>
                    <a:pt x="1667" y="1"/>
                  </a:lnTo>
                  <a:lnTo>
                    <a:pt x="1691" y="2"/>
                  </a:lnTo>
                  <a:lnTo>
                    <a:pt x="1716" y="2"/>
                  </a:lnTo>
                  <a:lnTo>
                    <a:pt x="1741" y="3"/>
                  </a:lnTo>
                  <a:lnTo>
                    <a:pt x="1766" y="3"/>
                  </a:lnTo>
                  <a:lnTo>
                    <a:pt x="1791" y="4"/>
                  </a:lnTo>
                  <a:lnTo>
                    <a:pt x="1816" y="5"/>
                  </a:lnTo>
                  <a:lnTo>
                    <a:pt x="1841" y="6"/>
                  </a:lnTo>
                  <a:lnTo>
                    <a:pt x="1866" y="7"/>
                  </a:lnTo>
                  <a:lnTo>
                    <a:pt x="1890" y="9"/>
                  </a:lnTo>
                  <a:lnTo>
                    <a:pt x="1915" y="11"/>
                  </a:lnTo>
                  <a:lnTo>
                    <a:pt x="1940" y="13"/>
                  </a:lnTo>
                  <a:lnTo>
                    <a:pt x="1965" y="16"/>
                  </a:lnTo>
                  <a:lnTo>
                    <a:pt x="1990" y="20"/>
                  </a:lnTo>
                  <a:lnTo>
                    <a:pt x="2015" y="26"/>
                  </a:lnTo>
                  <a:lnTo>
                    <a:pt x="2040" y="33"/>
                  </a:lnTo>
                  <a:lnTo>
                    <a:pt x="2065" y="44"/>
                  </a:lnTo>
                  <a:lnTo>
                    <a:pt x="2089" y="60"/>
                  </a:lnTo>
                  <a:lnTo>
                    <a:pt x="2114" y="84"/>
                  </a:lnTo>
                  <a:lnTo>
                    <a:pt x="2139" y="125"/>
                  </a:lnTo>
                  <a:lnTo>
                    <a:pt x="2164" y="197"/>
                  </a:lnTo>
                  <a:lnTo>
                    <a:pt x="2189" y="328"/>
                  </a:lnTo>
                  <a:lnTo>
                    <a:pt x="2214" y="543"/>
                  </a:lnTo>
                  <a:lnTo>
                    <a:pt x="2239" y="693"/>
                  </a:lnTo>
                  <a:lnTo>
                    <a:pt x="2264" y="543"/>
                  </a:lnTo>
                  <a:lnTo>
                    <a:pt x="2288" y="328"/>
                  </a:lnTo>
                  <a:lnTo>
                    <a:pt x="2313" y="197"/>
                  </a:lnTo>
                  <a:lnTo>
                    <a:pt x="2338" y="125"/>
                  </a:lnTo>
                  <a:lnTo>
                    <a:pt x="2363" y="84"/>
                  </a:lnTo>
                  <a:lnTo>
                    <a:pt x="2388" y="60"/>
                  </a:lnTo>
                  <a:lnTo>
                    <a:pt x="2413" y="44"/>
                  </a:lnTo>
                  <a:lnTo>
                    <a:pt x="2438" y="33"/>
                  </a:lnTo>
                  <a:lnTo>
                    <a:pt x="2463" y="26"/>
                  </a:lnTo>
                  <a:lnTo>
                    <a:pt x="2488" y="20"/>
                  </a:lnTo>
                  <a:lnTo>
                    <a:pt x="2512" y="16"/>
                  </a:lnTo>
                  <a:lnTo>
                    <a:pt x="2537" y="13"/>
                  </a:lnTo>
                  <a:lnTo>
                    <a:pt x="2562" y="11"/>
                  </a:lnTo>
                  <a:lnTo>
                    <a:pt x="2587" y="9"/>
                  </a:lnTo>
                  <a:lnTo>
                    <a:pt x="2612" y="7"/>
                  </a:lnTo>
                  <a:lnTo>
                    <a:pt x="2637" y="6"/>
                  </a:lnTo>
                  <a:lnTo>
                    <a:pt x="2662" y="5"/>
                  </a:lnTo>
                  <a:lnTo>
                    <a:pt x="2687" y="4"/>
                  </a:lnTo>
                  <a:lnTo>
                    <a:pt x="2711" y="3"/>
                  </a:lnTo>
                  <a:lnTo>
                    <a:pt x="2736" y="3"/>
                  </a:lnTo>
                  <a:lnTo>
                    <a:pt x="2761" y="2"/>
                  </a:lnTo>
                  <a:lnTo>
                    <a:pt x="2786" y="2"/>
                  </a:lnTo>
                  <a:lnTo>
                    <a:pt x="2811" y="1"/>
                  </a:lnTo>
                  <a:lnTo>
                    <a:pt x="2836" y="1"/>
                  </a:lnTo>
                  <a:lnTo>
                    <a:pt x="2861" y="1"/>
                  </a:lnTo>
                  <a:lnTo>
                    <a:pt x="2886" y="1"/>
                  </a:lnTo>
                  <a:lnTo>
                    <a:pt x="2910" y="1"/>
                  </a:lnTo>
                  <a:lnTo>
                    <a:pt x="2935" y="1"/>
                  </a:lnTo>
                  <a:lnTo>
                    <a:pt x="2960" y="0"/>
                  </a:lnTo>
                  <a:lnTo>
                    <a:pt x="2985" y="0"/>
                  </a:lnTo>
                  <a:lnTo>
                    <a:pt x="3010" y="0"/>
                  </a:lnTo>
                  <a:lnTo>
                    <a:pt x="3035" y="1"/>
                  </a:lnTo>
                  <a:lnTo>
                    <a:pt x="3060" y="1"/>
                  </a:lnTo>
                  <a:lnTo>
                    <a:pt x="3085" y="1"/>
                  </a:lnTo>
                  <a:lnTo>
                    <a:pt x="3109" y="1"/>
                  </a:lnTo>
                  <a:lnTo>
                    <a:pt x="3134" y="1"/>
                  </a:lnTo>
                  <a:lnTo>
                    <a:pt x="3159" y="1"/>
                  </a:lnTo>
                  <a:lnTo>
                    <a:pt x="3184" y="2"/>
                  </a:lnTo>
                  <a:lnTo>
                    <a:pt x="3209" y="2"/>
                  </a:lnTo>
                  <a:lnTo>
                    <a:pt x="3234" y="3"/>
                  </a:lnTo>
                  <a:lnTo>
                    <a:pt x="3259" y="3"/>
                  </a:lnTo>
                  <a:lnTo>
                    <a:pt x="3284" y="4"/>
                  </a:lnTo>
                  <a:lnTo>
                    <a:pt x="3308" y="5"/>
                  </a:lnTo>
                  <a:lnTo>
                    <a:pt x="3333" y="6"/>
                  </a:lnTo>
                  <a:lnTo>
                    <a:pt x="3358" y="7"/>
                  </a:lnTo>
                  <a:lnTo>
                    <a:pt x="3383" y="9"/>
                  </a:lnTo>
                  <a:lnTo>
                    <a:pt x="3408" y="11"/>
                  </a:lnTo>
                  <a:lnTo>
                    <a:pt x="3433" y="13"/>
                  </a:lnTo>
                  <a:lnTo>
                    <a:pt x="3458" y="16"/>
                  </a:lnTo>
                  <a:lnTo>
                    <a:pt x="3483" y="20"/>
                  </a:lnTo>
                  <a:lnTo>
                    <a:pt x="3507" y="26"/>
                  </a:lnTo>
                  <a:lnTo>
                    <a:pt x="3532" y="33"/>
                  </a:lnTo>
                  <a:lnTo>
                    <a:pt x="3557" y="44"/>
                  </a:lnTo>
                  <a:lnTo>
                    <a:pt x="3582" y="60"/>
                  </a:lnTo>
                  <a:lnTo>
                    <a:pt x="3607" y="84"/>
                  </a:lnTo>
                  <a:lnTo>
                    <a:pt x="3632" y="125"/>
                  </a:lnTo>
                  <a:lnTo>
                    <a:pt x="3657" y="197"/>
                  </a:lnTo>
                  <a:lnTo>
                    <a:pt x="3682" y="328"/>
                  </a:lnTo>
                  <a:lnTo>
                    <a:pt x="3706" y="543"/>
                  </a:lnTo>
                  <a:lnTo>
                    <a:pt x="3731" y="693"/>
                  </a:lnTo>
                  <a:lnTo>
                    <a:pt x="3756" y="543"/>
                  </a:lnTo>
                  <a:lnTo>
                    <a:pt x="3781" y="328"/>
                  </a:lnTo>
                  <a:lnTo>
                    <a:pt x="3806" y="197"/>
                  </a:lnTo>
                  <a:lnTo>
                    <a:pt x="3831" y="125"/>
                  </a:lnTo>
                  <a:lnTo>
                    <a:pt x="3856" y="84"/>
                  </a:lnTo>
                  <a:lnTo>
                    <a:pt x="3881" y="60"/>
                  </a:lnTo>
                  <a:lnTo>
                    <a:pt x="3905" y="44"/>
                  </a:lnTo>
                  <a:lnTo>
                    <a:pt x="3930" y="33"/>
                  </a:lnTo>
                  <a:lnTo>
                    <a:pt x="3955" y="26"/>
                  </a:lnTo>
                  <a:lnTo>
                    <a:pt x="3980" y="20"/>
                  </a:lnTo>
                  <a:lnTo>
                    <a:pt x="4005" y="16"/>
                  </a:lnTo>
                  <a:lnTo>
                    <a:pt x="4030" y="13"/>
                  </a:lnTo>
                  <a:lnTo>
                    <a:pt x="4055" y="11"/>
                  </a:lnTo>
                  <a:lnTo>
                    <a:pt x="4080" y="9"/>
                  </a:lnTo>
                  <a:lnTo>
                    <a:pt x="4104" y="7"/>
                  </a:lnTo>
                  <a:lnTo>
                    <a:pt x="4129" y="6"/>
                  </a:lnTo>
                  <a:lnTo>
                    <a:pt x="4154" y="5"/>
                  </a:lnTo>
                  <a:lnTo>
                    <a:pt x="4179" y="4"/>
                  </a:lnTo>
                  <a:lnTo>
                    <a:pt x="4204" y="3"/>
                  </a:lnTo>
                  <a:lnTo>
                    <a:pt x="4229" y="3"/>
                  </a:lnTo>
                  <a:lnTo>
                    <a:pt x="4254" y="2"/>
                  </a:lnTo>
                  <a:lnTo>
                    <a:pt x="4279" y="2"/>
                  </a:lnTo>
                  <a:lnTo>
                    <a:pt x="4303" y="1"/>
                  </a:lnTo>
                  <a:lnTo>
                    <a:pt x="4328" y="1"/>
                  </a:lnTo>
                  <a:lnTo>
                    <a:pt x="4353" y="1"/>
                  </a:lnTo>
                  <a:lnTo>
                    <a:pt x="4378" y="1"/>
                  </a:lnTo>
                  <a:lnTo>
                    <a:pt x="4403" y="1"/>
                  </a:lnTo>
                  <a:lnTo>
                    <a:pt x="4428" y="1"/>
                  </a:lnTo>
                  <a:lnTo>
                    <a:pt x="4453" y="0"/>
                  </a:lnTo>
                  <a:lnTo>
                    <a:pt x="4478" y="0"/>
                  </a:lnTo>
                  <a:lnTo>
                    <a:pt x="4502" y="0"/>
                  </a:lnTo>
                  <a:lnTo>
                    <a:pt x="4527" y="1"/>
                  </a:lnTo>
                  <a:lnTo>
                    <a:pt x="4552" y="1"/>
                  </a:lnTo>
                  <a:lnTo>
                    <a:pt x="4577" y="1"/>
                  </a:lnTo>
                  <a:lnTo>
                    <a:pt x="4602" y="1"/>
                  </a:lnTo>
                  <a:lnTo>
                    <a:pt x="4627" y="1"/>
                  </a:lnTo>
                  <a:lnTo>
                    <a:pt x="4652" y="1"/>
                  </a:lnTo>
                  <a:lnTo>
                    <a:pt x="4677" y="2"/>
                  </a:lnTo>
                  <a:lnTo>
                    <a:pt x="4701" y="2"/>
                  </a:lnTo>
                  <a:lnTo>
                    <a:pt x="4726" y="3"/>
                  </a:lnTo>
                  <a:lnTo>
                    <a:pt x="4751" y="3"/>
                  </a:lnTo>
                  <a:lnTo>
                    <a:pt x="4776" y="4"/>
                  </a:lnTo>
                  <a:lnTo>
                    <a:pt x="4801" y="5"/>
                  </a:lnTo>
                  <a:lnTo>
                    <a:pt x="4826" y="6"/>
                  </a:lnTo>
                  <a:lnTo>
                    <a:pt x="4851" y="7"/>
                  </a:lnTo>
                  <a:lnTo>
                    <a:pt x="4876" y="9"/>
                  </a:lnTo>
                  <a:lnTo>
                    <a:pt x="4900" y="11"/>
                  </a:lnTo>
                  <a:lnTo>
                    <a:pt x="4925" y="13"/>
                  </a:lnTo>
                  <a:lnTo>
                    <a:pt x="4950" y="16"/>
                  </a:lnTo>
                  <a:lnTo>
                    <a:pt x="4975" y="2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4616772" y="971199"/>
            <a:ext cx="3175" cy="11112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4616772" y="942905"/>
            <a:ext cx="3175" cy="1047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8818884" y="987074"/>
            <a:ext cx="1588" cy="109537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8818884" y="957193"/>
            <a:ext cx="1588" cy="111125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 flipV="1">
            <a:off x="6507484" y="103772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 flipV="1">
            <a:off x="7764784" y="111392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6545584" y="1190129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58" name="Text Box 58"/>
          <p:cNvSpPr txBox="1">
            <a:spLocks noChangeArrowheads="1"/>
          </p:cNvSpPr>
          <p:nvPr/>
        </p:nvSpPr>
        <p:spPr bwMode="auto">
          <a:xfrm>
            <a:off x="6834509" y="808579"/>
            <a:ext cx="515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FSR</a:t>
            </a:r>
            <a:endParaRPr lang="en-US" i="1">
              <a:latin typeface="Calibri" pitchFamily="34" charset="0"/>
            </a:endParaRPr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 flipV="1">
            <a:off x="5300984" y="126632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 flipV="1">
            <a:off x="5212084" y="125362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 flipH="1">
            <a:off x="5288284" y="1253629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4754884" y="1253629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63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024479"/>
              </p:ext>
            </p:extLst>
          </p:nvPr>
        </p:nvGraphicFramePr>
        <p:xfrm>
          <a:off x="5097784" y="904379"/>
          <a:ext cx="368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2" name="Equation" r:id="rId11" imgW="368280" imgH="228600" progId="Equation.DSMT4">
                  <p:embed/>
                </p:oleObj>
              </mc:Choice>
              <mc:Fallback>
                <p:oleObj name="Equation" r:id="rId11" imgW="368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784" y="904379"/>
                        <a:ext cx="368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Connector 65"/>
          <p:cNvCxnSpPr/>
          <p:nvPr/>
        </p:nvCxnSpPr>
        <p:spPr>
          <a:xfrm flipV="1">
            <a:off x="4626297" y="706552"/>
            <a:ext cx="0" cy="2326901"/>
          </a:xfrm>
          <a:prstGeom prst="line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020272" y="2917230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3983" y="2488813"/>
            <a:ext cx="62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drop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2522" y="142663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thru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35290" y="481236"/>
            <a:ext cx="242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Lossless microresonator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710420"/>
              </p:ext>
            </p:extLst>
          </p:nvPr>
        </p:nvGraphicFramePr>
        <p:xfrm>
          <a:off x="3142954" y="4268192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3" name="Equation" r:id="rId13" imgW="304560" imgH="317160" progId="Equation.DSMT4">
                  <p:embed/>
                </p:oleObj>
              </mc:Choice>
              <mc:Fallback>
                <p:oleObj name="Equation" r:id="rId13" imgW="304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42954" y="4268192"/>
                        <a:ext cx="304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286511"/>
              </p:ext>
            </p:extLst>
          </p:nvPr>
        </p:nvGraphicFramePr>
        <p:xfrm>
          <a:off x="8154988" y="2997448"/>
          <a:ext cx="520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4" name="Equation" r:id="rId15" imgW="520560" imgH="291960" progId="Equation.DSMT4">
                  <p:embed/>
                </p:oleObj>
              </mc:Choice>
              <mc:Fallback>
                <p:oleObj name="Equation" r:id="rId15" imgW="5205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54988" y="2997448"/>
                        <a:ext cx="520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3"/>
          <p:cNvSpPr>
            <a:spLocks noChangeArrowheads="1"/>
          </p:cNvSpPr>
          <p:nvPr/>
        </p:nvSpPr>
        <p:spPr bwMode="auto">
          <a:xfrm rot="16200000">
            <a:off x="3987592" y="3611091"/>
            <a:ext cx="808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Calibri" pitchFamily="34" charset="0"/>
              </a:rPr>
              <a:t>intensity</a:t>
            </a:r>
            <a:endParaRPr lang="en-US" b="1">
              <a:latin typeface="Calibri" pitchFamily="34" charset="0"/>
            </a:endParaRPr>
          </a:p>
        </p:txBody>
      </p:sp>
      <p:sp>
        <p:nvSpPr>
          <p:cNvPr id="71" name="Rectangle 4"/>
          <p:cNvSpPr>
            <a:spLocks noChangeArrowheads="1"/>
          </p:cNvSpPr>
          <p:nvPr/>
        </p:nvSpPr>
        <p:spPr bwMode="auto">
          <a:xfrm>
            <a:off x="4626297" y="3495480"/>
            <a:ext cx="4203700" cy="1665736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2" name="Freeform 7"/>
          <p:cNvSpPr>
            <a:spLocks/>
          </p:cNvSpPr>
          <p:nvPr/>
        </p:nvSpPr>
        <p:spPr bwMode="auto">
          <a:xfrm>
            <a:off x="4626297" y="5153843"/>
            <a:ext cx="4181475" cy="7375"/>
          </a:xfrm>
          <a:custGeom>
            <a:avLst/>
            <a:gdLst>
              <a:gd name="T0" fmla="*/ 2147483647 w 4975"/>
              <a:gd name="T1" fmla="*/ 0 h 3175"/>
              <a:gd name="T2" fmla="*/ 2147483647 w 4975"/>
              <a:gd name="T3" fmla="*/ 0 h 3175"/>
              <a:gd name="T4" fmla="*/ 2147483647 w 4975"/>
              <a:gd name="T5" fmla="*/ 0 h 3175"/>
              <a:gd name="T6" fmla="*/ 2147483647 w 4975"/>
              <a:gd name="T7" fmla="*/ 0 h 3175"/>
              <a:gd name="T8" fmla="*/ 2147483647 w 4975"/>
              <a:gd name="T9" fmla="*/ 0 h 3175"/>
              <a:gd name="T10" fmla="*/ 2147483647 w 4975"/>
              <a:gd name="T11" fmla="*/ 0 h 3175"/>
              <a:gd name="T12" fmla="*/ 2147483647 w 4975"/>
              <a:gd name="T13" fmla="*/ 0 h 3175"/>
              <a:gd name="T14" fmla="*/ 2147483647 w 4975"/>
              <a:gd name="T15" fmla="*/ 0 h 3175"/>
              <a:gd name="T16" fmla="*/ 2147483647 w 4975"/>
              <a:gd name="T17" fmla="*/ 0 h 3175"/>
              <a:gd name="T18" fmla="*/ 2147483647 w 4975"/>
              <a:gd name="T19" fmla="*/ 0 h 3175"/>
              <a:gd name="T20" fmla="*/ 2147483647 w 4975"/>
              <a:gd name="T21" fmla="*/ 0 h 3175"/>
              <a:gd name="T22" fmla="*/ 2147483647 w 4975"/>
              <a:gd name="T23" fmla="*/ 0 h 3175"/>
              <a:gd name="T24" fmla="*/ 2147483647 w 4975"/>
              <a:gd name="T25" fmla="*/ 0 h 3175"/>
              <a:gd name="T26" fmla="*/ 2147483647 w 4975"/>
              <a:gd name="T27" fmla="*/ 0 h 3175"/>
              <a:gd name="T28" fmla="*/ 2147483647 w 4975"/>
              <a:gd name="T29" fmla="*/ 0 h 3175"/>
              <a:gd name="T30" fmla="*/ 2147483647 w 4975"/>
              <a:gd name="T31" fmla="*/ 0 h 3175"/>
              <a:gd name="T32" fmla="*/ 2147483647 w 4975"/>
              <a:gd name="T33" fmla="*/ 0 h 3175"/>
              <a:gd name="T34" fmla="*/ 2147483647 w 4975"/>
              <a:gd name="T35" fmla="*/ 0 h 3175"/>
              <a:gd name="T36" fmla="*/ 2147483647 w 4975"/>
              <a:gd name="T37" fmla="*/ 0 h 3175"/>
              <a:gd name="T38" fmla="*/ 2147483647 w 4975"/>
              <a:gd name="T39" fmla="*/ 0 h 3175"/>
              <a:gd name="T40" fmla="*/ 2147483647 w 4975"/>
              <a:gd name="T41" fmla="*/ 0 h 3175"/>
              <a:gd name="T42" fmla="*/ 2147483647 w 4975"/>
              <a:gd name="T43" fmla="*/ 0 h 3175"/>
              <a:gd name="T44" fmla="*/ 2147483647 w 4975"/>
              <a:gd name="T45" fmla="*/ 0 h 3175"/>
              <a:gd name="T46" fmla="*/ 2147483647 w 4975"/>
              <a:gd name="T47" fmla="*/ 0 h 3175"/>
              <a:gd name="T48" fmla="*/ 2147483647 w 4975"/>
              <a:gd name="T49" fmla="*/ 0 h 3175"/>
              <a:gd name="T50" fmla="*/ 2147483647 w 4975"/>
              <a:gd name="T51" fmla="*/ 0 h 3175"/>
              <a:gd name="T52" fmla="*/ 2147483647 w 4975"/>
              <a:gd name="T53" fmla="*/ 0 h 3175"/>
              <a:gd name="T54" fmla="*/ 2147483647 w 4975"/>
              <a:gd name="T55" fmla="*/ 0 h 3175"/>
              <a:gd name="T56" fmla="*/ 2147483647 w 4975"/>
              <a:gd name="T57" fmla="*/ 0 h 3175"/>
              <a:gd name="T58" fmla="*/ 2147483647 w 4975"/>
              <a:gd name="T59" fmla="*/ 0 h 3175"/>
              <a:gd name="T60" fmla="*/ 2147483647 w 4975"/>
              <a:gd name="T61" fmla="*/ 0 h 3175"/>
              <a:gd name="T62" fmla="*/ 2147483647 w 4975"/>
              <a:gd name="T63" fmla="*/ 0 h 3175"/>
              <a:gd name="T64" fmla="*/ 2147483647 w 4975"/>
              <a:gd name="T65" fmla="*/ 0 h 3175"/>
              <a:gd name="T66" fmla="*/ 2147483647 w 4975"/>
              <a:gd name="T67" fmla="*/ 0 h 3175"/>
              <a:gd name="T68" fmla="*/ 2147483647 w 4975"/>
              <a:gd name="T69" fmla="*/ 0 h 3175"/>
              <a:gd name="T70" fmla="*/ 2147483647 w 4975"/>
              <a:gd name="T71" fmla="*/ 0 h 3175"/>
              <a:gd name="T72" fmla="*/ 2147483647 w 4975"/>
              <a:gd name="T73" fmla="*/ 0 h 3175"/>
              <a:gd name="T74" fmla="*/ 2147483647 w 4975"/>
              <a:gd name="T75" fmla="*/ 0 h 3175"/>
              <a:gd name="T76" fmla="*/ 2147483647 w 4975"/>
              <a:gd name="T77" fmla="*/ 0 h 3175"/>
              <a:gd name="T78" fmla="*/ 2147483647 w 4975"/>
              <a:gd name="T79" fmla="*/ 0 h 3175"/>
              <a:gd name="T80" fmla="*/ 2147483647 w 4975"/>
              <a:gd name="T81" fmla="*/ 0 h 3175"/>
              <a:gd name="T82" fmla="*/ 2147483647 w 4975"/>
              <a:gd name="T83" fmla="*/ 0 h 3175"/>
              <a:gd name="T84" fmla="*/ 2147483647 w 4975"/>
              <a:gd name="T85" fmla="*/ 0 h 3175"/>
              <a:gd name="T86" fmla="*/ 2147483647 w 4975"/>
              <a:gd name="T87" fmla="*/ 0 h 3175"/>
              <a:gd name="T88" fmla="*/ 2147483647 w 4975"/>
              <a:gd name="T89" fmla="*/ 0 h 3175"/>
              <a:gd name="T90" fmla="*/ 2147483647 w 4975"/>
              <a:gd name="T91" fmla="*/ 0 h 3175"/>
              <a:gd name="T92" fmla="*/ 2147483647 w 4975"/>
              <a:gd name="T93" fmla="*/ 0 h 3175"/>
              <a:gd name="T94" fmla="*/ 2147483647 w 4975"/>
              <a:gd name="T95" fmla="*/ 0 h 3175"/>
              <a:gd name="T96" fmla="*/ 2147483647 w 4975"/>
              <a:gd name="T97" fmla="*/ 0 h 3175"/>
              <a:gd name="T98" fmla="*/ 2147483647 w 4975"/>
              <a:gd name="T99" fmla="*/ 0 h 31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75"/>
              <a:gd name="T151" fmla="*/ 0 h 3175"/>
              <a:gd name="T152" fmla="*/ 4975 w 4975"/>
              <a:gd name="T153" fmla="*/ 3175 h 31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75" h="3175">
                <a:moveTo>
                  <a:pt x="0" y="0"/>
                </a:moveTo>
                <a:lnTo>
                  <a:pt x="25" y="0"/>
                </a:lnTo>
                <a:lnTo>
                  <a:pt x="50" y="0"/>
                </a:lnTo>
                <a:lnTo>
                  <a:pt x="75" y="0"/>
                </a:lnTo>
                <a:lnTo>
                  <a:pt x="99" y="0"/>
                </a:lnTo>
                <a:lnTo>
                  <a:pt x="124" y="0"/>
                </a:lnTo>
                <a:lnTo>
                  <a:pt x="149" y="0"/>
                </a:lnTo>
                <a:lnTo>
                  <a:pt x="174" y="0"/>
                </a:lnTo>
                <a:lnTo>
                  <a:pt x="199" y="0"/>
                </a:lnTo>
                <a:lnTo>
                  <a:pt x="224" y="0"/>
                </a:lnTo>
                <a:lnTo>
                  <a:pt x="249" y="0"/>
                </a:lnTo>
                <a:lnTo>
                  <a:pt x="274" y="0"/>
                </a:lnTo>
                <a:lnTo>
                  <a:pt x="298" y="0"/>
                </a:lnTo>
                <a:lnTo>
                  <a:pt x="323" y="0"/>
                </a:lnTo>
                <a:lnTo>
                  <a:pt x="348" y="0"/>
                </a:lnTo>
                <a:lnTo>
                  <a:pt x="373" y="0"/>
                </a:lnTo>
                <a:lnTo>
                  <a:pt x="398" y="0"/>
                </a:lnTo>
                <a:lnTo>
                  <a:pt x="423" y="0"/>
                </a:lnTo>
                <a:lnTo>
                  <a:pt x="448" y="0"/>
                </a:lnTo>
                <a:lnTo>
                  <a:pt x="473" y="0"/>
                </a:lnTo>
                <a:lnTo>
                  <a:pt x="497" y="0"/>
                </a:lnTo>
                <a:lnTo>
                  <a:pt x="522" y="0"/>
                </a:lnTo>
                <a:lnTo>
                  <a:pt x="547" y="0"/>
                </a:lnTo>
                <a:lnTo>
                  <a:pt x="572" y="0"/>
                </a:lnTo>
                <a:lnTo>
                  <a:pt x="597" y="0"/>
                </a:lnTo>
                <a:lnTo>
                  <a:pt x="622" y="0"/>
                </a:lnTo>
                <a:lnTo>
                  <a:pt x="647" y="0"/>
                </a:lnTo>
                <a:lnTo>
                  <a:pt x="672" y="0"/>
                </a:lnTo>
                <a:lnTo>
                  <a:pt x="696" y="0"/>
                </a:lnTo>
                <a:lnTo>
                  <a:pt x="721" y="0"/>
                </a:lnTo>
                <a:lnTo>
                  <a:pt x="746" y="0"/>
                </a:lnTo>
                <a:lnTo>
                  <a:pt x="771" y="0"/>
                </a:lnTo>
                <a:lnTo>
                  <a:pt x="796" y="0"/>
                </a:lnTo>
                <a:lnTo>
                  <a:pt x="821" y="0"/>
                </a:lnTo>
                <a:lnTo>
                  <a:pt x="846" y="0"/>
                </a:lnTo>
                <a:lnTo>
                  <a:pt x="871" y="0"/>
                </a:lnTo>
                <a:lnTo>
                  <a:pt x="895" y="0"/>
                </a:lnTo>
                <a:lnTo>
                  <a:pt x="920" y="0"/>
                </a:lnTo>
                <a:lnTo>
                  <a:pt x="945" y="0"/>
                </a:lnTo>
                <a:lnTo>
                  <a:pt x="970" y="0"/>
                </a:lnTo>
                <a:lnTo>
                  <a:pt x="995" y="0"/>
                </a:lnTo>
                <a:lnTo>
                  <a:pt x="1020" y="0"/>
                </a:lnTo>
                <a:lnTo>
                  <a:pt x="1045" y="0"/>
                </a:lnTo>
                <a:lnTo>
                  <a:pt x="1070" y="0"/>
                </a:lnTo>
                <a:lnTo>
                  <a:pt x="1094" y="0"/>
                </a:lnTo>
                <a:lnTo>
                  <a:pt x="1119" y="0"/>
                </a:lnTo>
                <a:lnTo>
                  <a:pt x="1144" y="0"/>
                </a:lnTo>
                <a:lnTo>
                  <a:pt x="1169" y="0"/>
                </a:lnTo>
                <a:lnTo>
                  <a:pt x="1194" y="0"/>
                </a:lnTo>
                <a:lnTo>
                  <a:pt x="1219" y="0"/>
                </a:lnTo>
                <a:lnTo>
                  <a:pt x="1244" y="0"/>
                </a:lnTo>
                <a:lnTo>
                  <a:pt x="1269" y="0"/>
                </a:lnTo>
                <a:lnTo>
                  <a:pt x="1293" y="0"/>
                </a:lnTo>
                <a:lnTo>
                  <a:pt x="1318" y="0"/>
                </a:lnTo>
                <a:lnTo>
                  <a:pt x="1343" y="0"/>
                </a:lnTo>
                <a:lnTo>
                  <a:pt x="1368" y="0"/>
                </a:lnTo>
                <a:lnTo>
                  <a:pt x="1393" y="0"/>
                </a:lnTo>
                <a:lnTo>
                  <a:pt x="1418" y="0"/>
                </a:lnTo>
                <a:lnTo>
                  <a:pt x="1443" y="0"/>
                </a:lnTo>
                <a:lnTo>
                  <a:pt x="1468" y="0"/>
                </a:lnTo>
                <a:lnTo>
                  <a:pt x="1492" y="0"/>
                </a:lnTo>
                <a:lnTo>
                  <a:pt x="1517" y="0"/>
                </a:lnTo>
                <a:lnTo>
                  <a:pt x="1542" y="0"/>
                </a:lnTo>
                <a:lnTo>
                  <a:pt x="1567" y="0"/>
                </a:lnTo>
                <a:lnTo>
                  <a:pt x="1592" y="0"/>
                </a:lnTo>
                <a:lnTo>
                  <a:pt x="1617" y="0"/>
                </a:lnTo>
                <a:lnTo>
                  <a:pt x="1642" y="0"/>
                </a:lnTo>
                <a:lnTo>
                  <a:pt x="1667" y="0"/>
                </a:lnTo>
                <a:lnTo>
                  <a:pt x="1691" y="0"/>
                </a:lnTo>
                <a:lnTo>
                  <a:pt x="1716" y="0"/>
                </a:lnTo>
                <a:lnTo>
                  <a:pt x="1741" y="0"/>
                </a:lnTo>
                <a:lnTo>
                  <a:pt x="1766" y="0"/>
                </a:lnTo>
                <a:lnTo>
                  <a:pt x="1791" y="0"/>
                </a:lnTo>
                <a:lnTo>
                  <a:pt x="1816" y="0"/>
                </a:lnTo>
                <a:lnTo>
                  <a:pt x="1841" y="0"/>
                </a:lnTo>
                <a:lnTo>
                  <a:pt x="1866" y="0"/>
                </a:lnTo>
                <a:lnTo>
                  <a:pt x="1890" y="0"/>
                </a:lnTo>
                <a:lnTo>
                  <a:pt x="1915" y="0"/>
                </a:lnTo>
                <a:lnTo>
                  <a:pt x="1940" y="0"/>
                </a:lnTo>
                <a:lnTo>
                  <a:pt x="1965" y="0"/>
                </a:lnTo>
                <a:lnTo>
                  <a:pt x="1990" y="0"/>
                </a:lnTo>
                <a:lnTo>
                  <a:pt x="2015" y="0"/>
                </a:lnTo>
                <a:lnTo>
                  <a:pt x="2040" y="0"/>
                </a:lnTo>
                <a:lnTo>
                  <a:pt x="2065" y="0"/>
                </a:lnTo>
                <a:lnTo>
                  <a:pt x="2089" y="0"/>
                </a:lnTo>
                <a:lnTo>
                  <a:pt x="2114" y="0"/>
                </a:lnTo>
                <a:lnTo>
                  <a:pt x="2139" y="0"/>
                </a:lnTo>
                <a:lnTo>
                  <a:pt x="2164" y="0"/>
                </a:lnTo>
                <a:lnTo>
                  <a:pt x="2189" y="0"/>
                </a:lnTo>
                <a:lnTo>
                  <a:pt x="2214" y="0"/>
                </a:lnTo>
                <a:lnTo>
                  <a:pt x="2239" y="0"/>
                </a:lnTo>
                <a:lnTo>
                  <a:pt x="2264" y="0"/>
                </a:lnTo>
                <a:lnTo>
                  <a:pt x="2288" y="0"/>
                </a:lnTo>
                <a:lnTo>
                  <a:pt x="2313" y="0"/>
                </a:lnTo>
                <a:lnTo>
                  <a:pt x="2338" y="0"/>
                </a:lnTo>
                <a:lnTo>
                  <a:pt x="2363" y="0"/>
                </a:lnTo>
                <a:lnTo>
                  <a:pt x="2388" y="0"/>
                </a:lnTo>
                <a:lnTo>
                  <a:pt x="2413" y="0"/>
                </a:lnTo>
                <a:lnTo>
                  <a:pt x="2438" y="0"/>
                </a:lnTo>
                <a:lnTo>
                  <a:pt x="2463" y="0"/>
                </a:lnTo>
                <a:lnTo>
                  <a:pt x="2488" y="0"/>
                </a:lnTo>
                <a:lnTo>
                  <a:pt x="2512" y="0"/>
                </a:lnTo>
                <a:lnTo>
                  <a:pt x="2537" y="0"/>
                </a:lnTo>
                <a:lnTo>
                  <a:pt x="2562" y="0"/>
                </a:lnTo>
                <a:lnTo>
                  <a:pt x="2587" y="0"/>
                </a:lnTo>
                <a:lnTo>
                  <a:pt x="2612" y="0"/>
                </a:lnTo>
                <a:lnTo>
                  <a:pt x="2637" y="0"/>
                </a:lnTo>
                <a:lnTo>
                  <a:pt x="2662" y="0"/>
                </a:lnTo>
                <a:lnTo>
                  <a:pt x="2687" y="0"/>
                </a:lnTo>
                <a:lnTo>
                  <a:pt x="2711" y="0"/>
                </a:lnTo>
                <a:lnTo>
                  <a:pt x="2736" y="0"/>
                </a:lnTo>
                <a:lnTo>
                  <a:pt x="2761" y="0"/>
                </a:lnTo>
                <a:lnTo>
                  <a:pt x="2786" y="0"/>
                </a:lnTo>
                <a:lnTo>
                  <a:pt x="2811" y="0"/>
                </a:lnTo>
                <a:lnTo>
                  <a:pt x="2836" y="0"/>
                </a:lnTo>
                <a:lnTo>
                  <a:pt x="2861" y="0"/>
                </a:lnTo>
                <a:lnTo>
                  <a:pt x="2886" y="0"/>
                </a:lnTo>
                <a:lnTo>
                  <a:pt x="2910" y="0"/>
                </a:lnTo>
                <a:lnTo>
                  <a:pt x="2935" y="0"/>
                </a:lnTo>
                <a:lnTo>
                  <a:pt x="2960" y="0"/>
                </a:lnTo>
                <a:lnTo>
                  <a:pt x="2985" y="0"/>
                </a:lnTo>
                <a:lnTo>
                  <a:pt x="3010" y="0"/>
                </a:lnTo>
                <a:lnTo>
                  <a:pt x="3035" y="0"/>
                </a:lnTo>
                <a:lnTo>
                  <a:pt x="3060" y="0"/>
                </a:lnTo>
                <a:lnTo>
                  <a:pt x="3085" y="0"/>
                </a:lnTo>
                <a:lnTo>
                  <a:pt x="3109" y="0"/>
                </a:lnTo>
                <a:lnTo>
                  <a:pt x="3134" y="0"/>
                </a:lnTo>
                <a:lnTo>
                  <a:pt x="3159" y="0"/>
                </a:lnTo>
                <a:lnTo>
                  <a:pt x="3184" y="0"/>
                </a:lnTo>
                <a:lnTo>
                  <a:pt x="3209" y="0"/>
                </a:lnTo>
                <a:lnTo>
                  <a:pt x="3234" y="0"/>
                </a:lnTo>
                <a:lnTo>
                  <a:pt x="3259" y="0"/>
                </a:lnTo>
                <a:lnTo>
                  <a:pt x="3284" y="0"/>
                </a:lnTo>
                <a:lnTo>
                  <a:pt x="3308" y="0"/>
                </a:lnTo>
                <a:lnTo>
                  <a:pt x="3333" y="0"/>
                </a:lnTo>
                <a:lnTo>
                  <a:pt x="3358" y="0"/>
                </a:lnTo>
                <a:lnTo>
                  <a:pt x="3383" y="0"/>
                </a:lnTo>
                <a:lnTo>
                  <a:pt x="3408" y="0"/>
                </a:lnTo>
                <a:lnTo>
                  <a:pt x="3433" y="0"/>
                </a:lnTo>
                <a:lnTo>
                  <a:pt x="3458" y="0"/>
                </a:lnTo>
                <a:lnTo>
                  <a:pt x="3483" y="0"/>
                </a:lnTo>
                <a:lnTo>
                  <a:pt x="3507" y="0"/>
                </a:lnTo>
                <a:lnTo>
                  <a:pt x="3532" y="0"/>
                </a:lnTo>
                <a:lnTo>
                  <a:pt x="3557" y="0"/>
                </a:lnTo>
                <a:lnTo>
                  <a:pt x="3582" y="0"/>
                </a:lnTo>
                <a:lnTo>
                  <a:pt x="3607" y="0"/>
                </a:lnTo>
                <a:lnTo>
                  <a:pt x="3632" y="0"/>
                </a:lnTo>
                <a:lnTo>
                  <a:pt x="3657" y="0"/>
                </a:lnTo>
                <a:lnTo>
                  <a:pt x="3682" y="0"/>
                </a:lnTo>
                <a:lnTo>
                  <a:pt x="3706" y="0"/>
                </a:lnTo>
                <a:lnTo>
                  <a:pt x="3731" y="0"/>
                </a:lnTo>
                <a:lnTo>
                  <a:pt x="3756" y="0"/>
                </a:lnTo>
                <a:lnTo>
                  <a:pt x="3781" y="0"/>
                </a:lnTo>
                <a:lnTo>
                  <a:pt x="3806" y="0"/>
                </a:lnTo>
                <a:lnTo>
                  <a:pt x="3831" y="0"/>
                </a:lnTo>
                <a:lnTo>
                  <a:pt x="3856" y="0"/>
                </a:lnTo>
                <a:lnTo>
                  <a:pt x="3881" y="0"/>
                </a:lnTo>
                <a:lnTo>
                  <a:pt x="3905" y="0"/>
                </a:lnTo>
                <a:lnTo>
                  <a:pt x="3930" y="0"/>
                </a:lnTo>
                <a:lnTo>
                  <a:pt x="3955" y="0"/>
                </a:lnTo>
                <a:lnTo>
                  <a:pt x="3980" y="0"/>
                </a:lnTo>
                <a:lnTo>
                  <a:pt x="4005" y="0"/>
                </a:lnTo>
                <a:lnTo>
                  <a:pt x="4030" y="0"/>
                </a:lnTo>
                <a:lnTo>
                  <a:pt x="4055" y="0"/>
                </a:lnTo>
                <a:lnTo>
                  <a:pt x="4080" y="0"/>
                </a:lnTo>
                <a:lnTo>
                  <a:pt x="4104" y="0"/>
                </a:lnTo>
                <a:lnTo>
                  <a:pt x="4129" y="0"/>
                </a:lnTo>
                <a:lnTo>
                  <a:pt x="4154" y="0"/>
                </a:lnTo>
                <a:lnTo>
                  <a:pt x="4179" y="0"/>
                </a:lnTo>
                <a:lnTo>
                  <a:pt x="4204" y="0"/>
                </a:lnTo>
                <a:lnTo>
                  <a:pt x="4229" y="0"/>
                </a:lnTo>
                <a:lnTo>
                  <a:pt x="4254" y="0"/>
                </a:lnTo>
                <a:lnTo>
                  <a:pt x="4279" y="0"/>
                </a:lnTo>
                <a:lnTo>
                  <a:pt x="4303" y="0"/>
                </a:lnTo>
                <a:lnTo>
                  <a:pt x="4328" y="0"/>
                </a:lnTo>
                <a:lnTo>
                  <a:pt x="4353" y="0"/>
                </a:lnTo>
                <a:lnTo>
                  <a:pt x="4378" y="0"/>
                </a:lnTo>
                <a:lnTo>
                  <a:pt x="4403" y="0"/>
                </a:lnTo>
                <a:lnTo>
                  <a:pt x="4428" y="0"/>
                </a:lnTo>
                <a:lnTo>
                  <a:pt x="4453" y="0"/>
                </a:lnTo>
                <a:lnTo>
                  <a:pt x="4478" y="0"/>
                </a:lnTo>
                <a:lnTo>
                  <a:pt x="4502" y="0"/>
                </a:lnTo>
                <a:lnTo>
                  <a:pt x="4527" y="0"/>
                </a:lnTo>
                <a:lnTo>
                  <a:pt x="4552" y="0"/>
                </a:lnTo>
                <a:lnTo>
                  <a:pt x="4577" y="0"/>
                </a:lnTo>
                <a:lnTo>
                  <a:pt x="4602" y="0"/>
                </a:lnTo>
                <a:lnTo>
                  <a:pt x="4627" y="0"/>
                </a:lnTo>
                <a:lnTo>
                  <a:pt x="4652" y="0"/>
                </a:lnTo>
                <a:lnTo>
                  <a:pt x="4677" y="0"/>
                </a:lnTo>
                <a:lnTo>
                  <a:pt x="4701" y="0"/>
                </a:lnTo>
                <a:lnTo>
                  <a:pt x="4726" y="0"/>
                </a:lnTo>
                <a:lnTo>
                  <a:pt x="4751" y="0"/>
                </a:lnTo>
                <a:lnTo>
                  <a:pt x="4776" y="0"/>
                </a:lnTo>
                <a:lnTo>
                  <a:pt x="4801" y="0"/>
                </a:lnTo>
                <a:lnTo>
                  <a:pt x="4826" y="0"/>
                </a:lnTo>
                <a:lnTo>
                  <a:pt x="4851" y="0"/>
                </a:lnTo>
                <a:lnTo>
                  <a:pt x="4876" y="0"/>
                </a:lnTo>
                <a:lnTo>
                  <a:pt x="4900" y="0"/>
                </a:lnTo>
                <a:lnTo>
                  <a:pt x="4925" y="0"/>
                </a:lnTo>
                <a:lnTo>
                  <a:pt x="4950" y="0"/>
                </a:lnTo>
                <a:lnTo>
                  <a:pt x="4975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3" name="Freeform 8"/>
          <p:cNvSpPr>
            <a:spLocks/>
          </p:cNvSpPr>
          <p:nvPr/>
        </p:nvSpPr>
        <p:spPr bwMode="auto">
          <a:xfrm flipV="1">
            <a:off x="4626297" y="3577580"/>
            <a:ext cx="4181475" cy="698822"/>
          </a:xfrm>
          <a:custGeom>
            <a:avLst/>
            <a:gdLst>
              <a:gd name="T0" fmla="*/ 2147483647 w 4975"/>
              <a:gd name="T1" fmla="*/ 2147483647 h 694"/>
              <a:gd name="T2" fmla="*/ 2147483647 w 4975"/>
              <a:gd name="T3" fmla="*/ 2147483647 h 694"/>
              <a:gd name="T4" fmla="*/ 2147483647 w 4975"/>
              <a:gd name="T5" fmla="*/ 2147483647 h 694"/>
              <a:gd name="T6" fmla="*/ 2147483647 w 4975"/>
              <a:gd name="T7" fmla="*/ 2147483647 h 694"/>
              <a:gd name="T8" fmla="*/ 2147483647 w 4975"/>
              <a:gd name="T9" fmla="*/ 2147483647 h 694"/>
              <a:gd name="T10" fmla="*/ 2147483647 w 4975"/>
              <a:gd name="T11" fmla="*/ 2147483647 h 694"/>
              <a:gd name="T12" fmla="*/ 2147483647 w 4975"/>
              <a:gd name="T13" fmla="*/ 2147483647 h 694"/>
              <a:gd name="T14" fmla="*/ 2147483647 w 4975"/>
              <a:gd name="T15" fmla="*/ 2147483647 h 694"/>
              <a:gd name="T16" fmla="*/ 2147483647 w 4975"/>
              <a:gd name="T17" fmla="*/ 2147483647 h 694"/>
              <a:gd name="T18" fmla="*/ 2147483647 w 4975"/>
              <a:gd name="T19" fmla="*/ 2147483647 h 694"/>
              <a:gd name="T20" fmla="*/ 2147483647 w 4975"/>
              <a:gd name="T21" fmla="*/ 2147483647 h 694"/>
              <a:gd name="T22" fmla="*/ 2147483647 w 4975"/>
              <a:gd name="T23" fmla="*/ 2147483647 h 694"/>
              <a:gd name="T24" fmla="*/ 2147483647 w 4975"/>
              <a:gd name="T25" fmla="*/ 2147483647 h 694"/>
              <a:gd name="T26" fmla="*/ 2147483647 w 4975"/>
              <a:gd name="T27" fmla="*/ 2147483647 h 694"/>
              <a:gd name="T28" fmla="*/ 2147483647 w 4975"/>
              <a:gd name="T29" fmla="*/ 2147483647 h 694"/>
              <a:gd name="T30" fmla="*/ 2147483647 w 4975"/>
              <a:gd name="T31" fmla="*/ 2147483647 h 694"/>
              <a:gd name="T32" fmla="*/ 2147483647 w 4975"/>
              <a:gd name="T33" fmla="*/ 2147483647 h 694"/>
              <a:gd name="T34" fmla="*/ 2147483647 w 4975"/>
              <a:gd name="T35" fmla="*/ 2147483647 h 694"/>
              <a:gd name="T36" fmla="*/ 2147483647 w 4975"/>
              <a:gd name="T37" fmla="*/ 2147483647 h 694"/>
              <a:gd name="T38" fmla="*/ 2147483647 w 4975"/>
              <a:gd name="T39" fmla="*/ 2147483647 h 694"/>
              <a:gd name="T40" fmla="*/ 2147483647 w 4975"/>
              <a:gd name="T41" fmla="*/ 2147483647 h 694"/>
              <a:gd name="T42" fmla="*/ 2147483647 w 4975"/>
              <a:gd name="T43" fmla="*/ 2147483647 h 694"/>
              <a:gd name="T44" fmla="*/ 2147483647 w 4975"/>
              <a:gd name="T45" fmla="*/ 2147483647 h 694"/>
              <a:gd name="T46" fmla="*/ 2147483647 w 4975"/>
              <a:gd name="T47" fmla="*/ 2147483647 h 694"/>
              <a:gd name="T48" fmla="*/ 2147483647 w 4975"/>
              <a:gd name="T49" fmla="*/ 2147483647 h 694"/>
              <a:gd name="T50" fmla="*/ 2147483647 w 4975"/>
              <a:gd name="T51" fmla="*/ 2147483647 h 694"/>
              <a:gd name="T52" fmla="*/ 2147483647 w 4975"/>
              <a:gd name="T53" fmla="*/ 2147483647 h 694"/>
              <a:gd name="T54" fmla="*/ 2147483647 w 4975"/>
              <a:gd name="T55" fmla="*/ 2147483647 h 694"/>
              <a:gd name="T56" fmla="*/ 2147483647 w 4975"/>
              <a:gd name="T57" fmla="*/ 2147483647 h 694"/>
              <a:gd name="T58" fmla="*/ 2147483647 w 4975"/>
              <a:gd name="T59" fmla="*/ 2147483647 h 694"/>
              <a:gd name="T60" fmla="*/ 2147483647 w 4975"/>
              <a:gd name="T61" fmla="*/ 2147483647 h 694"/>
              <a:gd name="T62" fmla="*/ 2147483647 w 4975"/>
              <a:gd name="T63" fmla="*/ 2147483647 h 694"/>
              <a:gd name="T64" fmla="*/ 2147483647 w 4975"/>
              <a:gd name="T65" fmla="*/ 2147483647 h 694"/>
              <a:gd name="T66" fmla="*/ 2147483647 w 4975"/>
              <a:gd name="T67" fmla="*/ 2147483647 h 694"/>
              <a:gd name="T68" fmla="*/ 2147483647 w 4975"/>
              <a:gd name="T69" fmla="*/ 2147483647 h 694"/>
              <a:gd name="T70" fmla="*/ 2147483647 w 4975"/>
              <a:gd name="T71" fmla="*/ 2147483647 h 694"/>
              <a:gd name="T72" fmla="*/ 2147483647 w 4975"/>
              <a:gd name="T73" fmla="*/ 2147483647 h 694"/>
              <a:gd name="T74" fmla="*/ 2147483647 w 4975"/>
              <a:gd name="T75" fmla="*/ 2147483647 h 694"/>
              <a:gd name="T76" fmla="*/ 2147483647 w 4975"/>
              <a:gd name="T77" fmla="*/ 2147483647 h 694"/>
              <a:gd name="T78" fmla="*/ 2147483647 w 4975"/>
              <a:gd name="T79" fmla="*/ 2147483647 h 694"/>
              <a:gd name="T80" fmla="*/ 2147483647 w 4975"/>
              <a:gd name="T81" fmla="*/ 2147483647 h 694"/>
              <a:gd name="T82" fmla="*/ 2147483647 w 4975"/>
              <a:gd name="T83" fmla="*/ 2147483647 h 694"/>
              <a:gd name="T84" fmla="*/ 2147483647 w 4975"/>
              <a:gd name="T85" fmla="*/ 2147483647 h 694"/>
              <a:gd name="T86" fmla="*/ 2147483647 w 4975"/>
              <a:gd name="T87" fmla="*/ 2147483647 h 694"/>
              <a:gd name="T88" fmla="*/ 2147483647 w 4975"/>
              <a:gd name="T89" fmla="*/ 2147483647 h 694"/>
              <a:gd name="T90" fmla="*/ 2147483647 w 4975"/>
              <a:gd name="T91" fmla="*/ 2147483647 h 694"/>
              <a:gd name="T92" fmla="*/ 2147483647 w 4975"/>
              <a:gd name="T93" fmla="*/ 2147483647 h 694"/>
              <a:gd name="T94" fmla="*/ 2147483647 w 4975"/>
              <a:gd name="T95" fmla="*/ 2147483647 h 694"/>
              <a:gd name="T96" fmla="*/ 2147483647 w 4975"/>
              <a:gd name="T97" fmla="*/ 2147483647 h 694"/>
              <a:gd name="T98" fmla="*/ 2147483647 w 4975"/>
              <a:gd name="T99" fmla="*/ 2147483647 h 6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75"/>
              <a:gd name="T151" fmla="*/ 0 h 694"/>
              <a:gd name="T152" fmla="*/ 4975 w 4975"/>
              <a:gd name="T153" fmla="*/ 694 h 69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75" h="694">
                <a:moveTo>
                  <a:pt x="0" y="694"/>
                </a:moveTo>
                <a:lnTo>
                  <a:pt x="25" y="694"/>
                </a:lnTo>
                <a:lnTo>
                  <a:pt x="50" y="693"/>
                </a:lnTo>
                <a:lnTo>
                  <a:pt x="75" y="693"/>
                </a:lnTo>
                <a:lnTo>
                  <a:pt x="99" y="693"/>
                </a:lnTo>
                <a:lnTo>
                  <a:pt x="124" y="693"/>
                </a:lnTo>
                <a:lnTo>
                  <a:pt x="149" y="693"/>
                </a:lnTo>
                <a:lnTo>
                  <a:pt x="174" y="693"/>
                </a:lnTo>
                <a:lnTo>
                  <a:pt x="199" y="692"/>
                </a:lnTo>
                <a:lnTo>
                  <a:pt x="224" y="692"/>
                </a:lnTo>
                <a:lnTo>
                  <a:pt x="249" y="691"/>
                </a:lnTo>
                <a:lnTo>
                  <a:pt x="274" y="691"/>
                </a:lnTo>
                <a:lnTo>
                  <a:pt x="298" y="690"/>
                </a:lnTo>
                <a:lnTo>
                  <a:pt x="323" y="689"/>
                </a:lnTo>
                <a:lnTo>
                  <a:pt x="348" y="688"/>
                </a:lnTo>
                <a:lnTo>
                  <a:pt x="373" y="687"/>
                </a:lnTo>
                <a:lnTo>
                  <a:pt x="398" y="685"/>
                </a:lnTo>
                <a:lnTo>
                  <a:pt x="423" y="683"/>
                </a:lnTo>
                <a:lnTo>
                  <a:pt x="448" y="681"/>
                </a:lnTo>
                <a:lnTo>
                  <a:pt x="473" y="678"/>
                </a:lnTo>
                <a:lnTo>
                  <a:pt x="497" y="674"/>
                </a:lnTo>
                <a:lnTo>
                  <a:pt x="522" y="668"/>
                </a:lnTo>
                <a:lnTo>
                  <a:pt x="547" y="661"/>
                </a:lnTo>
                <a:lnTo>
                  <a:pt x="572" y="650"/>
                </a:lnTo>
                <a:lnTo>
                  <a:pt x="597" y="634"/>
                </a:lnTo>
                <a:lnTo>
                  <a:pt x="622" y="610"/>
                </a:lnTo>
                <a:lnTo>
                  <a:pt x="647" y="569"/>
                </a:lnTo>
                <a:lnTo>
                  <a:pt x="672" y="497"/>
                </a:lnTo>
                <a:lnTo>
                  <a:pt x="696" y="366"/>
                </a:lnTo>
                <a:lnTo>
                  <a:pt x="721" y="151"/>
                </a:lnTo>
                <a:lnTo>
                  <a:pt x="746" y="0"/>
                </a:lnTo>
                <a:lnTo>
                  <a:pt x="771" y="151"/>
                </a:lnTo>
                <a:lnTo>
                  <a:pt x="796" y="366"/>
                </a:lnTo>
                <a:lnTo>
                  <a:pt x="821" y="497"/>
                </a:lnTo>
                <a:lnTo>
                  <a:pt x="846" y="569"/>
                </a:lnTo>
                <a:lnTo>
                  <a:pt x="871" y="610"/>
                </a:lnTo>
                <a:lnTo>
                  <a:pt x="895" y="634"/>
                </a:lnTo>
                <a:lnTo>
                  <a:pt x="920" y="650"/>
                </a:lnTo>
                <a:lnTo>
                  <a:pt x="945" y="661"/>
                </a:lnTo>
                <a:lnTo>
                  <a:pt x="970" y="668"/>
                </a:lnTo>
                <a:lnTo>
                  <a:pt x="995" y="674"/>
                </a:lnTo>
                <a:lnTo>
                  <a:pt x="1020" y="678"/>
                </a:lnTo>
                <a:lnTo>
                  <a:pt x="1045" y="681"/>
                </a:lnTo>
                <a:lnTo>
                  <a:pt x="1070" y="683"/>
                </a:lnTo>
                <a:lnTo>
                  <a:pt x="1094" y="685"/>
                </a:lnTo>
                <a:lnTo>
                  <a:pt x="1119" y="687"/>
                </a:lnTo>
                <a:lnTo>
                  <a:pt x="1144" y="688"/>
                </a:lnTo>
                <a:lnTo>
                  <a:pt x="1169" y="689"/>
                </a:lnTo>
                <a:lnTo>
                  <a:pt x="1194" y="690"/>
                </a:lnTo>
                <a:lnTo>
                  <a:pt x="1219" y="691"/>
                </a:lnTo>
                <a:lnTo>
                  <a:pt x="1244" y="691"/>
                </a:lnTo>
                <a:lnTo>
                  <a:pt x="1269" y="692"/>
                </a:lnTo>
                <a:lnTo>
                  <a:pt x="1293" y="692"/>
                </a:lnTo>
                <a:lnTo>
                  <a:pt x="1318" y="693"/>
                </a:lnTo>
                <a:lnTo>
                  <a:pt x="1343" y="693"/>
                </a:lnTo>
                <a:lnTo>
                  <a:pt x="1368" y="693"/>
                </a:lnTo>
                <a:lnTo>
                  <a:pt x="1393" y="693"/>
                </a:lnTo>
                <a:lnTo>
                  <a:pt x="1418" y="693"/>
                </a:lnTo>
                <a:lnTo>
                  <a:pt x="1443" y="693"/>
                </a:lnTo>
                <a:lnTo>
                  <a:pt x="1468" y="694"/>
                </a:lnTo>
                <a:lnTo>
                  <a:pt x="1492" y="694"/>
                </a:lnTo>
                <a:lnTo>
                  <a:pt x="1517" y="694"/>
                </a:lnTo>
                <a:lnTo>
                  <a:pt x="1542" y="693"/>
                </a:lnTo>
                <a:lnTo>
                  <a:pt x="1567" y="693"/>
                </a:lnTo>
                <a:lnTo>
                  <a:pt x="1592" y="693"/>
                </a:lnTo>
                <a:lnTo>
                  <a:pt x="1617" y="693"/>
                </a:lnTo>
                <a:lnTo>
                  <a:pt x="1642" y="693"/>
                </a:lnTo>
                <a:lnTo>
                  <a:pt x="1667" y="693"/>
                </a:lnTo>
                <a:lnTo>
                  <a:pt x="1691" y="692"/>
                </a:lnTo>
                <a:lnTo>
                  <a:pt x="1716" y="692"/>
                </a:lnTo>
                <a:lnTo>
                  <a:pt x="1741" y="691"/>
                </a:lnTo>
                <a:lnTo>
                  <a:pt x="1766" y="691"/>
                </a:lnTo>
                <a:lnTo>
                  <a:pt x="1791" y="690"/>
                </a:lnTo>
                <a:lnTo>
                  <a:pt x="1816" y="689"/>
                </a:lnTo>
                <a:lnTo>
                  <a:pt x="1841" y="688"/>
                </a:lnTo>
                <a:lnTo>
                  <a:pt x="1866" y="687"/>
                </a:lnTo>
                <a:lnTo>
                  <a:pt x="1890" y="685"/>
                </a:lnTo>
                <a:lnTo>
                  <a:pt x="1915" y="683"/>
                </a:lnTo>
                <a:lnTo>
                  <a:pt x="1940" y="681"/>
                </a:lnTo>
                <a:lnTo>
                  <a:pt x="1965" y="678"/>
                </a:lnTo>
                <a:lnTo>
                  <a:pt x="1990" y="674"/>
                </a:lnTo>
                <a:lnTo>
                  <a:pt x="2015" y="668"/>
                </a:lnTo>
                <a:lnTo>
                  <a:pt x="2040" y="661"/>
                </a:lnTo>
                <a:lnTo>
                  <a:pt x="2065" y="650"/>
                </a:lnTo>
                <a:lnTo>
                  <a:pt x="2089" y="634"/>
                </a:lnTo>
                <a:lnTo>
                  <a:pt x="2114" y="610"/>
                </a:lnTo>
                <a:lnTo>
                  <a:pt x="2139" y="569"/>
                </a:lnTo>
                <a:lnTo>
                  <a:pt x="2164" y="497"/>
                </a:lnTo>
                <a:lnTo>
                  <a:pt x="2189" y="366"/>
                </a:lnTo>
                <a:lnTo>
                  <a:pt x="2214" y="151"/>
                </a:lnTo>
                <a:lnTo>
                  <a:pt x="2239" y="0"/>
                </a:lnTo>
                <a:lnTo>
                  <a:pt x="2264" y="151"/>
                </a:lnTo>
                <a:lnTo>
                  <a:pt x="2288" y="366"/>
                </a:lnTo>
                <a:lnTo>
                  <a:pt x="2313" y="497"/>
                </a:lnTo>
                <a:lnTo>
                  <a:pt x="2338" y="569"/>
                </a:lnTo>
                <a:lnTo>
                  <a:pt x="2363" y="610"/>
                </a:lnTo>
                <a:lnTo>
                  <a:pt x="2388" y="634"/>
                </a:lnTo>
                <a:lnTo>
                  <a:pt x="2413" y="650"/>
                </a:lnTo>
                <a:lnTo>
                  <a:pt x="2438" y="661"/>
                </a:lnTo>
                <a:lnTo>
                  <a:pt x="2463" y="668"/>
                </a:lnTo>
                <a:lnTo>
                  <a:pt x="2488" y="674"/>
                </a:lnTo>
                <a:lnTo>
                  <a:pt x="2512" y="678"/>
                </a:lnTo>
                <a:lnTo>
                  <a:pt x="2537" y="681"/>
                </a:lnTo>
                <a:lnTo>
                  <a:pt x="2562" y="683"/>
                </a:lnTo>
                <a:lnTo>
                  <a:pt x="2587" y="685"/>
                </a:lnTo>
                <a:lnTo>
                  <a:pt x="2612" y="687"/>
                </a:lnTo>
                <a:lnTo>
                  <a:pt x="2637" y="688"/>
                </a:lnTo>
                <a:lnTo>
                  <a:pt x="2662" y="689"/>
                </a:lnTo>
                <a:lnTo>
                  <a:pt x="2687" y="690"/>
                </a:lnTo>
                <a:lnTo>
                  <a:pt x="2711" y="691"/>
                </a:lnTo>
                <a:lnTo>
                  <a:pt x="2736" y="691"/>
                </a:lnTo>
                <a:lnTo>
                  <a:pt x="2761" y="692"/>
                </a:lnTo>
                <a:lnTo>
                  <a:pt x="2786" y="692"/>
                </a:lnTo>
                <a:lnTo>
                  <a:pt x="2811" y="693"/>
                </a:lnTo>
                <a:lnTo>
                  <a:pt x="2836" y="693"/>
                </a:lnTo>
                <a:lnTo>
                  <a:pt x="2861" y="693"/>
                </a:lnTo>
                <a:lnTo>
                  <a:pt x="2886" y="693"/>
                </a:lnTo>
                <a:lnTo>
                  <a:pt x="2910" y="693"/>
                </a:lnTo>
                <a:lnTo>
                  <a:pt x="2935" y="693"/>
                </a:lnTo>
                <a:lnTo>
                  <a:pt x="2960" y="694"/>
                </a:lnTo>
                <a:lnTo>
                  <a:pt x="2985" y="694"/>
                </a:lnTo>
                <a:lnTo>
                  <a:pt x="3010" y="694"/>
                </a:lnTo>
                <a:lnTo>
                  <a:pt x="3035" y="693"/>
                </a:lnTo>
                <a:lnTo>
                  <a:pt x="3060" y="693"/>
                </a:lnTo>
                <a:lnTo>
                  <a:pt x="3085" y="693"/>
                </a:lnTo>
                <a:lnTo>
                  <a:pt x="3109" y="693"/>
                </a:lnTo>
                <a:lnTo>
                  <a:pt x="3134" y="693"/>
                </a:lnTo>
                <a:lnTo>
                  <a:pt x="3159" y="693"/>
                </a:lnTo>
                <a:lnTo>
                  <a:pt x="3184" y="692"/>
                </a:lnTo>
                <a:lnTo>
                  <a:pt x="3209" y="692"/>
                </a:lnTo>
                <a:lnTo>
                  <a:pt x="3234" y="691"/>
                </a:lnTo>
                <a:lnTo>
                  <a:pt x="3259" y="691"/>
                </a:lnTo>
                <a:lnTo>
                  <a:pt x="3284" y="690"/>
                </a:lnTo>
                <a:lnTo>
                  <a:pt x="3308" y="689"/>
                </a:lnTo>
                <a:lnTo>
                  <a:pt x="3333" y="688"/>
                </a:lnTo>
                <a:lnTo>
                  <a:pt x="3358" y="687"/>
                </a:lnTo>
                <a:lnTo>
                  <a:pt x="3383" y="685"/>
                </a:lnTo>
                <a:lnTo>
                  <a:pt x="3408" y="683"/>
                </a:lnTo>
                <a:lnTo>
                  <a:pt x="3433" y="681"/>
                </a:lnTo>
                <a:lnTo>
                  <a:pt x="3458" y="678"/>
                </a:lnTo>
                <a:lnTo>
                  <a:pt x="3483" y="674"/>
                </a:lnTo>
                <a:lnTo>
                  <a:pt x="3507" y="668"/>
                </a:lnTo>
                <a:lnTo>
                  <a:pt x="3532" y="661"/>
                </a:lnTo>
                <a:lnTo>
                  <a:pt x="3557" y="650"/>
                </a:lnTo>
                <a:lnTo>
                  <a:pt x="3582" y="634"/>
                </a:lnTo>
                <a:lnTo>
                  <a:pt x="3607" y="610"/>
                </a:lnTo>
                <a:lnTo>
                  <a:pt x="3632" y="569"/>
                </a:lnTo>
                <a:lnTo>
                  <a:pt x="3657" y="497"/>
                </a:lnTo>
                <a:lnTo>
                  <a:pt x="3682" y="366"/>
                </a:lnTo>
                <a:lnTo>
                  <a:pt x="3706" y="151"/>
                </a:lnTo>
                <a:lnTo>
                  <a:pt x="3731" y="0"/>
                </a:lnTo>
                <a:lnTo>
                  <a:pt x="3756" y="151"/>
                </a:lnTo>
                <a:lnTo>
                  <a:pt x="3781" y="366"/>
                </a:lnTo>
                <a:lnTo>
                  <a:pt x="3806" y="497"/>
                </a:lnTo>
                <a:lnTo>
                  <a:pt x="3831" y="569"/>
                </a:lnTo>
                <a:lnTo>
                  <a:pt x="3856" y="610"/>
                </a:lnTo>
                <a:lnTo>
                  <a:pt x="3881" y="634"/>
                </a:lnTo>
                <a:lnTo>
                  <a:pt x="3905" y="650"/>
                </a:lnTo>
                <a:lnTo>
                  <a:pt x="3930" y="661"/>
                </a:lnTo>
                <a:lnTo>
                  <a:pt x="3955" y="668"/>
                </a:lnTo>
                <a:lnTo>
                  <a:pt x="3980" y="674"/>
                </a:lnTo>
                <a:lnTo>
                  <a:pt x="4005" y="678"/>
                </a:lnTo>
                <a:lnTo>
                  <a:pt x="4030" y="681"/>
                </a:lnTo>
                <a:lnTo>
                  <a:pt x="4055" y="683"/>
                </a:lnTo>
                <a:lnTo>
                  <a:pt x="4080" y="685"/>
                </a:lnTo>
                <a:lnTo>
                  <a:pt x="4104" y="687"/>
                </a:lnTo>
                <a:lnTo>
                  <a:pt x="4129" y="688"/>
                </a:lnTo>
                <a:lnTo>
                  <a:pt x="4154" y="689"/>
                </a:lnTo>
                <a:lnTo>
                  <a:pt x="4179" y="690"/>
                </a:lnTo>
                <a:lnTo>
                  <a:pt x="4204" y="691"/>
                </a:lnTo>
                <a:lnTo>
                  <a:pt x="4229" y="691"/>
                </a:lnTo>
                <a:lnTo>
                  <a:pt x="4254" y="692"/>
                </a:lnTo>
                <a:lnTo>
                  <a:pt x="4279" y="692"/>
                </a:lnTo>
                <a:lnTo>
                  <a:pt x="4303" y="693"/>
                </a:lnTo>
                <a:lnTo>
                  <a:pt x="4328" y="693"/>
                </a:lnTo>
                <a:lnTo>
                  <a:pt x="4353" y="693"/>
                </a:lnTo>
                <a:lnTo>
                  <a:pt x="4378" y="693"/>
                </a:lnTo>
                <a:lnTo>
                  <a:pt x="4403" y="693"/>
                </a:lnTo>
                <a:lnTo>
                  <a:pt x="4428" y="693"/>
                </a:lnTo>
                <a:lnTo>
                  <a:pt x="4453" y="694"/>
                </a:lnTo>
                <a:lnTo>
                  <a:pt x="4478" y="694"/>
                </a:lnTo>
                <a:lnTo>
                  <a:pt x="4502" y="694"/>
                </a:lnTo>
                <a:lnTo>
                  <a:pt x="4527" y="693"/>
                </a:lnTo>
                <a:lnTo>
                  <a:pt x="4552" y="693"/>
                </a:lnTo>
                <a:lnTo>
                  <a:pt x="4577" y="693"/>
                </a:lnTo>
                <a:lnTo>
                  <a:pt x="4602" y="693"/>
                </a:lnTo>
                <a:lnTo>
                  <a:pt x="4627" y="693"/>
                </a:lnTo>
                <a:lnTo>
                  <a:pt x="4652" y="693"/>
                </a:lnTo>
                <a:lnTo>
                  <a:pt x="4677" y="692"/>
                </a:lnTo>
                <a:lnTo>
                  <a:pt x="4701" y="692"/>
                </a:lnTo>
                <a:lnTo>
                  <a:pt x="4726" y="691"/>
                </a:lnTo>
                <a:lnTo>
                  <a:pt x="4751" y="691"/>
                </a:lnTo>
                <a:lnTo>
                  <a:pt x="4776" y="690"/>
                </a:lnTo>
                <a:lnTo>
                  <a:pt x="4801" y="689"/>
                </a:lnTo>
                <a:lnTo>
                  <a:pt x="4826" y="688"/>
                </a:lnTo>
                <a:lnTo>
                  <a:pt x="4851" y="687"/>
                </a:lnTo>
                <a:lnTo>
                  <a:pt x="4876" y="685"/>
                </a:lnTo>
                <a:lnTo>
                  <a:pt x="4900" y="683"/>
                </a:lnTo>
                <a:lnTo>
                  <a:pt x="4925" y="681"/>
                </a:lnTo>
                <a:lnTo>
                  <a:pt x="4950" y="678"/>
                </a:lnTo>
                <a:lnTo>
                  <a:pt x="4975" y="674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4" name="Freeform 9"/>
          <p:cNvSpPr>
            <a:spLocks/>
          </p:cNvSpPr>
          <p:nvPr/>
        </p:nvSpPr>
        <p:spPr bwMode="auto">
          <a:xfrm flipV="1">
            <a:off x="4626297" y="4369668"/>
            <a:ext cx="4181475" cy="709554"/>
          </a:xfrm>
          <a:custGeom>
            <a:avLst/>
            <a:gdLst>
              <a:gd name="T0" fmla="*/ 2147483647 w 4975"/>
              <a:gd name="T1" fmla="*/ 2147483647 h 693"/>
              <a:gd name="T2" fmla="*/ 2147483647 w 4975"/>
              <a:gd name="T3" fmla="*/ 2147483647 h 693"/>
              <a:gd name="T4" fmla="*/ 2147483647 w 4975"/>
              <a:gd name="T5" fmla="*/ 2147483647 h 693"/>
              <a:gd name="T6" fmla="*/ 2147483647 w 4975"/>
              <a:gd name="T7" fmla="*/ 2147483647 h 693"/>
              <a:gd name="T8" fmla="*/ 2147483647 w 4975"/>
              <a:gd name="T9" fmla="*/ 2147483647 h 693"/>
              <a:gd name="T10" fmla="*/ 2147483647 w 4975"/>
              <a:gd name="T11" fmla="*/ 2147483647 h 693"/>
              <a:gd name="T12" fmla="*/ 2147483647 w 4975"/>
              <a:gd name="T13" fmla="*/ 2147483647 h 693"/>
              <a:gd name="T14" fmla="*/ 2147483647 w 4975"/>
              <a:gd name="T15" fmla="*/ 2147483647 h 693"/>
              <a:gd name="T16" fmla="*/ 2147483647 w 4975"/>
              <a:gd name="T17" fmla="*/ 2147483647 h 693"/>
              <a:gd name="T18" fmla="*/ 2147483647 w 4975"/>
              <a:gd name="T19" fmla="*/ 2147483647 h 693"/>
              <a:gd name="T20" fmla="*/ 2147483647 w 4975"/>
              <a:gd name="T21" fmla="*/ 2147483647 h 693"/>
              <a:gd name="T22" fmla="*/ 2147483647 w 4975"/>
              <a:gd name="T23" fmla="*/ 2147483647 h 693"/>
              <a:gd name="T24" fmla="*/ 2147483647 w 4975"/>
              <a:gd name="T25" fmla="*/ 2147483647 h 693"/>
              <a:gd name="T26" fmla="*/ 2147483647 w 4975"/>
              <a:gd name="T27" fmla="*/ 2147483647 h 693"/>
              <a:gd name="T28" fmla="*/ 2147483647 w 4975"/>
              <a:gd name="T29" fmla="*/ 0 h 693"/>
              <a:gd name="T30" fmla="*/ 2147483647 w 4975"/>
              <a:gd name="T31" fmla="*/ 2147483647 h 693"/>
              <a:gd name="T32" fmla="*/ 2147483647 w 4975"/>
              <a:gd name="T33" fmla="*/ 2147483647 h 693"/>
              <a:gd name="T34" fmla="*/ 2147483647 w 4975"/>
              <a:gd name="T35" fmla="*/ 2147483647 h 693"/>
              <a:gd name="T36" fmla="*/ 2147483647 w 4975"/>
              <a:gd name="T37" fmla="*/ 2147483647 h 693"/>
              <a:gd name="T38" fmla="*/ 2147483647 w 4975"/>
              <a:gd name="T39" fmla="*/ 2147483647 h 693"/>
              <a:gd name="T40" fmla="*/ 2147483647 w 4975"/>
              <a:gd name="T41" fmla="*/ 2147483647 h 693"/>
              <a:gd name="T42" fmla="*/ 2147483647 w 4975"/>
              <a:gd name="T43" fmla="*/ 2147483647 h 693"/>
              <a:gd name="T44" fmla="*/ 2147483647 w 4975"/>
              <a:gd name="T45" fmla="*/ 2147483647 h 693"/>
              <a:gd name="T46" fmla="*/ 2147483647 w 4975"/>
              <a:gd name="T47" fmla="*/ 2147483647 h 693"/>
              <a:gd name="T48" fmla="*/ 2147483647 w 4975"/>
              <a:gd name="T49" fmla="*/ 2147483647 h 693"/>
              <a:gd name="T50" fmla="*/ 2147483647 w 4975"/>
              <a:gd name="T51" fmla="*/ 2147483647 h 693"/>
              <a:gd name="T52" fmla="*/ 2147483647 w 4975"/>
              <a:gd name="T53" fmla="*/ 2147483647 h 693"/>
              <a:gd name="T54" fmla="*/ 2147483647 w 4975"/>
              <a:gd name="T55" fmla="*/ 2147483647 h 693"/>
              <a:gd name="T56" fmla="*/ 2147483647 w 4975"/>
              <a:gd name="T57" fmla="*/ 2147483647 h 693"/>
              <a:gd name="T58" fmla="*/ 2147483647 w 4975"/>
              <a:gd name="T59" fmla="*/ 0 h 693"/>
              <a:gd name="T60" fmla="*/ 2147483647 w 4975"/>
              <a:gd name="T61" fmla="*/ 2147483647 h 693"/>
              <a:gd name="T62" fmla="*/ 2147483647 w 4975"/>
              <a:gd name="T63" fmla="*/ 2147483647 h 693"/>
              <a:gd name="T64" fmla="*/ 2147483647 w 4975"/>
              <a:gd name="T65" fmla="*/ 2147483647 h 693"/>
              <a:gd name="T66" fmla="*/ 2147483647 w 4975"/>
              <a:gd name="T67" fmla="*/ 2147483647 h 693"/>
              <a:gd name="T68" fmla="*/ 2147483647 w 4975"/>
              <a:gd name="T69" fmla="*/ 2147483647 h 693"/>
              <a:gd name="T70" fmla="*/ 2147483647 w 4975"/>
              <a:gd name="T71" fmla="*/ 2147483647 h 693"/>
              <a:gd name="T72" fmla="*/ 2147483647 w 4975"/>
              <a:gd name="T73" fmla="*/ 2147483647 h 693"/>
              <a:gd name="T74" fmla="*/ 2147483647 w 4975"/>
              <a:gd name="T75" fmla="*/ 2147483647 h 693"/>
              <a:gd name="T76" fmla="*/ 2147483647 w 4975"/>
              <a:gd name="T77" fmla="*/ 2147483647 h 693"/>
              <a:gd name="T78" fmla="*/ 2147483647 w 4975"/>
              <a:gd name="T79" fmla="*/ 2147483647 h 693"/>
              <a:gd name="T80" fmla="*/ 2147483647 w 4975"/>
              <a:gd name="T81" fmla="*/ 2147483647 h 693"/>
              <a:gd name="T82" fmla="*/ 2147483647 w 4975"/>
              <a:gd name="T83" fmla="*/ 2147483647 h 693"/>
              <a:gd name="T84" fmla="*/ 2147483647 w 4975"/>
              <a:gd name="T85" fmla="*/ 2147483647 h 693"/>
              <a:gd name="T86" fmla="*/ 2147483647 w 4975"/>
              <a:gd name="T87" fmla="*/ 2147483647 h 693"/>
              <a:gd name="T88" fmla="*/ 2147483647 w 4975"/>
              <a:gd name="T89" fmla="*/ 0 h 693"/>
              <a:gd name="T90" fmla="*/ 2147483647 w 4975"/>
              <a:gd name="T91" fmla="*/ 2147483647 h 693"/>
              <a:gd name="T92" fmla="*/ 2147483647 w 4975"/>
              <a:gd name="T93" fmla="*/ 2147483647 h 693"/>
              <a:gd name="T94" fmla="*/ 2147483647 w 4975"/>
              <a:gd name="T95" fmla="*/ 2147483647 h 693"/>
              <a:gd name="T96" fmla="*/ 2147483647 w 4975"/>
              <a:gd name="T97" fmla="*/ 2147483647 h 693"/>
              <a:gd name="T98" fmla="*/ 2147483647 w 4975"/>
              <a:gd name="T99" fmla="*/ 2147483647 h 6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75"/>
              <a:gd name="T151" fmla="*/ 0 h 693"/>
              <a:gd name="T152" fmla="*/ 4975 w 4975"/>
              <a:gd name="T153" fmla="*/ 693 h 6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75" h="693">
                <a:moveTo>
                  <a:pt x="0" y="0"/>
                </a:moveTo>
                <a:lnTo>
                  <a:pt x="25" y="0"/>
                </a:lnTo>
                <a:lnTo>
                  <a:pt x="50" y="1"/>
                </a:lnTo>
                <a:lnTo>
                  <a:pt x="75" y="1"/>
                </a:lnTo>
                <a:lnTo>
                  <a:pt x="99" y="1"/>
                </a:lnTo>
                <a:lnTo>
                  <a:pt x="124" y="1"/>
                </a:lnTo>
                <a:lnTo>
                  <a:pt x="149" y="1"/>
                </a:lnTo>
                <a:lnTo>
                  <a:pt x="174" y="1"/>
                </a:lnTo>
                <a:lnTo>
                  <a:pt x="199" y="2"/>
                </a:lnTo>
                <a:lnTo>
                  <a:pt x="224" y="2"/>
                </a:lnTo>
                <a:lnTo>
                  <a:pt x="249" y="3"/>
                </a:lnTo>
                <a:lnTo>
                  <a:pt x="274" y="3"/>
                </a:lnTo>
                <a:lnTo>
                  <a:pt x="298" y="4"/>
                </a:lnTo>
                <a:lnTo>
                  <a:pt x="323" y="5"/>
                </a:lnTo>
                <a:lnTo>
                  <a:pt x="348" y="6"/>
                </a:lnTo>
                <a:lnTo>
                  <a:pt x="373" y="7"/>
                </a:lnTo>
                <a:lnTo>
                  <a:pt x="398" y="9"/>
                </a:lnTo>
                <a:lnTo>
                  <a:pt x="423" y="11"/>
                </a:lnTo>
                <a:lnTo>
                  <a:pt x="448" y="13"/>
                </a:lnTo>
                <a:lnTo>
                  <a:pt x="473" y="16"/>
                </a:lnTo>
                <a:lnTo>
                  <a:pt x="497" y="20"/>
                </a:lnTo>
                <a:lnTo>
                  <a:pt x="522" y="26"/>
                </a:lnTo>
                <a:lnTo>
                  <a:pt x="547" y="33"/>
                </a:lnTo>
                <a:lnTo>
                  <a:pt x="572" y="44"/>
                </a:lnTo>
                <a:lnTo>
                  <a:pt x="597" y="60"/>
                </a:lnTo>
                <a:lnTo>
                  <a:pt x="622" y="84"/>
                </a:lnTo>
                <a:lnTo>
                  <a:pt x="647" y="125"/>
                </a:lnTo>
                <a:lnTo>
                  <a:pt x="672" y="197"/>
                </a:lnTo>
                <a:lnTo>
                  <a:pt x="696" y="328"/>
                </a:lnTo>
                <a:lnTo>
                  <a:pt x="721" y="543"/>
                </a:lnTo>
                <a:lnTo>
                  <a:pt x="746" y="693"/>
                </a:lnTo>
                <a:lnTo>
                  <a:pt x="771" y="543"/>
                </a:lnTo>
                <a:lnTo>
                  <a:pt x="796" y="328"/>
                </a:lnTo>
                <a:lnTo>
                  <a:pt x="821" y="197"/>
                </a:lnTo>
                <a:lnTo>
                  <a:pt x="846" y="125"/>
                </a:lnTo>
                <a:lnTo>
                  <a:pt x="871" y="84"/>
                </a:lnTo>
                <a:lnTo>
                  <a:pt x="895" y="60"/>
                </a:lnTo>
                <a:lnTo>
                  <a:pt x="920" y="44"/>
                </a:lnTo>
                <a:lnTo>
                  <a:pt x="945" y="33"/>
                </a:lnTo>
                <a:lnTo>
                  <a:pt x="970" y="26"/>
                </a:lnTo>
                <a:lnTo>
                  <a:pt x="995" y="20"/>
                </a:lnTo>
                <a:lnTo>
                  <a:pt x="1020" y="16"/>
                </a:lnTo>
                <a:lnTo>
                  <a:pt x="1045" y="13"/>
                </a:lnTo>
                <a:lnTo>
                  <a:pt x="1070" y="11"/>
                </a:lnTo>
                <a:lnTo>
                  <a:pt x="1094" y="9"/>
                </a:lnTo>
                <a:lnTo>
                  <a:pt x="1119" y="7"/>
                </a:lnTo>
                <a:lnTo>
                  <a:pt x="1144" y="6"/>
                </a:lnTo>
                <a:lnTo>
                  <a:pt x="1169" y="5"/>
                </a:lnTo>
                <a:lnTo>
                  <a:pt x="1194" y="4"/>
                </a:lnTo>
                <a:lnTo>
                  <a:pt x="1219" y="3"/>
                </a:lnTo>
                <a:lnTo>
                  <a:pt x="1244" y="3"/>
                </a:lnTo>
                <a:lnTo>
                  <a:pt x="1269" y="2"/>
                </a:lnTo>
                <a:lnTo>
                  <a:pt x="1293" y="2"/>
                </a:lnTo>
                <a:lnTo>
                  <a:pt x="1318" y="1"/>
                </a:lnTo>
                <a:lnTo>
                  <a:pt x="1343" y="1"/>
                </a:lnTo>
                <a:lnTo>
                  <a:pt x="1368" y="1"/>
                </a:lnTo>
                <a:lnTo>
                  <a:pt x="1393" y="1"/>
                </a:lnTo>
                <a:lnTo>
                  <a:pt x="1418" y="1"/>
                </a:lnTo>
                <a:lnTo>
                  <a:pt x="1443" y="1"/>
                </a:lnTo>
                <a:lnTo>
                  <a:pt x="1468" y="0"/>
                </a:lnTo>
                <a:lnTo>
                  <a:pt x="1492" y="0"/>
                </a:lnTo>
                <a:lnTo>
                  <a:pt x="1517" y="0"/>
                </a:lnTo>
                <a:lnTo>
                  <a:pt x="1542" y="1"/>
                </a:lnTo>
                <a:lnTo>
                  <a:pt x="1567" y="1"/>
                </a:lnTo>
                <a:lnTo>
                  <a:pt x="1592" y="1"/>
                </a:lnTo>
                <a:lnTo>
                  <a:pt x="1617" y="1"/>
                </a:lnTo>
                <a:lnTo>
                  <a:pt x="1642" y="1"/>
                </a:lnTo>
                <a:lnTo>
                  <a:pt x="1667" y="1"/>
                </a:lnTo>
                <a:lnTo>
                  <a:pt x="1691" y="2"/>
                </a:lnTo>
                <a:lnTo>
                  <a:pt x="1716" y="2"/>
                </a:lnTo>
                <a:lnTo>
                  <a:pt x="1741" y="3"/>
                </a:lnTo>
                <a:lnTo>
                  <a:pt x="1766" y="3"/>
                </a:lnTo>
                <a:lnTo>
                  <a:pt x="1791" y="4"/>
                </a:lnTo>
                <a:lnTo>
                  <a:pt x="1816" y="5"/>
                </a:lnTo>
                <a:lnTo>
                  <a:pt x="1841" y="6"/>
                </a:lnTo>
                <a:lnTo>
                  <a:pt x="1866" y="7"/>
                </a:lnTo>
                <a:lnTo>
                  <a:pt x="1890" y="9"/>
                </a:lnTo>
                <a:lnTo>
                  <a:pt x="1915" y="11"/>
                </a:lnTo>
                <a:lnTo>
                  <a:pt x="1940" y="13"/>
                </a:lnTo>
                <a:lnTo>
                  <a:pt x="1965" y="16"/>
                </a:lnTo>
                <a:lnTo>
                  <a:pt x="1990" y="20"/>
                </a:lnTo>
                <a:lnTo>
                  <a:pt x="2015" y="26"/>
                </a:lnTo>
                <a:lnTo>
                  <a:pt x="2040" y="33"/>
                </a:lnTo>
                <a:lnTo>
                  <a:pt x="2065" y="44"/>
                </a:lnTo>
                <a:lnTo>
                  <a:pt x="2089" y="60"/>
                </a:lnTo>
                <a:lnTo>
                  <a:pt x="2114" y="84"/>
                </a:lnTo>
                <a:lnTo>
                  <a:pt x="2139" y="125"/>
                </a:lnTo>
                <a:lnTo>
                  <a:pt x="2164" y="197"/>
                </a:lnTo>
                <a:lnTo>
                  <a:pt x="2189" y="328"/>
                </a:lnTo>
                <a:lnTo>
                  <a:pt x="2214" y="543"/>
                </a:lnTo>
                <a:lnTo>
                  <a:pt x="2239" y="693"/>
                </a:lnTo>
                <a:lnTo>
                  <a:pt x="2264" y="543"/>
                </a:lnTo>
                <a:lnTo>
                  <a:pt x="2288" y="328"/>
                </a:lnTo>
                <a:lnTo>
                  <a:pt x="2313" y="197"/>
                </a:lnTo>
                <a:lnTo>
                  <a:pt x="2338" y="125"/>
                </a:lnTo>
                <a:lnTo>
                  <a:pt x="2363" y="84"/>
                </a:lnTo>
                <a:lnTo>
                  <a:pt x="2388" y="60"/>
                </a:lnTo>
                <a:lnTo>
                  <a:pt x="2413" y="44"/>
                </a:lnTo>
                <a:lnTo>
                  <a:pt x="2438" y="33"/>
                </a:lnTo>
                <a:lnTo>
                  <a:pt x="2463" y="26"/>
                </a:lnTo>
                <a:lnTo>
                  <a:pt x="2488" y="20"/>
                </a:lnTo>
                <a:lnTo>
                  <a:pt x="2512" y="16"/>
                </a:lnTo>
                <a:lnTo>
                  <a:pt x="2537" y="13"/>
                </a:lnTo>
                <a:lnTo>
                  <a:pt x="2562" y="11"/>
                </a:lnTo>
                <a:lnTo>
                  <a:pt x="2587" y="9"/>
                </a:lnTo>
                <a:lnTo>
                  <a:pt x="2612" y="7"/>
                </a:lnTo>
                <a:lnTo>
                  <a:pt x="2637" y="6"/>
                </a:lnTo>
                <a:lnTo>
                  <a:pt x="2662" y="5"/>
                </a:lnTo>
                <a:lnTo>
                  <a:pt x="2687" y="4"/>
                </a:lnTo>
                <a:lnTo>
                  <a:pt x="2711" y="3"/>
                </a:lnTo>
                <a:lnTo>
                  <a:pt x="2736" y="3"/>
                </a:lnTo>
                <a:lnTo>
                  <a:pt x="2761" y="2"/>
                </a:lnTo>
                <a:lnTo>
                  <a:pt x="2786" y="2"/>
                </a:lnTo>
                <a:lnTo>
                  <a:pt x="2811" y="1"/>
                </a:lnTo>
                <a:lnTo>
                  <a:pt x="2836" y="1"/>
                </a:lnTo>
                <a:lnTo>
                  <a:pt x="2861" y="1"/>
                </a:lnTo>
                <a:lnTo>
                  <a:pt x="2886" y="1"/>
                </a:lnTo>
                <a:lnTo>
                  <a:pt x="2910" y="1"/>
                </a:lnTo>
                <a:lnTo>
                  <a:pt x="2935" y="1"/>
                </a:lnTo>
                <a:lnTo>
                  <a:pt x="2960" y="0"/>
                </a:lnTo>
                <a:lnTo>
                  <a:pt x="2985" y="0"/>
                </a:lnTo>
                <a:lnTo>
                  <a:pt x="3010" y="0"/>
                </a:lnTo>
                <a:lnTo>
                  <a:pt x="3035" y="1"/>
                </a:lnTo>
                <a:lnTo>
                  <a:pt x="3060" y="1"/>
                </a:lnTo>
                <a:lnTo>
                  <a:pt x="3085" y="1"/>
                </a:lnTo>
                <a:lnTo>
                  <a:pt x="3109" y="1"/>
                </a:lnTo>
                <a:lnTo>
                  <a:pt x="3134" y="1"/>
                </a:lnTo>
                <a:lnTo>
                  <a:pt x="3159" y="1"/>
                </a:lnTo>
                <a:lnTo>
                  <a:pt x="3184" y="2"/>
                </a:lnTo>
                <a:lnTo>
                  <a:pt x="3209" y="2"/>
                </a:lnTo>
                <a:lnTo>
                  <a:pt x="3234" y="3"/>
                </a:lnTo>
                <a:lnTo>
                  <a:pt x="3259" y="3"/>
                </a:lnTo>
                <a:lnTo>
                  <a:pt x="3284" y="4"/>
                </a:lnTo>
                <a:lnTo>
                  <a:pt x="3308" y="5"/>
                </a:lnTo>
                <a:lnTo>
                  <a:pt x="3333" y="6"/>
                </a:lnTo>
                <a:lnTo>
                  <a:pt x="3358" y="7"/>
                </a:lnTo>
                <a:lnTo>
                  <a:pt x="3383" y="9"/>
                </a:lnTo>
                <a:lnTo>
                  <a:pt x="3408" y="11"/>
                </a:lnTo>
                <a:lnTo>
                  <a:pt x="3433" y="13"/>
                </a:lnTo>
                <a:lnTo>
                  <a:pt x="3458" y="16"/>
                </a:lnTo>
                <a:lnTo>
                  <a:pt x="3483" y="20"/>
                </a:lnTo>
                <a:lnTo>
                  <a:pt x="3507" y="26"/>
                </a:lnTo>
                <a:lnTo>
                  <a:pt x="3532" y="33"/>
                </a:lnTo>
                <a:lnTo>
                  <a:pt x="3557" y="44"/>
                </a:lnTo>
                <a:lnTo>
                  <a:pt x="3582" y="60"/>
                </a:lnTo>
                <a:lnTo>
                  <a:pt x="3607" y="84"/>
                </a:lnTo>
                <a:lnTo>
                  <a:pt x="3632" y="125"/>
                </a:lnTo>
                <a:lnTo>
                  <a:pt x="3657" y="197"/>
                </a:lnTo>
                <a:lnTo>
                  <a:pt x="3682" y="328"/>
                </a:lnTo>
                <a:lnTo>
                  <a:pt x="3706" y="543"/>
                </a:lnTo>
                <a:lnTo>
                  <a:pt x="3731" y="693"/>
                </a:lnTo>
                <a:lnTo>
                  <a:pt x="3756" y="543"/>
                </a:lnTo>
                <a:lnTo>
                  <a:pt x="3781" y="328"/>
                </a:lnTo>
                <a:lnTo>
                  <a:pt x="3806" y="197"/>
                </a:lnTo>
                <a:lnTo>
                  <a:pt x="3831" y="125"/>
                </a:lnTo>
                <a:lnTo>
                  <a:pt x="3856" y="84"/>
                </a:lnTo>
                <a:lnTo>
                  <a:pt x="3881" y="60"/>
                </a:lnTo>
                <a:lnTo>
                  <a:pt x="3905" y="44"/>
                </a:lnTo>
                <a:lnTo>
                  <a:pt x="3930" y="33"/>
                </a:lnTo>
                <a:lnTo>
                  <a:pt x="3955" y="26"/>
                </a:lnTo>
                <a:lnTo>
                  <a:pt x="3980" y="20"/>
                </a:lnTo>
                <a:lnTo>
                  <a:pt x="4005" y="16"/>
                </a:lnTo>
                <a:lnTo>
                  <a:pt x="4030" y="13"/>
                </a:lnTo>
                <a:lnTo>
                  <a:pt x="4055" y="11"/>
                </a:lnTo>
                <a:lnTo>
                  <a:pt x="4080" y="9"/>
                </a:lnTo>
                <a:lnTo>
                  <a:pt x="4104" y="7"/>
                </a:lnTo>
                <a:lnTo>
                  <a:pt x="4129" y="6"/>
                </a:lnTo>
                <a:lnTo>
                  <a:pt x="4154" y="5"/>
                </a:lnTo>
                <a:lnTo>
                  <a:pt x="4179" y="4"/>
                </a:lnTo>
                <a:lnTo>
                  <a:pt x="4204" y="3"/>
                </a:lnTo>
                <a:lnTo>
                  <a:pt x="4229" y="3"/>
                </a:lnTo>
                <a:lnTo>
                  <a:pt x="4254" y="2"/>
                </a:lnTo>
                <a:lnTo>
                  <a:pt x="4279" y="2"/>
                </a:lnTo>
                <a:lnTo>
                  <a:pt x="4303" y="1"/>
                </a:lnTo>
                <a:lnTo>
                  <a:pt x="4328" y="1"/>
                </a:lnTo>
                <a:lnTo>
                  <a:pt x="4353" y="1"/>
                </a:lnTo>
                <a:lnTo>
                  <a:pt x="4378" y="1"/>
                </a:lnTo>
                <a:lnTo>
                  <a:pt x="4403" y="1"/>
                </a:lnTo>
                <a:lnTo>
                  <a:pt x="4428" y="1"/>
                </a:lnTo>
                <a:lnTo>
                  <a:pt x="4453" y="0"/>
                </a:lnTo>
                <a:lnTo>
                  <a:pt x="4478" y="0"/>
                </a:lnTo>
                <a:lnTo>
                  <a:pt x="4502" y="0"/>
                </a:lnTo>
                <a:lnTo>
                  <a:pt x="4527" y="1"/>
                </a:lnTo>
                <a:lnTo>
                  <a:pt x="4552" y="1"/>
                </a:lnTo>
                <a:lnTo>
                  <a:pt x="4577" y="1"/>
                </a:lnTo>
                <a:lnTo>
                  <a:pt x="4602" y="1"/>
                </a:lnTo>
                <a:lnTo>
                  <a:pt x="4627" y="1"/>
                </a:lnTo>
                <a:lnTo>
                  <a:pt x="4652" y="1"/>
                </a:lnTo>
                <a:lnTo>
                  <a:pt x="4677" y="2"/>
                </a:lnTo>
                <a:lnTo>
                  <a:pt x="4701" y="2"/>
                </a:lnTo>
                <a:lnTo>
                  <a:pt x="4726" y="3"/>
                </a:lnTo>
                <a:lnTo>
                  <a:pt x="4751" y="3"/>
                </a:lnTo>
                <a:lnTo>
                  <a:pt x="4776" y="4"/>
                </a:lnTo>
                <a:lnTo>
                  <a:pt x="4801" y="5"/>
                </a:lnTo>
                <a:lnTo>
                  <a:pt x="4826" y="6"/>
                </a:lnTo>
                <a:lnTo>
                  <a:pt x="4851" y="7"/>
                </a:lnTo>
                <a:lnTo>
                  <a:pt x="4876" y="9"/>
                </a:lnTo>
                <a:lnTo>
                  <a:pt x="4900" y="11"/>
                </a:lnTo>
                <a:lnTo>
                  <a:pt x="4925" y="13"/>
                </a:lnTo>
                <a:lnTo>
                  <a:pt x="4950" y="16"/>
                </a:lnTo>
                <a:lnTo>
                  <a:pt x="4975" y="2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5" name="Line 25"/>
          <p:cNvSpPr>
            <a:spLocks noChangeShapeType="1"/>
          </p:cNvSpPr>
          <p:nvPr/>
        </p:nvSpPr>
        <p:spPr bwMode="auto">
          <a:xfrm>
            <a:off x="4616772" y="2812849"/>
            <a:ext cx="3175" cy="11112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6" name="Line 26"/>
          <p:cNvSpPr>
            <a:spLocks noChangeShapeType="1"/>
          </p:cNvSpPr>
          <p:nvPr/>
        </p:nvSpPr>
        <p:spPr bwMode="auto">
          <a:xfrm>
            <a:off x="4616772" y="2784555"/>
            <a:ext cx="3175" cy="1047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7" name="Line 27"/>
          <p:cNvSpPr>
            <a:spLocks noChangeShapeType="1"/>
          </p:cNvSpPr>
          <p:nvPr/>
        </p:nvSpPr>
        <p:spPr bwMode="auto">
          <a:xfrm>
            <a:off x="8818884" y="2828724"/>
            <a:ext cx="1588" cy="109537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8" name="Line 28"/>
          <p:cNvSpPr>
            <a:spLocks noChangeShapeType="1"/>
          </p:cNvSpPr>
          <p:nvPr/>
        </p:nvSpPr>
        <p:spPr bwMode="auto">
          <a:xfrm>
            <a:off x="8818884" y="2798843"/>
            <a:ext cx="1588" cy="111125"/>
          </a:xfrm>
          <a:prstGeom prst="line">
            <a:avLst/>
          </a:prstGeom>
          <a:noFill/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4626297" y="3217540"/>
            <a:ext cx="0" cy="1936304"/>
          </a:xfrm>
          <a:prstGeom prst="line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20272" y="5152464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833983" y="4720523"/>
            <a:ext cx="62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drop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42522" y="35470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thru</a:t>
            </a:r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523964"/>
              </p:ext>
            </p:extLst>
          </p:nvPr>
        </p:nvGraphicFramePr>
        <p:xfrm>
          <a:off x="8154988" y="5203206"/>
          <a:ext cx="520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55" name="Equation" r:id="rId17" imgW="520560" imgH="291960" progId="Equation.DSMT4">
                  <p:embed/>
                </p:oleObj>
              </mc:Choice>
              <mc:Fallback>
                <p:oleObj name="Equation" r:id="rId17" imgW="5205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54988" y="5203206"/>
                        <a:ext cx="520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735290" y="3121758"/>
            <a:ext cx="218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Lossy microresonator</a:t>
            </a:r>
          </a:p>
        </p:txBody>
      </p:sp>
    </p:spTree>
    <p:extLst>
      <p:ext uri="{BB962C8B-B14F-4D97-AF65-F5344CB8AC3E}">
        <p14:creationId xmlns:p14="http://schemas.microsoft.com/office/powerpoint/2010/main" val="21002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04597" y="-16958"/>
            <a:ext cx="748564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Coupling between straight and bent waveguide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635896" y="409228"/>
            <a:ext cx="4510274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Problems</a:t>
            </a:r>
            <a:r>
              <a:rPr lang="en-US" sz="2000" smtClean="0">
                <a:latin typeface="Calibri" pitchFamily="34" charset="0"/>
              </a:rPr>
              <a:t>:</a:t>
            </a:r>
            <a:endParaRPr lang="en-US" sz="200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Calibri" pitchFamily="34" charset="0"/>
              </a:rPr>
              <a:t> </a:t>
            </a:r>
            <a:r>
              <a:rPr lang="en-US" sz="2000" smtClean="0">
                <a:latin typeface="Calibri" pitchFamily="34" charset="0"/>
              </a:rPr>
              <a:t>coupling between</a:t>
            </a:r>
            <a:r>
              <a:rPr lang="cs-CZ" sz="2000" smtClean="0">
                <a:latin typeface="Calibri" pitchFamily="34" charset="0"/>
              </a:rPr>
              <a:t> </a:t>
            </a: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guided</a:t>
            </a:r>
            <a:r>
              <a:rPr lang="cs-CZ" sz="2000" smtClean="0">
                <a:latin typeface="Calibri" pitchFamily="34" charset="0"/>
              </a:rPr>
              <a:t> (</a:t>
            </a:r>
            <a:r>
              <a:rPr lang="en-US" sz="2000" smtClean="0">
                <a:latin typeface="Calibri" pitchFamily="34" charset="0"/>
              </a:rPr>
              <a:t>lossless</a:t>
            </a:r>
            <a:r>
              <a:rPr lang="cs-CZ" sz="2000" smtClean="0">
                <a:latin typeface="Calibri" pitchFamily="34" charset="0"/>
              </a:rPr>
              <a:t>)</a:t>
            </a:r>
            <a:r>
              <a:rPr lang="en-US" sz="2000" smtClean="0">
                <a:latin typeface="Calibri" pitchFamily="34" charset="0"/>
              </a:rPr>
              <a:t> and </a:t>
            </a:r>
            <a:r>
              <a:rPr lang="cs-CZ" sz="2000">
                <a:latin typeface="Calibri" pitchFamily="34" charset="0"/>
              </a:rPr>
              <a:t/>
            </a:r>
            <a:br>
              <a:rPr lang="cs-CZ" sz="2000">
                <a:latin typeface="Calibri" pitchFamily="34" charset="0"/>
              </a:rPr>
            </a:br>
            <a:r>
              <a:rPr lang="en-US" sz="2000" smtClean="0">
                <a:latin typeface="Calibri" pitchFamily="34" charset="0"/>
              </a:rPr>
              <a:t>   </a:t>
            </a:r>
            <a:r>
              <a:rPr lang="en-US" sz="2000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leaky</a:t>
            </a:r>
            <a:r>
              <a:rPr lang="en-US" sz="2000" smtClean="0">
                <a:latin typeface="Calibri" pitchFamily="34" charset="0"/>
              </a:rPr>
              <a:t> (radiating) modes</a:t>
            </a:r>
            <a:endParaRPr lang="en-US" sz="200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Calibri" pitchFamily="34" charset="0"/>
              </a:rPr>
              <a:t>  </a:t>
            </a:r>
            <a:r>
              <a:rPr lang="cs-CZ" sz="2000">
                <a:latin typeface="Calibri" pitchFamily="34" charset="0"/>
              </a:rPr>
              <a:t>Role </a:t>
            </a:r>
            <a:r>
              <a:rPr lang="en-US" sz="2000" smtClean="0">
                <a:latin typeface="Calibri" pitchFamily="34" charset="0"/>
              </a:rPr>
              <a:t>of the phase synchronism? </a:t>
            </a:r>
            <a:r>
              <a:rPr lang="en-US" sz="2000">
                <a:latin typeface="Calibri" pitchFamily="34" charset="0"/>
              </a:rPr>
              <a:t/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    </a:t>
            </a:r>
            <a:r>
              <a:rPr lang="en-US" sz="2000" smtClean="0">
                <a:latin typeface="Calibri" pitchFamily="34" charset="0"/>
              </a:rPr>
              <a:t>(variable relative phase velocities)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635896" y="1968436"/>
            <a:ext cx="5294313" cy="800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lnSpc>
                <a:spcPct val="115000"/>
              </a:lnSpc>
            </a:pP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Possible approach</a:t>
            </a:r>
            <a:r>
              <a:rPr lang="en-US" sz="2000" smtClean="0">
                <a:latin typeface="Calibri" pitchFamily="34" charset="0"/>
              </a:rPr>
              <a:t>: linear superposition of mode fields of a straight and bent waveguides:</a:t>
            </a:r>
            <a:endParaRPr lang="en-US" sz="2000">
              <a:latin typeface="Calibri" pitchFamily="34" charset="0"/>
            </a:endParaRPr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787684"/>
              </p:ext>
            </p:extLst>
          </p:nvPr>
        </p:nvGraphicFramePr>
        <p:xfrm>
          <a:off x="3870846" y="2760524"/>
          <a:ext cx="37353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2" name="Equation" r:id="rId3" imgW="3771720" imgH="368280" progId="Equation.DSMT4">
                  <p:embed/>
                </p:oleObj>
              </mc:Choice>
              <mc:Fallback>
                <p:oleObj name="Equation" r:id="rId3" imgW="37717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846" y="2760524"/>
                        <a:ext cx="3735388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053156"/>
              </p:ext>
            </p:extLst>
          </p:nvPr>
        </p:nvGraphicFramePr>
        <p:xfrm>
          <a:off x="689014" y="3446944"/>
          <a:ext cx="38623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3" name="Equation" r:id="rId5" imgW="3898800" imgH="393480" progId="Equation.DSMT4">
                  <p:embed/>
                </p:oleObj>
              </mc:Choice>
              <mc:Fallback>
                <p:oleObj name="Equation" r:id="rId5" imgW="3898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014" y="3446944"/>
                        <a:ext cx="3862388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80128"/>
              </p:ext>
            </p:extLst>
          </p:nvPr>
        </p:nvGraphicFramePr>
        <p:xfrm>
          <a:off x="4958407" y="3465994"/>
          <a:ext cx="35020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4" name="Equation" r:id="rId7" imgW="3543120" imgH="355320" progId="Equation.DSMT4">
                  <p:embed/>
                </p:oleObj>
              </mc:Choice>
              <mc:Fallback>
                <p:oleObj name="Equation" r:id="rId7" imgW="35431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8407" y="3465994"/>
                        <a:ext cx="3502025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323528" y="4144352"/>
            <a:ext cx="8183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 pitchFamily="34" charset="0"/>
              </a:rPr>
              <a:t>Finally we obtain a set of first-order coupled-mode equations for complex amplitudes</a:t>
            </a:r>
            <a:endParaRPr lang="cs-CZ">
              <a:latin typeface="Calibri" pitchFamily="34" charset="0"/>
            </a:endParaRPr>
          </a:p>
        </p:txBody>
      </p:sp>
      <p:graphicFrame>
        <p:nvGraphicFramePr>
          <p:cNvPr id="4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571503"/>
              </p:ext>
            </p:extLst>
          </p:nvPr>
        </p:nvGraphicFramePr>
        <p:xfrm>
          <a:off x="635000" y="4603750"/>
          <a:ext cx="3949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5" name="Equation" r:id="rId9" imgW="3949560" imgH="723600" progId="Equation.DSMT4">
                  <p:embed/>
                </p:oleObj>
              </mc:Choice>
              <mc:Fallback>
                <p:oleObj name="Equation" r:id="rId9" imgW="39495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4603750"/>
                        <a:ext cx="39497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323528" y="3120564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latin typeface="Calibri" pitchFamily="34" charset="0"/>
              </a:rPr>
              <a:t>+ </a:t>
            </a:r>
            <a:r>
              <a:rPr lang="en-US" smtClean="0">
                <a:latin typeface="Calibri" pitchFamily="34" charset="0"/>
              </a:rPr>
              <a:t>application of some general theorem, e.g., Lorentz-Lorenz reciprocity theorem:</a:t>
            </a:r>
            <a:endParaRPr lang="cs-CZ">
              <a:latin typeface="Calibri" pitchFamily="34" charset="0"/>
            </a:endParaRPr>
          </a:p>
        </p:txBody>
      </p:sp>
      <p:pic>
        <p:nvPicPr>
          <p:cNvPr id="256018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" y="481236"/>
            <a:ext cx="362444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499992" y="5228087"/>
            <a:ext cx="4642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</a:rPr>
              <a:t>R</a:t>
            </a:r>
            <a:r>
              <a:rPr lang="en-US" sz="1400">
                <a:latin typeface="Calibri" panose="020F0502020204030204" pitchFamily="34" charset="0"/>
              </a:rPr>
              <a:t>. </a:t>
            </a:r>
            <a:r>
              <a:rPr lang="en-US" sz="1400" smtClean="0">
                <a:latin typeface="Calibri" panose="020F0502020204030204" pitchFamily="34" charset="0"/>
              </a:rPr>
              <a:t>Stoffer et al., </a:t>
            </a:r>
            <a:r>
              <a:rPr lang="en-US" sz="1400" i="1" smtClean="0">
                <a:latin typeface="Calibri" panose="020F0502020204030204" pitchFamily="34" charset="0"/>
              </a:rPr>
              <a:t>Opt. Commun., </a:t>
            </a:r>
            <a:r>
              <a:rPr lang="en-US" sz="1400" i="1">
                <a:latin typeface="Calibri" panose="020F0502020204030204" pitchFamily="34" charset="0"/>
              </a:rPr>
              <a:t>vol. 256, pp. 46-67, Dec 2005</a:t>
            </a:r>
            <a:r>
              <a:rPr lang="en-US" sz="1400" i="1" smtClean="0">
                <a:latin typeface="Calibri" panose="020F0502020204030204" pitchFamily="34" charset="0"/>
              </a:rPr>
              <a:t>.</a:t>
            </a:r>
            <a:endParaRPr lang="en-US" sz="1400" i="1">
              <a:latin typeface="Calibri" panose="020F050202020403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3528" y="3840644"/>
            <a:ext cx="8077468" cy="369332"/>
            <a:chOff x="323528" y="3937620"/>
            <a:chExt cx="8077468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323528" y="3937620"/>
              <a:ext cx="8077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then successive multiplication by                       followed by surface integration over </a:t>
              </a:r>
              <a:r>
                <a:rPr lang="en-US" i="1" smtClean="0">
                  <a:latin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8285777"/>
                </p:ext>
              </p:extLst>
            </p:nvPr>
          </p:nvGraphicFramePr>
          <p:xfrm>
            <a:off x="3549238" y="3997752"/>
            <a:ext cx="10287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046" name="Equation" r:id="rId12" imgW="1028520" imgH="291960" progId="Equation.DSMT4">
                    <p:embed/>
                  </p:oleObj>
                </mc:Choice>
                <mc:Fallback>
                  <p:oleObj name="Equation" r:id="rId12" imgW="10285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549238" y="3997752"/>
                          <a:ext cx="10287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00" name="TextBox 255999"/>
          <p:cNvSpPr txBox="1"/>
          <p:nvPr/>
        </p:nvSpPr>
        <p:spPr>
          <a:xfrm>
            <a:off x="4757050" y="4585692"/>
            <a:ext cx="403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with coupling “constants”          given</a:t>
            </a:r>
            <a:b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by overlap  integrals of mode fields at    . </a:t>
            </a:r>
          </a:p>
        </p:txBody>
      </p:sp>
      <p:graphicFrame>
        <p:nvGraphicFramePr>
          <p:cNvPr id="256001" name="Object 2560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495205"/>
              </p:ext>
            </p:extLst>
          </p:nvPr>
        </p:nvGraphicFramePr>
        <p:xfrm>
          <a:off x="7223020" y="4659971"/>
          <a:ext cx="457200" cy="266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7" name="Equation" r:id="rId14" imgW="457200" imgH="266400" progId="Equation.DSMT4">
                  <p:embed/>
                </p:oleObj>
              </mc:Choice>
              <mc:Fallback>
                <p:oleObj name="Equation" r:id="rId14" imgW="457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23020" y="4659971"/>
                        <a:ext cx="457200" cy="266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02" name="Object 2560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689331"/>
              </p:ext>
            </p:extLst>
          </p:nvPr>
        </p:nvGraphicFramePr>
        <p:xfrm>
          <a:off x="8401401" y="4987298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48" name="Equation" r:id="rId16" imgW="152280" imgH="152280" progId="Equation.DSMT4">
                  <p:embed/>
                </p:oleObj>
              </mc:Choice>
              <mc:Fallback>
                <p:oleObj name="Equation" r:id="rId16" imgW="1522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01401" y="4987298"/>
                        <a:ext cx="1524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8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7780"/>
            <a:ext cx="470089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56466" y="36513"/>
            <a:ext cx="68311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Some results of the 3D CMT for the coupling</a:t>
            </a:r>
            <a:br>
              <a:rPr lang="en-US" alt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straight and bent waveguides</a:t>
            </a:r>
            <a:endParaRPr lang="cs-CZ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2608" y="4009628"/>
            <a:ext cx="3635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</a:rPr>
              <a:t>R</a:t>
            </a:r>
            <a:r>
              <a:rPr lang="en-US" sz="1400">
                <a:latin typeface="Calibri" panose="020F0502020204030204" pitchFamily="34" charset="0"/>
              </a:rPr>
              <a:t>. Stoffer, K. R. </a:t>
            </a:r>
            <a:r>
              <a:rPr lang="en-US" sz="1400" smtClean="0">
                <a:latin typeface="Calibri" panose="020F0502020204030204" pitchFamily="34" charset="0"/>
              </a:rPr>
              <a:t>Hiremath, M</a:t>
            </a:r>
            <a:r>
              <a:rPr lang="en-US" sz="1400">
                <a:latin typeface="Calibri" panose="020F0502020204030204" pitchFamily="34" charset="0"/>
              </a:rPr>
              <a:t>. </a:t>
            </a:r>
            <a:r>
              <a:rPr lang="en-US" sz="1400" smtClean="0">
                <a:latin typeface="Calibri" panose="020F0502020204030204" pitchFamily="34" charset="0"/>
              </a:rPr>
              <a:t>Hammer,</a:t>
            </a:r>
            <a:br>
              <a:rPr lang="en-US" sz="1400" smtClean="0">
                <a:latin typeface="Calibri" panose="020F0502020204030204" pitchFamily="34" charset="0"/>
              </a:rPr>
            </a:br>
            <a:r>
              <a:rPr lang="en-US" sz="1400" smtClean="0">
                <a:latin typeface="Calibri" panose="020F0502020204030204" pitchFamily="34" charset="0"/>
              </a:rPr>
              <a:t>L</a:t>
            </a:r>
            <a:r>
              <a:rPr lang="en-US" sz="1400">
                <a:latin typeface="Calibri" panose="020F0502020204030204" pitchFamily="34" charset="0"/>
              </a:rPr>
              <a:t>. </a:t>
            </a:r>
            <a:r>
              <a:rPr lang="en-US" sz="1400" smtClean="0">
                <a:latin typeface="Calibri" panose="020F0502020204030204" pitchFamily="34" charset="0"/>
              </a:rPr>
              <a:t>Prkna, and </a:t>
            </a:r>
            <a:r>
              <a:rPr lang="en-US" sz="1400">
                <a:latin typeface="Calibri" panose="020F0502020204030204" pitchFamily="34" charset="0"/>
              </a:rPr>
              <a:t>J. Čtyroký, </a:t>
            </a:r>
            <a:r>
              <a:rPr lang="en-US" sz="1400" smtClean="0">
                <a:latin typeface="Calibri" panose="020F0502020204030204" pitchFamily="34" charset="0"/>
              </a:rPr>
              <a:t/>
            </a:r>
            <a:br>
              <a:rPr lang="en-US" sz="1400" smtClean="0">
                <a:latin typeface="Calibri" panose="020F0502020204030204" pitchFamily="34" charset="0"/>
              </a:rPr>
            </a:br>
            <a:r>
              <a:rPr lang="en-US" sz="1400" smtClean="0">
                <a:latin typeface="Calibri" panose="020F0502020204030204" pitchFamily="34" charset="0"/>
              </a:rPr>
              <a:t>"</a:t>
            </a:r>
            <a:r>
              <a:rPr lang="en-US" sz="1400">
                <a:latin typeface="Calibri" panose="020F0502020204030204" pitchFamily="34" charset="0"/>
              </a:rPr>
              <a:t>Cylindrical integrated </a:t>
            </a:r>
            <a:r>
              <a:rPr lang="en-US" sz="1400" smtClean="0">
                <a:latin typeface="Calibri" panose="020F0502020204030204" pitchFamily="34" charset="0"/>
              </a:rPr>
              <a:t>optical microresonators:</a:t>
            </a:r>
            <a:br>
              <a:rPr lang="en-US" sz="1400" smtClean="0">
                <a:latin typeface="Calibri" panose="020F0502020204030204" pitchFamily="34" charset="0"/>
              </a:rPr>
            </a:br>
            <a:r>
              <a:rPr lang="en-US" sz="1400" smtClean="0">
                <a:latin typeface="Calibri" panose="020F0502020204030204" pitchFamily="34" charset="0"/>
              </a:rPr>
              <a:t>Modeling </a:t>
            </a:r>
            <a:r>
              <a:rPr lang="en-US" sz="1400">
                <a:latin typeface="Calibri" panose="020F0502020204030204" pitchFamily="34" charset="0"/>
              </a:rPr>
              <a:t>by 3-D vectorial </a:t>
            </a:r>
            <a:r>
              <a:rPr lang="en-US" sz="1400" smtClean="0">
                <a:latin typeface="Calibri" panose="020F0502020204030204" pitchFamily="34" charset="0"/>
              </a:rPr>
              <a:t>coupled </a:t>
            </a:r>
            <a:r>
              <a:rPr lang="en-US" sz="1400">
                <a:latin typeface="Calibri" panose="020F0502020204030204" pitchFamily="34" charset="0"/>
              </a:rPr>
              <a:t>mode theory</a:t>
            </a:r>
            <a:r>
              <a:rPr lang="en-US" sz="1400" smtClean="0">
                <a:latin typeface="Calibri" panose="020F0502020204030204" pitchFamily="34" charset="0"/>
              </a:rPr>
              <a:t>,“  </a:t>
            </a:r>
            <a:r>
              <a:rPr lang="en-US" sz="1400" i="1" smtClean="0">
                <a:latin typeface="Calibri" panose="020F0502020204030204" pitchFamily="34" charset="0"/>
              </a:rPr>
              <a:t>Optics </a:t>
            </a:r>
            <a:r>
              <a:rPr lang="en-US" sz="1400" i="1">
                <a:latin typeface="Calibri" panose="020F0502020204030204" pitchFamily="34" charset="0"/>
              </a:rPr>
              <a:t>Communications, vol. 256, </a:t>
            </a:r>
            <a:r>
              <a:rPr lang="en-US" sz="1400" i="1" smtClean="0">
                <a:latin typeface="Calibri" panose="020F0502020204030204" pitchFamily="34" charset="0"/>
              </a:rPr>
              <a:t/>
            </a:r>
            <a:br>
              <a:rPr lang="en-US" sz="1400" i="1" smtClean="0">
                <a:latin typeface="Calibri" panose="020F0502020204030204" pitchFamily="34" charset="0"/>
              </a:rPr>
            </a:br>
            <a:r>
              <a:rPr lang="en-US" sz="1400" i="1" smtClean="0">
                <a:latin typeface="Calibri" panose="020F0502020204030204" pitchFamily="34" charset="0"/>
              </a:rPr>
              <a:t>pp</a:t>
            </a:r>
            <a:r>
              <a:rPr lang="en-US" sz="1400" i="1">
                <a:latin typeface="Calibri" panose="020F0502020204030204" pitchFamily="34" charset="0"/>
              </a:rPr>
              <a:t>. 46-67, Dec 2005</a:t>
            </a:r>
            <a:r>
              <a:rPr lang="en-US" sz="1400" i="1" smtClean="0">
                <a:latin typeface="Calibri" panose="020F0502020204030204" pitchFamily="34" charset="0"/>
              </a:rPr>
              <a:t>.</a:t>
            </a:r>
            <a:endParaRPr lang="en-US" sz="1400" i="1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1201316"/>
            <a:ext cx="325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Cooperation within 6FP “NAIS”, </a:t>
            </a:r>
          </a:p>
          <a:p>
            <a:r>
              <a:rPr lang="en-US" smtClean="0">
                <a:latin typeface="Calibri" panose="020F0502020204030204" pitchFamily="34" charset="0"/>
                <a:cs typeface="Arial" panose="020B0604020202020204" pitchFamily="34" charset="0"/>
              </a:rPr>
              <a:t>University of Twente &amp; IPE AS CR</a:t>
            </a:r>
          </a:p>
        </p:txBody>
      </p:sp>
    </p:spTree>
    <p:extLst>
      <p:ext uri="{BB962C8B-B14F-4D97-AF65-F5344CB8AC3E}">
        <p14:creationId xmlns:p14="http://schemas.microsoft.com/office/powerpoint/2010/main" val="33304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8928" y="1781175"/>
            <a:ext cx="78236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Surface plasmons in guided-wave optics</a:t>
            </a:r>
            <a:endParaRPr lang="cs-CZ" sz="36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82376" y="49188"/>
            <a:ext cx="4979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plasmon(-polariton)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8006" y="697260"/>
            <a:ext cx="79399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smtClean="0"/>
              <a:t>Mutually coupled electromagnetic and charge wave</a:t>
            </a:r>
            <a:r>
              <a:rPr lang="cs-CZ" sz="2400" b="0" smtClean="0"/>
              <a:t> </a:t>
            </a:r>
            <a:r>
              <a:rPr lang="en-US" sz="2400" b="0" smtClean="0"/>
              <a:t/>
            </a:r>
            <a:br>
              <a:rPr lang="en-US" sz="2400" b="0" smtClean="0"/>
            </a:br>
            <a:r>
              <a:rPr lang="en-US" sz="2400" b="0" smtClean="0"/>
              <a:t>locali</a:t>
            </a:r>
            <a:r>
              <a:rPr lang="cs-CZ" sz="2400" b="0" smtClean="0"/>
              <a:t>z</a:t>
            </a:r>
            <a:r>
              <a:rPr lang="en-US" sz="2400" b="0" smtClean="0"/>
              <a:t>ed at the interface between a dielectric and a metal</a:t>
            </a:r>
            <a:endParaRPr lang="en-US" sz="2400" b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2000" y="2802260"/>
            <a:ext cx="2854325" cy="15144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251019"/>
              </p:ext>
            </p:extLst>
          </p:nvPr>
        </p:nvGraphicFramePr>
        <p:xfrm>
          <a:off x="965200" y="3176910"/>
          <a:ext cx="2336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58" name="Equation" r:id="rId3" imgW="2336760" imgH="787320" progId="Equation.DSMT4">
                  <p:embed/>
                </p:oleObj>
              </mc:Choice>
              <mc:Fallback>
                <p:oleObj name="Equation" r:id="rId3" imgW="23367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3176910"/>
                        <a:ext cx="23368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648200" y="3340423"/>
            <a:ext cx="3227388" cy="1020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sz="2400" b="0"/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875860"/>
              </p:ext>
            </p:extLst>
          </p:nvPr>
        </p:nvGraphicFramePr>
        <p:xfrm>
          <a:off x="5118100" y="3661098"/>
          <a:ext cx="355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59" name="Equation" r:id="rId5" imgW="355320" imgH="266400" progId="Equation.DSMT4">
                  <p:embed/>
                </p:oleObj>
              </mc:Choice>
              <mc:Fallback>
                <p:oleObj name="Equation" r:id="rId5" imgW="35532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3661098"/>
                        <a:ext cx="3556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034354"/>
              </p:ext>
            </p:extLst>
          </p:nvPr>
        </p:nvGraphicFramePr>
        <p:xfrm>
          <a:off x="5121275" y="2597473"/>
          <a:ext cx="304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60" name="Equation" r:id="rId7" imgW="304560" imgH="380880" progId="Equation.DSMT4">
                  <p:embed/>
                </p:oleObj>
              </mc:Choice>
              <mc:Fallback>
                <p:oleObj name="Equation" r:id="rId7" imgW="3045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1275" y="2597473"/>
                        <a:ext cx="3048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5"/>
          <p:cNvSpPr>
            <a:spLocks/>
          </p:cNvSpPr>
          <p:nvPr/>
        </p:nvSpPr>
        <p:spPr bwMode="auto">
          <a:xfrm>
            <a:off x="6029325" y="2497460"/>
            <a:ext cx="371475" cy="1343025"/>
          </a:xfrm>
          <a:custGeom>
            <a:avLst/>
            <a:gdLst>
              <a:gd name="T0" fmla="*/ 0 w 246"/>
              <a:gd name="T1" fmla="*/ 0 h 1086"/>
              <a:gd name="T2" fmla="*/ 0 w 246"/>
              <a:gd name="T3" fmla="*/ 1343025 h 1086"/>
              <a:gd name="T4" fmla="*/ 54362 w 246"/>
              <a:gd name="T5" fmla="*/ 1164944 h 1086"/>
              <a:gd name="T6" fmla="*/ 117785 w 246"/>
              <a:gd name="T7" fmla="*/ 1049934 h 1086"/>
              <a:gd name="T8" fmla="*/ 217449 w 246"/>
              <a:gd name="T9" fmla="*/ 931213 h 1086"/>
              <a:gd name="T10" fmla="*/ 371475 w 246"/>
              <a:gd name="T11" fmla="*/ 853303 h 1086"/>
              <a:gd name="T12" fmla="*/ 249160 w 246"/>
              <a:gd name="T13" fmla="*/ 697483 h 1086"/>
              <a:gd name="T14" fmla="*/ 140436 w 246"/>
              <a:gd name="T15" fmla="*/ 526822 h 1086"/>
              <a:gd name="T16" fmla="*/ 40772 w 246"/>
              <a:gd name="T17" fmla="*/ 233731 h 1086"/>
              <a:gd name="T18" fmla="*/ 0 w 246"/>
              <a:gd name="T19" fmla="*/ 0 h 10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6"/>
              <a:gd name="T31" fmla="*/ 0 h 1086"/>
              <a:gd name="T32" fmla="*/ 246 w 246"/>
              <a:gd name="T33" fmla="*/ 1086 h 10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6" h="1086">
                <a:moveTo>
                  <a:pt x="0" y="0"/>
                </a:moveTo>
                <a:lnTo>
                  <a:pt x="0" y="1086"/>
                </a:lnTo>
                <a:lnTo>
                  <a:pt x="36" y="942"/>
                </a:lnTo>
                <a:lnTo>
                  <a:pt x="78" y="849"/>
                </a:lnTo>
                <a:cubicBezTo>
                  <a:pt x="96" y="818"/>
                  <a:pt x="116" y="779"/>
                  <a:pt x="144" y="753"/>
                </a:cubicBezTo>
                <a:cubicBezTo>
                  <a:pt x="172" y="727"/>
                  <a:pt x="222" y="696"/>
                  <a:pt x="246" y="690"/>
                </a:cubicBezTo>
                <a:cubicBezTo>
                  <a:pt x="205" y="627"/>
                  <a:pt x="165" y="564"/>
                  <a:pt x="165" y="564"/>
                </a:cubicBezTo>
                <a:cubicBezTo>
                  <a:pt x="140" y="520"/>
                  <a:pt x="116" y="488"/>
                  <a:pt x="93" y="426"/>
                </a:cubicBezTo>
                <a:cubicBezTo>
                  <a:pt x="70" y="364"/>
                  <a:pt x="45" y="259"/>
                  <a:pt x="27" y="189"/>
                </a:cubicBezTo>
                <a:cubicBezTo>
                  <a:pt x="9" y="119"/>
                  <a:pt x="6" y="39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603508"/>
              </p:ext>
            </p:extLst>
          </p:nvPr>
        </p:nvGraphicFramePr>
        <p:xfrm>
          <a:off x="6705600" y="2675260"/>
          <a:ext cx="124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61" name="Equation" r:id="rId9" imgW="1244520" imgH="380880" progId="Equation.DSMT4">
                  <p:embed/>
                </p:oleObj>
              </mc:Choice>
              <mc:Fallback>
                <p:oleObj name="Equation" r:id="rId9" imgW="12445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675260"/>
                        <a:ext cx="12446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4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636594"/>
              </p:ext>
            </p:extLst>
          </p:nvPr>
        </p:nvGraphicFramePr>
        <p:xfrm>
          <a:off x="269875" y="1417340"/>
          <a:ext cx="534511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43" name="Graph" r:id="rId3" imgW="3558240" imgH="2770560" progId="Origin50.Graph">
                  <p:embed/>
                </p:oleObj>
              </mc:Choice>
              <mc:Fallback>
                <p:oleObj name="Graph" r:id="rId3" imgW="3558240" imgH="2770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10" t="6268" r="4865" b="7350"/>
                      <a:stretch>
                        <a:fillRect/>
                      </a:stretch>
                    </p:blipFill>
                    <p:spPr bwMode="auto">
                      <a:xfrm>
                        <a:off x="269875" y="1417340"/>
                        <a:ext cx="534511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0630" y="49188"/>
            <a:ext cx="48627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Surface plasmon is a </a:t>
            </a:r>
            <a:r>
              <a:rPr lang="en-US" sz="2800" b="1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slow wave</a:t>
            </a:r>
            <a:endParaRPr lang="en-US" sz="2800" b="1" i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195467"/>
              </p:ext>
            </p:extLst>
          </p:nvPr>
        </p:nvGraphicFramePr>
        <p:xfrm>
          <a:off x="6298220" y="2065412"/>
          <a:ext cx="2019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44" name="Equation" r:id="rId5" imgW="2019240" imgH="368280" progId="Equation.DSMT4">
                  <p:embed/>
                </p:oleObj>
              </mc:Choice>
              <mc:Fallback>
                <p:oleObj name="Equation" r:id="rId5" imgW="201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220" y="2065412"/>
                        <a:ext cx="20193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444208" y="2929508"/>
            <a:ext cx="1817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mtClean="0">
                <a:latin typeface="Calibri" pitchFamily="34" charset="0"/>
              </a:rPr>
              <a:t>SP is a </a:t>
            </a:r>
            <a:r>
              <a:rPr lang="en-US" b="1" smtClean="0">
                <a:solidFill>
                  <a:srgbClr val="FF0000"/>
                </a:solidFill>
                <a:latin typeface="Calibri" pitchFamily="34" charset="0"/>
              </a:rPr>
              <a:t>slow wave</a:t>
            </a:r>
            <a:endParaRPr 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465" y="769268"/>
            <a:ext cx="2413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Lossless approximation:</a:t>
            </a:r>
            <a:endParaRPr lang="en-US">
              <a:latin typeface="Calibri" pitchFamily="34" charset="0"/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480322"/>
              </p:ext>
            </p:extLst>
          </p:nvPr>
        </p:nvGraphicFramePr>
        <p:xfrm>
          <a:off x="2516188" y="769938"/>
          <a:ext cx="2400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45" name="Equation" r:id="rId7" imgW="2400120" imgH="380880" progId="Equation.DSMT4">
                  <p:embed/>
                </p:oleObj>
              </mc:Choice>
              <mc:Fallback>
                <p:oleObj name="Equation" r:id="rId7" imgW="24001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8" y="769938"/>
                        <a:ext cx="24003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717582" y="1345332"/>
            <a:ext cx="735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Calibri" pitchFamily="34" charset="0"/>
              </a:rPr>
              <a:t>factor</a:t>
            </a:r>
            <a:endParaRPr lang="en-US">
              <a:latin typeface="Calibri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257333" y="3723337"/>
            <a:ext cx="2072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 cannot be excited</a:t>
            </a:r>
          </a:p>
          <a:p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the dielectric!!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782723"/>
              </p:ext>
            </p:extLst>
          </p:nvPr>
        </p:nvGraphicFramePr>
        <p:xfrm>
          <a:off x="5118100" y="591964"/>
          <a:ext cx="39116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46" name="Equation" r:id="rId9" imgW="3911400" imgH="1041120" progId="Equation.DSMT4">
                  <p:embed/>
                </p:oleObj>
              </mc:Choice>
              <mc:Fallback>
                <p:oleObj name="Equation" r:id="rId9" imgW="3911400" imgH="104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591964"/>
                        <a:ext cx="3911600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7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53457" y="10279"/>
            <a:ext cx="5881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Waveguide </a:t>
            </a:r>
            <a:r>
              <a:rPr lang="cs-CZ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polariz</a:t>
            </a:r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ation filter</a:t>
            </a:r>
            <a:r>
              <a:rPr lang="cs-CZ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based</a:t>
            </a:r>
            <a:b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</a:t>
            </a:r>
            <a:r>
              <a:rPr lang="cs-CZ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re</a:t>
            </a:r>
            <a:r>
              <a:rPr lang="en-US" sz="24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sonant excitation of a surface plasmon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24504"/>
              </p:ext>
            </p:extLst>
          </p:nvPr>
        </p:nvGraphicFramePr>
        <p:xfrm>
          <a:off x="5062983" y="2497460"/>
          <a:ext cx="3973513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8" name="CorelDRAW" r:id="rId3" imgW="5174640" imgH="2381040" progId="CorelDraw.Graphic.7">
                  <p:embed/>
                </p:oleObj>
              </mc:Choice>
              <mc:Fallback>
                <p:oleObj name="CorelDRAW" r:id="rId3" imgW="5174640" imgH="238104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785" r="13435"/>
                      <a:stretch>
                        <a:fillRect/>
                      </a:stretch>
                    </p:blipFill>
                    <p:spPr bwMode="auto">
                      <a:xfrm>
                        <a:off x="5062983" y="2497460"/>
                        <a:ext cx="3973513" cy="238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75112"/>
              </p:ext>
            </p:extLst>
          </p:nvPr>
        </p:nvGraphicFramePr>
        <p:xfrm>
          <a:off x="251521" y="869673"/>
          <a:ext cx="5904656" cy="1555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9" name="Picture" r:id="rId5" imgW="6858000" imgH="1810440" progId="Word.Picture.8">
                  <p:embed/>
                </p:oleObj>
              </mc:Choice>
              <mc:Fallback>
                <p:oleObj name="Picture" r:id="rId5" imgW="6858000" imgH="18104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869673"/>
                        <a:ext cx="5904656" cy="15557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012414"/>
              </p:ext>
            </p:extLst>
          </p:nvPr>
        </p:nvGraphicFramePr>
        <p:xfrm>
          <a:off x="287339" y="2562315"/>
          <a:ext cx="3564582" cy="2671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0" name="Graph" r:id="rId7" imgW="3839040" imgH="2980800" progId="Origin50.Graph">
                  <p:embed/>
                </p:oleObj>
              </mc:Choice>
              <mc:Fallback>
                <p:oleObj name="Graph" r:id="rId7" imgW="3839040" imgH="29808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01" t="5965" r="5133" b="6885"/>
                      <a:stretch>
                        <a:fillRect/>
                      </a:stretch>
                    </p:blipFill>
                    <p:spPr bwMode="auto">
                      <a:xfrm>
                        <a:off x="287339" y="2562315"/>
                        <a:ext cx="3564582" cy="26714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1920" y="4998576"/>
            <a:ext cx="5322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>
                <a:latin typeface="Calibri" panose="020F0502020204030204" pitchFamily="34" charset="0"/>
              </a:rPr>
              <a:t>J</a:t>
            </a:r>
            <a:r>
              <a:rPr lang="cs-CZ" sz="1400">
                <a:latin typeface="Calibri" panose="020F0502020204030204" pitchFamily="34" charset="0"/>
              </a:rPr>
              <a:t>. </a:t>
            </a:r>
            <a:r>
              <a:rPr lang="cs-CZ" sz="1400" smtClean="0">
                <a:latin typeface="Calibri" panose="020F0502020204030204" pitchFamily="34" charset="0"/>
              </a:rPr>
              <a:t>Čtyroký</a:t>
            </a:r>
            <a:r>
              <a:rPr lang="en-US" sz="1400" smtClean="0">
                <a:latin typeface="Calibri" panose="020F0502020204030204" pitchFamily="34" charset="0"/>
              </a:rPr>
              <a:t> </a:t>
            </a:r>
            <a:r>
              <a:rPr lang="en-US" sz="1400" i="1" smtClean="0">
                <a:latin typeface="Calibri" panose="020F0502020204030204" pitchFamily="34" charset="0"/>
              </a:rPr>
              <a:t>et al</a:t>
            </a:r>
            <a:r>
              <a:rPr lang="en-US" sz="1400" smtClean="0">
                <a:latin typeface="Calibri" panose="020F0502020204030204" pitchFamily="34" charset="0"/>
              </a:rPr>
              <a:t>.,</a:t>
            </a:r>
            <a:r>
              <a:rPr lang="cs-CZ" sz="1400" smtClean="0">
                <a:latin typeface="Calibri" panose="020F0502020204030204" pitchFamily="34" charset="0"/>
              </a:rPr>
              <a:t> </a:t>
            </a:r>
            <a:r>
              <a:rPr lang="en-US" sz="1400" smtClean="0">
                <a:latin typeface="Calibri" panose="020F0502020204030204" pitchFamily="34" charset="0"/>
              </a:rPr>
              <a:t>Proc.</a:t>
            </a:r>
            <a:r>
              <a:rPr lang="cs-CZ" sz="1400" i="1" smtClean="0">
                <a:latin typeface="Calibri" panose="020F0502020204030204" pitchFamily="34" charset="0"/>
              </a:rPr>
              <a:t>10</a:t>
            </a:r>
            <a:r>
              <a:rPr lang="cs-CZ" sz="1400" i="1" baseline="30000" smtClean="0">
                <a:latin typeface="Calibri" panose="020F0502020204030204" pitchFamily="34" charset="0"/>
              </a:rPr>
              <a:t>th </a:t>
            </a:r>
            <a:r>
              <a:rPr lang="cs-CZ" sz="1400" i="1" smtClean="0">
                <a:latin typeface="Calibri" panose="020F0502020204030204" pitchFamily="34" charset="0"/>
              </a:rPr>
              <a:t>E</a:t>
            </a:r>
            <a:r>
              <a:rPr lang="en-US" sz="1400" i="1" smtClean="0">
                <a:latin typeface="Calibri" panose="020F0502020204030204" pitchFamily="34" charset="0"/>
              </a:rPr>
              <a:t>COC</a:t>
            </a:r>
            <a:r>
              <a:rPr lang="cs-CZ" sz="1400" i="1" smtClean="0">
                <a:latin typeface="Calibri" panose="020F0502020204030204" pitchFamily="34" charset="0"/>
              </a:rPr>
              <a:t>’84</a:t>
            </a:r>
            <a:r>
              <a:rPr lang="en-US" sz="1400" i="1">
                <a:latin typeface="Calibri" panose="020F0502020204030204" pitchFamily="34" charset="0"/>
              </a:rPr>
              <a:t>,</a:t>
            </a:r>
            <a:r>
              <a:rPr lang="cs-CZ" sz="1400" i="1" smtClean="0">
                <a:latin typeface="Calibri" panose="020F0502020204030204" pitchFamily="34" charset="0"/>
              </a:rPr>
              <a:t> </a:t>
            </a:r>
            <a:r>
              <a:rPr lang="cs-CZ" sz="1400" smtClean="0">
                <a:latin typeface="Calibri" panose="020F0502020204030204" pitchFamily="34" charset="0"/>
              </a:rPr>
              <a:t>pp</a:t>
            </a:r>
            <a:r>
              <a:rPr lang="cs-CZ" sz="1400">
                <a:latin typeface="Calibri" panose="020F0502020204030204" pitchFamily="34" charset="0"/>
              </a:rPr>
              <a:t>. </a:t>
            </a:r>
            <a:r>
              <a:rPr lang="cs-CZ" sz="1400" smtClean="0">
                <a:latin typeface="Calibri" panose="020F0502020204030204" pitchFamily="34" charset="0"/>
              </a:rPr>
              <a:t>44-45</a:t>
            </a:r>
            <a:r>
              <a:rPr lang="en-US" sz="1400" smtClean="0">
                <a:latin typeface="Calibri" panose="020F0502020204030204" pitchFamily="34" charset="0"/>
              </a:rPr>
              <a:t>, 1984.</a:t>
            </a:r>
            <a:r>
              <a:rPr lang="en-US" sz="1400" i="1">
                <a:latin typeface="Calibri" panose="020F0502020204030204" pitchFamily="34" charset="0"/>
              </a:rPr>
              <a:t> </a:t>
            </a:r>
            <a:r>
              <a:rPr lang="en-US" sz="1400" smtClean="0">
                <a:latin typeface="Calibri" panose="020F0502020204030204" pitchFamily="34" charset="0"/>
              </a:rPr>
              <a:t>(glass, LiNbO</a:t>
            </a:r>
            <a:r>
              <a:rPr lang="en-US" sz="1400" baseline="-25000" smtClean="0">
                <a:latin typeface="Calibri" panose="020F0502020204030204" pitchFamily="34" charset="0"/>
              </a:rPr>
              <a:t>3</a:t>
            </a:r>
            <a:r>
              <a:rPr lang="en-US" sz="1400" smtClean="0">
                <a:latin typeface="Calibri" panose="020F0502020204030204" pitchFamily="34" charset="0"/>
              </a:rPr>
              <a:t>)</a:t>
            </a:r>
          </a:p>
          <a:p>
            <a:r>
              <a:rPr lang="cs-CZ" sz="1400" smtClean="0">
                <a:latin typeface="Calibri" panose="020F0502020204030204" pitchFamily="34" charset="0"/>
              </a:rPr>
              <a:t>J</a:t>
            </a:r>
            <a:r>
              <a:rPr lang="cs-CZ" sz="1400">
                <a:latin typeface="Calibri" panose="020F0502020204030204" pitchFamily="34" charset="0"/>
              </a:rPr>
              <a:t>. Čtyroký, H. J. Henning, </a:t>
            </a:r>
            <a:r>
              <a:rPr lang="cs-CZ" sz="1400" i="1" smtClean="0">
                <a:latin typeface="Calibri" panose="020F0502020204030204" pitchFamily="34" charset="0"/>
              </a:rPr>
              <a:t>Electron</a:t>
            </a:r>
            <a:r>
              <a:rPr lang="en-US" sz="1400" i="1" smtClean="0">
                <a:latin typeface="Calibri" panose="020F0502020204030204" pitchFamily="34" charset="0"/>
              </a:rPr>
              <a:t>.</a:t>
            </a:r>
            <a:r>
              <a:rPr lang="cs-CZ" sz="1400" i="1" smtClean="0">
                <a:latin typeface="Calibri" panose="020F0502020204030204" pitchFamily="34" charset="0"/>
              </a:rPr>
              <a:t> Lett</a:t>
            </a:r>
            <a:r>
              <a:rPr lang="en-US" sz="1400" i="1" smtClean="0">
                <a:latin typeface="Calibri" panose="020F0502020204030204" pitchFamily="34" charset="0"/>
              </a:rPr>
              <a:t>.</a:t>
            </a:r>
            <a:r>
              <a:rPr lang="cs-CZ" sz="1400" i="1" smtClean="0">
                <a:latin typeface="Calibri" panose="020F0502020204030204" pitchFamily="34" charset="0"/>
              </a:rPr>
              <a:t> </a:t>
            </a:r>
            <a:r>
              <a:rPr lang="en-US" sz="1400" smtClean="0">
                <a:latin typeface="Calibri" panose="020F0502020204030204" pitchFamily="34" charset="0"/>
              </a:rPr>
              <a:t>vol.</a:t>
            </a:r>
            <a:r>
              <a:rPr lang="cs-CZ" sz="1400" b="1" smtClean="0">
                <a:latin typeface="Calibri" panose="020F0502020204030204" pitchFamily="34" charset="0"/>
              </a:rPr>
              <a:t>22</a:t>
            </a:r>
            <a:r>
              <a:rPr lang="cs-CZ" sz="1400" b="1" i="1">
                <a:latin typeface="Calibri" panose="020F0502020204030204" pitchFamily="34" charset="0"/>
              </a:rPr>
              <a:t>, </a:t>
            </a:r>
            <a:r>
              <a:rPr lang="cs-CZ" sz="1400" smtClean="0">
                <a:latin typeface="Calibri" panose="020F0502020204030204" pitchFamily="34" charset="0"/>
              </a:rPr>
              <a:t>756-757</a:t>
            </a:r>
            <a:r>
              <a:rPr lang="en-US" sz="1400" smtClean="0">
                <a:latin typeface="Calibri" panose="020F0502020204030204" pitchFamily="34" charset="0"/>
              </a:rPr>
              <a:t>,</a:t>
            </a:r>
            <a:r>
              <a:rPr lang="cs-CZ" sz="1400" smtClean="0">
                <a:latin typeface="Calibri" panose="020F0502020204030204" pitchFamily="34" charset="0"/>
              </a:rPr>
              <a:t> 1986.</a:t>
            </a:r>
            <a:r>
              <a:rPr lang="en-US" sz="1400" smtClean="0">
                <a:latin typeface="Calibri" panose="020F0502020204030204" pitchFamily="34" charset="0"/>
              </a:rPr>
              <a:t> (LiNbO</a:t>
            </a:r>
            <a:r>
              <a:rPr lang="en-US" sz="1400" baseline="-25000" smtClean="0">
                <a:latin typeface="Calibri" panose="020F0502020204030204" pitchFamily="34" charset="0"/>
              </a:rPr>
              <a:t>3</a:t>
            </a:r>
            <a:r>
              <a:rPr lang="en-US" sz="1400">
                <a:latin typeface="Calibri" panose="020F0502020204030204" pitchFamily="34" charset="0"/>
              </a:rPr>
              <a:t>)</a:t>
            </a:r>
            <a:endParaRPr lang="cs-CZ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0885" y="40477"/>
            <a:ext cx="3462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Fresnel </a:t>
            </a:r>
            <a:r>
              <a:rPr 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coefficients</a:t>
            </a:r>
            <a:endParaRPr lang="en-US" sz="320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391811"/>
              </p:ext>
            </p:extLst>
          </p:nvPr>
        </p:nvGraphicFramePr>
        <p:xfrm>
          <a:off x="1125538" y="458788"/>
          <a:ext cx="24003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59" name="Equation" r:id="rId3" imgW="2400120" imgH="1346040" progId="Equation.DSMT4">
                  <p:embed/>
                </p:oleObj>
              </mc:Choice>
              <mc:Fallback>
                <p:oleObj name="Equation" r:id="rId3" imgW="2400120" imgH="1346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458788"/>
                        <a:ext cx="24003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710125"/>
              </p:ext>
            </p:extLst>
          </p:nvPr>
        </p:nvGraphicFramePr>
        <p:xfrm>
          <a:off x="5805488" y="409575"/>
          <a:ext cx="288290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60" name="Equation" r:id="rId5" imgW="2882880" imgH="1498320" progId="Equation.DSMT4">
                  <p:embed/>
                </p:oleObj>
              </mc:Choice>
              <mc:Fallback>
                <p:oleObj name="Equation" r:id="rId5" imgW="2882880" imgH="14983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409575"/>
                        <a:ext cx="288290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95536" y="1773202"/>
            <a:ext cx="3355160" cy="2681630"/>
            <a:chOff x="459981" y="2065412"/>
            <a:chExt cx="3355160" cy="2681630"/>
          </a:xfrm>
        </p:grpSpPr>
        <p:grpSp>
          <p:nvGrpSpPr>
            <p:cNvPr id="14" name="Group 13"/>
            <p:cNvGrpSpPr/>
            <p:nvPr/>
          </p:nvGrpSpPr>
          <p:grpSpPr>
            <a:xfrm>
              <a:off x="539552" y="2065412"/>
              <a:ext cx="3275589" cy="2681630"/>
              <a:chOff x="161925" y="863600"/>
              <a:chExt cx="4365625" cy="3444875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737" t="4321" r="5324"/>
              <a:stretch>
                <a:fillRect/>
              </a:stretch>
            </p:blipFill>
            <p:spPr bwMode="auto">
              <a:xfrm>
                <a:off x="161925" y="863600"/>
                <a:ext cx="4365625" cy="3444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2626298" y="1501775"/>
                <a:ext cx="1478419" cy="355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smtClean="0">
                    <a:solidFill>
                      <a:srgbClr val="800000"/>
                    </a:solidFill>
                    <a:latin typeface="Calibri" pitchFamily="34" charset="0"/>
                  </a:rPr>
                  <a:t>total reflection</a:t>
                </a:r>
                <a:endParaRPr lang="cs-CZ" sz="1200">
                  <a:solidFill>
                    <a:srgbClr val="8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2106612" y="3598863"/>
                <a:ext cx="1487989" cy="355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200" smtClean="0">
                    <a:latin typeface="Calibri" pitchFamily="34" charset="0"/>
                  </a:rPr>
                  <a:t>Brewster</a:t>
                </a:r>
                <a:r>
                  <a:rPr lang="en-US" sz="1200" smtClean="0">
                    <a:latin typeface="Calibri" pitchFamily="34" charset="0"/>
                  </a:rPr>
                  <a:t> angle</a:t>
                </a:r>
                <a:endParaRPr lang="cs-CZ" sz="1200">
                  <a:latin typeface="Calibri" pitchFamily="34" charset="0"/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1381852" y="955463"/>
                <a:ext cx="1295539" cy="355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smtClean="0">
                    <a:latin typeface="Calibri" pitchFamily="34" charset="0"/>
                  </a:rPr>
                  <a:t>critical angle</a:t>
                </a:r>
                <a:endParaRPr lang="cs-CZ" sz="1200">
                  <a:latin typeface="Calibri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16200000">
              <a:off x="-315552" y="3229243"/>
              <a:ext cx="179728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|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i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TE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i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42038" y="4560812"/>
              <a:ext cx="1373774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Angle of incidence (deg)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64088" y="1831684"/>
            <a:ext cx="3354367" cy="2682000"/>
            <a:chOff x="5250079" y="2119716"/>
            <a:chExt cx="3354367" cy="2682000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250079" y="2119716"/>
              <a:ext cx="3354367" cy="2682000"/>
              <a:chOff x="4616450" y="3136900"/>
              <a:chExt cx="4276725" cy="3419475"/>
            </a:xfrm>
          </p:grpSpPr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740" t="4942" r="7115"/>
              <a:stretch>
                <a:fillRect/>
              </a:stretch>
            </p:blipFill>
            <p:spPr bwMode="auto">
              <a:xfrm>
                <a:off x="4616450" y="3136900"/>
                <a:ext cx="4276725" cy="3419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6942133" y="5432425"/>
                <a:ext cx="1819295" cy="588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smtClean="0">
                    <a:solidFill>
                      <a:srgbClr val="800000"/>
                    </a:solidFill>
                    <a:latin typeface="Calibri" pitchFamily="34" charset="0"/>
                  </a:rPr>
                  <a:t>“region of interest”</a:t>
                </a:r>
                <a:br>
                  <a:rPr lang="en-US" sz="1200" smtClean="0">
                    <a:solidFill>
                      <a:srgbClr val="800000"/>
                    </a:solidFill>
                    <a:latin typeface="Calibri" pitchFamily="34" charset="0"/>
                  </a:rPr>
                </a:br>
                <a:r>
                  <a:rPr lang="en-US" sz="1200" smtClean="0">
                    <a:solidFill>
                      <a:srgbClr val="800000"/>
                    </a:solidFill>
                    <a:latin typeface="Calibri" pitchFamily="34" charset="0"/>
                  </a:rPr>
                  <a:t>of waveguide optics</a:t>
                </a:r>
                <a:endParaRPr lang="cs-CZ" sz="1200">
                  <a:solidFill>
                    <a:srgbClr val="8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559756" y="4635388"/>
              <a:ext cx="1373774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Angle of incidence (deg)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4287343" y="3369974"/>
              <a:ext cx="21852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arg(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i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TE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, arg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i="1" baseline="30000" smtClean="0"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1000" i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057961"/>
              </p:ext>
            </p:extLst>
          </p:nvPr>
        </p:nvGraphicFramePr>
        <p:xfrm>
          <a:off x="6008688" y="4503738"/>
          <a:ext cx="2247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61" name="Equation" r:id="rId9" imgW="2247840" imgH="1015920" progId="Equation.DSMT4">
                  <p:embed/>
                </p:oleObj>
              </mc:Choice>
              <mc:Fallback>
                <p:oleObj name="Equation" r:id="rId9" imgW="2247840" imgH="10159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4503738"/>
                        <a:ext cx="22479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888267"/>
              </p:ext>
            </p:extLst>
          </p:nvPr>
        </p:nvGraphicFramePr>
        <p:xfrm>
          <a:off x="2627784" y="4430713"/>
          <a:ext cx="30353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62" name="Equation" r:id="rId11" imgW="3035160" imgH="1091880" progId="Equation.DSMT4">
                  <p:embed/>
                </p:oleObj>
              </mc:Choice>
              <mc:Fallback>
                <p:oleObj name="Equation" r:id="rId11" imgW="3035160" imgH="10918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430713"/>
                        <a:ext cx="30353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/>
          <p:cNvSpPr/>
          <p:nvPr/>
        </p:nvSpPr>
        <p:spPr>
          <a:xfrm>
            <a:off x="4018384" y="3107567"/>
            <a:ext cx="3234612" cy="1694149"/>
          </a:xfrm>
          <a:custGeom>
            <a:avLst/>
            <a:gdLst>
              <a:gd name="connsiteX0" fmla="*/ 0 w 3234612"/>
              <a:gd name="connsiteY0" fmla="*/ 1418253 h 1418253"/>
              <a:gd name="connsiteX1" fmla="*/ 298579 w 3234612"/>
              <a:gd name="connsiteY1" fmla="*/ 964163 h 1418253"/>
              <a:gd name="connsiteX2" fmla="*/ 1219200 w 3234612"/>
              <a:gd name="connsiteY2" fmla="*/ 335902 h 1418253"/>
              <a:gd name="connsiteX3" fmla="*/ 2102498 w 3234612"/>
              <a:gd name="connsiteY3" fmla="*/ 93306 h 1418253"/>
              <a:gd name="connsiteX4" fmla="*/ 3234612 w 3234612"/>
              <a:gd name="connsiteY4" fmla="*/ 0 h 141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4612" h="1418253">
                <a:moveTo>
                  <a:pt x="0" y="1418253"/>
                </a:moveTo>
                <a:cubicBezTo>
                  <a:pt x="47689" y="1281404"/>
                  <a:pt x="95379" y="1144555"/>
                  <a:pt x="298579" y="964163"/>
                </a:cubicBezTo>
                <a:cubicBezTo>
                  <a:pt x="501779" y="783771"/>
                  <a:pt x="918547" y="481045"/>
                  <a:pt x="1219200" y="335902"/>
                </a:cubicBezTo>
                <a:cubicBezTo>
                  <a:pt x="1519853" y="190759"/>
                  <a:pt x="1766596" y="149290"/>
                  <a:pt x="2102498" y="93306"/>
                </a:cubicBezTo>
                <a:cubicBezTo>
                  <a:pt x="2438400" y="37322"/>
                  <a:pt x="2836506" y="18661"/>
                  <a:pt x="3234612" y="0"/>
                </a:cubicBezTo>
              </a:path>
            </a:pathLst>
          </a:custGeom>
          <a:noFill/>
          <a:ln w="6350">
            <a:solidFill>
              <a:schemeClr val="accent1">
                <a:lumMod val="50000"/>
              </a:schemeClr>
            </a:solidFill>
            <a:tailEnd type="triangl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7868816" y="2923591"/>
            <a:ext cx="1009026" cy="1934547"/>
          </a:xfrm>
          <a:custGeom>
            <a:avLst/>
            <a:gdLst>
              <a:gd name="connsiteX0" fmla="*/ 447870 w 1009026"/>
              <a:gd name="connsiteY0" fmla="*/ 2083837 h 2083837"/>
              <a:gd name="connsiteX1" fmla="*/ 665584 w 1009026"/>
              <a:gd name="connsiteY1" fmla="*/ 1716832 h 2083837"/>
              <a:gd name="connsiteX2" fmla="*/ 995266 w 1009026"/>
              <a:gd name="connsiteY2" fmla="*/ 1256522 h 2083837"/>
              <a:gd name="connsiteX3" fmla="*/ 877078 w 1009026"/>
              <a:gd name="connsiteY3" fmla="*/ 646922 h 2083837"/>
              <a:gd name="connsiteX4" fmla="*/ 255037 w 1009026"/>
              <a:gd name="connsiteY4" fmla="*/ 130628 h 2083837"/>
              <a:gd name="connsiteX5" fmla="*/ 0 w 1009026"/>
              <a:gd name="connsiteY5" fmla="*/ 0 h 2083837"/>
              <a:gd name="connsiteX0" fmla="*/ 404328 w 1009026"/>
              <a:gd name="connsiteY0" fmla="*/ 2040294 h 2040294"/>
              <a:gd name="connsiteX1" fmla="*/ 665584 w 1009026"/>
              <a:gd name="connsiteY1" fmla="*/ 1716832 h 2040294"/>
              <a:gd name="connsiteX2" fmla="*/ 995266 w 1009026"/>
              <a:gd name="connsiteY2" fmla="*/ 1256522 h 2040294"/>
              <a:gd name="connsiteX3" fmla="*/ 877078 w 1009026"/>
              <a:gd name="connsiteY3" fmla="*/ 646922 h 2040294"/>
              <a:gd name="connsiteX4" fmla="*/ 255037 w 1009026"/>
              <a:gd name="connsiteY4" fmla="*/ 130628 h 2040294"/>
              <a:gd name="connsiteX5" fmla="*/ 0 w 1009026"/>
              <a:gd name="connsiteY5" fmla="*/ 0 h 2040294"/>
              <a:gd name="connsiteX0" fmla="*/ 404328 w 1009026"/>
              <a:gd name="connsiteY0" fmla="*/ 2040294 h 2040294"/>
              <a:gd name="connsiteX1" fmla="*/ 665584 w 1009026"/>
              <a:gd name="connsiteY1" fmla="*/ 1716832 h 2040294"/>
              <a:gd name="connsiteX2" fmla="*/ 995266 w 1009026"/>
              <a:gd name="connsiteY2" fmla="*/ 1256522 h 2040294"/>
              <a:gd name="connsiteX3" fmla="*/ 877078 w 1009026"/>
              <a:gd name="connsiteY3" fmla="*/ 646922 h 2040294"/>
              <a:gd name="connsiteX4" fmla="*/ 255037 w 1009026"/>
              <a:gd name="connsiteY4" fmla="*/ 130628 h 2040294"/>
              <a:gd name="connsiteX5" fmla="*/ 0 w 1009026"/>
              <a:gd name="connsiteY5" fmla="*/ 0 h 2040294"/>
              <a:gd name="connsiteX0" fmla="*/ 267479 w 1009026"/>
              <a:gd name="connsiteY0" fmla="*/ 1934547 h 1934547"/>
              <a:gd name="connsiteX1" fmla="*/ 665584 w 1009026"/>
              <a:gd name="connsiteY1" fmla="*/ 1716832 h 1934547"/>
              <a:gd name="connsiteX2" fmla="*/ 995266 w 1009026"/>
              <a:gd name="connsiteY2" fmla="*/ 1256522 h 1934547"/>
              <a:gd name="connsiteX3" fmla="*/ 877078 w 1009026"/>
              <a:gd name="connsiteY3" fmla="*/ 646922 h 1934547"/>
              <a:gd name="connsiteX4" fmla="*/ 255037 w 1009026"/>
              <a:gd name="connsiteY4" fmla="*/ 130628 h 1934547"/>
              <a:gd name="connsiteX5" fmla="*/ 0 w 1009026"/>
              <a:gd name="connsiteY5" fmla="*/ 0 h 1934547"/>
              <a:gd name="connsiteX0" fmla="*/ 267479 w 1009026"/>
              <a:gd name="connsiteY0" fmla="*/ 1934547 h 1934547"/>
              <a:gd name="connsiteX1" fmla="*/ 665584 w 1009026"/>
              <a:gd name="connsiteY1" fmla="*/ 1716832 h 1934547"/>
              <a:gd name="connsiteX2" fmla="*/ 995266 w 1009026"/>
              <a:gd name="connsiteY2" fmla="*/ 1256522 h 1934547"/>
              <a:gd name="connsiteX3" fmla="*/ 877078 w 1009026"/>
              <a:gd name="connsiteY3" fmla="*/ 646922 h 1934547"/>
              <a:gd name="connsiteX4" fmla="*/ 255037 w 1009026"/>
              <a:gd name="connsiteY4" fmla="*/ 130628 h 1934547"/>
              <a:gd name="connsiteX5" fmla="*/ 0 w 1009026"/>
              <a:gd name="connsiteY5" fmla="*/ 0 h 193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026" h="1934547">
                <a:moveTo>
                  <a:pt x="267479" y="1934547"/>
                </a:moveTo>
                <a:cubicBezTo>
                  <a:pt x="386703" y="1869750"/>
                  <a:pt x="544286" y="1829836"/>
                  <a:pt x="665584" y="1716832"/>
                </a:cubicBezTo>
                <a:cubicBezTo>
                  <a:pt x="786882" y="1603828"/>
                  <a:pt x="960017" y="1434840"/>
                  <a:pt x="995266" y="1256522"/>
                </a:cubicBezTo>
                <a:cubicBezTo>
                  <a:pt x="1030515" y="1078204"/>
                  <a:pt x="1000450" y="834571"/>
                  <a:pt x="877078" y="646922"/>
                </a:cubicBezTo>
                <a:cubicBezTo>
                  <a:pt x="753707" y="459273"/>
                  <a:pt x="401217" y="238448"/>
                  <a:pt x="255037" y="130628"/>
                </a:cubicBezTo>
                <a:cubicBezTo>
                  <a:pt x="108857" y="22808"/>
                  <a:pt x="54428" y="11404"/>
                  <a:pt x="0" y="0"/>
                </a:cubicBezTo>
              </a:path>
            </a:pathLst>
          </a:custGeom>
          <a:noFill/>
          <a:ln w="6350">
            <a:solidFill>
              <a:schemeClr val="accent2"/>
            </a:solidFill>
            <a:tailEnd type="triangl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74962" y="91219"/>
            <a:ext cx="59940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Surface plasmons on a metal layer</a:t>
            </a:r>
            <a:endParaRPr lang="cs-CZ" sz="32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5576" y="791040"/>
            <a:ext cx="1352812" cy="720250"/>
            <a:chOff x="415924" y="962471"/>
            <a:chExt cx="2790825" cy="1751013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15924" y="1616521"/>
              <a:ext cx="2790825" cy="4460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028699" y="962471"/>
              <a:ext cx="341313" cy="1179513"/>
            </a:xfrm>
            <a:custGeom>
              <a:avLst/>
              <a:gdLst>
                <a:gd name="T0" fmla="*/ 0 w 215"/>
                <a:gd name="T1" fmla="*/ 0 h 890"/>
                <a:gd name="T2" fmla="*/ 0 w 215"/>
                <a:gd name="T3" fmla="*/ 2147483647 h 890"/>
                <a:gd name="T4" fmla="*/ 2147483647 w 215"/>
                <a:gd name="T5" fmla="*/ 2147483647 h 890"/>
                <a:gd name="T6" fmla="*/ 2147483647 w 215"/>
                <a:gd name="T7" fmla="*/ 2147483647 h 890"/>
                <a:gd name="T8" fmla="*/ 2147483647 w 215"/>
                <a:gd name="T9" fmla="*/ 2147483647 h 890"/>
                <a:gd name="T10" fmla="*/ 2147483647 w 215"/>
                <a:gd name="T11" fmla="*/ 2147483647 h 890"/>
                <a:gd name="T12" fmla="*/ 2147483647 w 215"/>
                <a:gd name="T13" fmla="*/ 2147483647 h 890"/>
                <a:gd name="T14" fmla="*/ 2147483647 w 215"/>
                <a:gd name="T15" fmla="*/ 2147483647 h 890"/>
                <a:gd name="T16" fmla="*/ 2147483647 w 215"/>
                <a:gd name="T17" fmla="*/ 2147483647 h 890"/>
                <a:gd name="T18" fmla="*/ 0 w 215"/>
                <a:gd name="T19" fmla="*/ 0 h 8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890"/>
                <a:gd name="T32" fmla="*/ 215 w 215"/>
                <a:gd name="T33" fmla="*/ 890 h 8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890">
                  <a:moveTo>
                    <a:pt x="0" y="0"/>
                  </a:moveTo>
                  <a:lnTo>
                    <a:pt x="0" y="779"/>
                  </a:lnTo>
                  <a:cubicBezTo>
                    <a:pt x="8" y="890"/>
                    <a:pt x="51" y="707"/>
                    <a:pt x="51" y="665"/>
                  </a:cubicBezTo>
                  <a:cubicBezTo>
                    <a:pt x="51" y="623"/>
                    <a:pt x="56" y="630"/>
                    <a:pt x="68" y="609"/>
                  </a:cubicBezTo>
                  <a:cubicBezTo>
                    <a:pt x="80" y="588"/>
                    <a:pt x="101" y="559"/>
                    <a:pt x="126" y="540"/>
                  </a:cubicBezTo>
                  <a:cubicBezTo>
                    <a:pt x="150" y="521"/>
                    <a:pt x="194" y="499"/>
                    <a:pt x="215" y="495"/>
                  </a:cubicBezTo>
                  <a:cubicBezTo>
                    <a:pt x="179" y="450"/>
                    <a:pt x="144" y="405"/>
                    <a:pt x="144" y="405"/>
                  </a:cubicBezTo>
                  <a:cubicBezTo>
                    <a:pt x="122" y="373"/>
                    <a:pt x="101" y="350"/>
                    <a:pt x="81" y="306"/>
                  </a:cubicBezTo>
                  <a:cubicBezTo>
                    <a:pt x="61" y="261"/>
                    <a:pt x="39" y="186"/>
                    <a:pt x="24" y="136"/>
                  </a:cubicBezTo>
                  <a:cubicBezTo>
                    <a:pt x="8" y="85"/>
                    <a:pt x="5" y="28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1028699" y="1533971"/>
              <a:ext cx="341313" cy="1179513"/>
            </a:xfrm>
            <a:custGeom>
              <a:avLst/>
              <a:gdLst>
                <a:gd name="T0" fmla="*/ 0 w 215"/>
                <a:gd name="T1" fmla="*/ 0 h 890"/>
                <a:gd name="T2" fmla="*/ 0 w 215"/>
                <a:gd name="T3" fmla="*/ 2147483647 h 890"/>
                <a:gd name="T4" fmla="*/ 2147483647 w 215"/>
                <a:gd name="T5" fmla="*/ 2147483647 h 890"/>
                <a:gd name="T6" fmla="*/ 2147483647 w 215"/>
                <a:gd name="T7" fmla="*/ 2147483647 h 890"/>
                <a:gd name="T8" fmla="*/ 2147483647 w 215"/>
                <a:gd name="T9" fmla="*/ 2147483647 h 890"/>
                <a:gd name="T10" fmla="*/ 2147483647 w 215"/>
                <a:gd name="T11" fmla="*/ 2147483647 h 890"/>
                <a:gd name="T12" fmla="*/ 2147483647 w 215"/>
                <a:gd name="T13" fmla="*/ 2147483647 h 890"/>
                <a:gd name="T14" fmla="*/ 2147483647 w 215"/>
                <a:gd name="T15" fmla="*/ 2147483647 h 890"/>
                <a:gd name="T16" fmla="*/ 2147483647 w 215"/>
                <a:gd name="T17" fmla="*/ 2147483647 h 890"/>
                <a:gd name="T18" fmla="*/ 0 w 215"/>
                <a:gd name="T19" fmla="*/ 0 h 8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890"/>
                <a:gd name="T32" fmla="*/ 215 w 215"/>
                <a:gd name="T33" fmla="*/ 890 h 8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890">
                  <a:moveTo>
                    <a:pt x="0" y="0"/>
                  </a:moveTo>
                  <a:lnTo>
                    <a:pt x="0" y="779"/>
                  </a:lnTo>
                  <a:cubicBezTo>
                    <a:pt x="8" y="890"/>
                    <a:pt x="51" y="707"/>
                    <a:pt x="51" y="665"/>
                  </a:cubicBezTo>
                  <a:cubicBezTo>
                    <a:pt x="51" y="623"/>
                    <a:pt x="56" y="630"/>
                    <a:pt x="68" y="609"/>
                  </a:cubicBezTo>
                  <a:cubicBezTo>
                    <a:pt x="80" y="588"/>
                    <a:pt x="101" y="559"/>
                    <a:pt x="126" y="540"/>
                  </a:cubicBezTo>
                  <a:cubicBezTo>
                    <a:pt x="150" y="521"/>
                    <a:pt x="194" y="499"/>
                    <a:pt x="215" y="495"/>
                  </a:cubicBezTo>
                  <a:cubicBezTo>
                    <a:pt x="179" y="450"/>
                    <a:pt x="144" y="405"/>
                    <a:pt x="144" y="405"/>
                  </a:cubicBezTo>
                  <a:cubicBezTo>
                    <a:pt x="122" y="373"/>
                    <a:pt x="101" y="350"/>
                    <a:pt x="81" y="306"/>
                  </a:cubicBezTo>
                  <a:cubicBezTo>
                    <a:pt x="61" y="261"/>
                    <a:pt x="39" y="186"/>
                    <a:pt x="24" y="136"/>
                  </a:cubicBezTo>
                  <a:cubicBezTo>
                    <a:pt x="8" y="85"/>
                    <a:pt x="5" y="28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287587" y="1533971"/>
              <a:ext cx="341312" cy="1177925"/>
            </a:xfrm>
            <a:custGeom>
              <a:avLst/>
              <a:gdLst>
                <a:gd name="T0" fmla="*/ 2147483647 w 215"/>
                <a:gd name="T1" fmla="*/ 2147483647 h 890"/>
                <a:gd name="T2" fmla="*/ 2147483647 w 215"/>
                <a:gd name="T3" fmla="*/ 2147483647 h 890"/>
                <a:gd name="T4" fmla="*/ 2147483647 w 215"/>
                <a:gd name="T5" fmla="*/ 2147483647 h 890"/>
                <a:gd name="T6" fmla="*/ 2147483647 w 215"/>
                <a:gd name="T7" fmla="*/ 2147483647 h 890"/>
                <a:gd name="T8" fmla="*/ 2147483647 w 215"/>
                <a:gd name="T9" fmla="*/ 2147483647 h 890"/>
                <a:gd name="T10" fmla="*/ 0 w 215"/>
                <a:gd name="T11" fmla="*/ 2147483647 h 890"/>
                <a:gd name="T12" fmla="*/ 2147483647 w 215"/>
                <a:gd name="T13" fmla="*/ 2147483647 h 890"/>
                <a:gd name="T14" fmla="*/ 2147483647 w 215"/>
                <a:gd name="T15" fmla="*/ 2147483647 h 890"/>
                <a:gd name="T16" fmla="*/ 2147483647 w 215"/>
                <a:gd name="T17" fmla="*/ 2147483647 h 890"/>
                <a:gd name="T18" fmla="*/ 2147483647 w 215"/>
                <a:gd name="T19" fmla="*/ 2147483647 h 8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890"/>
                <a:gd name="T32" fmla="*/ 215 w 215"/>
                <a:gd name="T33" fmla="*/ 890 h 8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890">
                  <a:moveTo>
                    <a:pt x="215" y="890"/>
                  </a:moveTo>
                  <a:lnTo>
                    <a:pt x="215" y="111"/>
                  </a:lnTo>
                  <a:cubicBezTo>
                    <a:pt x="215" y="0"/>
                    <a:pt x="213" y="225"/>
                    <a:pt x="213" y="225"/>
                  </a:cubicBezTo>
                  <a:cubicBezTo>
                    <a:pt x="213" y="228"/>
                    <a:pt x="179" y="273"/>
                    <a:pt x="159" y="294"/>
                  </a:cubicBezTo>
                  <a:cubicBezTo>
                    <a:pt x="139" y="314"/>
                    <a:pt x="117" y="335"/>
                    <a:pt x="89" y="350"/>
                  </a:cubicBezTo>
                  <a:cubicBezTo>
                    <a:pt x="65" y="369"/>
                    <a:pt x="21" y="391"/>
                    <a:pt x="0" y="395"/>
                  </a:cubicBezTo>
                  <a:cubicBezTo>
                    <a:pt x="36" y="440"/>
                    <a:pt x="71" y="485"/>
                    <a:pt x="71" y="485"/>
                  </a:cubicBezTo>
                  <a:cubicBezTo>
                    <a:pt x="93" y="517"/>
                    <a:pt x="114" y="540"/>
                    <a:pt x="134" y="584"/>
                  </a:cubicBezTo>
                  <a:cubicBezTo>
                    <a:pt x="154" y="629"/>
                    <a:pt x="176" y="704"/>
                    <a:pt x="191" y="754"/>
                  </a:cubicBezTo>
                  <a:cubicBezTo>
                    <a:pt x="207" y="805"/>
                    <a:pt x="210" y="862"/>
                    <a:pt x="215" y="89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 flipV="1">
              <a:off x="2620962" y="975171"/>
              <a:ext cx="341312" cy="1177925"/>
            </a:xfrm>
            <a:custGeom>
              <a:avLst/>
              <a:gdLst>
                <a:gd name="T0" fmla="*/ 2147483647 w 215"/>
                <a:gd name="T1" fmla="*/ 2147483647 h 890"/>
                <a:gd name="T2" fmla="*/ 2147483647 w 215"/>
                <a:gd name="T3" fmla="*/ 2147483647 h 890"/>
                <a:gd name="T4" fmla="*/ 2147483647 w 215"/>
                <a:gd name="T5" fmla="*/ 2147483647 h 890"/>
                <a:gd name="T6" fmla="*/ 2147483647 w 215"/>
                <a:gd name="T7" fmla="*/ 2147483647 h 890"/>
                <a:gd name="T8" fmla="*/ 2147483647 w 215"/>
                <a:gd name="T9" fmla="*/ 2147483647 h 890"/>
                <a:gd name="T10" fmla="*/ 0 w 215"/>
                <a:gd name="T11" fmla="*/ 2147483647 h 890"/>
                <a:gd name="T12" fmla="*/ 2147483647 w 215"/>
                <a:gd name="T13" fmla="*/ 2147483647 h 890"/>
                <a:gd name="T14" fmla="*/ 2147483647 w 215"/>
                <a:gd name="T15" fmla="*/ 2147483647 h 890"/>
                <a:gd name="T16" fmla="*/ 2147483647 w 215"/>
                <a:gd name="T17" fmla="*/ 2147483647 h 890"/>
                <a:gd name="T18" fmla="*/ 2147483647 w 215"/>
                <a:gd name="T19" fmla="*/ 2147483647 h 8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890"/>
                <a:gd name="T32" fmla="*/ 215 w 215"/>
                <a:gd name="T33" fmla="*/ 890 h 8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890">
                  <a:moveTo>
                    <a:pt x="215" y="890"/>
                  </a:moveTo>
                  <a:lnTo>
                    <a:pt x="215" y="111"/>
                  </a:lnTo>
                  <a:cubicBezTo>
                    <a:pt x="215" y="0"/>
                    <a:pt x="213" y="225"/>
                    <a:pt x="213" y="225"/>
                  </a:cubicBezTo>
                  <a:cubicBezTo>
                    <a:pt x="213" y="228"/>
                    <a:pt x="179" y="273"/>
                    <a:pt x="159" y="294"/>
                  </a:cubicBezTo>
                  <a:cubicBezTo>
                    <a:pt x="139" y="314"/>
                    <a:pt x="117" y="335"/>
                    <a:pt x="89" y="350"/>
                  </a:cubicBezTo>
                  <a:cubicBezTo>
                    <a:pt x="65" y="369"/>
                    <a:pt x="21" y="391"/>
                    <a:pt x="0" y="395"/>
                  </a:cubicBezTo>
                  <a:cubicBezTo>
                    <a:pt x="36" y="440"/>
                    <a:pt x="71" y="485"/>
                    <a:pt x="71" y="485"/>
                  </a:cubicBezTo>
                  <a:cubicBezTo>
                    <a:pt x="93" y="517"/>
                    <a:pt x="114" y="540"/>
                    <a:pt x="134" y="584"/>
                  </a:cubicBezTo>
                  <a:cubicBezTo>
                    <a:pt x="154" y="629"/>
                    <a:pt x="176" y="704"/>
                    <a:pt x="191" y="754"/>
                  </a:cubicBezTo>
                  <a:cubicBezTo>
                    <a:pt x="207" y="805"/>
                    <a:pt x="210" y="862"/>
                    <a:pt x="215" y="89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5" y="2115448"/>
            <a:ext cx="424421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96" y="2137740"/>
            <a:ext cx="461436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5323979" y="5233764"/>
            <a:ext cx="3800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smtClean="0">
                <a:latin typeface="Calibri" panose="020F0502020204030204" pitchFamily="34" charset="0"/>
              </a:rPr>
              <a:t>J. </a:t>
            </a:r>
            <a:r>
              <a:rPr lang="cs-CZ" sz="1200" i="1" smtClean="0">
                <a:latin typeface="Calibri" panose="020F0502020204030204" pitchFamily="34" charset="0"/>
              </a:rPr>
              <a:t>Čtyroký </a:t>
            </a:r>
            <a:r>
              <a:rPr lang="en-US" sz="1200" i="1" smtClean="0">
                <a:latin typeface="Calibri" panose="020F0502020204030204" pitchFamily="34" charset="0"/>
              </a:rPr>
              <a:t>et al.</a:t>
            </a:r>
            <a:r>
              <a:rPr lang="en-US" sz="1200" smtClean="0">
                <a:latin typeface="Calibri" panose="020F0502020204030204" pitchFamily="34" charset="0"/>
              </a:rPr>
              <a:t> </a:t>
            </a:r>
            <a:r>
              <a:rPr lang="en-US" sz="1200">
                <a:latin typeface="Calibri" panose="020F0502020204030204" pitchFamily="34" charset="0"/>
              </a:rPr>
              <a:t>: </a:t>
            </a:r>
            <a:r>
              <a:rPr lang="en-US" sz="1200" i="1">
                <a:latin typeface="Calibri" panose="020F0502020204030204" pitchFamily="34" charset="0"/>
              </a:rPr>
              <a:t>Sensors and Actuators B </a:t>
            </a:r>
            <a:r>
              <a:rPr lang="en-US" sz="1200" smtClean="0">
                <a:latin typeface="Calibri" panose="020F0502020204030204" pitchFamily="34" charset="0"/>
              </a:rPr>
              <a:t>54, 66–73, 1999.</a:t>
            </a:r>
            <a:endParaRPr lang="en-US" sz="1200"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339752" y="841276"/>
            <a:ext cx="6611159" cy="648072"/>
            <a:chOff x="2339752" y="841276"/>
            <a:chExt cx="6611159" cy="648072"/>
          </a:xfrm>
        </p:grpSpPr>
        <p:sp>
          <p:nvSpPr>
            <p:cNvPr id="24" name="TextBox 23"/>
            <p:cNvSpPr txBox="1"/>
            <p:nvPr/>
          </p:nvSpPr>
          <p:spPr>
            <a:xfrm>
              <a:off x="2339752" y="976000"/>
              <a:ext cx="350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Mutually coupled surface plasmons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93426" y="1120016"/>
              <a:ext cx="3001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long-range (magn. symmetric)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8144" y="841276"/>
              <a:ext cx="3082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Calibri" panose="020F0502020204030204" pitchFamily="34" charset="0"/>
                  <a:cs typeface="Arial" panose="020B0604020202020204" pitchFamily="34" charset="0"/>
                </a:rPr>
                <a:t>short-range (magn. antisymm.)</a:t>
              </a: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091334"/>
                </p:ext>
              </p:extLst>
            </p:nvPr>
          </p:nvGraphicFramePr>
          <p:xfrm>
            <a:off x="5818919" y="1002432"/>
            <a:ext cx="2286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594" name="Equation" r:id="rId5" imgW="228600" imgH="342720" progId="Equation.DSMT4">
                    <p:embed/>
                  </p:oleObj>
                </mc:Choice>
                <mc:Fallback>
                  <p:oleObj name="Equation" r:id="rId5" imgW="2286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18919" y="1002432"/>
                          <a:ext cx="2286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Rectangle 30"/>
          <p:cNvSpPr/>
          <p:nvPr/>
        </p:nvSpPr>
        <p:spPr>
          <a:xfrm>
            <a:off x="111765" y="4779744"/>
            <a:ext cx="253360" cy="23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34664" y="4757772"/>
            <a:ext cx="253360" cy="23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352992" y="1777380"/>
            <a:ext cx="1642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>
                <a:latin typeface="Calibri" panose="020F0502020204030204" pitchFamily="34" charset="0"/>
                <a:cs typeface="Arial" panose="020B0604020202020204" pitchFamily="34" charset="0"/>
              </a:rPr>
              <a:t>Slightl</a:t>
            </a:r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y  asymmetric</a:t>
            </a:r>
            <a:b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smtClean="0">
                <a:latin typeface="Calibri" panose="020F050202020403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5696" y="3505086"/>
            <a:ext cx="115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short-range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34903" y="4203680"/>
            <a:ext cx="107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long-range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93332" y="3297446"/>
            <a:ext cx="115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short-range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71953" y="2763520"/>
            <a:ext cx="185969" cy="17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59632" y="4100996"/>
            <a:ext cx="185969" cy="17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754459" y="3210100"/>
            <a:ext cx="185969" cy="17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52848" y="4304025"/>
            <a:ext cx="185969" cy="17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302713" y="4203680"/>
            <a:ext cx="107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long-range</a:t>
            </a:r>
          </a:p>
        </p:txBody>
      </p:sp>
    </p:spTree>
    <p:extLst>
      <p:ext uri="{BB962C8B-B14F-4D97-AF65-F5344CB8AC3E}">
        <p14:creationId xmlns:p14="http://schemas.microsoft.com/office/powerpoint/2010/main" val="12458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839368"/>
              </p:ext>
            </p:extLst>
          </p:nvPr>
        </p:nvGraphicFramePr>
        <p:xfrm>
          <a:off x="1028700" y="1345332"/>
          <a:ext cx="7042150" cy="34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61" name="Picture" r:id="rId3" imgW="5058000" imgH="2714400" progId="Word.Picture.8">
                  <p:embed/>
                </p:oleObj>
              </mc:Choice>
              <mc:Fallback>
                <p:oleObj name="Picture" r:id="rId3" imgW="5058000" imgH="2714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1345332"/>
                        <a:ext cx="7042150" cy="3430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15563" y="103193"/>
            <a:ext cx="56763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Integrated-optic sensor</a:t>
            </a:r>
            <a:br>
              <a:rPr lang="cs-CZ" altLang="cs-CZ" sz="28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2800" b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based on surface plasmon resonance</a:t>
            </a:r>
            <a:endParaRPr lang="en-US" altLang="cs-CZ" sz="2800" b="1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92557" y="-22820"/>
            <a:ext cx="53572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Field distribution in the </a:t>
            </a: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waveguide</a:t>
            </a:r>
            <a:b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with </a:t>
            </a:r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 section supporting SP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10603" r="5327" b="9789"/>
          <a:stretch>
            <a:fillRect/>
          </a:stretch>
        </p:blipFill>
        <p:spPr bwMode="auto">
          <a:xfrm>
            <a:off x="58614" y="879797"/>
            <a:ext cx="4297362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677296"/>
              </p:ext>
            </p:extLst>
          </p:nvPr>
        </p:nvGraphicFramePr>
        <p:xfrm>
          <a:off x="53525" y="2785491"/>
          <a:ext cx="4518475" cy="25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84" name="Graph" r:id="rId4" imgW="4164480" imgH="3408480" progId="Origin50.Graph">
                  <p:embed/>
                </p:oleObj>
              </mc:Choice>
              <mc:Fallback>
                <p:oleObj name="Graph" r:id="rId4" imgW="4164480" imgH="34084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74" t="24292" b="10457"/>
                      <a:stretch>
                        <a:fillRect/>
                      </a:stretch>
                    </p:blipFill>
                    <p:spPr bwMode="auto">
                      <a:xfrm>
                        <a:off x="53525" y="2785491"/>
                        <a:ext cx="4518475" cy="2592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44613"/>
              </p:ext>
            </p:extLst>
          </p:nvPr>
        </p:nvGraphicFramePr>
        <p:xfrm>
          <a:off x="4716016" y="1014455"/>
          <a:ext cx="4307769" cy="2995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85" name="Graph" r:id="rId6" imgW="4227840" imgH="3396960" progId="Origin50.Graph">
                  <p:embed/>
                </p:oleObj>
              </mc:Choice>
              <mc:Fallback>
                <p:oleObj name="Graph" r:id="rId6" imgW="4227840" imgH="3396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51" t="10825" b="8557"/>
                      <a:stretch>
                        <a:fillRect/>
                      </a:stretch>
                    </p:blipFill>
                    <p:spPr bwMode="auto">
                      <a:xfrm>
                        <a:off x="4716016" y="1014455"/>
                        <a:ext cx="4307769" cy="2995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6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" t="-2467" r="-542" b="-4933"/>
          <a:stretch>
            <a:fillRect/>
          </a:stretch>
        </p:blipFill>
        <p:spPr bwMode="auto">
          <a:xfrm>
            <a:off x="973064" y="841328"/>
            <a:ext cx="7127328" cy="16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7783" y="-22820"/>
            <a:ext cx="57583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arrangement</a:t>
            </a:r>
          </a:p>
          <a:p>
            <a:pPr algn="ctr"/>
            <a:r>
              <a:rPr lang="en-US" altLang="cs-CZ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a SPR integrated-optic sensor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886359"/>
              </p:ext>
            </p:extLst>
          </p:nvPr>
        </p:nvGraphicFramePr>
        <p:xfrm>
          <a:off x="300252" y="2471415"/>
          <a:ext cx="4631788" cy="2762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33" name="Graph" r:id="rId4" imgW="4523040" imgH="2833920" progId="Origin50.Graph">
                  <p:embed/>
                </p:oleObj>
              </mc:Choice>
              <mc:Fallback>
                <p:oleObj name="Graph" r:id="rId4" imgW="4523040" imgH="2833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61" t="5208" r="4536" b="7622"/>
                      <a:stretch>
                        <a:fillRect/>
                      </a:stretch>
                    </p:blipFill>
                    <p:spPr bwMode="auto">
                      <a:xfrm>
                        <a:off x="300252" y="2471415"/>
                        <a:ext cx="4631788" cy="2762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70652" y="4009628"/>
            <a:ext cx="29033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/>
              <a:t>Refractive index resolution</a:t>
            </a:r>
          </a:p>
          <a:p>
            <a:pPr algn="ctr"/>
            <a:r>
              <a:rPr lang="en-US" altLang="cs-CZ"/>
              <a:t>better than 1.2×10</a:t>
            </a:r>
            <a:r>
              <a:rPr lang="en-US" altLang="cs-CZ" baseline="30000"/>
              <a:t>-6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2954" y="5247832"/>
            <a:ext cx="6473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J</a:t>
            </a:r>
            <a:r>
              <a:rPr lang="cs-CZ" sz="1200"/>
              <a:t>. Dostalek, J. Čtyroký, J. </a:t>
            </a:r>
            <a:r>
              <a:rPr lang="cs-CZ" sz="1200" smtClean="0"/>
              <a:t>Homola</a:t>
            </a:r>
            <a:r>
              <a:rPr lang="en-US" sz="1200" smtClean="0"/>
              <a:t> et al.</a:t>
            </a:r>
            <a:r>
              <a:rPr lang="cs-CZ" sz="1200" smtClean="0"/>
              <a:t>, </a:t>
            </a:r>
            <a:r>
              <a:rPr lang="cs-CZ" sz="1200" i="1" smtClean="0"/>
              <a:t>Sensors </a:t>
            </a:r>
            <a:r>
              <a:rPr lang="cs-CZ" sz="1200" i="1"/>
              <a:t>and Actuators B-Chemical </a:t>
            </a:r>
            <a:r>
              <a:rPr lang="cs-CZ" sz="1200" b="1" i="1"/>
              <a:t>76, </a:t>
            </a:r>
            <a:r>
              <a:rPr lang="cs-CZ" sz="1200"/>
              <a:t>8-12 (2001</a:t>
            </a:r>
            <a:r>
              <a:rPr lang="cs-CZ" sz="1200" smtClean="0"/>
              <a:t>)</a:t>
            </a:r>
            <a:r>
              <a:rPr lang="en-US" sz="1200" smtClean="0"/>
              <a:t>.</a:t>
            </a:r>
            <a:endParaRPr lang="cs-CZ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Text Box 2"/>
          <p:cNvSpPr txBox="1">
            <a:spLocks noChangeArrowheads="1"/>
          </p:cNvSpPr>
          <p:nvPr/>
        </p:nvSpPr>
        <p:spPr bwMode="auto">
          <a:xfrm>
            <a:off x="2204686" y="49188"/>
            <a:ext cx="4734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“Bulk” surface plasmon sensor</a:t>
            </a:r>
            <a:endParaRPr lang="en-US" sz="28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190897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0" y="1908970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latin typeface="Calibri" pitchFamily="34" charset="0"/>
                <a:cs typeface="Times New Roman" pitchFamily="18" charset="0"/>
              </a:rPr>
              <a:t>`</a:t>
            </a:r>
            <a:endParaRPr lang="en-GB" sz="2400">
              <a:latin typeface="Calibri" pitchFamily="34" charset="0"/>
            </a:endParaRPr>
          </a:p>
        </p:txBody>
      </p:sp>
      <p:graphicFrame>
        <p:nvGraphicFramePr>
          <p:cNvPr id="18435" name="Object 6"/>
          <p:cNvGraphicFramePr>
            <a:graphicFrameLocks noChangeAspect="1"/>
          </p:cNvGraphicFramePr>
          <p:nvPr/>
        </p:nvGraphicFramePr>
        <p:xfrm>
          <a:off x="358775" y="3302000"/>
          <a:ext cx="4213225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41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5455"/>
                      <a:stretch>
                        <a:fillRect/>
                      </a:stretch>
                    </p:blipFill>
                    <p:spPr bwMode="auto">
                      <a:xfrm>
                        <a:off x="358775" y="3302000"/>
                        <a:ext cx="4213225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9" name="Picture 7" descr="SPR6"/>
          <p:cNvPicPr>
            <a:picLocks noChangeAspect="1" noChangeArrowheads="1"/>
          </p:cNvPicPr>
          <p:nvPr/>
        </p:nvPicPr>
        <p:blipFill>
          <a:blip r:embed="rId5" cstate="print"/>
          <a:srcRect l="12500" t="10123" r="14999" b="287"/>
          <a:stretch>
            <a:fillRect/>
          </a:stretch>
        </p:blipFill>
        <p:spPr bwMode="auto">
          <a:xfrm>
            <a:off x="4876800" y="2292616"/>
            <a:ext cx="4038600" cy="27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5265729" y="1255449"/>
            <a:ext cx="30242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latin typeface="Calibri" pitchFamily="34" charset="0"/>
              </a:rPr>
              <a:t>Refractive index resolution </a:t>
            </a:r>
            <a:br>
              <a:rPr lang="en-US" sz="2000" smtClean="0">
                <a:latin typeface="Calibri" pitchFamily="34" charset="0"/>
              </a:rPr>
            </a:br>
            <a:r>
              <a:rPr lang="en-US" sz="2000" smtClean="0">
                <a:latin typeface="Calibri" pitchFamily="34" charset="0"/>
              </a:rPr>
              <a:t>of about 1×10</a:t>
            </a:r>
            <a:r>
              <a:rPr lang="en-US" sz="2000" baseline="30000" smtClean="0">
                <a:latin typeface="Calibri" pitchFamily="34" charset="0"/>
              </a:rPr>
              <a:t>-7</a:t>
            </a:r>
            <a:endParaRPr lang="en-US" sz="2000" baseline="30000"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2021"/>
              </p:ext>
            </p:extLst>
          </p:nvPr>
        </p:nvGraphicFramePr>
        <p:xfrm>
          <a:off x="467544" y="336062"/>
          <a:ext cx="3975100" cy="285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42" r:id="rId6" imgW="10258425" imgH="7439025" progId="">
                  <p:embed/>
                </p:oleObj>
              </mc:Choice>
              <mc:Fallback>
                <p:oleObj r:id="rId6" imgW="10258425" imgH="743902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421" b="-1711"/>
                      <a:stretch>
                        <a:fillRect/>
                      </a:stretch>
                    </p:blipFill>
                    <p:spPr bwMode="auto">
                      <a:xfrm>
                        <a:off x="467544" y="336062"/>
                        <a:ext cx="3975100" cy="285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10"/>
          <p:cNvSpPr>
            <a:spLocks/>
          </p:cNvSpPr>
          <p:nvPr/>
        </p:nvSpPr>
        <p:spPr bwMode="auto">
          <a:xfrm>
            <a:off x="2822377" y="2058208"/>
            <a:ext cx="82723" cy="485173"/>
          </a:xfrm>
          <a:custGeom>
            <a:avLst/>
            <a:gdLst>
              <a:gd name="T0" fmla="*/ 0 w 215"/>
              <a:gd name="T1" fmla="*/ 0 h 890"/>
              <a:gd name="T2" fmla="*/ 0 w 215"/>
              <a:gd name="T3" fmla="*/ 2147483647 h 890"/>
              <a:gd name="T4" fmla="*/ 2147483647 w 215"/>
              <a:gd name="T5" fmla="*/ 2147483647 h 890"/>
              <a:gd name="T6" fmla="*/ 2147483647 w 215"/>
              <a:gd name="T7" fmla="*/ 2147483647 h 890"/>
              <a:gd name="T8" fmla="*/ 2147483647 w 215"/>
              <a:gd name="T9" fmla="*/ 2147483647 h 890"/>
              <a:gd name="T10" fmla="*/ 2147483647 w 215"/>
              <a:gd name="T11" fmla="*/ 2147483647 h 890"/>
              <a:gd name="T12" fmla="*/ 2147483647 w 215"/>
              <a:gd name="T13" fmla="*/ 2147483647 h 890"/>
              <a:gd name="T14" fmla="*/ 2147483647 w 215"/>
              <a:gd name="T15" fmla="*/ 2147483647 h 890"/>
              <a:gd name="T16" fmla="*/ 2147483647 w 215"/>
              <a:gd name="T17" fmla="*/ 2147483647 h 890"/>
              <a:gd name="T18" fmla="*/ 0 w 215"/>
              <a:gd name="T19" fmla="*/ 0 h 8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5"/>
              <a:gd name="T31" fmla="*/ 0 h 890"/>
              <a:gd name="T32" fmla="*/ 215 w 215"/>
              <a:gd name="T33" fmla="*/ 890 h 8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5" h="890">
                <a:moveTo>
                  <a:pt x="0" y="0"/>
                </a:moveTo>
                <a:lnTo>
                  <a:pt x="0" y="779"/>
                </a:lnTo>
                <a:cubicBezTo>
                  <a:pt x="8" y="890"/>
                  <a:pt x="51" y="707"/>
                  <a:pt x="51" y="665"/>
                </a:cubicBezTo>
                <a:cubicBezTo>
                  <a:pt x="51" y="623"/>
                  <a:pt x="56" y="630"/>
                  <a:pt x="68" y="609"/>
                </a:cubicBezTo>
                <a:cubicBezTo>
                  <a:pt x="80" y="588"/>
                  <a:pt x="101" y="559"/>
                  <a:pt x="126" y="540"/>
                </a:cubicBezTo>
                <a:cubicBezTo>
                  <a:pt x="150" y="521"/>
                  <a:pt x="194" y="499"/>
                  <a:pt x="215" y="495"/>
                </a:cubicBezTo>
                <a:cubicBezTo>
                  <a:pt x="179" y="450"/>
                  <a:pt x="144" y="405"/>
                  <a:pt x="144" y="405"/>
                </a:cubicBezTo>
                <a:cubicBezTo>
                  <a:pt x="122" y="373"/>
                  <a:pt x="101" y="350"/>
                  <a:pt x="81" y="306"/>
                </a:cubicBezTo>
                <a:cubicBezTo>
                  <a:pt x="61" y="261"/>
                  <a:pt x="39" y="186"/>
                  <a:pt x="24" y="136"/>
                </a:cubicBezTo>
                <a:cubicBezTo>
                  <a:pt x="8" y="85"/>
                  <a:pt x="5" y="28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V="1">
            <a:off x="2822377" y="2358259"/>
            <a:ext cx="165447" cy="485173"/>
          </a:xfrm>
          <a:custGeom>
            <a:avLst/>
            <a:gdLst>
              <a:gd name="T0" fmla="*/ 0 w 215"/>
              <a:gd name="T1" fmla="*/ 0 h 890"/>
              <a:gd name="T2" fmla="*/ 0 w 215"/>
              <a:gd name="T3" fmla="*/ 2147483647 h 890"/>
              <a:gd name="T4" fmla="*/ 2147483647 w 215"/>
              <a:gd name="T5" fmla="*/ 2147483647 h 890"/>
              <a:gd name="T6" fmla="*/ 2147483647 w 215"/>
              <a:gd name="T7" fmla="*/ 2147483647 h 890"/>
              <a:gd name="T8" fmla="*/ 2147483647 w 215"/>
              <a:gd name="T9" fmla="*/ 2147483647 h 890"/>
              <a:gd name="T10" fmla="*/ 2147483647 w 215"/>
              <a:gd name="T11" fmla="*/ 2147483647 h 890"/>
              <a:gd name="T12" fmla="*/ 2147483647 w 215"/>
              <a:gd name="T13" fmla="*/ 2147483647 h 890"/>
              <a:gd name="T14" fmla="*/ 2147483647 w 215"/>
              <a:gd name="T15" fmla="*/ 2147483647 h 890"/>
              <a:gd name="T16" fmla="*/ 2147483647 w 215"/>
              <a:gd name="T17" fmla="*/ 2147483647 h 890"/>
              <a:gd name="T18" fmla="*/ 0 w 215"/>
              <a:gd name="T19" fmla="*/ 0 h 8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5"/>
              <a:gd name="T31" fmla="*/ 0 h 890"/>
              <a:gd name="T32" fmla="*/ 215 w 215"/>
              <a:gd name="T33" fmla="*/ 890 h 8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5" h="890">
                <a:moveTo>
                  <a:pt x="0" y="0"/>
                </a:moveTo>
                <a:lnTo>
                  <a:pt x="0" y="779"/>
                </a:lnTo>
                <a:cubicBezTo>
                  <a:pt x="8" y="890"/>
                  <a:pt x="51" y="707"/>
                  <a:pt x="51" y="665"/>
                </a:cubicBezTo>
                <a:cubicBezTo>
                  <a:pt x="51" y="623"/>
                  <a:pt x="56" y="630"/>
                  <a:pt x="68" y="609"/>
                </a:cubicBezTo>
                <a:cubicBezTo>
                  <a:pt x="80" y="588"/>
                  <a:pt x="101" y="559"/>
                  <a:pt x="126" y="540"/>
                </a:cubicBezTo>
                <a:cubicBezTo>
                  <a:pt x="150" y="521"/>
                  <a:pt x="194" y="499"/>
                  <a:pt x="215" y="495"/>
                </a:cubicBezTo>
                <a:cubicBezTo>
                  <a:pt x="179" y="450"/>
                  <a:pt x="144" y="405"/>
                  <a:pt x="144" y="405"/>
                </a:cubicBezTo>
                <a:cubicBezTo>
                  <a:pt x="122" y="373"/>
                  <a:pt x="101" y="350"/>
                  <a:pt x="81" y="306"/>
                </a:cubicBezTo>
                <a:cubicBezTo>
                  <a:pt x="61" y="261"/>
                  <a:pt x="39" y="186"/>
                  <a:pt x="24" y="136"/>
                </a:cubicBezTo>
                <a:cubicBezTo>
                  <a:pt x="8" y="85"/>
                  <a:pt x="5" y="28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455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54608" y="49188"/>
            <a:ext cx="6234784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moni</a:t>
            </a:r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cs”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cs-CZ" sz="2000" smtClean="0">
                <a:latin typeface="Calibri" pitchFamily="34" charset="0"/>
              </a:rPr>
              <a:t>(</a:t>
            </a:r>
            <a:r>
              <a:rPr lang="en-US" sz="2000" smtClean="0">
                <a:latin typeface="Calibri" pitchFamily="34" charset="0"/>
              </a:rPr>
              <a:t>“ph</a:t>
            </a:r>
            <a:r>
              <a:rPr lang="cs-CZ" sz="2000" smtClean="0">
                <a:latin typeface="Calibri" pitchFamily="34" charset="0"/>
              </a:rPr>
              <a:t>otoni</a:t>
            </a:r>
            <a:r>
              <a:rPr lang="en-US" sz="2000" smtClean="0">
                <a:latin typeface="Calibri" pitchFamily="34" charset="0"/>
              </a:rPr>
              <a:t>cs”</a:t>
            </a:r>
            <a:r>
              <a:rPr lang="cs-CZ" sz="2000" smtClean="0">
                <a:latin typeface="Calibri" pitchFamily="34" charset="0"/>
              </a:rPr>
              <a:t> </a:t>
            </a:r>
            <a:r>
              <a:rPr lang="en-US" sz="2000" smtClean="0">
                <a:latin typeface="Calibri" pitchFamily="34" charset="0"/>
              </a:rPr>
              <a:t>using surface plasmons instead of photonics</a:t>
            </a:r>
            <a:r>
              <a:rPr lang="cs-CZ" sz="2000" smtClean="0">
                <a:latin typeface="Calibri" pitchFamily="34" charset="0"/>
              </a:rPr>
              <a:t>)</a:t>
            </a:r>
            <a:endParaRPr lang="cs-CZ" sz="2000">
              <a:latin typeface="Calibri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84238" y="1017230"/>
            <a:ext cx="348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alibri" pitchFamily="34" charset="0"/>
              </a:rPr>
              <a:t>2D </a:t>
            </a:r>
            <a:r>
              <a:rPr lang="en-US" sz="2000" smtClean="0">
                <a:latin typeface="Calibri" pitchFamily="34" charset="0"/>
              </a:rPr>
              <a:t>guiding of surface plasmons</a:t>
            </a:r>
            <a:r>
              <a:rPr lang="cs-CZ" sz="2000" smtClean="0">
                <a:latin typeface="Calibri" pitchFamily="34" charset="0"/>
              </a:rPr>
              <a:t> </a:t>
            </a:r>
            <a:endParaRPr lang="cs-CZ" sz="2000">
              <a:latin typeface="Calibri" pitchFamily="34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513" y="1627188"/>
            <a:ext cx="3194050" cy="169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066" y="1297327"/>
            <a:ext cx="2873375" cy="179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3590" y="3457567"/>
            <a:ext cx="2228850" cy="185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970510" y="3484076"/>
            <a:ext cx="1136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latin typeface="Calibri" pitchFamily="34" charset="0"/>
              </a:rPr>
              <a:t>90° </a:t>
            </a:r>
            <a:r>
              <a:rPr lang="en-US" sz="2000" smtClean="0">
                <a:latin typeface="Calibri" pitchFamily="34" charset="0"/>
              </a:rPr>
              <a:t>bend</a:t>
            </a:r>
            <a:endParaRPr lang="cs-CZ" sz="2000">
              <a:latin typeface="Calibri" pitchFamily="34" charset="0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73100" y="3489855"/>
            <a:ext cx="38989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700" indent="-12700">
              <a:spcAft>
                <a:spcPct val="25000"/>
              </a:spcAft>
            </a:pPr>
            <a:r>
              <a:rPr lang="cs-CZ" sz="2000">
                <a:latin typeface="Calibri" pitchFamily="34" charset="0"/>
              </a:rPr>
              <a:t>SP </a:t>
            </a:r>
            <a:r>
              <a:rPr lang="en-US" sz="2000" smtClean="0">
                <a:latin typeface="Calibri" pitchFamily="34" charset="0"/>
              </a:rPr>
              <a:t>enables localization of radiation </a:t>
            </a:r>
            <a:r>
              <a:rPr lang="cs-CZ" sz="2000" smtClean="0">
                <a:latin typeface="Calibri" pitchFamily="34" charset="0"/>
              </a:rPr>
              <a:t> </a:t>
            </a:r>
            <a:r>
              <a:rPr lang="en-US" sz="2000" smtClean="0">
                <a:latin typeface="Calibri" pitchFamily="34" charset="0"/>
              </a:rPr>
              <a:t>well below the diffraction limit.</a:t>
            </a:r>
            <a:endParaRPr lang="cs-CZ" sz="2000">
              <a:latin typeface="Calibri" pitchFamily="34" charset="0"/>
            </a:endParaRPr>
          </a:p>
          <a:p>
            <a:pPr marL="12700" indent="-12700">
              <a:spcAft>
                <a:spcPct val="25000"/>
              </a:spcAft>
            </a:pPr>
            <a:r>
              <a:rPr lang="en-US" sz="2000" smtClean="0">
                <a:latin typeface="Calibri" pitchFamily="34" charset="0"/>
              </a:rPr>
              <a:t>However, strong attenutation due to</a:t>
            </a:r>
            <a:r>
              <a:rPr lang="cs-CZ" sz="2000" smtClean="0">
                <a:latin typeface="Calibri" pitchFamily="34" charset="0"/>
              </a:rPr>
              <a:t> </a:t>
            </a:r>
            <a:r>
              <a:rPr lang="en-US" sz="2000" smtClean="0">
                <a:latin typeface="Calibri" pitchFamily="34" charset="0"/>
              </a:rPr>
              <a:t>ohmic loss in metal allows for propagation at very short distances of the orders of </a:t>
            </a:r>
            <a:r>
              <a:rPr lang="cs-CZ" sz="2000" smtClean="0">
                <a:latin typeface="Calibri" pitchFamily="34" charset="0"/>
              </a:rPr>
              <a:t> 1-100</a:t>
            </a:r>
            <a:r>
              <a:rPr lang="cs-CZ" sz="2000" smtClean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cs-CZ" sz="2000">
                <a:solidFill>
                  <a:srgbClr val="800000"/>
                </a:solidFill>
                <a:latin typeface="Calibri" pitchFamily="34" charset="0"/>
              </a:rPr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6178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805843" y="49188"/>
            <a:ext cx="3532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Plasmonic waveguides</a:t>
            </a:r>
            <a:endParaRPr 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Obdélník 39"/>
          <p:cNvSpPr/>
          <p:nvPr/>
        </p:nvSpPr>
        <p:spPr>
          <a:xfrm>
            <a:off x="1121068" y="1816352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002060"/>
                </a:solidFill>
              </a:rPr>
              <a:t>Re(</a:t>
            </a:r>
            <a:r>
              <a:rPr lang="cs-CZ" sz="1200" dirty="0" err="1" smtClean="0">
                <a:solidFill>
                  <a:srgbClr val="002060"/>
                </a:solidFill>
              </a:rPr>
              <a:t>E</a:t>
            </a:r>
            <a:r>
              <a:rPr lang="cs-CZ" sz="1200" baseline="-25000" dirty="0" err="1" smtClean="0">
                <a:solidFill>
                  <a:srgbClr val="002060"/>
                </a:solidFill>
              </a:rPr>
              <a:t>y</a:t>
            </a:r>
            <a:r>
              <a:rPr lang="cs-CZ" sz="1200" dirty="0" smtClean="0">
                <a:solidFill>
                  <a:srgbClr val="002060"/>
                </a:solidFill>
              </a:rPr>
              <a:t>)</a:t>
            </a:r>
            <a:endParaRPr lang="cs-CZ" sz="1200" dirty="0">
              <a:solidFill>
                <a:srgbClr val="002060"/>
              </a:solidFill>
            </a:endParaRPr>
          </a:p>
        </p:txBody>
      </p:sp>
      <p:sp>
        <p:nvSpPr>
          <p:cNvPr id="6" name="Obdélník 41"/>
          <p:cNvSpPr/>
          <p:nvPr/>
        </p:nvSpPr>
        <p:spPr>
          <a:xfrm>
            <a:off x="2092452" y="1816352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002060"/>
                </a:solidFill>
              </a:rPr>
              <a:t>Re(</a:t>
            </a:r>
            <a:r>
              <a:rPr lang="cs-CZ" sz="1200" dirty="0" err="1" smtClean="0">
                <a:solidFill>
                  <a:srgbClr val="002060"/>
                </a:solidFill>
              </a:rPr>
              <a:t>H</a:t>
            </a:r>
            <a:r>
              <a:rPr lang="cs-CZ" sz="1200" baseline="-25000" dirty="0" err="1" smtClean="0">
                <a:solidFill>
                  <a:srgbClr val="002060"/>
                </a:solidFill>
              </a:rPr>
              <a:t>x</a:t>
            </a:r>
            <a:r>
              <a:rPr lang="cs-CZ" sz="1200" dirty="0" smtClean="0">
                <a:solidFill>
                  <a:srgbClr val="002060"/>
                </a:solidFill>
              </a:rPr>
              <a:t>)</a:t>
            </a:r>
            <a:endParaRPr lang="cs-CZ" sz="1200" dirty="0">
              <a:solidFill>
                <a:srgbClr val="002060"/>
              </a:solidFill>
            </a:endParaRPr>
          </a:p>
        </p:txBody>
      </p:sp>
      <p:sp>
        <p:nvSpPr>
          <p:cNvPr id="7" name="Obdélník 46"/>
          <p:cNvSpPr/>
          <p:nvPr/>
        </p:nvSpPr>
        <p:spPr>
          <a:xfrm>
            <a:off x="3067329" y="1816352"/>
            <a:ext cx="2008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 smtClean="0">
                <a:solidFill>
                  <a:srgbClr val="002060"/>
                </a:solidFill>
              </a:rPr>
              <a:t>Symmetric</a:t>
            </a:r>
            <a:r>
              <a:rPr lang="cs-CZ" sz="1200" dirty="0" smtClean="0">
                <a:solidFill>
                  <a:srgbClr val="002060"/>
                </a:solidFill>
              </a:rPr>
              <a:t>       </a:t>
            </a:r>
            <a:r>
              <a:rPr lang="cs-CZ" sz="1200" dirty="0" err="1" smtClean="0">
                <a:solidFill>
                  <a:srgbClr val="002060"/>
                </a:solidFill>
              </a:rPr>
              <a:t>Asymmetric</a:t>
            </a:r>
            <a:endParaRPr lang="cs-CZ" sz="1200" dirty="0">
              <a:solidFill>
                <a:srgbClr val="002060"/>
              </a:solidFill>
            </a:endParaRPr>
          </a:p>
        </p:txBody>
      </p:sp>
      <p:sp>
        <p:nvSpPr>
          <p:cNvPr id="8" name="Obdélník 47"/>
          <p:cNvSpPr/>
          <p:nvPr/>
        </p:nvSpPr>
        <p:spPr>
          <a:xfrm>
            <a:off x="890260" y="2987647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 err="1" smtClean="0">
                <a:solidFill>
                  <a:srgbClr val="002060"/>
                </a:solidFill>
              </a:rPr>
              <a:t>Dielectrically</a:t>
            </a:r>
            <a:r>
              <a:rPr lang="cs-CZ" sz="1400" b="1" dirty="0" smtClean="0">
                <a:solidFill>
                  <a:srgbClr val="002060"/>
                </a:solidFill>
              </a:rPr>
              <a:t> </a:t>
            </a:r>
            <a:r>
              <a:rPr lang="cs-CZ" sz="1400" b="1" dirty="0" err="1" smtClean="0">
                <a:solidFill>
                  <a:srgbClr val="002060"/>
                </a:solidFill>
              </a:rPr>
              <a:t>supported</a:t>
            </a:r>
            <a:r>
              <a:rPr lang="cs-CZ" sz="1400" b="1" dirty="0" smtClean="0">
                <a:solidFill>
                  <a:srgbClr val="002060"/>
                </a:solidFill>
              </a:rPr>
              <a:t>             Metal </a:t>
            </a:r>
            <a:r>
              <a:rPr lang="cs-CZ" sz="1400" b="1" dirty="0" err="1" smtClean="0">
                <a:solidFill>
                  <a:srgbClr val="002060"/>
                </a:solidFill>
              </a:rPr>
              <a:t>stripe</a:t>
            </a:r>
            <a:r>
              <a:rPr lang="cs-CZ" sz="1400" b="1" dirty="0" smtClean="0">
                <a:solidFill>
                  <a:srgbClr val="002060"/>
                </a:solidFill>
              </a:rPr>
              <a:t> </a:t>
            </a:r>
            <a:r>
              <a:rPr lang="cs-CZ" sz="1400" b="1" dirty="0">
                <a:solidFill>
                  <a:srgbClr val="002060"/>
                </a:solidFill>
              </a:rPr>
              <a:t>	</a:t>
            </a:r>
            <a:r>
              <a:rPr lang="cs-CZ" sz="1400" b="1" dirty="0" smtClean="0">
                <a:solidFill>
                  <a:srgbClr val="002060"/>
                </a:solidFill>
              </a:rPr>
              <a:t>        SLOT (gap)</a:t>
            </a:r>
          </a:p>
          <a:p>
            <a:r>
              <a:rPr lang="cs-CZ" sz="1400" b="1" dirty="0">
                <a:solidFill>
                  <a:srgbClr val="002060"/>
                </a:solidFill>
              </a:rPr>
              <a:t> </a:t>
            </a:r>
            <a:r>
              <a:rPr lang="cs-CZ" sz="1400" b="1" dirty="0" smtClean="0">
                <a:solidFill>
                  <a:srgbClr val="002060"/>
                </a:solidFill>
              </a:rPr>
              <a:t>           (=LOADED)</a:t>
            </a:r>
            <a:endParaRPr lang="cs-CZ" sz="1400" b="1" dirty="0">
              <a:solidFill>
                <a:srgbClr val="002060"/>
              </a:solidFill>
            </a:endParaRP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" y="937283"/>
            <a:ext cx="7932409" cy="3939586"/>
          </a:xfrm>
          <a:prstGeom prst="rect">
            <a:avLst/>
          </a:prstGeom>
        </p:spPr>
      </p:pic>
      <p:sp>
        <p:nvSpPr>
          <p:cNvPr id="4" name="Obdélník 37"/>
          <p:cNvSpPr/>
          <p:nvPr/>
        </p:nvSpPr>
        <p:spPr>
          <a:xfrm>
            <a:off x="907757" y="697260"/>
            <a:ext cx="7345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002060"/>
                </a:solidFill>
              </a:rPr>
              <a:t>Metal–</a:t>
            </a:r>
            <a:r>
              <a:rPr lang="cs-CZ" sz="1400" b="1" dirty="0" err="1">
                <a:solidFill>
                  <a:srgbClr val="002060"/>
                </a:solidFill>
              </a:rPr>
              <a:t>dielectric</a:t>
            </a:r>
            <a:r>
              <a:rPr lang="cs-CZ" sz="1400" b="1" dirty="0">
                <a:solidFill>
                  <a:srgbClr val="002060"/>
                </a:solidFill>
              </a:rPr>
              <a:t> </a:t>
            </a:r>
            <a:r>
              <a:rPr lang="cs-CZ" sz="1400" b="1" smtClean="0">
                <a:solidFill>
                  <a:srgbClr val="002060"/>
                </a:solidFill>
              </a:rPr>
              <a:t>interface </a:t>
            </a:r>
            <a:r>
              <a:rPr lang="en-US" sz="1400" b="1" smtClean="0">
                <a:solidFill>
                  <a:srgbClr val="002060"/>
                </a:solidFill>
              </a:rPr>
              <a:t> </a:t>
            </a:r>
            <a:r>
              <a:rPr lang="cs-CZ" sz="1400" b="1" smtClean="0">
                <a:solidFill>
                  <a:srgbClr val="002060"/>
                </a:solidFill>
              </a:rPr>
              <a:t> 	</a:t>
            </a:r>
            <a:r>
              <a:rPr lang="en-US" sz="1400" b="1" smtClean="0">
                <a:solidFill>
                  <a:srgbClr val="002060"/>
                </a:solidFill>
              </a:rPr>
              <a:t>IM</a:t>
            </a:r>
            <a:r>
              <a:rPr lang="cs-CZ" sz="1400" b="1" dirty="0" smtClean="0">
                <a:solidFill>
                  <a:srgbClr val="002060"/>
                </a:solidFill>
              </a:rPr>
              <a:t>I </a:t>
            </a:r>
            <a:r>
              <a:rPr lang="en-US" sz="1400" b="1" dirty="0" smtClean="0">
                <a:solidFill>
                  <a:srgbClr val="002060"/>
                </a:solidFill>
              </a:rPr>
              <a:t>(metal film) </a:t>
            </a:r>
            <a:r>
              <a:rPr lang="cs-CZ" sz="1400" b="1" dirty="0" err="1" smtClean="0">
                <a:solidFill>
                  <a:srgbClr val="002060"/>
                </a:solidFill>
              </a:rPr>
              <a:t>structure</a:t>
            </a:r>
            <a:r>
              <a:rPr lang="cs-CZ" sz="1400" b="1" dirty="0" smtClean="0">
                <a:solidFill>
                  <a:srgbClr val="002060"/>
                </a:solidFill>
              </a:rPr>
              <a:t> </a:t>
            </a:r>
            <a:r>
              <a:rPr lang="cs-CZ" sz="1400" b="1" dirty="0">
                <a:solidFill>
                  <a:srgbClr val="002060"/>
                </a:solidFill>
              </a:rPr>
              <a:t>	</a:t>
            </a:r>
            <a:r>
              <a:rPr lang="cs-CZ" sz="1400" b="1" dirty="0" smtClean="0">
                <a:solidFill>
                  <a:srgbClr val="002060"/>
                </a:solidFill>
              </a:rPr>
              <a:t>       MIM </a:t>
            </a:r>
            <a:r>
              <a:rPr lang="cs-CZ" sz="1400" b="1" dirty="0" err="1" smtClean="0">
                <a:solidFill>
                  <a:srgbClr val="002060"/>
                </a:solidFill>
              </a:rPr>
              <a:t>structures</a:t>
            </a:r>
            <a:endParaRPr lang="cs-CZ" sz="1400" b="1" dirty="0">
              <a:solidFill>
                <a:srgbClr val="002060"/>
              </a:solidFill>
            </a:endParaRPr>
          </a:p>
        </p:txBody>
      </p:sp>
      <p:sp>
        <p:nvSpPr>
          <p:cNvPr id="9" name="Obdélník 48"/>
          <p:cNvSpPr/>
          <p:nvPr/>
        </p:nvSpPr>
        <p:spPr>
          <a:xfrm>
            <a:off x="907756" y="4856209"/>
            <a:ext cx="7813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     </a:t>
            </a:r>
            <a:r>
              <a:rPr lang="cs-CZ" sz="1400" b="1" dirty="0" err="1" smtClean="0">
                <a:solidFill>
                  <a:srgbClr val="002060"/>
                </a:solidFill>
              </a:rPr>
              <a:t>Low</a:t>
            </a:r>
            <a:r>
              <a:rPr lang="cs-CZ" sz="1400" b="1" dirty="0" smtClean="0">
                <a:solidFill>
                  <a:srgbClr val="002060"/>
                </a:solidFill>
              </a:rPr>
              <a:t>-index </a:t>
            </a:r>
            <a:r>
              <a:rPr lang="cs-CZ" sz="1400" b="1">
                <a:solidFill>
                  <a:srgbClr val="002060"/>
                </a:solidFill>
              </a:rPr>
              <a:t>hybrid </a:t>
            </a:r>
            <a:r>
              <a:rPr lang="cs-CZ" sz="1400" b="1" smtClean="0">
                <a:solidFill>
                  <a:srgbClr val="002060"/>
                </a:solidFill>
              </a:rPr>
              <a:t>                      	 </a:t>
            </a:r>
            <a:r>
              <a:rPr lang="cs-CZ" sz="1400" b="1" dirty="0" err="1" smtClean="0">
                <a:solidFill>
                  <a:srgbClr val="002060"/>
                </a:solidFill>
              </a:rPr>
              <a:t>Wedge</a:t>
            </a:r>
            <a:r>
              <a:rPr lang="cs-CZ" sz="1400" b="1" dirty="0" smtClean="0">
                <a:solidFill>
                  <a:srgbClr val="002060"/>
                </a:solidFill>
              </a:rPr>
              <a:t> </a:t>
            </a:r>
            <a:r>
              <a:rPr lang="cs-CZ" sz="1400" b="1" dirty="0">
                <a:solidFill>
                  <a:srgbClr val="002060"/>
                </a:solidFill>
              </a:rPr>
              <a:t>	</a:t>
            </a:r>
            <a:r>
              <a:rPr lang="cs-CZ" sz="1400" b="1" smtClean="0">
                <a:solidFill>
                  <a:srgbClr val="002060"/>
                </a:solidFill>
              </a:rPr>
              <a:t>                        	</a:t>
            </a:r>
            <a:r>
              <a:rPr lang="en-US" sz="1400" b="1" smtClean="0">
                <a:solidFill>
                  <a:srgbClr val="002060"/>
                </a:solidFill>
              </a:rPr>
              <a:t>C</a:t>
            </a:r>
            <a:r>
              <a:rPr lang="cs-CZ" sz="1400" b="1" err="1" smtClean="0">
                <a:solidFill>
                  <a:srgbClr val="002060"/>
                </a:solidFill>
              </a:rPr>
              <a:t>hannel</a:t>
            </a:r>
            <a:r>
              <a:rPr lang="en-US" sz="1400" b="1" smtClean="0">
                <a:solidFill>
                  <a:srgbClr val="002060"/>
                </a:solidFill>
              </a:rPr>
              <a:t> 								(</a:t>
            </a:r>
            <a:r>
              <a:rPr lang="en-US" sz="1400" b="1" dirty="0" smtClean="0">
                <a:solidFill>
                  <a:srgbClr val="002060"/>
                </a:solidFill>
              </a:rPr>
              <a:t>groove)</a:t>
            </a:r>
            <a:endParaRPr lang="cs-CZ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771" y="46272"/>
            <a:ext cx="755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monic 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waveguides</a:t>
            </a:r>
            <a:endParaRPr lang="en-US" sz="32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521" y="867092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SOI “</a:t>
            </a:r>
            <a:r>
              <a:rPr lang="cs-CZ" sz="1400" smtClean="0"/>
              <a:t>slot </a:t>
            </a:r>
            <a:r>
              <a:rPr lang="en-US" sz="1400" smtClean="0"/>
              <a:t>waveguide”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9582" y="625252"/>
            <a:ext cx="2346796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C00000"/>
                </a:solidFill>
              </a:rPr>
              <a:t>Hybrid dielectric-plasmonic</a:t>
            </a:r>
            <a:br>
              <a:rPr lang="en-US" sz="1400" b="1" smtClean="0">
                <a:solidFill>
                  <a:srgbClr val="C00000"/>
                </a:solidFill>
              </a:rPr>
            </a:br>
            <a:r>
              <a:rPr lang="en-US" sz="1400" b="1" smtClean="0">
                <a:solidFill>
                  <a:srgbClr val="C00000"/>
                </a:solidFill>
              </a:rPr>
              <a:t>slot waveguide (HDPSW)</a:t>
            </a:r>
            <a:endParaRPr lang="en-US" sz="1400" b="1">
              <a:solidFill>
                <a:srgbClr val="C00000"/>
              </a:solidFill>
            </a:endParaRPr>
          </a:p>
        </p:txBody>
      </p:sp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56" y="1255497"/>
            <a:ext cx="1980000" cy="11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90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48" y="1201316"/>
            <a:ext cx="2160000" cy="11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388964" y="679619"/>
            <a:ext cx="2484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PIROW – plasmonic inverted</a:t>
            </a:r>
            <a:br>
              <a:rPr lang="en-US" sz="1400" smtClean="0"/>
            </a:br>
            <a:r>
              <a:rPr lang="en-US" sz="1400" smtClean="0"/>
              <a:t>rib optical waveguide</a:t>
            </a:r>
            <a:endParaRPr lang="en-US" sz="1400"/>
          </a:p>
        </p:txBody>
      </p:sp>
      <p:sp>
        <p:nvSpPr>
          <p:cNvPr id="53" name="TextBox 52"/>
          <p:cNvSpPr txBox="1"/>
          <p:nvPr/>
        </p:nvSpPr>
        <p:spPr>
          <a:xfrm>
            <a:off x="162610" y="2445674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C. Koos &amp; al., </a:t>
            </a:r>
            <a:r>
              <a:rPr lang="en-US" sz="1000" i="1" smtClean="0"/>
              <a:t>Nat</a:t>
            </a:r>
            <a:r>
              <a:rPr lang="en-US" sz="1000" i="1"/>
              <a:t>. </a:t>
            </a:r>
            <a:r>
              <a:rPr lang="en-US" sz="1000" i="1" smtClean="0"/>
              <a:t>Photonics</a:t>
            </a: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b="1" smtClean="0"/>
              <a:t>3</a:t>
            </a:r>
            <a:r>
              <a:rPr lang="en-US" sz="1000" smtClean="0"/>
              <a:t>(4), 16–219 </a:t>
            </a:r>
            <a:r>
              <a:rPr lang="en-US" sz="1000"/>
              <a:t>(2009)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52679" y="2521869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H. Benisty and M. Besbes</a:t>
            </a:r>
            <a:r>
              <a:rPr lang="en-US" sz="1000" smtClean="0"/>
              <a:t>,</a:t>
            </a:r>
            <a:br>
              <a:rPr lang="en-US" sz="1000" smtClean="0"/>
            </a:br>
            <a:r>
              <a:rPr lang="en-US" sz="1000" i="1" smtClean="0"/>
              <a:t>J</a:t>
            </a:r>
            <a:r>
              <a:rPr lang="en-US" sz="1000" i="1"/>
              <a:t>. Appl. Phys.</a:t>
            </a:r>
            <a:r>
              <a:rPr lang="en-US" sz="1000"/>
              <a:t> </a:t>
            </a:r>
            <a:r>
              <a:rPr lang="en-US" sz="1000" b="1"/>
              <a:t>108</a:t>
            </a:r>
            <a:r>
              <a:rPr lang="en-US" sz="1000"/>
              <a:t>(6), 063108 (2010).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86012" y="2502513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H.-S. Chu &amp; al., </a:t>
            </a:r>
            <a:r>
              <a:rPr lang="en-US" sz="1000" i="1"/>
              <a:t>J. Opt. Soc. Am. B </a:t>
            </a:r>
            <a:r>
              <a:rPr lang="en-US" sz="1000" i="1" smtClean="0"/>
              <a:t/>
            </a:r>
            <a:br>
              <a:rPr lang="en-US" sz="1000" i="1" smtClean="0"/>
            </a:br>
            <a:r>
              <a:rPr lang="en-US" sz="1000" b="1" smtClean="0"/>
              <a:t>28</a:t>
            </a:r>
            <a:r>
              <a:rPr lang="en-US" sz="1000" smtClean="0"/>
              <a:t>(12), 2895 (2011)  (others, too)</a:t>
            </a:r>
            <a:endParaRPr lang="en-US" sz="1000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967990"/>
              </p:ext>
            </p:extLst>
          </p:nvPr>
        </p:nvGraphicFramePr>
        <p:xfrm>
          <a:off x="6627056" y="3418844"/>
          <a:ext cx="241300" cy="23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6" name="Equation" r:id="rId5" imgW="241200" imgH="279360" progId="Equation.DSMT4">
                  <p:embed/>
                </p:oleObj>
              </mc:Choice>
              <mc:Fallback>
                <p:oleObj name="Equation" r:id="rId5" imgW="241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7056" y="3418844"/>
                        <a:ext cx="241300" cy="232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99443"/>
              </p:ext>
            </p:extLst>
          </p:nvPr>
        </p:nvGraphicFramePr>
        <p:xfrm>
          <a:off x="6675514" y="4684125"/>
          <a:ext cx="203200" cy="23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7" name="Equation" r:id="rId7" imgW="203040" imgH="279360" progId="Equation.DSMT4">
                  <p:embed/>
                </p:oleObj>
              </mc:Choice>
              <mc:Fallback>
                <p:oleObj name="Equation" r:id="rId7" imgW="2030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514" y="4684125"/>
                        <a:ext cx="203200" cy="232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249695" y="1255497"/>
            <a:ext cx="2107506" cy="1122599"/>
            <a:chOff x="249695" y="1414852"/>
            <a:chExt cx="2107506" cy="963244"/>
          </a:xfrm>
        </p:grpSpPr>
        <p:grpSp>
          <p:nvGrpSpPr>
            <p:cNvPr id="5" name="Group 4"/>
            <p:cNvGrpSpPr/>
            <p:nvPr/>
          </p:nvGrpSpPr>
          <p:grpSpPr>
            <a:xfrm>
              <a:off x="249695" y="1443028"/>
              <a:ext cx="2058375" cy="935068"/>
              <a:chOff x="594213" y="1350638"/>
              <a:chExt cx="1653686" cy="90814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94213" y="1928839"/>
                <a:ext cx="1653686" cy="329947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94213" y="1350638"/>
                <a:ext cx="1653686" cy="578391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" b="1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03814" y="1745166"/>
                <a:ext cx="148336" cy="189187"/>
              </a:xfrm>
              <a:prstGeom prst="rect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50" b="1">
                  <a:solidFill>
                    <a:srgbClr val="FFC000"/>
                  </a:solidFill>
                </a:endParaRPr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5650028"/>
                  </p:ext>
                </p:extLst>
              </p:nvPr>
            </p:nvGraphicFramePr>
            <p:xfrm>
              <a:off x="693327" y="1541722"/>
              <a:ext cx="202786" cy="1657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558" name="Equation" r:id="rId9" imgW="203040" imgH="164880" progId="Equation.DSMT4">
                      <p:embed/>
                    </p:oleObj>
                  </mc:Choice>
                  <mc:Fallback>
                    <p:oleObj name="Equation" r:id="rId9" imgW="20304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93327" y="1541722"/>
                            <a:ext cx="202786" cy="1657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4202099"/>
                  </p:ext>
                </p:extLst>
              </p:nvPr>
            </p:nvGraphicFramePr>
            <p:xfrm>
              <a:off x="1193382" y="1780768"/>
              <a:ext cx="165100" cy="16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559" name="Equation" r:id="rId11" imgW="164880" imgH="164880" progId="Equation.DSMT4">
                      <p:embed/>
                    </p:oleObj>
                  </mc:Choice>
                  <mc:Fallback>
                    <p:oleObj name="Equation" r:id="rId11" imgW="16488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193382" y="1780768"/>
                            <a:ext cx="165100" cy="165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" name="Straight Connector 10"/>
              <p:cNvCxnSpPr/>
              <p:nvPr/>
            </p:nvCxnSpPr>
            <p:spPr>
              <a:xfrm>
                <a:off x="1203814" y="1569791"/>
                <a:ext cx="0" cy="19444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541831" y="1569796"/>
                <a:ext cx="0" cy="19444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618969" y="1739842"/>
                <a:ext cx="0" cy="189203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203814" y="1579170"/>
                <a:ext cx="33801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474454" y="1739316"/>
                <a:ext cx="19707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1484969" y="1928839"/>
                <a:ext cx="186555" cy="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1714124"/>
                  </p:ext>
                </p:extLst>
              </p:nvPr>
            </p:nvGraphicFramePr>
            <p:xfrm>
              <a:off x="1165526" y="1383296"/>
              <a:ext cx="46990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560" name="Equation" r:id="rId13" imgW="469800" imgH="190440" progId="Equation.DSMT4">
                      <p:embed/>
                    </p:oleObj>
                  </mc:Choice>
                  <mc:Fallback>
                    <p:oleObj name="Equation" r:id="rId13" imgW="469800" imgH="1904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165526" y="1383296"/>
                            <a:ext cx="469900" cy="190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8" name="Straight Connector 17"/>
              <p:cNvCxnSpPr/>
              <p:nvPr/>
            </p:nvCxnSpPr>
            <p:spPr>
              <a:xfrm>
                <a:off x="594213" y="1928839"/>
                <a:ext cx="165368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0812766"/>
                  </p:ext>
                </p:extLst>
              </p:nvPr>
            </p:nvGraphicFramePr>
            <p:xfrm>
              <a:off x="1663305" y="1744663"/>
              <a:ext cx="5080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561" name="Equation" r:id="rId15" imgW="507960" imgH="203040" progId="Equation.DSMT4">
                      <p:embed/>
                    </p:oleObj>
                  </mc:Choice>
                  <mc:Fallback>
                    <p:oleObj name="Equation" r:id="rId15" imgW="50796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663305" y="1744663"/>
                            <a:ext cx="508000" cy="203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" name="Rectangle 19"/>
            <p:cNvSpPr/>
            <p:nvPr/>
          </p:nvSpPr>
          <p:spPr>
            <a:xfrm>
              <a:off x="1259148" y="1847547"/>
              <a:ext cx="184637" cy="194795"/>
            </a:xfrm>
            <a:prstGeom prst="rect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C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5991" y="1743186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TE</a:t>
              </a:r>
              <a:endParaRPr lang="en-US" sz="12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93114" y="1847551"/>
              <a:ext cx="66033" cy="1948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132464" y="1935185"/>
              <a:ext cx="23085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344877"/>
                </p:ext>
              </p:extLst>
            </p:nvPr>
          </p:nvGraphicFramePr>
          <p:xfrm>
            <a:off x="329521" y="2079971"/>
            <a:ext cx="379390" cy="209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2" name="Equation" r:id="rId17" imgW="304560" imgH="203040" progId="Equation.DSMT4">
                    <p:embed/>
                  </p:oleObj>
                </mc:Choice>
                <mc:Fallback>
                  <p:oleObj name="Equation" r:id="rId17" imgW="3045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29521" y="2079971"/>
                          <a:ext cx="379390" cy="2092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428760"/>
                </p:ext>
              </p:extLst>
            </p:nvPr>
          </p:nvGraphicFramePr>
          <p:xfrm>
            <a:off x="1569801" y="1414852"/>
            <a:ext cx="78740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3" name="Equation" r:id="rId19" imgW="634680" imgH="330120" progId="Equation.DSMT4">
                    <p:embed/>
                  </p:oleObj>
                </mc:Choice>
                <mc:Fallback>
                  <p:oleObj name="Equation" r:id="rId19" imgW="634680" imgH="330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569801" y="1414852"/>
                          <a:ext cx="787400" cy="341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Arrow Connector 25"/>
            <p:cNvCxnSpPr>
              <a:endCxn id="52" idx="0"/>
            </p:cNvCxnSpPr>
            <p:nvPr/>
          </p:nvCxnSpPr>
          <p:spPr>
            <a:xfrm flipH="1">
              <a:off x="1226130" y="1740795"/>
              <a:ext cx="364514" cy="106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21877" r="7617"/>
          <a:stretch/>
        </p:blipFill>
        <p:spPr>
          <a:xfrm>
            <a:off x="6890103" y="2947626"/>
            <a:ext cx="2051105" cy="128283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927727"/>
              </p:ext>
            </p:extLst>
          </p:nvPr>
        </p:nvGraphicFramePr>
        <p:xfrm>
          <a:off x="2162420" y="3453748"/>
          <a:ext cx="2286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4" name="Equation" r:id="rId22" imgW="228600" imgH="304560" progId="Equation.DSMT4">
                  <p:embed/>
                </p:oleObj>
              </mc:Choice>
              <mc:Fallback>
                <p:oleObj name="Equation" r:id="rId22" imgW="228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420" y="3453748"/>
                        <a:ext cx="2286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632230"/>
              </p:ext>
            </p:extLst>
          </p:nvPr>
        </p:nvGraphicFramePr>
        <p:xfrm>
          <a:off x="2154238" y="4728794"/>
          <a:ext cx="241300" cy="23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5" name="Equation" r:id="rId24" imgW="241200" imgH="279360" progId="Equation.DSMT4">
                  <p:embed/>
                </p:oleObj>
              </mc:Choice>
              <mc:Fallback>
                <p:oleObj name="Equation" r:id="rId24" imgW="241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4728794"/>
                        <a:ext cx="241300" cy="232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977121" y="2524075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R. F. Oulton &amp; al., </a:t>
            </a:r>
            <a:r>
              <a:rPr lang="cs-CZ" sz="1000" smtClean="0"/>
              <a:t> </a:t>
            </a:r>
            <a:r>
              <a:rPr lang="en-US" sz="1000" i="1" smtClean="0"/>
              <a:t>New J. Phys.</a:t>
            </a:r>
            <a:r>
              <a:rPr lang="en-US" sz="1000" smtClean="0"/>
              <a:t> </a:t>
            </a:r>
            <a:r>
              <a:rPr lang="en-US" sz="1000" b="1" smtClean="0"/>
              <a:t>10,</a:t>
            </a:r>
            <a:r>
              <a:rPr lang="en-US" sz="1000" smtClean="0"/>
              <a:t> </a:t>
            </a:r>
            <a:r>
              <a:rPr lang="cs-CZ" sz="1000" smtClean="0"/>
              <a:t/>
            </a:r>
            <a:br>
              <a:rPr lang="cs-CZ" sz="1000" smtClean="0"/>
            </a:br>
            <a:r>
              <a:rPr lang="en-US" sz="1000" smtClean="0"/>
              <a:t>105018 </a:t>
            </a:r>
            <a:r>
              <a:rPr lang="en-US" sz="1000"/>
              <a:t>(2008)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986317" y="1362635"/>
            <a:ext cx="1841160" cy="1030173"/>
            <a:chOff x="971600" y="2708920"/>
            <a:chExt cx="2520280" cy="1692188"/>
          </a:xfrm>
        </p:grpSpPr>
        <p:grpSp>
          <p:nvGrpSpPr>
            <p:cNvPr id="61" name="Group 60"/>
            <p:cNvGrpSpPr/>
            <p:nvPr/>
          </p:nvGrpSpPr>
          <p:grpSpPr>
            <a:xfrm>
              <a:off x="971600" y="2708920"/>
              <a:ext cx="2520280" cy="1692188"/>
              <a:chOff x="971600" y="2708920"/>
              <a:chExt cx="2520280" cy="1692188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971600" y="4077072"/>
                <a:ext cx="2520280" cy="32403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971600" y="2708920"/>
                <a:ext cx="2520280" cy="1368152"/>
              </a:xfrm>
              <a:prstGeom prst="rect">
                <a:avLst/>
              </a:prstGeom>
              <a:solidFill>
                <a:srgbClr val="99FFCC"/>
              </a:solidFill>
              <a:ln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943708" y="3429000"/>
                <a:ext cx="576064" cy="432048"/>
              </a:xfrm>
              <a:prstGeom prst="rect">
                <a:avLst/>
              </a:prstGeom>
              <a:solidFill>
                <a:srgbClr val="FF33CC"/>
              </a:solidFill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 flipV="1">
              <a:off x="1931756" y="3140968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2531724" y="3144289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V="1">
              <a:off x="2672172" y="3278761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V="1">
              <a:off x="2663936" y="3717033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2699792" y="3422777"/>
              <a:ext cx="0" cy="438272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937584" y="3212976"/>
              <a:ext cx="594140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699792" y="4089024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7906235"/>
                </p:ext>
              </p:extLst>
            </p:nvPr>
          </p:nvGraphicFramePr>
          <p:xfrm>
            <a:off x="2108402" y="3522302"/>
            <a:ext cx="228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6" name="Equation" r:id="rId26" imgW="228600" imgH="228600" progId="Equation.DSMT4">
                    <p:embed/>
                  </p:oleObj>
                </mc:Choice>
                <mc:Fallback>
                  <p:oleObj name="Equation" r:id="rId26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2108402" y="3522302"/>
                          <a:ext cx="228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231006"/>
                </p:ext>
              </p:extLst>
            </p:nvPr>
          </p:nvGraphicFramePr>
          <p:xfrm>
            <a:off x="1266177" y="3465152"/>
            <a:ext cx="4826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7" name="Equation" r:id="rId28" imgW="482400" imgH="342720" progId="Equation.DSMT4">
                    <p:embed/>
                  </p:oleObj>
                </mc:Choice>
                <mc:Fallback>
                  <p:oleObj name="Equation" r:id="rId28" imgW="4824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1266177" y="3465152"/>
                          <a:ext cx="4826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1542549"/>
                </p:ext>
              </p:extLst>
            </p:nvPr>
          </p:nvGraphicFramePr>
          <p:xfrm>
            <a:off x="1233692" y="4111184"/>
            <a:ext cx="8001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8" name="Equation" r:id="rId30" imgW="799920" imgH="266400" progId="Equation.DSMT4">
                    <p:embed/>
                  </p:oleObj>
                </mc:Choice>
                <mc:Fallback>
                  <p:oleObj name="Equation" r:id="rId30" imgW="7999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233692" y="4111184"/>
                          <a:ext cx="8001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5599401"/>
                </p:ext>
              </p:extLst>
            </p:nvPr>
          </p:nvGraphicFramePr>
          <p:xfrm>
            <a:off x="2135947" y="2979189"/>
            <a:ext cx="2032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69" name="Equation" r:id="rId32" imgW="203040" imgH="164880" progId="Equation.DSMT4">
                    <p:embed/>
                  </p:oleObj>
                </mc:Choice>
                <mc:Fallback>
                  <p:oleObj name="Equation" r:id="rId32" imgW="2030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2135947" y="2979189"/>
                          <a:ext cx="2032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1266187"/>
                </p:ext>
              </p:extLst>
            </p:nvPr>
          </p:nvGraphicFramePr>
          <p:xfrm>
            <a:off x="2815091" y="3861048"/>
            <a:ext cx="1651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70" name="Equation" r:id="rId34" imgW="164880" imgH="215640" progId="Equation.DSMT4">
                    <p:embed/>
                  </p:oleObj>
                </mc:Choice>
                <mc:Fallback>
                  <p:oleObj name="Equation" r:id="rId34" imgW="16488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2815091" y="3861048"/>
                          <a:ext cx="1651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4" name="Straight Connector 73"/>
            <p:cNvCxnSpPr/>
            <p:nvPr/>
          </p:nvCxnSpPr>
          <p:spPr>
            <a:xfrm flipV="1">
              <a:off x="2700481" y="3861048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5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4220741"/>
                </p:ext>
              </p:extLst>
            </p:nvPr>
          </p:nvGraphicFramePr>
          <p:xfrm>
            <a:off x="2816748" y="3501428"/>
            <a:ext cx="1651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71" name="Equation" r:id="rId36" imgW="164880" imgH="215640" progId="Equation.DSMT4">
                    <p:embed/>
                  </p:oleObj>
                </mc:Choice>
                <mc:Fallback>
                  <p:oleObj name="Equation" r:id="rId36" imgW="16488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2816748" y="3501428"/>
                          <a:ext cx="1651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6066" r="7769" b="6838"/>
          <a:stretch/>
        </p:blipFill>
        <p:spPr>
          <a:xfrm>
            <a:off x="6890102" y="4214406"/>
            <a:ext cx="2065174" cy="1242089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4572000" y="114343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FF0000"/>
                </a:solidFill>
              </a:rPr>
              <a:t>??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514" r="7572" b="1848"/>
          <a:stretch/>
        </p:blipFill>
        <p:spPr>
          <a:xfrm>
            <a:off x="112270" y="2819420"/>
            <a:ext cx="1980000" cy="127377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5707" r="7500"/>
          <a:stretch/>
        </p:blipFill>
        <p:spPr>
          <a:xfrm>
            <a:off x="112268" y="4175234"/>
            <a:ext cx="1980000" cy="1282723"/>
          </a:xfrm>
          <a:prstGeom prst="rect">
            <a:avLst/>
          </a:prstGeom>
        </p:spPr>
      </p:pic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573081"/>
              </p:ext>
            </p:extLst>
          </p:nvPr>
        </p:nvGraphicFramePr>
        <p:xfrm>
          <a:off x="2092270" y="3306158"/>
          <a:ext cx="368300" cy="20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2" name="Equation" r:id="rId41" imgW="368280" imgH="241200" progId="Equation.DSMT4">
                  <p:embed/>
                </p:oleObj>
              </mc:Choice>
              <mc:Fallback>
                <p:oleObj name="Equation" r:id="rId41" imgW="36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2092270" y="3306158"/>
                        <a:ext cx="368300" cy="20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910120"/>
              </p:ext>
            </p:extLst>
          </p:nvPr>
        </p:nvGraphicFramePr>
        <p:xfrm>
          <a:off x="2085300" y="4635500"/>
          <a:ext cx="381000" cy="20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3" name="Equation" r:id="rId43" imgW="380880" imgH="241200" progId="Equation.DSMT4">
                  <p:embed/>
                </p:oleObj>
              </mc:Choice>
              <mc:Fallback>
                <p:oleObj name="Equation" r:id="rId43" imgW="380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300" y="4635500"/>
                        <a:ext cx="381000" cy="201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156" name="Picture 20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474915"/>
            <a:ext cx="37338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08672" y="4916959"/>
            <a:ext cx="2924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R. F. Oulton &amp; al., </a:t>
            </a:r>
            <a:r>
              <a:rPr lang="en-US" sz="1000" i="1"/>
              <a:t>Nat. Photonics </a:t>
            </a:r>
            <a:r>
              <a:rPr lang="en-US" sz="1000" b="1"/>
              <a:t>2, </a:t>
            </a:r>
            <a:r>
              <a:rPr lang="cs-CZ" sz="1000" b="1" smtClean="0"/>
              <a:t> </a:t>
            </a:r>
            <a:r>
              <a:rPr lang="en-US" sz="1000" smtClean="0"/>
              <a:t>496 </a:t>
            </a:r>
            <a:r>
              <a:rPr lang="en-US" sz="1000"/>
              <a:t>(2008);</a:t>
            </a:r>
          </a:p>
        </p:txBody>
      </p:sp>
    </p:spTree>
    <p:extLst>
      <p:ext uri="{BB962C8B-B14F-4D97-AF65-F5344CB8AC3E}">
        <p14:creationId xmlns:p14="http://schemas.microsoft.com/office/powerpoint/2010/main" val="28825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5440" y="-22820"/>
            <a:ext cx="7493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cs-CZ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 </a:t>
            </a:r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dielectric-plasmonic slot waveguide</a:t>
            </a:r>
            <a:endParaRPr lang="en-US" sz="32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254648"/>
              </p:ext>
            </p:extLst>
          </p:nvPr>
        </p:nvGraphicFramePr>
        <p:xfrm>
          <a:off x="2049228" y="5238087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18" name="Equation" r:id="rId3" imgW="241200" imgH="279360" progId="Equation.DSMT4">
                  <p:embed/>
                </p:oleObj>
              </mc:Choice>
              <mc:Fallback>
                <p:oleObj name="Equation" r:id="rId3" imgW="241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228" y="5238087"/>
                        <a:ext cx="241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4788464" y="1057300"/>
            <a:ext cx="4032008" cy="2880000"/>
            <a:chOff x="4589850" y="1261404"/>
            <a:chExt cx="4032008" cy="2880000"/>
          </a:xfrm>
        </p:grpSpPr>
        <p:graphicFrame>
          <p:nvGraphicFramePr>
            <p:cNvPr id="25" name="Objec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332108350"/>
                </p:ext>
              </p:extLst>
            </p:nvPr>
          </p:nvGraphicFramePr>
          <p:xfrm>
            <a:off x="4589850" y="1273325"/>
            <a:ext cx="3960000" cy="2798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19" name="Graph" r:id="rId5" imgW="4276800" imgH="3022200" progId="Origin50.Graph">
                    <p:embed/>
                  </p:oleObj>
                </mc:Choice>
                <mc:Fallback>
                  <p:oleObj name="Graph" r:id="rId5" imgW="4276800" imgH="3022200" progId="Origin50.Graph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9850" y="1273325"/>
                          <a:ext cx="3960000" cy="2798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4590757" y="1261404"/>
              <a:ext cx="4031101" cy="2880000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043377" y="55324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Basic geometric parameters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29720" y="47877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A:</a:t>
            </a:r>
            <a:r>
              <a:rPr lang="en-US" sz="1400" i="1" smtClean="0"/>
              <a:t> d</a:t>
            </a:r>
            <a:r>
              <a:rPr lang="en-US" sz="1400" smtClean="0"/>
              <a:t> = 100 nm</a:t>
            </a:r>
            <a:endParaRPr lang="en-US" sz="1400"/>
          </a:p>
        </p:txBody>
      </p:sp>
      <p:sp>
        <p:nvSpPr>
          <p:cNvPr id="31" name="TextBox 30"/>
          <p:cNvSpPr txBox="1"/>
          <p:nvPr/>
        </p:nvSpPr>
        <p:spPr>
          <a:xfrm>
            <a:off x="4112092" y="47877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B:</a:t>
            </a:r>
            <a:r>
              <a:rPr lang="en-US" sz="1400" i="1" smtClean="0"/>
              <a:t> d</a:t>
            </a:r>
            <a:r>
              <a:rPr lang="en-US" sz="1400" smtClean="0"/>
              <a:t> = </a:t>
            </a:r>
            <a:r>
              <a:rPr lang="cs-CZ" sz="1400" smtClean="0"/>
              <a:t>20</a:t>
            </a:r>
            <a:r>
              <a:rPr lang="en-US" sz="1400" smtClean="0"/>
              <a:t>0 nm</a:t>
            </a:r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5871238" y="4009628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C: </a:t>
            </a:r>
            <a:r>
              <a:rPr lang="en-US" sz="1400" i="1" smtClean="0"/>
              <a:t>d</a:t>
            </a:r>
            <a:r>
              <a:rPr lang="en-US" sz="1400" smtClean="0"/>
              <a:t> = </a:t>
            </a:r>
            <a:r>
              <a:rPr lang="cs-CZ" sz="1400" smtClean="0"/>
              <a:t>3</a:t>
            </a:r>
            <a:r>
              <a:rPr lang="en-US" sz="1400" smtClean="0"/>
              <a:t>00 nm</a:t>
            </a:r>
            <a:endParaRPr 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7638275" y="4009628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D:</a:t>
            </a:r>
            <a:r>
              <a:rPr lang="en-US" sz="1400" i="1" smtClean="0"/>
              <a:t> d</a:t>
            </a:r>
            <a:r>
              <a:rPr lang="en-US" sz="1400" smtClean="0"/>
              <a:t> = 400 nm</a:t>
            </a:r>
            <a:endParaRPr 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466728" y="4809660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w</a:t>
            </a:r>
            <a:r>
              <a:rPr lang="en-US" sz="1400" smtClean="0"/>
              <a:t> = 150 nm</a:t>
            </a:r>
            <a:endParaRPr lang="en-US" sz="140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93128" y="1057300"/>
            <a:ext cx="3945438" cy="2880000"/>
            <a:chOff x="62485" y="1259063"/>
            <a:chExt cx="4500000" cy="3284806"/>
          </a:xfrm>
        </p:grpSpPr>
        <p:sp>
          <p:nvSpPr>
            <p:cNvPr id="27" name="Rectangle 26"/>
            <p:cNvSpPr/>
            <p:nvPr/>
          </p:nvSpPr>
          <p:spPr>
            <a:xfrm>
              <a:off x="70338" y="1259063"/>
              <a:ext cx="4487596" cy="3284806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1914813"/>
                </p:ext>
              </p:extLst>
            </p:nvPr>
          </p:nvGraphicFramePr>
          <p:xfrm>
            <a:off x="62485" y="1297107"/>
            <a:ext cx="4500000" cy="3237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20" name="Graph" r:id="rId7" imgW="4067280" imgH="2926080" progId="Origin50.Graph">
                    <p:embed/>
                  </p:oleObj>
                </mc:Choice>
                <mc:Fallback>
                  <p:oleObj name="Graph" r:id="rId7" imgW="4067280" imgH="29260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485" y="1297107"/>
                          <a:ext cx="4500000" cy="32371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5712" r="8230" b="5267"/>
          <a:stretch/>
        </p:blipFill>
        <p:spPr>
          <a:xfrm>
            <a:off x="7329923" y="4319676"/>
            <a:ext cx="1800000" cy="1101551"/>
          </a:xfrm>
          <a:prstGeom prst="rect">
            <a:avLst/>
          </a:prstGeom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517909"/>
              </p:ext>
            </p:extLst>
          </p:nvPr>
        </p:nvGraphicFramePr>
        <p:xfrm>
          <a:off x="3863372" y="5229381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1" name="Equation" r:id="rId10" imgW="241200" imgH="279360" progId="Equation.DSMT4">
                  <p:embed/>
                </p:oleObj>
              </mc:Choice>
              <mc:Fallback>
                <p:oleObj name="Equation" r:id="rId10" imgW="241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372" y="5229381"/>
                        <a:ext cx="241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914427"/>
              </p:ext>
            </p:extLst>
          </p:nvPr>
        </p:nvGraphicFramePr>
        <p:xfrm>
          <a:off x="5690650" y="5233480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2" name="Equation" r:id="rId12" imgW="241200" imgH="279360" progId="Equation.DSMT4">
                  <p:embed/>
                </p:oleObj>
              </mc:Choice>
              <mc:Fallback>
                <p:oleObj name="Equation" r:id="rId12" imgW="241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0650" y="5233480"/>
                        <a:ext cx="241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155944"/>
              </p:ext>
            </p:extLst>
          </p:nvPr>
        </p:nvGraphicFramePr>
        <p:xfrm>
          <a:off x="7494846" y="5233593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3" name="Equation" r:id="rId13" imgW="241195" imgH="279279" progId="Equation.DSMT4">
                  <p:embed/>
                </p:oleObj>
              </mc:Choice>
              <mc:Fallback>
                <p:oleObj name="Equation" r:id="rId13" imgW="241195" imgH="27927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846" y="5233593"/>
                        <a:ext cx="241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2259118" y="47877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A:</a:t>
            </a:r>
            <a:r>
              <a:rPr lang="en-US" sz="1400" i="1" smtClean="0"/>
              <a:t> d</a:t>
            </a:r>
            <a:r>
              <a:rPr lang="en-US" sz="1400" smtClean="0"/>
              <a:t> = 100 nm</a:t>
            </a:r>
            <a:endParaRPr lang="en-US" sz="1400"/>
          </a:p>
        </p:txBody>
      </p:sp>
      <p:sp>
        <p:nvSpPr>
          <p:cNvPr id="67" name="TextBox 66"/>
          <p:cNvSpPr txBox="1"/>
          <p:nvPr/>
        </p:nvSpPr>
        <p:spPr>
          <a:xfrm>
            <a:off x="496126" y="4809660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w</a:t>
            </a:r>
            <a:r>
              <a:rPr lang="en-US" sz="1400" smtClean="0"/>
              <a:t> = 150 nm</a:t>
            </a:r>
            <a:endParaRPr lang="en-US" sz="1400"/>
          </a:p>
        </p:txBody>
      </p:sp>
      <p:sp>
        <p:nvSpPr>
          <p:cNvPr id="69" name="TextBox 68"/>
          <p:cNvSpPr txBox="1"/>
          <p:nvPr/>
        </p:nvSpPr>
        <p:spPr>
          <a:xfrm>
            <a:off x="4120718" y="402465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B:</a:t>
            </a:r>
            <a:r>
              <a:rPr lang="en-US" sz="1400" i="1" smtClean="0"/>
              <a:t> d</a:t>
            </a:r>
            <a:r>
              <a:rPr lang="en-US" sz="1400" smtClean="0"/>
              <a:t> = </a:t>
            </a:r>
            <a:r>
              <a:rPr lang="cs-CZ" sz="1400" smtClean="0"/>
              <a:t>20</a:t>
            </a:r>
            <a:r>
              <a:rPr lang="en-US" sz="1400" smtClean="0"/>
              <a:t>0 nm</a:t>
            </a:r>
            <a:endParaRPr lang="en-US" sz="140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5712" r="8230" b="5267"/>
          <a:stretch/>
        </p:blipFill>
        <p:spPr>
          <a:xfrm>
            <a:off x="5578827" y="4329768"/>
            <a:ext cx="1800000" cy="109953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5712" r="8831" b="5267"/>
          <a:stretch/>
        </p:blipFill>
        <p:spPr>
          <a:xfrm>
            <a:off x="1967104" y="4334698"/>
            <a:ext cx="1800000" cy="1109622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280756" y="4363664"/>
            <a:ext cx="1620634" cy="1088140"/>
            <a:chOff x="165963" y="5157792"/>
            <a:chExt cx="1681594" cy="1129070"/>
          </a:xfrm>
        </p:grpSpPr>
        <p:grpSp>
          <p:nvGrpSpPr>
            <p:cNvPr id="73" name="Group 72"/>
            <p:cNvGrpSpPr/>
            <p:nvPr/>
          </p:nvGrpSpPr>
          <p:grpSpPr>
            <a:xfrm>
              <a:off x="165963" y="5157792"/>
              <a:ext cx="1681594" cy="1129070"/>
              <a:chOff x="971600" y="2708920"/>
              <a:chExt cx="2520280" cy="169218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971600" y="2708920"/>
                <a:ext cx="2520280" cy="1692188"/>
                <a:chOff x="971600" y="2708920"/>
                <a:chExt cx="2520280" cy="1692188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971600" y="4077072"/>
                  <a:ext cx="2520280" cy="32403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971600" y="2708920"/>
                  <a:ext cx="2520280" cy="1368152"/>
                </a:xfrm>
                <a:prstGeom prst="rect">
                  <a:avLst/>
                </a:prstGeom>
                <a:solidFill>
                  <a:srgbClr val="99FFCC"/>
                </a:solidFill>
                <a:ln>
                  <a:solidFill>
                    <a:srgbClr val="99FF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1943708" y="3429000"/>
                  <a:ext cx="576064" cy="432048"/>
                </a:xfrm>
                <a:prstGeom prst="rect">
                  <a:avLst/>
                </a:prstGeom>
                <a:solidFill>
                  <a:srgbClr val="FF33CC"/>
                </a:solidFill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6" name="Straight Connector 75"/>
              <p:cNvCxnSpPr/>
              <p:nvPr/>
            </p:nvCxnSpPr>
            <p:spPr>
              <a:xfrm flipV="1">
                <a:off x="1931756" y="3140968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2531724" y="3144289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 flipV="1">
                <a:off x="2672172" y="3278761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 flipV="1">
                <a:off x="2663936" y="3717033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2699792" y="3422777"/>
                <a:ext cx="0" cy="438272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937584" y="3212976"/>
                <a:ext cx="59414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2699792" y="4089024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3" name="Object 8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0232151"/>
                  </p:ext>
                </p:extLst>
              </p:nvPr>
            </p:nvGraphicFramePr>
            <p:xfrm>
              <a:off x="2108402" y="3522302"/>
              <a:ext cx="2286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4" name="Equation" r:id="rId16" imgW="228600" imgH="228600" progId="Equation.DSMT4">
                      <p:embed/>
                    </p:oleObj>
                  </mc:Choice>
                  <mc:Fallback>
                    <p:oleObj name="Equation" r:id="rId16" imgW="228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2108402" y="3522302"/>
                            <a:ext cx="228600" cy="228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4" name="Object 8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3162728"/>
                  </p:ext>
                </p:extLst>
              </p:nvPr>
            </p:nvGraphicFramePr>
            <p:xfrm>
              <a:off x="1083579" y="2860753"/>
              <a:ext cx="482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5" name="Equation" r:id="rId18" imgW="482400" imgH="342720" progId="Equation.DSMT4">
                      <p:embed/>
                    </p:oleObj>
                  </mc:Choice>
                  <mc:Fallback>
                    <p:oleObj name="Equation" r:id="rId18" imgW="482400" imgH="342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083579" y="2860753"/>
                            <a:ext cx="482600" cy="342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5" name="Object 8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7583719"/>
                  </p:ext>
                </p:extLst>
              </p:nvPr>
            </p:nvGraphicFramePr>
            <p:xfrm>
              <a:off x="1074375" y="4149610"/>
              <a:ext cx="329691" cy="2277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6" name="Equation" r:id="rId20" imgW="330120" imgH="228600" progId="Equation.DSMT4">
                      <p:embed/>
                    </p:oleObj>
                  </mc:Choice>
                  <mc:Fallback>
                    <p:oleObj name="Equation" r:id="rId20" imgW="33012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1074375" y="4149610"/>
                            <a:ext cx="329691" cy="22774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" name="Object 8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4104526"/>
                  </p:ext>
                </p:extLst>
              </p:nvPr>
            </p:nvGraphicFramePr>
            <p:xfrm>
              <a:off x="2135947" y="2979189"/>
              <a:ext cx="203200" cy="16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7" name="Equation" r:id="rId22" imgW="203040" imgH="164880" progId="Equation.DSMT4">
                      <p:embed/>
                    </p:oleObj>
                  </mc:Choice>
                  <mc:Fallback>
                    <p:oleObj name="Equation" r:id="rId22" imgW="20304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2135947" y="2979189"/>
                            <a:ext cx="203200" cy="165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7" name="Object 8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5122065"/>
                  </p:ext>
                </p:extLst>
              </p:nvPr>
            </p:nvGraphicFramePr>
            <p:xfrm>
              <a:off x="2815091" y="3861048"/>
              <a:ext cx="165100" cy="215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8" name="Equation" r:id="rId24" imgW="164880" imgH="215640" progId="Equation.DSMT4">
                      <p:embed/>
                    </p:oleObj>
                  </mc:Choice>
                  <mc:Fallback>
                    <p:oleObj name="Equation" r:id="rId24" imgW="164880" imgH="215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815091" y="3861048"/>
                            <a:ext cx="165100" cy="215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88" name="Straight Connector 87"/>
              <p:cNvCxnSpPr/>
              <p:nvPr/>
            </p:nvCxnSpPr>
            <p:spPr>
              <a:xfrm flipV="1">
                <a:off x="2700481" y="3861048"/>
                <a:ext cx="0" cy="2880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9" name="Object 8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2150920"/>
                  </p:ext>
                </p:extLst>
              </p:nvPr>
            </p:nvGraphicFramePr>
            <p:xfrm>
              <a:off x="2816748" y="3501428"/>
              <a:ext cx="165100" cy="215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629" name="Equation" r:id="rId26" imgW="164880" imgH="215640" progId="Equation.DSMT4">
                      <p:embed/>
                    </p:oleObj>
                  </mc:Choice>
                  <mc:Fallback>
                    <p:oleObj name="Equation" r:id="rId26" imgW="164880" imgH="215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2816748" y="3501428"/>
                            <a:ext cx="165100" cy="215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7330368"/>
                </p:ext>
              </p:extLst>
            </p:nvPr>
          </p:nvGraphicFramePr>
          <p:xfrm>
            <a:off x="914107" y="5157792"/>
            <a:ext cx="933450" cy="195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30" name="Equation" r:id="rId28" imgW="1269720" imgH="266400" progId="Equation.DSMT4">
                    <p:embed/>
                  </p:oleObj>
                </mc:Choice>
                <mc:Fallback>
                  <p:oleObj name="Equation" r:id="rId28" imgW="12697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914107" y="5157792"/>
                          <a:ext cx="933450" cy="195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3" name="TextBox 92"/>
          <p:cNvSpPr txBox="1"/>
          <p:nvPr/>
        </p:nvSpPr>
        <p:spPr>
          <a:xfrm>
            <a:off x="2267744" y="402465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A:</a:t>
            </a:r>
            <a:r>
              <a:rPr lang="en-US" sz="1400" i="1" smtClean="0"/>
              <a:t> d</a:t>
            </a:r>
            <a:r>
              <a:rPr lang="en-US" sz="1400" smtClean="0"/>
              <a:t> = 100 nm</a:t>
            </a:r>
            <a:endParaRPr lang="en-US" sz="1400"/>
          </a:p>
        </p:txBody>
      </p:sp>
      <p:sp>
        <p:nvSpPr>
          <p:cNvPr id="94" name="TextBox 93"/>
          <p:cNvSpPr txBox="1"/>
          <p:nvPr/>
        </p:nvSpPr>
        <p:spPr>
          <a:xfrm>
            <a:off x="546351" y="4061891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/>
              <a:t>w</a:t>
            </a:r>
            <a:r>
              <a:rPr lang="en-US" sz="1400" smtClean="0"/>
              <a:t> = 150 nm</a:t>
            </a:r>
            <a:endParaRPr lang="en-US" sz="1400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5712" r="8831" b="5267"/>
          <a:stretch/>
        </p:blipFill>
        <p:spPr>
          <a:xfrm>
            <a:off x="3778827" y="4329768"/>
            <a:ext cx="1800000" cy="11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1522" y="121196"/>
            <a:ext cx="5900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-10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Multimode interference coupler</a:t>
            </a:r>
            <a:endParaRPr lang="en-US" sz="3200" b="1" spc="-1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33" y="1042205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1x2 MMI – simple configuration</a:t>
            </a:r>
            <a:endParaRPr lang="en-US" sz="1400" b="1"/>
          </a:p>
        </p:txBody>
      </p:sp>
      <p:sp>
        <p:nvSpPr>
          <p:cNvPr id="5" name="TextBox 4"/>
          <p:cNvSpPr txBox="1"/>
          <p:nvPr/>
        </p:nvSpPr>
        <p:spPr>
          <a:xfrm>
            <a:off x="5152814" y="1042205"/>
            <a:ext cx="3076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1x2 MMI – improved configuration</a:t>
            </a:r>
            <a:endParaRPr lang="en-US" sz="14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4641" r="9147"/>
          <a:stretch/>
        </p:blipFill>
        <p:spPr>
          <a:xfrm>
            <a:off x="796065" y="1381416"/>
            <a:ext cx="2880000" cy="1592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5661" r="8659" b="1991"/>
          <a:stretch/>
        </p:blipFill>
        <p:spPr>
          <a:xfrm>
            <a:off x="5014439" y="1399345"/>
            <a:ext cx="2880000" cy="1522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8137" r="9147" b="10961"/>
          <a:stretch/>
        </p:blipFill>
        <p:spPr>
          <a:xfrm>
            <a:off x="1059443" y="3136928"/>
            <a:ext cx="2616622" cy="135631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93474" y="3144920"/>
            <a:ext cx="2578662" cy="1331042"/>
            <a:chOff x="5129814" y="3568565"/>
            <a:chExt cx="2578662" cy="1597250"/>
          </a:xfrm>
        </p:grpSpPr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9" t="8021" r="9512" b="11164"/>
            <a:stretch/>
          </p:blipFill>
          <p:spPr>
            <a:xfrm>
              <a:off x="5129815" y="3568565"/>
              <a:ext cx="2578661" cy="802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9" t="8021" r="9512" b="11164"/>
            <a:stretch/>
          </p:blipFill>
          <p:spPr>
            <a:xfrm flipV="1">
              <a:off x="5129814" y="4363015"/>
              <a:ext cx="2578661" cy="802800"/>
            </a:xfrm>
            <a:prstGeom prst="rect">
              <a:avLst/>
            </a:prstGeom>
          </p:spPr>
        </p:pic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278158"/>
              </p:ext>
            </p:extLst>
          </p:nvPr>
        </p:nvGraphicFramePr>
        <p:xfrm>
          <a:off x="1649413" y="4549511"/>
          <a:ext cx="1435100" cy="58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16" name="Equation" r:id="rId7" imgW="1434960" imgH="698400" progId="Equation.DSMT4">
                  <p:embed/>
                </p:oleObj>
              </mc:Choice>
              <mc:Fallback>
                <p:oleObj name="Equation" r:id="rId7" imgW="143496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9413" y="4549511"/>
                        <a:ext cx="1435100" cy="58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826309"/>
              </p:ext>
            </p:extLst>
          </p:nvPr>
        </p:nvGraphicFramePr>
        <p:xfrm>
          <a:off x="5853113" y="4549511"/>
          <a:ext cx="1460500" cy="58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17" name="Equation" r:id="rId9" imgW="1460160" imgH="698400" progId="Equation.DSMT4">
                  <p:embed/>
                </p:oleObj>
              </mc:Choice>
              <mc:Fallback>
                <p:oleObj name="Equation" r:id="rId9" imgW="146016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113" y="4549511"/>
                        <a:ext cx="1460500" cy="582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502125"/>
              </p:ext>
            </p:extLst>
          </p:nvPr>
        </p:nvGraphicFramePr>
        <p:xfrm>
          <a:off x="4279908" y="3664087"/>
          <a:ext cx="292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18" name="Equation" r:id="rId11" imgW="291960" imgH="342720" progId="Equation.DSMT4">
                  <p:embed/>
                </p:oleObj>
              </mc:Choice>
              <mc:Fallback>
                <p:oleObj name="Equation" r:id="rId11" imgW="2919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8" y="3664087"/>
                        <a:ext cx="2921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67115" y="368684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/>
              <a:t>1</a:t>
            </a:r>
            <a:endParaRPr lang="en-US" sz="1400" b="1"/>
          </a:p>
        </p:txBody>
      </p:sp>
      <p:sp>
        <p:nvSpPr>
          <p:cNvPr id="23" name="TextBox 22"/>
          <p:cNvSpPr txBox="1"/>
          <p:nvPr/>
        </p:nvSpPr>
        <p:spPr>
          <a:xfrm>
            <a:off x="3677967" y="397805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2</a:t>
            </a:r>
            <a:endParaRPr lang="en-US" sz="1400" b="1"/>
          </a:p>
        </p:txBody>
      </p:sp>
      <p:sp>
        <p:nvSpPr>
          <p:cNvPr id="24" name="TextBox 23"/>
          <p:cNvSpPr txBox="1"/>
          <p:nvPr/>
        </p:nvSpPr>
        <p:spPr>
          <a:xfrm>
            <a:off x="3677967" y="338796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3</a:t>
            </a:r>
            <a:endParaRPr lang="en-US" sz="1400" b="1"/>
          </a:p>
        </p:txBody>
      </p:sp>
      <p:sp>
        <p:nvSpPr>
          <p:cNvPr id="25" name="TextBox 24"/>
          <p:cNvSpPr txBox="1"/>
          <p:nvPr/>
        </p:nvSpPr>
        <p:spPr>
          <a:xfrm>
            <a:off x="5006967" y="367872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/>
              <a:t>1</a:t>
            </a:r>
            <a:endParaRPr lang="en-US" sz="1400" b="1"/>
          </a:p>
        </p:txBody>
      </p:sp>
      <p:sp>
        <p:nvSpPr>
          <p:cNvPr id="26" name="TextBox 25"/>
          <p:cNvSpPr txBox="1"/>
          <p:nvPr/>
        </p:nvSpPr>
        <p:spPr>
          <a:xfrm>
            <a:off x="7882649" y="394648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2</a:t>
            </a:r>
            <a:endParaRPr lang="en-US" sz="1400" b="1"/>
          </a:p>
        </p:txBody>
      </p:sp>
      <p:sp>
        <p:nvSpPr>
          <p:cNvPr id="27" name="TextBox 26"/>
          <p:cNvSpPr txBox="1"/>
          <p:nvPr/>
        </p:nvSpPr>
        <p:spPr>
          <a:xfrm>
            <a:off x="7882649" y="34267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3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85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1838" y="49188"/>
            <a:ext cx="8680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simplest waveguide: two (perfect) conductors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7572" y="764715"/>
            <a:ext cx="2632" cy="945974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9056" y="1586421"/>
            <a:ext cx="504414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102437"/>
              </p:ext>
            </p:extLst>
          </p:nvPr>
        </p:nvGraphicFramePr>
        <p:xfrm>
          <a:off x="416620" y="742572"/>
          <a:ext cx="165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76" name="Equation" r:id="rId3" imgW="164880" imgH="152280" progId="Equation.DSMT4">
                  <p:embed/>
                </p:oleObj>
              </mc:Choice>
              <mc:Fallback>
                <p:oleObj name="Equation" r:id="rId3" imgW="1648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620" y="742572"/>
                        <a:ext cx="1651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487145"/>
              </p:ext>
            </p:extLst>
          </p:nvPr>
        </p:nvGraphicFramePr>
        <p:xfrm>
          <a:off x="5719463" y="1460791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77" name="Equation" r:id="rId5" imgW="152280" imgH="152280" progId="Equation.DSMT4">
                  <p:embed/>
                </p:oleObj>
              </mc:Choice>
              <mc:Fallback>
                <p:oleObj name="Equation" r:id="rId5" imgW="152280" imgH="15228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463" y="1460791"/>
                        <a:ext cx="1524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111664" y="1726858"/>
            <a:ext cx="1756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perfect conductors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3706136" y="1634293"/>
            <a:ext cx="405528" cy="261842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667998"/>
              </p:ext>
            </p:extLst>
          </p:nvPr>
        </p:nvGraphicFramePr>
        <p:xfrm>
          <a:off x="395536" y="897873"/>
          <a:ext cx="1651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78" name="Equation" r:id="rId7" imgW="164880" imgH="215640" progId="Equation.DSMT4">
                  <p:embed/>
                </p:oleObj>
              </mc:Choice>
              <mc:Fallback>
                <p:oleObj name="Equation" r:id="rId7" imgW="1648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536" y="897873"/>
                        <a:ext cx="1651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878405"/>
              </p:ext>
            </p:extLst>
          </p:nvPr>
        </p:nvGraphicFramePr>
        <p:xfrm>
          <a:off x="419252" y="1484561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79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252" y="1484561"/>
                        <a:ext cx="152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16616" y="1586421"/>
            <a:ext cx="4768556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6616" y="979866"/>
            <a:ext cx="4768556" cy="87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0"/>
          </p:cNvCxnSpPr>
          <p:nvPr/>
        </p:nvCxnSpPr>
        <p:spPr>
          <a:xfrm flipV="1">
            <a:off x="4989693" y="1054878"/>
            <a:ext cx="10559" cy="671980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20204" y="1005619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16616" y="1014471"/>
            <a:ext cx="4731236" cy="555610"/>
            <a:chOff x="739548" y="1379064"/>
            <a:chExt cx="4731236" cy="55561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39548" y="1642327"/>
              <a:ext cx="160044" cy="292347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44344" y="140330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99592" y="138745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58212" y="138624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221356" y="138745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379976" y="138624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47664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06284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869428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028048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201956" y="1384827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360576" y="1383608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523720" y="1384827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682340" y="1383608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850028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008648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171792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330412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506348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664968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828112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986732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154420" y="1380283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313040" y="1379064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476184" y="1380283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634804" y="1379064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808712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967332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130476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289096" y="1380020"/>
              <a:ext cx="181688" cy="288968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 flipV="1">
            <a:off x="617572" y="1005619"/>
            <a:ext cx="4767600" cy="555610"/>
            <a:chOff x="739548" y="1379064"/>
            <a:chExt cx="4767600" cy="555610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739548" y="1642327"/>
              <a:ext cx="160044" cy="292347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44344" y="140330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99592" y="138745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058212" y="138624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221356" y="138745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379976" y="138624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547664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706284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869428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028048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201956" y="1384827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360576" y="1383608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523720" y="1384827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682340" y="1383608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850028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008648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3171792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330412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506348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664968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828112" y="1383871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986732" y="1382652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54420" y="1380283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313040" y="1379064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4476184" y="1380283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34804" y="1379064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808712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4967332" y="1380020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5130476" y="1381239"/>
              <a:ext cx="311704" cy="531372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5289096" y="1380020"/>
              <a:ext cx="218052" cy="363510"/>
            </a:xfrm>
            <a:prstGeom prst="line">
              <a:avLst/>
            </a:prstGeom>
            <a:ln>
              <a:solidFill>
                <a:srgbClr val="FF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Straight Arrow Connector 116"/>
          <p:cNvCxnSpPr/>
          <p:nvPr/>
        </p:nvCxnSpPr>
        <p:spPr>
          <a:xfrm>
            <a:off x="1402484" y="1014959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V="1">
            <a:off x="2191129" y="996483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2973409" y="1005823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3775648" y="999399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4557928" y="1008739"/>
            <a:ext cx="789924" cy="5529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5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4979"/>
              </p:ext>
            </p:extLst>
          </p:nvPr>
        </p:nvGraphicFramePr>
        <p:xfrm>
          <a:off x="1109518" y="1125255"/>
          <a:ext cx="292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0" name="Equation" r:id="rId11" imgW="291960" imgH="291960" progId="Equation.DSMT4">
                  <p:embed/>
                </p:oleObj>
              </mc:Choice>
              <mc:Fallback>
                <p:oleObj name="Equation" r:id="rId11" imgW="291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9518" y="1125255"/>
                        <a:ext cx="292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755476"/>
              </p:ext>
            </p:extLst>
          </p:nvPr>
        </p:nvGraphicFramePr>
        <p:xfrm>
          <a:off x="1811306" y="1022681"/>
          <a:ext cx="292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1" name="Equation" r:id="rId13" imgW="291960" imgH="291960" progId="Equation.DSMT4">
                  <p:embed/>
                </p:oleObj>
              </mc:Choice>
              <mc:Fallback>
                <p:oleObj name="Equation" r:id="rId13" imgW="291960" imgH="291960" progId="Equation.DSMT4">
                  <p:embed/>
                  <p:pic>
                    <p:nvPicPr>
                      <p:cNvPr id="0" name="Object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06" y="1022681"/>
                        <a:ext cx="2921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786084"/>
              </p:ext>
            </p:extLst>
          </p:nvPr>
        </p:nvGraphicFramePr>
        <p:xfrm>
          <a:off x="1324088" y="697260"/>
          <a:ext cx="203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2" name="Equation" r:id="rId15" imgW="203040" imgH="228600" progId="Equation.DSMT4">
                  <p:embed/>
                </p:oleObj>
              </mc:Choice>
              <mc:Fallback>
                <p:oleObj name="Equation" r:id="rId15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24088" y="697260"/>
                        <a:ext cx="203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180856"/>
              </p:ext>
            </p:extLst>
          </p:nvPr>
        </p:nvGraphicFramePr>
        <p:xfrm>
          <a:off x="2040745" y="1638681"/>
          <a:ext cx="203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3" name="Equation" r:id="rId17" imgW="203040" imgH="228600" progId="Equation.DSMT4">
                  <p:embed/>
                </p:oleObj>
              </mc:Choice>
              <mc:Fallback>
                <p:oleObj name="Equation" r:id="rId17" imgW="203040" imgH="228600" progId="Equation.DSMT4">
                  <p:embed/>
                  <p:pic>
                    <p:nvPicPr>
                      <p:cNvPr id="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745" y="1638681"/>
                        <a:ext cx="203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" name="TextBox 128"/>
          <p:cNvSpPr txBox="1"/>
          <p:nvPr/>
        </p:nvSpPr>
        <p:spPr>
          <a:xfrm>
            <a:off x="142559" y="1849388"/>
            <a:ext cx="620702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Two equivalent physical pictures:</a:t>
            </a:r>
            <a:b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1. a series of successive reflections of a plane wave</a:t>
            </a:r>
          </a:p>
          <a:p>
            <a:pPr>
              <a:spcAft>
                <a:spcPts val="600"/>
              </a:spcAft>
            </a:pP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2. two plane waves propagating upwards and downwards</a:t>
            </a:r>
          </a:p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In both cases, the “nonzero wave” in the waveguide can exist only under</a:t>
            </a:r>
            <a:b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the “</a:t>
            </a:r>
            <a:r>
              <a:rPr lang="en-US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condition of transverse resonance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130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775300"/>
              </p:ext>
            </p:extLst>
          </p:nvPr>
        </p:nvGraphicFramePr>
        <p:xfrm>
          <a:off x="6384925" y="668338"/>
          <a:ext cx="22479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4" name="Equation" r:id="rId19" imgW="2247840" imgH="1828800" progId="Equation.DSMT4">
                  <p:embed/>
                </p:oleObj>
              </mc:Choice>
              <mc:Fallback>
                <p:oleObj name="Equation" r:id="rId19" imgW="2247840" imgH="182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84925" y="668338"/>
                        <a:ext cx="22479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470029"/>
              </p:ext>
            </p:extLst>
          </p:nvPr>
        </p:nvGraphicFramePr>
        <p:xfrm>
          <a:off x="550863" y="3371850"/>
          <a:ext cx="5219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5" name="Equation" r:id="rId21" imgW="5219640" imgH="342720" progId="Equation.DSMT4">
                  <p:embed/>
                </p:oleObj>
              </mc:Choice>
              <mc:Fallback>
                <p:oleObj name="Equation" r:id="rId21" imgW="52196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50863" y="3371850"/>
                        <a:ext cx="5219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TextBox 131"/>
          <p:cNvSpPr txBox="1"/>
          <p:nvPr/>
        </p:nvSpPr>
        <p:spPr>
          <a:xfrm>
            <a:off x="216024" y="3754968"/>
            <a:ext cx="831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Waves can thus propagate only as discrete </a:t>
            </a:r>
            <a:r>
              <a:rPr lang="en-US" sz="1600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waveguide modes</a:t>
            </a:r>
            <a:r>
              <a:rPr lang="en-US" sz="1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US" sz="1600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propagation constants</a:t>
            </a:r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376081"/>
              </p:ext>
            </p:extLst>
          </p:nvPr>
        </p:nvGraphicFramePr>
        <p:xfrm>
          <a:off x="709613" y="4171950"/>
          <a:ext cx="4864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6" name="Equation" r:id="rId23" imgW="4863960" imgH="457200" progId="Equation.DSMT4">
                  <p:embed/>
                </p:oleObj>
              </mc:Choice>
              <mc:Fallback>
                <p:oleObj name="Equation" r:id="rId23" imgW="4863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9613" y="4171950"/>
                        <a:ext cx="4864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179512" y="5039226"/>
            <a:ext cx="425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The transverse field distributions have the forms </a:t>
            </a:r>
          </a:p>
        </p:txBody>
      </p:sp>
      <p:graphicFrame>
        <p:nvGraphicFramePr>
          <p:cNvPr id="136" name="Object 1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723403"/>
              </p:ext>
            </p:extLst>
          </p:nvPr>
        </p:nvGraphicFramePr>
        <p:xfrm>
          <a:off x="5016500" y="4741863"/>
          <a:ext cx="35052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7" name="Equation" r:id="rId25" imgW="3504960" imgH="749160" progId="Equation.DSMT4">
                  <p:embed/>
                </p:oleObj>
              </mc:Choice>
              <mc:Fallback>
                <p:oleObj name="Equation" r:id="rId25" imgW="35049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016500" y="4741863"/>
                        <a:ext cx="35052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4"/>
          <p:cNvSpPr/>
          <p:nvPr/>
        </p:nvSpPr>
        <p:spPr>
          <a:xfrm>
            <a:off x="4963268" y="3147074"/>
            <a:ext cx="989045" cy="277887"/>
          </a:xfrm>
          <a:custGeom>
            <a:avLst/>
            <a:gdLst>
              <a:gd name="connsiteX0" fmla="*/ 989045 w 989045"/>
              <a:gd name="connsiteY0" fmla="*/ 4189 h 277887"/>
              <a:gd name="connsiteX1" fmla="*/ 528734 w 989045"/>
              <a:gd name="connsiteY1" fmla="*/ 4189 h 277887"/>
              <a:gd name="connsiteX2" fmla="*/ 223934 w 989045"/>
              <a:gd name="connsiteY2" fmla="*/ 47732 h 277887"/>
              <a:gd name="connsiteX3" fmla="*/ 0 w 989045"/>
              <a:gd name="connsiteY3" fmla="*/ 277887 h 2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9045" h="277887">
                <a:moveTo>
                  <a:pt x="989045" y="4189"/>
                </a:moveTo>
                <a:cubicBezTo>
                  <a:pt x="822648" y="560"/>
                  <a:pt x="656252" y="-3068"/>
                  <a:pt x="528734" y="4189"/>
                </a:cubicBezTo>
                <a:cubicBezTo>
                  <a:pt x="401216" y="11446"/>
                  <a:pt x="312056" y="2116"/>
                  <a:pt x="223934" y="47732"/>
                </a:cubicBezTo>
                <a:cubicBezTo>
                  <a:pt x="135812" y="93348"/>
                  <a:pt x="67906" y="185617"/>
                  <a:pt x="0" y="277887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1580" y="1546116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44525"/>
              </p:ext>
            </p:extLst>
          </p:nvPr>
        </p:nvGraphicFramePr>
        <p:xfrm>
          <a:off x="627910" y="1617762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8" name="Equation" r:id="rId27" imgW="152280" imgH="215640" progId="Equation.DSMT4">
                  <p:embed/>
                </p:oleObj>
              </mc:Choice>
              <mc:Fallback>
                <p:oleObj name="Equation" r:id="rId27" imgW="152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27910" y="1617762"/>
                        <a:ext cx="152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889246" y="3001516"/>
            <a:ext cx="12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(for TM only)</a:t>
            </a:r>
            <a:endParaRPr lang="cs-CZ" sz="16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7598" y="4144933"/>
            <a:ext cx="2373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1600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polarization degeneracy</a:t>
            </a:r>
          </a:p>
          <a:p>
            <a:r>
              <a:rPr lang="en-US" sz="160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    (except for </a:t>
            </a:r>
            <a:r>
              <a:rPr lang="en-US" sz="1600" i="1" smtClean="0"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 = 0)</a:t>
            </a:r>
            <a:endParaRPr lang="cs-CZ" sz="16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8132" y="3321779"/>
            <a:ext cx="2088232" cy="433189"/>
          </a:xfrm>
          <a:prstGeom prst="roundRect">
            <a:avLst/>
          </a:prstGeom>
          <a:noFill/>
          <a:ln w="381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604257"/>
              </p:ext>
            </p:extLst>
          </p:nvPr>
        </p:nvGraphicFramePr>
        <p:xfrm>
          <a:off x="420688" y="4746625"/>
          <a:ext cx="3276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289" name="Equation" r:id="rId29" imgW="3276360" imgH="291960" progId="Equation.DSMT4">
                  <p:embed/>
                </p:oleObj>
              </mc:Choice>
              <mc:Fallback>
                <p:oleObj name="Equation" r:id="rId29" imgW="3276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20688" y="4746625"/>
                        <a:ext cx="3276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9102" y="93165"/>
            <a:ext cx="5485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pc="-10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Mach-Zehnder interferometer</a:t>
            </a:r>
            <a:endParaRPr lang="en-US" sz="3200" b="1" spc="-1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4354" r="8846"/>
          <a:stretch/>
        </p:blipFill>
        <p:spPr>
          <a:xfrm>
            <a:off x="414996" y="702737"/>
            <a:ext cx="3600000" cy="173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4795" r="9154"/>
          <a:stretch/>
        </p:blipFill>
        <p:spPr>
          <a:xfrm>
            <a:off x="414996" y="2985399"/>
            <a:ext cx="3600000" cy="1728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4795" r="8769"/>
          <a:stretch/>
        </p:blipFill>
        <p:spPr>
          <a:xfrm>
            <a:off x="5064385" y="2989227"/>
            <a:ext cx="3600000" cy="1720858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891539"/>
              </p:ext>
            </p:extLst>
          </p:nvPr>
        </p:nvGraphicFramePr>
        <p:xfrm>
          <a:off x="1801813" y="4770848"/>
          <a:ext cx="1092200" cy="455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07" name="Equation" r:id="rId6" imgW="1091880" imgH="545760" progId="Equation.DSMT4">
                  <p:embed/>
                </p:oleObj>
              </mc:Choice>
              <mc:Fallback>
                <p:oleObj name="Equation" r:id="rId6" imgW="1091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1813" y="4770848"/>
                        <a:ext cx="1092200" cy="455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87076" y="264147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“On” state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59092" y="2641476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“Off” state</a:t>
            </a:r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714545"/>
              </p:ext>
            </p:extLst>
          </p:nvPr>
        </p:nvGraphicFramePr>
        <p:xfrm>
          <a:off x="6445250" y="4758941"/>
          <a:ext cx="1092200" cy="455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08" name="Equation" r:id="rId8" imgW="1091880" imgH="545760" progId="Equation.DSMT4">
                  <p:embed/>
                </p:oleObj>
              </mc:Choice>
              <mc:Fallback>
                <p:oleObj name="Equation" r:id="rId8" imgW="1091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45250" y="4758941"/>
                        <a:ext cx="1092200" cy="455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394961" y="827955"/>
            <a:ext cx="3213439" cy="1665744"/>
            <a:chOff x="5141742" y="993545"/>
            <a:chExt cx="3466657" cy="1998893"/>
          </a:xfrm>
        </p:grpSpPr>
        <p:sp>
          <p:nvSpPr>
            <p:cNvPr id="27" name="Rectangle 26"/>
            <p:cNvSpPr/>
            <p:nvPr/>
          </p:nvSpPr>
          <p:spPr>
            <a:xfrm>
              <a:off x="5141742" y="2361697"/>
              <a:ext cx="3466657" cy="32403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141742" y="993545"/>
              <a:ext cx="3466657" cy="1368152"/>
            </a:xfrm>
            <a:prstGeom prst="rect">
              <a:avLst/>
            </a:prstGeom>
            <a:solidFill>
              <a:srgbClr val="99FFCC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73709" y="1713625"/>
              <a:ext cx="576064" cy="432048"/>
            </a:xfrm>
            <a:prstGeom prst="rect">
              <a:avLst/>
            </a:prstGeom>
            <a:solidFill>
              <a:srgbClr val="FF33CC"/>
            </a:solidFill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7554723" y="1425593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154691" y="1428914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V="1">
              <a:off x="8295139" y="1563386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V="1">
              <a:off x="8286903" y="2001658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322759" y="1707402"/>
              <a:ext cx="0" cy="438272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560551" y="1497601"/>
              <a:ext cx="594140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8322759" y="2373649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6221162"/>
                </p:ext>
              </p:extLst>
            </p:nvPr>
          </p:nvGraphicFramePr>
          <p:xfrm>
            <a:off x="7731369" y="1806927"/>
            <a:ext cx="228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09" name="Equation" r:id="rId10" imgW="228600" imgH="228600" progId="Equation.DSMT4">
                    <p:embed/>
                  </p:oleObj>
                </mc:Choice>
                <mc:Fallback>
                  <p:oleObj name="Equation" r:id="rId10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731369" y="1806927"/>
                          <a:ext cx="228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9911694"/>
                </p:ext>
              </p:extLst>
            </p:nvPr>
          </p:nvGraphicFramePr>
          <p:xfrm>
            <a:off x="5201011" y="1054557"/>
            <a:ext cx="4826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0" name="Equation" r:id="rId12" imgW="482400" imgH="342720" progId="Equation.DSMT4">
                    <p:embed/>
                  </p:oleObj>
                </mc:Choice>
                <mc:Fallback>
                  <p:oleObj name="Equation" r:id="rId12" imgW="4824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201011" y="1054557"/>
                          <a:ext cx="4826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4309053"/>
                </p:ext>
              </p:extLst>
            </p:nvPr>
          </p:nvGraphicFramePr>
          <p:xfrm>
            <a:off x="5234110" y="2416449"/>
            <a:ext cx="3302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1" name="Equation" r:id="rId14" imgW="330120" imgH="228600" progId="Equation.DSMT4">
                    <p:embed/>
                  </p:oleObj>
                </mc:Choice>
                <mc:Fallback>
                  <p:oleObj name="Equation" r:id="rId14" imgW="3301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234110" y="2416449"/>
                          <a:ext cx="3302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0180393"/>
                </p:ext>
              </p:extLst>
            </p:nvPr>
          </p:nvGraphicFramePr>
          <p:xfrm>
            <a:off x="7772400" y="1270000"/>
            <a:ext cx="1778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2" name="Equation" r:id="rId16" imgW="177480" imgH="152280" progId="Equation.DSMT4">
                    <p:embed/>
                  </p:oleObj>
                </mc:Choice>
                <mc:Fallback>
                  <p:oleObj name="Equation" r:id="rId16" imgW="17748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772400" y="1270000"/>
                          <a:ext cx="1778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1535378"/>
                </p:ext>
              </p:extLst>
            </p:nvPr>
          </p:nvGraphicFramePr>
          <p:xfrm>
            <a:off x="8443913" y="2159000"/>
            <a:ext cx="1524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3" name="Equation" r:id="rId18" imgW="152280" imgH="190440" progId="Equation.DSMT4">
                    <p:embed/>
                  </p:oleObj>
                </mc:Choice>
                <mc:Fallback>
                  <p:oleObj name="Equation" r:id="rId18" imgW="1522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443913" y="2159000"/>
                          <a:ext cx="1524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Straight Connector 24"/>
            <p:cNvCxnSpPr/>
            <p:nvPr/>
          </p:nvCxnSpPr>
          <p:spPr>
            <a:xfrm flipV="1">
              <a:off x="8323448" y="2145673"/>
              <a:ext cx="0" cy="28803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2476220"/>
                </p:ext>
              </p:extLst>
            </p:nvPr>
          </p:nvGraphicFramePr>
          <p:xfrm>
            <a:off x="8445500" y="1798638"/>
            <a:ext cx="1524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4" name="Equation" r:id="rId20" imgW="152280" imgH="190440" progId="Equation.DSMT4">
                    <p:embed/>
                  </p:oleObj>
                </mc:Choice>
                <mc:Fallback>
                  <p:oleObj name="Equation" r:id="rId20" imgW="1522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445500" y="1798638"/>
                          <a:ext cx="1524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9"/>
            <p:cNvSpPr/>
            <p:nvPr/>
          </p:nvSpPr>
          <p:spPr>
            <a:xfrm>
              <a:off x="5642199" y="1710514"/>
              <a:ext cx="576064" cy="432048"/>
            </a:xfrm>
            <a:prstGeom prst="rect">
              <a:avLst/>
            </a:prstGeom>
            <a:solidFill>
              <a:srgbClr val="FF33CC"/>
            </a:solidFill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672571"/>
                </p:ext>
              </p:extLst>
            </p:nvPr>
          </p:nvGraphicFramePr>
          <p:xfrm>
            <a:off x="5799859" y="1803816"/>
            <a:ext cx="228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5" name="Equation" r:id="rId22" imgW="228600" imgH="228600" progId="Equation.DSMT4">
                    <p:embed/>
                  </p:oleObj>
                </mc:Choice>
                <mc:Fallback>
                  <p:oleObj name="Equation" r:id="rId22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799859" y="1803816"/>
                          <a:ext cx="228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5642199" y="2145674"/>
              <a:ext cx="576064" cy="216023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rgbClr val="99FFCC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78627" y="2142562"/>
              <a:ext cx="576064" cy="216023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rgbClr val="99FFCC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8209935"/>
                </p:ext>
              </p:extLst>
            </p:nvPr>
          </p:nvGraphicFramePr>
          <p:xfrm>
            <a:off x="5435600" y="2776538"/>
            <a:ext cx="9906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6" name="Equation" r:id="rId23" imgW="990360" imgH="215640" progId="Equation.DSMT4">
                    <p:embed/>
                  </p:oleObj>
                </mc:Choice>
                <mc:Fallback>
                  <p:oleObj name="Equation" r:id="rId23" imgW="99036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435600" y="2776538"/>
                          <a:ext cx="9906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7568125"/>
                </p:ext>
              </p:extLst>
            </p:nvPr>
          </p:nvGraphicFramePr>
          <p:xfrm>
            <a:off x="7313613" y="2776538"/>
            <a:ext cx="1143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17" name="Equation" r:id="rId25" imgW="1143000" imgH="215640" progId="Equation.DSMT4">
                    <p:embed/>
                  </p:oleObj>
                </mc:Choice>
                <mc:Fallback>
                  <p:oleObj name="Equation" r:id="rId25" imgW="114300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3613" y="2776538"/>
                          <a:ext cx="11430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Straight Arrow Connector 36"/>
            <p:cNvCxnSpPr/>
            <p:nvPr/>
          </p:nvCxnSpPr>
          <p:spPr>
            <a:xfrm flipV="1">
              <a:off x="5802923" y="2291357"/>
              <a:ext cx="127308" cy="5221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739472" y="2244303"/>
              <a:ext cx="127308" cy="5221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574910" y="5230729"/>
            <a:ext cx="3535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latin typeface="Calibri" panose="020F0502020204030204" pitchFamily="34" charset="0"/>
              </a:rPr>
              <a:t>J</a:t>
            </a:r>
            <a:r>
              <a:rPr lang="cs-CZ" sz="1200">
                <a:latin typeface="Calibri" panose="020F0502020204030204" pitchFamily="34" charset="0"/>
              </a:rPr>
              <a:t>. </a:t>
            </a:r>
            <a:r>
              <a:rPr lang="cs-CZ" sz="1200" smtClean="0">
                <a:latin typeface="Calibri" panose="020F0502020204030204" pitchFamily="34" charset="0"/>
              </a:rPr>
              <a:t>Čtyroký</a:t>
            </a:r>
            <a:r>
              <a:rPr lang="en-US" sz="1200" smtClean="0">
                <a:latin typeface="Calibri" panose="020F0502020204030204" pitchFamily="34" charset="0"/>
              </a:rPr>
              <a:t> et al.,</a:t>
            </a:r>
            <a:r>
              <a:rPr lang="cs-CZ" sz="1200" smtClean="0">
                <a:latin typeface="Calibri" panose="020F0502020204030204" pitchFamily="34" charset="0"/>
              </a:rPr>
              <a:t>, </a:t>
            </a:r>
            <a:r>
              <a:rPr lang="en-US" sz="1200" i="1" smtClean="0">
                <a:latin typeface="Calibri" panose="020F0502020204030204" pitchFamily="34" charset="0"/>
              </a:rPr>
              <a:t>JEOS-RP</a:t>
            </a:r>
            <a:r>
              <a:rPr lang="cs-CZ" sz="1200" i="1" smtClean="0">
                <a:latin typeface="Calibri" panose="020F0502020204030204" pitchFamily="34" charset="0"/>
              </a:rPr>
              <a:t> </a:t>
            </a:r>
            <a:r>
              <a:rPr lang="en-US" sz="1200" i="1" smtClean="0">
                <a:latin typeface="Calibri" panose="020F0502020204030204" pitchFamily="34" charset="0"/>
              </a:rPr>
              <a:t> vol. </a:t>
            </a:r>
            <a:r>
              <a:rPr lang="cs-CZ" sz="1200" smtClean="0">
                <a:latin typeface="Calibri" panose="020F0502020204030204" pitchFamily="34" charset="0"/>
              </a:rPr>
              <a:t>8</a:t>
            </a:r>
            <a:r>
              <a:rPr lang="cs-CZ" sz="1200">
                <a:latin typeface="Calibri" panose="020F0502020204030204" pitchFamily="34" charset="0"/>
              </a:rPr>
              <a:t>, </a:t>
            </a:r>
            <a:r>
              <a:rPr lang="cs-CZ" sz="1200" smtClean="0">
                <a:latin typeface="Calibri" panose="020F0502020204030204" pitchFamily="34" charset="0"/>
              </a:rPr>
              <a:t>13021-13026 </a:t>
            </a:r>
            <a:r>
              <a:rPr lang="cs-CZ" sz="1200">
                <a:latin typeface="Calibri" panose="020F0502020204030204" pitchFamily="34" charset="0"/>
              </a:rPr>
              <a:t>(2013</a:t>
            </a:r>
            <a:r>
              <a:rPr lang="cs-CZ" sz="1200" smtClean="0">
                <a:latin typeface="Calibri" panose="020F0502020204030204" pitchFamily="34" charset="0"/>
              </a:rPr>
              <a:t>)</a:t>
            </a:r>
            <a:r>
              <a:rPr lang="cs-CZ" sz="1200" b="1" i="1" smtClean="0">
                <a:latin typeface="Calibri" panose="020F0502020204030204" pitchFamily="34" charset="0"/>
              </a:rPr>
              <a:t>.</a:t>
            </a:r>
            <a:endParaRPr lang="cs-CZ" sz="1200" b="1" i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497" y="121196"/>
            <a:ext cx="789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Waveguide structures with loss and gain</a:t>
            </a:r>
            <a:endParaRPr lang="cs-CZ" sz="3600" b="1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01660" y="841276"/>
            <a:ext cx="17462" cy="4680520"/>
          </a:xfrm>
          <a:prstGeom prst="line">
            <a:avLst/>
          </a:prstGeom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8"/>
          <p:cNvSpPr txBox="1">
            <a:spLocks noChangeArrowheads="1"/>
          </p:cNvSpPr>
          <p:nvPr/>
        </p:nvSpPr>
        <p:spPr bwMode="auto">
          <a:xfrm>
            <a:off x="16509" y="949689"/>
            <a:ext cx="4481512" cy="27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FFFF99">
                        <a:alpha val="67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cs-CZ" sz="1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Asymmetric </a:t>
            </a:r>
            <a:r>
              <a:rPr lang="en-US" altLang="cs-CZ" sz="1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complex grating-assisted </a:t>
            </a:r>
            <a:r>
              <a:rPr lang="en-US" altLang="cs-CZ" sz="1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coupler</a:t>
            </a:r>
          </a:p>
          <a:p>
            <a:pPr>
              <a:spcAft>
                <a:spcPct val="25000"/>
              </a:spcAft>
            </a:pPr>
            <a:r>
              <a:rPr lang="en-US" altLang="cs-CZ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altLang="cs-CZ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spcAft>
                <a:spcPct val="25000"/>
              </a:spcAft>
            </a:pPr>
            <a:r>
              <a:rPr lang="en-US" altLang="cs-CZ" sz="1200" b="1" i="1">
                <a:latin typeface="Calibri" panose="020F0502020204030204" pitchFamily="34" charset="0"/>
              </a:rPr>
              <a:t>Basic theory: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L. Poladian, </a:t>
            </a:r>
            <a:r>
              <a:rPr lang="cs-CZ" altLang="cs-CZ" sz="1200" i="1">
                <a:latin typeface="Calibri" panose="020F0502020204030204" pitchFamily="34" charset="0"/>
              </a:rPr>
              <a:t>Phys. Rev. E,</a:t>
            </a:r>
            <a:r>
              <a:rPr lang="cs-CZ" altLang="cs-CZ" sz="1200">
                <a:latin typeface="Calibri" panose="020F0502020204030204" pitchFamily="34" charset="0"/>
              </a:rPr>
              <a:t> 54, 2963-2975, (1996).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M. </a:t>
            </a:r>
            <a:r>
              <a:rPr lang="cs-CZ" altLang="cs-CZ" sz="1200" smtClean="0">
                <a:latin typeface="Calibri" panose="020F0502020204030204" pitchFamily="34" charset="0"/>
              </a:rPr>
              <a:t>Greenberg</a:t>
            </a:r>
            <a:r>
              <a:rPr lang="en-US" altLang="cs-CZ" sz="1200">
                <a:latin typeface="Calibri" panose="020F0502020204030204" pitchFamily="34" charset="0"/>
              </a:rPr>
              <a:t>,</a:t>
            </a:r>
            <a:r>
              <a:rPr lang="cs-CZ" altLang="cs-CZ" sz="1200" smtClean="0">
                <a:latin typeface="Calibri" panose="020F0502020204030204" pitchFamily="34" charset="0"/>
              </a:rPr>
              <a:t> M</a:t>
            </a:r>
            <a:r>
              <a:rPr lang="cs-CZ" altLang="cs-CZ" sz="1200">
                <a:latin typeface="Calibri" panose="020F0502020204030204" pitchFamily="34" charset="0"/>
              </a:rPr>
              <a:t>. Orenstein, </a:t>
            </a:r>
            <a:r>
              <a:rPr lang="cs-CZ" altLang="cs-CZ" sz="1200" i="1" smtClean="0">
                <a:latin typeface="Calibri" panose="020F0502020204030204" pitchFamily="34" charset="0"/>
              </a:rPr>
              <a:t>Opt</a:t>
            </a:r>
            <a:r>
              <a:rPr lang="en-US" altLang="cs-CZ" sz="1200" i="1" smtClean="0">
                <a:latin typeface="Calibri" panose="020F0502020204030204" pitchFamily="34" charset="0"/>
              </a:rPr>
              <a:t>.</a:t>
            </a:r>
            <a:r>
              <a:rPr lang="cs-CZ" altLang="cs-CZ" sz="1200" i="1" smtClean="0">
                <a:latin typeface="Calibri" panose="020F0502020204030204" pitchFamily="34" charset="0"/>
              </a:rPr>
              <a:t> </a:t>
            </a:r>
            <a:r>
              <a:rPr lang="cs-CZ" altLang="cs-CZ" sz="1200" i="1">
                <a:latin typeface="Calibri" panose="020F0502020204030204" pitchFamily="34" charset="0"/>
              </a:rPr>
              <a:t>Express</a:t>
            </a:r>
            <a:r>
              <a:rPr lang="cs-CZ" altLang="cs-CZ" sz="1200">
                <a:latin typeface="Calibri" panose="020F0502020204030204" pitchFamily="34" charset="0"/>
              </a:rPr>
              <a:t>, 12, 4013-4018, 2004.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M. </a:t>
            </a:r>
            <a:r>
              <a:rPr lang="cs-CZ" altLang="cs-CZ" sz="1200" smtClean="0">
                <a:latin typeface="Calibri" panose="020F0502020204030204" pitchFamily="34" charset="0"/>
              </a:rPr>
              <a:t>Greenberg</a:t>
            </a:r>
            <a:r>
              <a:rPr lang="en-US" altLang="cs-CZ" sz="1200" smtClean="0">
                <a:latin typeface="Calibri" panose="020F0502020204030204" pitchFamily="34" charset="0"/>
              </a:rPr>
              <a:t>,</a:t>
            </a:r>
            <a:r>
              <a:rPr lang="cs-CZ" altLang="cs-CZ" sz="1200" smtClean="0">
                <a:latin typeface="Calibri" panose="020F0502020204030204" pitchFamily="34" charset="0"/>
              </a:rPr>
              <a:t> M</a:t>
            </a:r>
            <a:r>
              <a:rPr lang="cs-CZ" altLang="cs-CZ" sz="1200">
                <a:latin typeface="Calibri" panose="020F0502020204030204" pitchFamily="34" charset="0"/>
              </a:rPr>
              <a:t>. Orenstein, </a:t>
            </a:r>
            <a:r>
              <a:rPr lang="cs-CZ" altLang="cs-CZ" sz="1200" i="1" smtClean="0">
                <a:latin typeface="Calibri" panose="020F0502020204030204" pitchFamily="34" charset="0"/>
              </a:rPr>
              <a:t>Opt</a:t>
            </a:r>
            <a:r>
              <a:rPr lang="en-US" altLang="cs-CZ" sz="1200" i="1" smtClean="0">
                <a:latin typeface="Calibri" panose="020F0502020204030204" pitchFamily="34" charset="0"/>
              </a:rPr>
              <a:t>.</a:t>
            </a:r>
            <a:r>
              <a:rPr lang="cs-CZ" altLang="cs-CZ" sz="1200" i="1" smtClean="0">
                <a:latin typeface="Calibri" panose="020F0502020204030204" pitchFamily="34" charset="0"/>
              </a:rPr>
              <a:t> Lett</a:t>
            </a:r>
            <a:r>
              <a:rPr lang="en-US" altLang="cs-CZ" sz="1200" i="1" smtClean="0">
                <a:latin typeface="Calibri" panose="020F0502020204030204" pitchFamily="34" charset="0"/>
              </a:rPr>
              <a:t>.</a:t>
            </a:r>
            <a:r>
              <a:rPr lang="cs-CZ" altLang="cs-CZ" sz="1200" smtClean="0">
                <a:latin typeface="Calibri" panose="020F0502020204030204" pitchFamily="34" charset="0"/>
              </a:rPr>
              <a:t>, </a:t>
            </a:r>
            <a:r>
              <a:rPr lang="cs-CZ" altLang="cs-CZ" sz="1200">
                <a:latin typeface="Calibri" panose="020F0502020204030204" pitchFamily="34" charset="0"/>
              </a:rPr>
              <a:t>29, pp. 451-453, 2004.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M. </a:t>
            </a:r>
            <a:r>
              <a:rPr lang="cs-CZ" altLang="cs-CZ" sz="1200" smtClean="0">
                <a:latin typeface="Calibri" panose="020F0502020204030204" pitchFamily="34" charset="0"/>
              </a:rPr>
              <a:t>Greenberg</a:t>
            </a:r>
            <a:r>
              <a:rPr lang="en-US" altLang="cs-CZ" sz="1200" smtClean="0">
                <a:latin typeface="Calibri" panose="020F0502020204030204" pitchFamily="34" charset="0"/>
              </a:rPr>
              <a:t>,</a:t>
            </a:r>
            <a:r>
              <a:rPr lang="cs-CZ" altLang="cs-CZ" sz="1200" smtClean="0">
                <a:latin typeface="Calibri" panose="020F0502020204030204" pitchFamily="34" charset="0"/>
              </a:rPr>
              <a:t> M</a:t>
            </a:r>
            <a:r>
              <a:rPr lang="cs-CZ" altLang="cs-CZ" sz="1200">
                <a:latin typeface="Calibri" panose="020F0502020204030204" pitchFamily="34" charset="0"/>
              </a:rPr>
              <a:t>. Orenstein, </a:t>
            </a:r>
            <a:r>
              <a:rPr lang="cs-CZ" altLang="cs-CZ" sz="1200" i="1">
                <a:latin typeface="Calibri" panose="020F0502020204030204" pitchFamily="34" charset="0"/>
              </a:rPr>
              <a:t>IEEE </a:t>
            </a:r>
            <a:r>
              <a:rPr lang="cs-CZ" altLang="cs-CZ" sz="1200" i="1" smtClean="0">
                <a:latin typeface="Calibri" panose="020F0502020204030204" pitchFamily="34" charset="0"/>
              </a:rPr>
              <a:t>JQE</a:t>
            </a:r>
            <a:r>
              <a:rPr lang="cs-CZ" altLang="cs-CZ" sz="1200" smtClean="0">
                <a:latin typeface="Calibri" panose="020F0502020204030204" pitchFamily="34" charset="0"/>
              </a:rPr>
              <a:t>, </a:t>
            </a:r>
            <a:r>
              <a:rPr lang="cs-CZ" altLang="cs-CZ" sz="1200">
                <a:latin typeface="Calibri" panose="020F0502020204030204" pitchFamily="34" charset="0"/>
              </a:rPr>
              <a:t>41, 1013-1023, 2005.</a:t>
            </a:r>
            <a:endParaRPr lang="en-US" altLang="cs-CZ" sz="1200">
              <a:latin typeface="Calibri" panose="020F0502020204030204" pitchFamily="34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</a:pPr>
            <a:endParaRPr lang="en-US" altLang="cs-CZ" sz="1200" b="1" i="1" smtClean="0">
              <a:latin typeface="Calibri" panose="020F0502020204030204" pitchFamily="34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altLang="cs-CZ" sz="1200" b="1" i="1" smtClean="0">
                <a:latin typeface="Calibri" panose="020F0502020204030204" pitchFamily="34" charset="0"/>
              </a:rPr>
              <a:t>Application </a:t>
            </a:r>
            <a:r>
              <a:rPr lang="en-US" altLang="cs-CZ" sz="1200" b="1" i="1">
                <a:latin typeface="Calibri" panose="020F0502020204030204" pitchFamily="34" charset="0"/>
              </a:rPr>
              <a:t>proposals:</a:t>
            </a:r>
            <a:r>
              <a:rPr lang="en-US" altLang="cs-CZ" sz="1200" i="1">
                <a:latin typeface="Calibri" panose="020F0502020204030204" pitchFamily="34" charset="0"/>
              </a:rPr>
              <a:t>			</a:t>
            </a:r>
          </a:p>
          <a:p>
            <a:r>
              <a:rPr lang="en-US" altLang="cs-CZ" sz="1200">
                <a:latin typeface="Calibri" panose="020F0502020204030204" pitchFamily="34" charset="0"/>
              </a:rPr>
              <a:t>M. Greenberg and M. Orenstein, </a:t>
            </a:r>
            <a:r>
              <a:rPr lang="en-US" altLang="cs-CZ" sz="1200" i="1" smtClean="0">
                <a:latin typeface="Calibri" panose="020F0502020204030204" pitchFamily="34" charset="0"/>
              </a:rPr>
              <a:t>PTL</a:t>
            </a:r>
            <a:r>
              <a:rPr lang="en-US" altLang="cs-CZ" sz="1200" smtClean="0">
                <a:latin typeface="Calibri" panose="020F0502020204030204" pitchFamily="34" charset="0"/>
              </a:rPr>
              <a:t>, </a:t>
            </a:r>
            <a:r>
              <a:rPr lang="en-US" altLang="cs-CZ" sz="1200">
                <a:latin typeface="Calibri" panose="020F0502020204030204" pitchFamily="34" charset="0"/>
              </a:rPr>
              <a:t>17, 1450-1452, 2005</a:t>
            </a:r>
            <a:r>
              <a:rPr lang="en-US" altLang="cs-CZ" sz="1200" smtClean="0">
                <a:latin typeface="Calibri" panose="020F0502020204030204" pitchFamily="34" charset="0"/>
              </a:rPr>
              <a:t>.</a:t>
            </a:r>
            <a:endParaRPr lang="cs-CZ" altLang="cs-CZ" sz="1200">
              <a:latin typeface="Calibri" panose="020F0502020204030204" pitchFamily="34" charset="0"/>
            </a:endParaRPr>
          </a:p>
          <a:p>
            <a:r>
              <a:rPr lang="cs-CZ" altLang="cs-CZ" sz="1200">
                <a:latin typeface="Calibri" panose="020F0502020204030204" pitchFamily="34" charset="0"/>
              </a:rPr>
              <a:t>M. Kulishov et al, </a:t>
            </a:r>
            <a:r>
              <a:rPr lang="cs-CZ" altLang="cs-CZ" sz="1200" i="1">
                <a:latin typeface="Calibri" panose="020F0502020204030204" pitchFamily="34" charset="0"/>
              </a:rPr>
              <a:t>Optics Express</a:t>
            </a:r>
            <a:r>
              <a:rPr lang="cs-CZ" altLang="cs-CZ" sz="1200">
                <a:latin typeface="Calibri" panose="020F0502020204030204" pitchFamily="34" charset="0"/>
              </a:rPr>
              <a:t>, 13, 3567-3578, </a:t>
            </a:r>
            <a:r>
              <a:rPr lang="cs-CZ" altLang="cs-CZ" sz="1200" smtClean="0">
                <a:latin typeface="Calibri" panose="020F0502020204030204" pitchFamily="34" charset="0"/>
              </a:rPr>
              <a:t>2005</a:t>
            </a:r>
            <a:r>
              <a:rPr lang="en-US" altLang="cs-CZ" sz="1200">
                <a:latin typeface="Calibri" panose="020F0502020204030204" pitchFamily="34" charset="0"/>
              </a:rPr>
              <a:t>.</a:t>
            </a:r>
            <a:endParaRPr lang="cs-CZ" altLang="cs-CZ" sz="1200">
              <a:latin typeface="Calibri" panose="020F0502020204030204" pitchFamily="34" charset="0"/>
            </a:endParaRPr>
          </a:p>
        </p:txBody>
      </p:sp>
      <p:sp>
        <p:nvSpPr>
          <p:cNvPr id="14" name="Text Box 78"/>
          <p:cNvSpPr txBox="1">
            <a:spLocks noChangeArrowheads="1"/>
          </p:cNvSpPr>
          <p:nvPr/>
        </p:nvSpPr>
        <p:spPr bwMode="auto">
          <a:xfrm>
            <a:off x="4572000" y="955147"/>
            <a:ext cx="4481512" cy="388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FFFF99">
                        <a:alpha val="67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15875">
              <a:spcAft>
                <a:spcPct val="25000"/>
              </a:spcAft>
            </a:pPr>
            <a:r>
              <a:rPr lang="en-US" altLang="cs-CZ" sz="180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Photonic analogues of quantum-mechanical “</a:t>
            </a:r>
            <a:r>
              <a:rPr lang="en-US" altLang="cs-CZ" sz="1800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PT</a:t>
            </a:r>
            <a:r>
              <a:rPr lang="en-US" altLang="cs-CZ" sz="180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-symmetric” systems</a:t>
            </a:r>
          </a:p>
          <a:p>
            <a:pPr>
              <a:spcAft>
                <a:spcPct val="25000"/>
              </a:spcAft>
            </a:pPr>
            <a:r>
              <a:rPr lang="en-US" altLang="cs-CZ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cs-CZ" sz="1200" b="1" i="1" smtClean="0">
                <a:latin typeface="Calibri" panose="020F0502020204030204" pitchFamily="34" charset="0"/>
              </a:rPr>
              <a:t>First works:</a:t>
            </a:r>
            <a:endParaRPr lang="en-US" altLang="cs-CZ" sz="1200" b="1" i="1">
              <a:latin typeface="Calibri" panose="020F0502020204030204" pitchFamily="34" charset="0"/>
            </a:endParaRPr>
          </a:p>
          <a:p>
            <a:r>
              <a:rPr lang="en-US" altLang="cs-CZ" sz="1200" smtClean="0">
                <a:latin typeface="Calibri" panose="020F0502020204030204" pitchFamily="34" charset="0"/>
              </a:rPr>
              <a:t>H</a:t>
            </a:r>
            <a:r>
              <a:rPr lang="en-US" altLang="cs-CZ" sz="1200">
                <a:latin typeface="Calibri" panose="020F0502020204030204" pitchFamily="34" charset="0"/>
              </a:rPr>
              <a:t>.-P. </a:t>
            </a:r>
            <a:r>
              <a:rPr lang="en-US" altLang="cs-CZ" sz="1200" smtClean="0">
                <a:latin typeface="Calibri" panose="020F0502020204030204" pitchFamily="34" charset="0"/>
              </a:rPr>
              <a:t>Nolting, </a:t>
            </a:r>
            <a:r>
              <a:rPr lang="cs-CZ" altLang="cs-CZ" sz="1200" smtClean="0">
                <a:latin typeface="Calibri" panose="020F0502020204030204" pitchFamily="34" charset="0"/>
              </a:rPr>
              <a:t>M. S</a:t>
            </a:r>
            <a:r>
              <a:rPr lang="en-US" altLang="cs-CZ" sz="1200" smtClean="0">
                <a:latin typeface="Calibri" panose="020F0502020204030204" pitchFamily="34" charset="0"/>
              </a:rPr>
              <a:t>ztefka, J. </a:t>
            </a:r>
            <a:r>
              <a:rPr lang="cs-CZ" altLang="cs-CZ" sz="1200" smtClean="0">
                <a:latin typeface="Calibri" panose="020F0502020204030204" pitchFamily="34" charset="0"/>
              </a:rPr>
              <a:t>Čtyroký</a:t>
            </a:r>
            <a:r>
              <a:rPr lang="en-US" altLang="cs-CZ" sz="1200" smtClean="0">
                <a:latin typeface="Calibri" panose="020F0502020204030204" pitchFamily="34" charset="0"/>
              </a:rPr>
              <a:t>, Proc. of IPR, </a:t>
            </a:r>
            <a:r>
              <a:rPr lang="en-US" altLang="cs-CZ" sz="1200">
                <a:latin typeface="Calibri" panose="020F0502020204030204" pitchFamily="34" charset="0"/>
              </a:rPr>
              <a:t>Boston, </a:t>
            </a:r>
            <a:r>
              <a:rPr lang="en-US" altLang="cs-CZ" sz="1200" smtClean="0">
                <a:latin typeface="Calibri" panose="020F0502020204030204" pitchFamily="34" charset="0"/>
              </a:rPr>
              <a:t>76-79, 1996.</a:t>
            </a:r>
            <a:endParaRPr lang="en-US" altLang="cs-CZ" sz="1200">
              <a:latin typeface="Calibri" panose="020F0502020204030204" pitchFamily="34" charset="0"/>
            </a:endParaRPr>
          </a:p>
          <a:p>
            <a:pPr marL="182563" indent="-182563"/>
            <a:r>
              <a:rPr lang="en-US" altLang="cs-CZ" sz="1200" smtClean="0">
                <a:latin typeface="Calibri" panose="020F0502020204030204" pitchFamily="34" charset="0"/>
              </a:rPr>
              <a:t>G</a:t>
            </a:r>
            <a:r>
              <a:rPr lang="en-US" altLang="cs-CZ" sz="1200">
                <a:latin typeface="Calibri" panose="020F0502020204030204" pitchFamily="34" charset="0"/>
              </a:rPr>
              <a:t>. Guekos, Ed., Photonic Devices for </a:t>
            </a:r>
            <a:r>
              <a:rPr lang="en-US" altLang="cs-CZ" sz="1200" smtClean="0">
                <a:latin typeface="Calibri" panose="020F0502020204030204" pitchFamily="34" charset="0"/>
              </a:rPr>
              <a:t>telecommunications, Springer</a:t>
            </a:r>
            <a:r>
              <a:rPr lang="en-US" altLang="cs-CZ" sz="1200">
                <a:latin typeface="Calibri" panose="020F0502020204030204" pitchFamily="34" charset="0"/>
              </a:rPr>
              <a:t>, </a:t>
            </a:r>
            <a:r>
              <a:rPr lang="en-US" altLang="cs-CZ" sz="1200" smtClean="0">
                <a:latin typeface="Calibri" panose="020F0502020204030204" pitchFamily="34" charset="0"/>
              </a:rPr>
              <a:t>1998</a:t>
            </a:r>
            <a:r>
              <a:rPr lang="en-US" altLang="cs-CZ" sz="1200">
                <a:latin typeface="Calibri" panose="020F0502020204030204" pitchFamily="34" charset="0"/>
              </a:rPr>
              <a:t>, pp. 76-78</a:t>
            </a:r>
            <a:r>
              <a:rPr lang="en-US" altLang="cs-CZ" sz="1200" smtClean="0">
                <a:latin typeface="Calibri" panose="020F0502020204030204" pitchFamily="34" charset="0"/>
              </a:rPr>
              <a:t>. (“COST 240 Book”)</a:t>
            </a:r>
            <a:endParaRPr lang="en-US" altLang="cs-CZ" sz="1200">
              <a:latin typeface="Calibri" panose="020F0502020204030204" pitchFamily="34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</a:pPr>
            <a:endParaRPr lang="en-US" altLang="cs-CZ" sz="1200" b="1" i="1" smtClean="0">
              <a:latin typeface="Calibri" panose="020F0502020204030204" pitchFamily="34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en-US" altLang="cs-CZ" sz="1200" b="1" i="1" smtClean="0">
                <a:latin typeface="Calibri" panose="020F0502020204030204" pitchFamily="34" charset="0"/>
              </a:rPr>
              <a:t>From the recent avalanche of papers:</a:t>
            </a:r>
            <a:r>
              <a:rPr lang="en-US" altLang="cs-CZ" sz="1200" i="1">
                <a:latin typeface="Calibri" panose="020F0502020204030204" pitchFamily="34" charset="0"/>
              </a:rPr>
              <a:t>		</a:t>
            </a:r>
          </a:p>
          <a:p>
            <a:r>
              <a:rPr lang="cs-CZ" altLang="cs-CZ" sz="1200" smtClean="0">
                <a:latin typeface="Calibri" panose="020F0502020204030204" pitchFamily="34" charset="0"/>
              </a:rPr>
              <a:t>R</a:t>
            </a:r>
            <a:r>
              <a:rPr lang="cs-CZ" altLang="cs-CZ" sz="1200">
                <a:latin typeface="Calibri" panose="020F0502020204030204" pitchFamily="34" charset="0"/>
              </a:rPr>
              <a:t>. </a:t>
            </a:r>
            <a:r>
              <a:rPr lang="cs-CZ" altLang="cs-CZ" sz="1200" smtClean="0">
                <a:latin typeface="Calibri" panose="020F0502020204030204" pitchFamily="34" charset="0"/>
              </a:rPr>
              <a:t>El-Ganainy</a:t>
            </a:r>
            <a:r>
              <a:rPr lang="en-US" altLang="cs-CZ" sz="1200" smtClean="0">
                <a:latin typeface="Calibri" panose="020F0502020204030204" pitchFamily="34" charset="0"/>
              </a:rPr>
              <a:t> et al., </a:t>
            </a:r>
            <a:r>
              <a:rPr lang="cs-CZ" altLang="cs-CZ" sz="1200" smtClean="0">
                <a:latin typeface="Calibri" panose="020F0502020204030204" pitchFamily="34" charset="0"/>
              </a:rPr>
              <a:t>Optics </a:t>
            </a:r>
            <a:r>
              <a:rPr lang="cs-CZ" altLang="cs-CZ" sz="1200">
                <a:latin typeface="Calibri" panose="020F0502020204030204" pitchFamily="34" charset="0"/>
              </a:rPr>
              <a:t>Letters, vol. 32, pp. 2632-2634, 2007.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K. G. </a:t>
            </a:r>
            <a:r>
              <a:rPr lang="cs-CZ" altLang="cs-CZ" sz="1200" smtClean="0">
                <a:latin typeface="Calibri" panose="020F0502020204030204" pitchFamily="34" charset="0"/>
              </a:rPr>
              <a:t>Makris</a:t>
            </a:r>
            <a:r>
              <a:rPr lang="en-US" altLang="cs-CZ" sz="1200" smtClean="0">
                <a:latin typeface="Calibri" panose="020F0502020204030204" pitchFamily="34" charset="0"/>
              </a:rPr>
              <a:t> et al.,</a:t>
            </a:r>
            <a:r>
              <a:rPr lang="cs-CZ" altLang="cs-CZ" sz="1200" smtClean="0">
                <a:latin typeface="Calibri" panose="020F0502020204030204" pitchFamily="34" charset="0"/>
              </a:rPr>
              <a:t> Phys</a:t>
            </a:r>
            <a:r>
              <a:rPr lang="en-US" altLang="cs-CZ" sz="1200" smtClean="0">
                <a:latin typeface="Calibri" panose="020F0502020204030204" pitchFamily="34" charset="0"/>
              </a:rPr>
              <a:t>.</a:t>
            </a:r>
            <a:r>
              <a:rPr lang="cs-CZ" altLang="cs-CZ" sz="1200" smtClean="0">
                <a:latin typeface="Calibri" panose="020F0502020204030204" pitchFamily="34" charset="0"/>
              </a:rPr>
              <a:t> Rev</a:t>
            </a:r>
            <a:r>
              <a:rPr lang="en-US" altLang="cs-CZ" sz="1200" smtClean="0">
                <a:latin typeface="Calibri" panose="020F0502020204030204" pitchFamily="34" charset="0"/>
              </a:rPr>
              <a:t>.</a:t>
            </a:r>
            <a:r>
              <a:rPr lang="cs-CZ" altLang="cs-CZ" sz="1200" smtClean="0">
                <a:latin typeface="Calibri" panose="020F0502020204030204" pitchFamily="34" charset="0"/>
              </a:rPr>
              <a:t> Lett</a:t>
            </a:r>
            <a:r>
              <a:rPr lang="en-US" altLang="cs-CZ" sz="1200" smtClean="0">
                <a:latin typeface="Calibri" panose="020F0502020204030204" pitchFamily="34" charset="0"/>
              </a:rPr>
              <a:t>.</a:t>
            </a:r>
            <a:r>
              <a:rPr lang="cs-CZ" altLang="cs-CZ" sz="1200" smtClean="0">
                <a:latin typeface="Calibri" panose="020F0502020204030204" pitchFamily="34" charset="0"/>
              </a:rPr>
              <a:t> </a:t>
            </a:r>
            <a:r>
              <a:rPr lang="cs-CZ" altLang="cs-CZ" sz="1200">
                <a:latin typeface="Calibri" panose="020F0502020204030204" pitchFamily="34" charset="0"/>
              </a:rPr>
              <a:t>vol. 100, pp. </a:t>
            </a:r>
            <a:r>
              <a:rPr lang="cs-CZ" altLang="cs-CZ" sz="1200" smtClean="0">
                <a:latin typeface="Calibri" panose="020F0502020204030204" pitchFamily="34" charset="0"/>
              </a:rPr>
              <a:t>103904(1</a:t>
            </a:r>
            <a:r>
              <a:rPr lang="en-US" altLang="cs-CZ" sz="1200" smtClean="0">
                <a:latin typeface="Calibri" panose="020F0502020204030204" pitchFamily="34" charset="0"/>
              </a:rPr>
              <a:t>-4</a:t>
            </a:r>
            <a:r>
              <a:rPr lang="cs-CZ" altLang="cs-CZ" sz="1200" smtClean="0">
                <a:latin typeface="Calibri" panose="020F0502020204030204" pitchFamily="34" charset="0"/>
              </a:rPr>
              <a:t>)</a:t>
            </a:r>
            <a:r>
              <a:rPr lang="en-US" altLang="cs-CZ" sz="1200" smtClean="0">
                <a:latin typeface="Calibri" panose="020F0502020204030204" pitchFamily="34" charset="0"/>
              </a:rPr>
              <a:t>,</a:t>
            </a:r>
            <a:r>
              <a:rPr lang="cs-CZ" altLang="cs-CZ" sz="1200" smtClean="0">
                <a:latin typeface="Calibri" panose="020F0502020204030204" pitchFamily="34" charset="0"/>
              </a:rPr>
              <a:t> </a:t>
            </a:r>
            <a:r>
              <a:rPr lang="cs-CZ" altLang="cs-CZ" sz="1200">
                <a:latin typeface="Calibri" panose="020F0502020204030204" pitchFamily="34" charset="0"/>
              </a:rPr>
              <a:t>2008.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J. </a:t>
            </a:r>
            <a:r>
              <a:rPr lang="cs-CZ" altLang="cs-CZ" sz="1200" smtClean="0">
                <a:latin typeface="Calibri" panose="020F0502020204030204" pitchFamily="34" charset="0"/>
              </a:rPr>
              <a:t>Čtyroký</a:t>
            </a:r>
            <a:r>
              <a:rPr lang="en-US" altLang="cs-CZ" sz="1200" smtClean="0">
                <a:latin typeface="Calibri" panose="020F0502020204030204" pitchFamily="34" charset="0"/>
              </a:rPr>
              <a:t> et al.,</a:t>
            </a:r>
            <a:r>
              <a:rPr lang="cs-CZ" altLang="cs-CZ" sz="1200" smtClean="0">
                <a:latin typeface="Calibri" panose="020F0502020204030204" pitchFamily="34" charset="0"/>
              </a:rPr>
              <a:t> Opt</a:t>
            </a:r>
            <a:r>
              <a:rPr lang="en-US" altLang="cs-CZ" sz="1200" smtClean="0">
                <a:latin typeface="Calibri" panose="020F0502020204030204" pitchFamily="34" charset="0"/>
              </a:rPr>
              <a:t>ics</a:t>
            </a:r>
            <a:r>
              <a:rPr lang="cs-CZ" altLang="cs-CZ" sz="1200" smtClean="0">
                <a:latin typeface="Calibri" panose="020F0502020204030204" pitchFamily="34" charset="0"/>
              </a:rPr>
              <a:t> </a:t>
            </a:r>
            <a:r>
              <a:rPr lang="cs-CZ" altLang="cs-CZ" sz="1200">
                <a:latin typeface="Calibri" panose="020F0502020204030204" pitchFamily="34" charset="0"/>
              </a:rPr>
              <a:t>Express, vol. 18, pp. 21585-21593, 2010.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C. E. </a:t>
            </a:r>
            <a:r>
              <a:rPr lang="cs-CZ" altLang="cs-CZ" sz="1200" smtClean="0">
                <a:latin typeface="Calibri" panose="020F0502020204030204" pitchFamily="34" charset="0"/>
              </a:rPr>
              <a:t>Rüter</a:t>
            </a:r>
            <a:r>
              <a:rPr lang="en-US" altLang="cs-CZ" sz="1200" smtClean="0">
                <a:latin typeface="Calibri" panose="020F0502020204030204" pitchFamily="34" charset="0"/>
              </a:rPr>
              <a:t> et al.,</a:t>
            </a:r>
            <a:r>
              <a:rPr lang="cs-CZ" altLang="cs-CZ" sz="1200" smtClean="0">
                <a:latin typeface="Calibri" panose="020F0502020204030204" pitchFamily="34" charset="0"/>
              </a:rPr>
              <a:t> Nature </a:t>
            </a:r>
            <a:r>
              <a:rPr lang="cs-CZ" altLang="cs-CZ" sz="1200">
                <a:latin typeface="Calibri" panose="020F0502020204030204" pitchFamily="34" charset="0"/>
              </a:rPr>
              <a:t>Physics, vol. 6, pp. 192-195, 2010.</a:t>
            </a:r>
          </a:p>
          <a:p>
            <a:r>
              <a:rPr lang="cs-CZ" altLang="cs-CZ" sz="1200">
                <a:latin typeface="Calibri" panose="020F0502020204030204" pitchFamily="34" charset="0"/>
              </a:rPr>
              <a:t>H. </a:t>
            </a:r>
            <a:r>
              <a:rPr lang="cs-CZ" altLang="cs-CZ" sz="1200" smtClean="0">
                <a:latin typeface="Calibri" panose="020F0502020204030204" pitchFamily="34" charset="0"/>
              </a:rPr>
              <a:t>Benisty</a:t>
            </a:r>
            <a:r>
              <a:rPr lang="en-US" altLang="cs-CZ" sz="1200" smtClean="0">
                <a:latin typeface="Calibri" panose="020F0502020204030204" pitchFamily="34" charset="0"/>
              </a:rPr>
              <a:t> et al.,</a:t>
            </a:r>
            <a:r>
              <a:rPr lang="cs-CZ" altLang="cs-CZ" sz="1200" smtClean="0">
                <a:latin typeface="Calibri" panose="020F0502020204030204" pitchFamily="34" charset="0"/>
              </a:rPr>
              <a:t> Optics </a:t>
            </a:r>
            <a:r>
              <a:rPr lang="cs-CZ" altLang="cs-CZ" sz="1200">
                <a:latin typeface="Calibri" panose="020F0502020204030204" pitchFamily="34" charset="0"/>
              </a:rPr>
              <a:t>Express, vol. 19, pp. 18004-18019, Sep 2011.</a:t>
            </a:r>
          </a:p>
          <a:p>
            <a:r>
              <a:rPr lang="cs-CZ" altLang="cs-CZ" sz="1200" smtClean="0">
                <a:latin typeface="Calibri" panose="020F0502020204030204" pitchFamily="34" charset="0"/>
              </a:rPr>
              <a:t>A</a:t>
            </a:r>
            <a:r>
              <a:rPr lang="cs-CZ" altLang="cs-CZ" sz="1200">
                <a:latin typeface="Calibri" panose="020F0502020204030204" pitchFamily="34" charset="0"/>
              </a:rPr>
              <a:t>. A. </a:t>
            </a:r>
            <a:r>
              <a:rPr lang="cs-CZ" altLang="cs-CZ" sz="1200" smtClean="0">
                <a:latin typeface="Calibri" panose="020F0502020204030204" pitchFamily="34" charset="0"/>
              </a:rPr>
              <a:t>Sukhorukov</a:t>
            </a:r>
            <a:r>
              <a:rPr lang="en-US" altLang="cs-CZ" sz="1200" smtClean="0">
                <a:latin typeface="Calibri" panose="020F0502020204030204" pitchFamily="34" charset="0"/>
              </a:rPr>
              <a:t> et al.,</a:t>
            </a:r>
            <a:r>
              <a:rPr lang="cs-CZ" altLang="cs-CZ" sz="1200" smtClean="0">
                <a:latin typeface="Calibri" panose="020F0502020204030204" pitchFamily="34" charset="0"/>
              </a:rPr>
              <a:t> Optics </a:t>
            </a:r>
            <a:r>
              <a:rPr lang="cs-CZ" altLang="cs-CZ" sz="1200">
                <a:latin typeface="Calibri" panose="020F0502020204030204" pitchFamily="34" charset="0"/>
              </a:rPr>
              <a:t>Letters, vol. 37, pp. 2148-2150, 2012</a:t>
            </a:r>
            <a:r>
              <a:rPr lang="cs-CZ" altLang="cs-CZ" sz="1200" smtClean="0">
                <a:latin typeface="Calibri" panose="020F0502020204030204" pitchFamily="34" charset="0"/>
              </a:rPr>
              <a:t>.</a:t>
            </a:r>
            <a:endParaRPr lang="en-US" altLang="cs-CZ" sz="1200" smtClean="0">
              <a:latin typeface="Calibri" panose="020F0502020204030204" pitchFamily="34" charset="0"/>
            </a:endParaRPr>
          </a:p>
          <a:p>
            <a:r>
              <a:rPr lang="en-US" altLang="cs-CZ" sz="1200" smtClean="0">
                <a:latin typeface="Calibri" panose="020F0502020204030204" pitchFamily="34" charset="0"/>
              </a:rPr>
              <a:t>J</a:t>
            </a:r>
            <a:r>
              <a:rPr lang="en-US" altLang="cs-CZ" sz="1200">
                <a:latin typeface="Calibri" panose="020F0502020204030204" pitchFamily="34" charset="0"/>
              </a:rPr>
              <a:t>. Čtyroký, </a:t>
            </a:r>
            <a:r>
              <a:rPr lang="en-US" altLang="cs-CZ" sz="1200" smtClean="0">
                <a:latin typeface="Calibri" panose="020F0502020204030204" pitchFamily="34" charset="0"/>
              </a:rPr>
              <a:t>Opt. </a:t>
            </a:r>
            <a:r>
              <a:rPr lang="en-US" altLang="cs-CZ" sz="1200">
                <a:latin typeface="Calibri" panose="020F0502020204030204" pitchFamily="34" charset="0"/>
              </a:rPr>
              <a:t>Quantum </a:t>
            </a:r>
            <a:r>
              <a:rPr lang="en-US" altLang="cs-CZ" sz="1200" smtClean="0">
                <a:latin typeface="Calibri" panose="020F0502020204030204" pitchFamily="34" charset="0"/>
              </a:rPr>
              <a:t>Electron. vol.46</a:t>
            </a:r>
            <a:r>
              <a:rPr lang="en-US" altLang="cs-CZ" sz="1200">
                <a:latin typeface="Calibri" panose="020F0502020204030204" pitchFamily="34" charset="0"/>
              </a:rPr>
              <a:t>, </a:t>
            </a:r>
            <a:r>
              <a:rPr lang="en-US" altLang="cs-CZ" sz="1200" smtClean="0">
                <a:latin typeface="Calibri" panose="020F0502020204030204" pitchFamily="34" charset="0"/>
              </a:rPr>
              <a:t>465-475, 2014.</a:t>
            </a:r>
            <a:endParaRPr lang="en-US" altLang="cs-CZ" sz="1200">
              <a:latin typeface="Calibri" panose="020F0502020204030204" pitchFamily="34" charset="0"/>
            </a:endParaRPr>
          </a:p>
          <a:p>
            <a:endParaRPr lang="en-US" altLang="cs-CZ" sz="1200">
              <a:latin typeface="Calibri" panose="020F0502020204030204" pitchFamily="34" charset="0"/>
            </a:endParaRPr>
          </a:p>
          <a:p>
            <a:r>
              <a:rPr lang="cs-CZ" altLang="cs-CZ" sz="1200" smtClean="0">
                <a:latin typeface="Calibri" panose="020F0502020204030204" pitchFamily="34" charset="0"/>
              </a:rPr>
              <a:t>…</a:t>
            </a:r>
            <a:r>
              <a:rPr lang="cs-CZ" altLang="cs-CZ" sz="1200">
                <a:latin typeface="Calibri" panose="020F0502020204030204" pitchFamily="34" charset="0"/>
              </a:rPr>
              <a:t>and many others…</a:t>
            </a:r>
          </a:p>
        </p:txBody>
      </p:sp>
    </p:spTree>
    <p:extLst>
      <p:ext uri="{BB962C8B-B14F-4D97-AF65-F5344CB8AC3E}">
        <p14:creationId xmlns:p14="http://schemas.microsoft.com/office/powerpoint/2010/main" val="6187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29086" y="30024"/>
            <a:ext cx="6922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Asymmetric complex grating-assisted coupler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168275" y="544190"/>
            <a:ext cx="6635750" cy="2673350"/>
            <a:chOff x="741" y="1066"/>
            <a:chExt cx="4180" cy="1684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oup 9"/>
              <p:cNvGrpSpPr>
                <a:grpSpLocks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80" name="Freeform 10"/>
                <p:cNvSpPr>
                  <a:spLocks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1" name="Freeform 11"/>
                <p:cNvSpPr>
                  <a:spLocks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Line 13"/>
              <p:cNvSpPr>
                <a:spLocks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18"/>
              <p:cNvSpPr>
                <a:spLocks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19"/>
              <p:cNvSpPr>
                <a:spLocks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20"/>
              <p:cNvSpPr>
                <a:spLocks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21"/>
              <p:cNvSpPr>
                <a:spLocks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22"/>
              <p:cNvSpPr>
                <a:spLocks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23"/>
              <p:cNvSpPr>
                <a:spLocks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ectangle 24"/>
              <p:cNvSpPr>
                <a:spLocks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ectangle 25"/>
              <p:cNvSpPr>
                <a:spLocks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26"/>
              <p:cNvSpPr>
                <a:spLocks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27"/>
              <p:cNvSpPr>
                <a:spLocks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28"/>
              <p:cNvSpPr>
                <a:spLocks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29"/>
              <p:cNvSpPr>
                <a:spLocks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Rectangle 30"/>
              <p:cNvSpPr>
                <a:spLocks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31"/>
              <p:cNvSpPr>
                <a:spLocks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Rectangle 32"/>
              <p:cNvSpPr>
                <a:spLocks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33"/>
              <p:cNvSpPr>
                <a:spLocks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34"/>
              <p:cNvSpPr>
                <a:spLocks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Rectangle 35"/>
              <p:cNvSpPr>
                <a:spLocks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36"/>
              <p:cNvSpPr>
                <a:spLocks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Rectangle 37"/>
              <p:cNvSpPr>
                <a:spLocks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Rectangle 38"/>
              <p:cNvSpPr>
                <a:spLocks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tangle 39"/>
              <p:cNvSpPr>
                <a:spLocks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Rectangle 40"/>
              <p:cNvSpPr>
                <a:spLocks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Rectangle 41"/>
              <p:cNvSpPr>
                <a:spLocks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Rectangle 42"/>
              <p:cNvSpPr>
                <a:spLocks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Rectangle 43"/>
              <p:cNvSpPr>
                <a:spLocks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Rectangle 44"/>
              <p:cNvSpPr>
                <a:spLocks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Rectangle 45"/>
              <p:cNvSpPr>
                <a:spLocks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tangle 46"/>
              <p:cNvSpPr>
                <a:spLocks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47"/>
              <p:cNvSpPr>
                <a:spLocks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48"/>
              <p:cNvSpPr>
                <a:spLocks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Rectangle 49"/>
              <p:cNvSpPr>
                <a:spLocks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Rectangle 50"/>
              <p:cNvSpPr>
                <a:spLocks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Rectangle 51"/>
              <p:cNvSpPr>
                <a:spLocks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Rectangle 52"/>
              <p:cNvSpPr>
                <a:spLocks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Rectangle 53"/>
              <p:cNvSpPr>
                <a:spLocks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54"/>
              <p:cNvSpPr>
                <a:spLocks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ectangle 55"/>
              <p:cNvSpPr>
                <a:spLocks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Rectangle 56"/>
              <p:cNvSpPr>
                <a:spLocks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Rectangle 57"/>
              <p:cNvSpPr>
                <a:spLocks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Rectangle 58"/>
              <p:cNvSpPr>
                <a:spLocks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Rectangle 59"/>
              <p:cNvSpPr>
                <a:spLocks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60"/>
              <p:cNvSpPr>
                <a:spLocks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6" name="Object 61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3" name="Equation" r:id="rId3" imgW="126720" imgH="266400" progId="Equation.DSMT4">
                    <p:embed/>
                  </p:oleObj>
                </mc:Choice>
                <mc:Fallback>
                  <p:oleObj name="Equation" r:id="rId3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2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4" name="Equation" r:id="rId5" imgW="164880" imgH="279360" progId="Equation.DSMT4">
                    <p:embed/>
                  </p:oleObj>
                </mc:Choice>
                <mc:Fallback>
                  <p:oleObj name="Equation" r:id="rId5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63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5" name="Equation" r:id="rId7" imgW="279360" imgH="444240" progId="Equation.DSMT4">
                    <p:embed/>
                  </p:oleObj>
                </mc:Choice>
                <mc:Fallback>
                  <p:oleObj name="Equation" r:id="rId7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Freeform 65"/>
            <p:cNvSpPr>
              <a:spLocks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" name="Freeform 66"/>
            <p:cNvSpPr>
              <a:spLocks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" name="Line 67"/>
            <p:cNvSpPr>
              <a:spLocks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3" name="Line 69"/>
            <p:cNvSpPr>
              <a:spLocks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4" name="Line 70"/>
            <p:cNvSpPr>
              <a:spLocks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5" name="Object 71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6" name="Equation" r:id="rId9" imgW="190440" imgH="266400" progId="Equation.DSMT4">
                    <p:embed/>
                  </p:oleObj>
                </mc:Choice>
                <mc:Fallback>
                  <p:oleObj name="Equation" r:id="rId9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72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7" name="Equation" r:id="rId11" imgW="190440" imgH="266400" progId="Equation.DSMT4">
                    <p:embed/>
                  </p:oleObj>
                </mc:Choice>
                <mc:Fallback>
                  <p:oleObj name="Equation" r:id="rId11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73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8" name="Equation" r:id="rId13" imgW="317160" imgH="444240" progId="Equation.DSMT4">
                    <p:embed/>
                  </p:oleObj>
                </mc:Choice>
                <mc:Fallback>
                  <p:oleObj name="Equation" r:id="rId13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Freeform 74"/>
            <p:cNvSpPr>
              <a:spLocks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9" name="Line 75"/>
            <p:cNvSpPr>
              <a:spLocks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0" name="Line 76"/>
            <p:cNvSpPr>
              <a:spLocks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1" name="Line 77"/>
            <p:cNvSpPr>
              <a:spLocks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Line 78"/>
            <p:cNvSpPr>
              <a:spLocks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3" name="Line 79"/>
            <p:cNvSpPr>
              <a:spLocks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4" name="Object 80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49" name="Equation" r:id="rId15" imgW="241200" imgH="279360" progId="Equation.DSMT4">
                    <p:embed/>
                  </p:oleObj>
                </mc:Choice>
                <mc:Fallback>
                  <p:oleObj name="Equation" r:id="rId15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7" name="Object 83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50" name="Equation" r:id="rId17" imgW="177480" imgH="190440" progId="Equation.DSMT4">
                    <p:embed/>
                  </p:oleObj>
                </mc:Choice>
                <mc:Fallback>
                  <p:oleObj name="Equation" r:id="rId17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84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51" name="Equation" r:id="rId19" imgW="203040" imgH="190440" progId="Equation.DSMT4">
                    <p:embed/>
                  </p:oleObj>
                </mc:Choice>
                <mc:Fallback>
                  <p:oleObj name="Equation" r:id="rId19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2" name="Text Box 86"/>
          <p:cNvSpPr txBox="1">
            <a:spLocks noChangeArrowheads="1"/>
          </p:cNvSpPr>
          <p:nvPr/>
        </p:nvSpPr>
        <p:spPr bwMode="auto">
          <a:xfrm>
            <a:off x="325254" y="3155175"/>
            <a:ext cx="6839034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FFFF99">
                        <a:alpha val="67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Grating-assisted directional coupler using </a:t>
            </a:r>
            <a:r>
              <a:rPr lang="en-US" altLang="cs-CZ" sz="1800" b="1" i="1">
                <a:latin typeface="Calibri" panose="020F0502020204030204" pitchFamily="34" charset="0"/>
              </a:rPr>
              <a:t>asymmetric complex grating </a:t>
            </a:r>
            <a:endParaRPr lang="cs-CZ" altLang="cs-CZ" sz="1800" b="1">
              <a:latin typeface="Calibri" panose="020F0502020204030204" pitchFamily="34" charset="0"/>
            </a:endParaRPr>
          </a:p>
        </p:txBody>
      </p:sp>
      <p:graphicFrame>
        <p:nvGraphicFramePr>
          <p:cNvPr id="83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62690"/>
              </p:ext>
            </p:extLst>
          </p:nvPr>
        </p:nvGraphicFramePr>
        <p:xfrm>
          <a:off x="250825" y="4076700"/>
          <a:ext cx="4351338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52" name="Equation" r:id="rId21" imgW="4356000" imgH="1180800" progId="Equation.DSMT4">
                  <p:embed/>
                </p:oleObj>
              </mc:Choice>
              <mc:Fallback>
                <p:oleObj name="Equation" r:id="rId21" imgW="4356000" imgH="1180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76700"/>
                        <a:ext cx="4351338" cy="1176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030775"/>
              </p:ext>
            </p:extLst>
          </p:nvPr>
        </p:nvGraphicFramePr>
        <p:xfrm>
          <a:off x="179512" y="3649588"/>
          <a:ext cx="5054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53" name="Equation" r:id="rId23" imgW="5054400" imgH="330120" progId="Equation.DSMT4">
                  <p:embed/>
                </p:oleObj>
              </mc:Choice>
              <mc:Fallback>
                <p:oleObj name="Equation" r:id="rId23" imgW="50544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649588"/>
                        <a:ext cx="50546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751460"/>
              </p:ext>
            </p:extLst>
          </p:nvPr>
        </p:nvGraphicFramePr>
        <p:xfrm>
          <a:off x="3270250" y="1347788"/>
          <a:ext cx="508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54" name="Equation" r:id="rId25" imgW="507960" imgH="291960" progId="Equation.DSMT4">
                  <p:embed/>
                </p:oleObj>
              </mc:Choice>
              <mc:Fallback>
                <p:oleObj name="Equation" r:id="rId25" imgW="5079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0" y="1347788"/>
                        <a:ext cx="5080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549949"/>
              </p:ext>
            </p:extLst>
          </p:nvPr>
        </p:nvGraphicFramePr>
        <p:xfrm>
          <a:off x="3257550" y="2244725"/>
          <a:ext cx="533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55" name="Equation" r:id="rId27" imgW="533160" imgH="291960" progId="Equation.DSMT4">
                  <p:embed/>
                </p:oleObj>
              </mc:Choice>
              <mc:Fallback>
                <p:oleObj name="Equation" r:id="rId27" imgW="5331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2244725"/>
                        <a:ext cx="533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224488"/>
              </p:ext>
            </p:extLst>
          </p:nvPr>
        </p:nvGraphicFramePr>
        <p:xfrm>
          <a:off x="4947096" y="4038823"/>
          <a:ext cx="40894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56" name="Equation" r:id="rId29" imgW="4089240" imgH="1054080" progId="Equation.DSMT4">
                  <p:embed/>
                </p:oleObj>
              </mc:Choice>
              <mc:Fallback>
                <p:oleObj name="Equation" r:id="rId29" imgW="408924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096" y="4038823"/>
                        <a:ext cx="4089400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Oval 95"/>
          <p:cNvSpPr>
            <a:spLocks noChangeArrowheads="1"/>
          </p:cNvSpPr>
          <p:nvPr/>
        </p:nvSpPr>
        <p:spPr bwMode="auto">
          <a:xfrm>
            <a:off x="4291013" y="1637978"/>
            <a:ext cx="342900" cy="458787"/>
          </a:xfrm>
          <a:prstGeom prst="ellipse">
            <a:avLst/>
          </a:prstGeom>
          <a:noFill/>
          <a:ln w="15875" algn="ctr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pSp>
        <p:nvGrpSpPr>
          <p:cNvPr id="89" name="Group 116"/>
          <p:cNvGrpSpPr>
            <a:grpSpLocks/>
          </p:cNvGrpSpPr>
          <p:nvPr/>
        </p:nvGrpSpPr>
        <p:grpSpPr bwMode="auto">
          <a:xfrm>
            <a:off x="6588125" y="2109465"/>
            <a:ext cx="2378075" cy="1036638"/>
            <a:chOff x="4150" y="1099"/>
            <a:chExt cx="1498" cy="653"/>
          </a:xfrm>
        </p:grpSpPr>
        <p:grpSp>
          <p:nvGrpSpPr>
            <p:cNvPr id="90" name="Group 100"/>
            <p:cNvGrpSpPr>
              <a:grpSpLocks/>
            </p:cNvGrpSpPr>
            <p:nvPr/>
          </p:nvGrpSpPr>
          <p:grpSpPr bwMode="auto">
            <a:xfrm>
              <a:off x="4358" y="1307"/>
              <a:ext cx="523" cy="229"/>
              <a:chOff x="4262" y="1391"/>
              <a:chExt cx="523" cy="229"/>
            </a:xfrm>
          </p:grpSpPr>
          <p:sp>
            <p:nvSpPr>
              <p:cNvPr id="105" name="Rectangle 96"/>
              <p:cNvSpPr>
                <a:spLocks noChangeArrowheads="1"/>
              </p:cNvSpPr>
              <p:nvPr/>
            </p:nvSpPr>
            <p:spPr bwMode="auto">
              <a:xfrm>
                <a:off x="4262" y="1391"/>
                <a:ext cx="118" cy="22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6" name="Rectangle 97"/>
              <p:cNvSpPr>
                <a:spLocks noChangeArrowheads="1"/>
              </p:cNvSpPr>
              <p:nvPr/>
            </p:nvSpPr>
            <p:spPr bwMode="auto">
              <a:xfrm>
                <a:off x="4395" y="1391"/>
                <a:ext cx="118" cy="228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Rectangle 98"/>
              <p:cNvSpPr>
                <a:spLocks noChangeArrowheads="1"/>
              </p:cNvSpPr>
              <p:nvPr/>
            </p:nvSpPr>
            <p:spPr bwMode="auto">
              <a:xfrm>
                <a:off x="4531" y="1392"/>
                <a:ext cx="118" cy="228"/>
              </a:xfrm>
              <a:prstGeom prst="rect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8" name="Rectangle 99"/>
              <p:cNvSpPr>
                <a:spLocks noChangeArrowheads="1"/>
              </p:cNvSpPr>
              <p:nvPr/>
            </p:nvSpPr>
            <p:spPr bwMode="auto">
              <a:xfrm>
                <a:off x="4667" y="1392"/>
                <a:ext cx="118" cy="228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1" name="Group 101"/>
            <p:cNvGrpSpPr>
              <a:grpSpLocks/>
            </p:cNvGrpSpPr>
            <p:nvPr/>
          </p:nvGrpSpPr>
          <p:grpSpPr bwMode="auto">
            <a:xfrm>
              <a:off x="4902" y="1307"/>
              <a:ext cx="523" cy="229"/>
              <a:chOff x="4262" y="1391"/>
              <a:chExt cx="523" cy="229"/>
            </a:xfrm>
          </p:grpSpPr>
          <p:sp>
            <p:nvSpPr>
              <p:cNvPr id="101" name="Rectangle 102"/>
              <p:cNvSpPr>
                <a:spLocks noChangeArrowheads="1"/>
              </p:cNvSpPr>
              <p:nvPr/>
            </p:nvSpPr>
            <p:spPr bwMode="auto">
              <a:xfrm>
                <a:off x="4262" y="1391"/>
                <a:ext cx="118" cy="22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Rectangle 103"/>
              <p:cNvSpPr>
                <a:spLocks noChangeArrowheads="1"/>
              </p:cNvSpPr>
              <p:nvPr/>
            </p:nvSpPr>
            <p:spPr bwMode="auto">
              <a:xfrm>
                <a:off x="4395" y="1391"/>
                <a:ext cx="118" cy="228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3" name="Rectangle 104"/>
              <p:cNvSpPr>
                <a:spLocks noChangeArrowheads="1"/>
              </p:cNvSpPr>
              <p:nvPr/>
            </p:nvSpPr>
            <p:spPr bwMode="auto">
              <a:xfrm>
                <a:off x="4531" y="1392"/>
                <a:ext cx="118" cy="228"/>
              </a:xfrm>
              <a:prstGeom prst="rect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4" name="Rectangle 105"/>
              <p:cNvSpPr>
                <a:spLocks noChangeArrowheads="1"/>
              </p:cNvSpPr>
              <p:nvPr/>
            </p:nvSpPr>
            <p:spPr bwMode="auto">
              <a:xfrm>
                <a:off x="4667" y="1392"/>
                <a:ext cx="118" cy="228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92" name="Object 106"/>
            <p:cNvGraphicFramePr>
              <a:graphicFrameLocks noChangeAspect="1"/>
            </p:cNvGraphicFramePr>
            <p:nvPr/>
          </p:nvGraphicFramePr>
          <p:xfrm>
            <a:off x="4377" y="1448"/>
            <a:ext cx="20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57" name="Equation" r:id="rId31" imgW="330120" imgH="457200" progId="Equation.DSMT4">
                    <p:embed/>
                  </p:oleObj>
                </mc:Choice>
                <mc:Fallback>
                  <p:oleObj name="Equation" r:id="rId31" imgW="33012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7" y="1448"/>
                          <a:ext cx="20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108"/>
            <p:cNvGraphicFramePr>
              <a:graphicFrameLocks noChangeAspect="1"/>
            </p:cNvGraphicFramePr>
            <p:nvPr/>
          </p:nvGraphicFramePr>
          <p:xfrm>
            <a:off x="4633" y="1432"/>
            <a:ext cx="232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58" name="Equation" r:id="rId33" imgW="368280" imgH="507960" progId="Equation.DSMT4">
                    <p:embed/>
                  </p:oleObj>
                </mc:Choice>
                <mc:Fallback>
                  <p:oleObj name="Equation" r:id="rId33" imgW="36828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3" y="1432"/>
                          <a:ext cx="232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109"/>
            <p:cNvGraphicFramePr>
              <a:graphicFrameLocks noChangeAspect="1"/>
            </p:cNvGraphicFramePr>
            <p:nvPr/>
          </p:nvGraphicFramePr>
          <p:xfrm>
            <a:off x="4902" y="1432"/>
            <a:ext cx="22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59" name="Equation" r:id="rId35" imgW="355320" imgH="507960" progId="Equation.DSMT4">
                    <p:embed/>
                  </p:oleObj>
                </mc:Choice>
                <mc:Fallback>
                  <p:oleObj name="Equation" r:id="rId35" imgW="35532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2" y="1432"/>
                          <a:ext cx="224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110"/>
            <p:cNvGraphicFramePr>
              <a:graphicFrameLocks noChangeAspect="1"/>
            </p:cNvGraphicFramePr>
            <p:nvPr/>
          </p:nvGraphicFramePr>
          <p:xfrm>
            <a:off x="5180" y="1432"/>
            <a:ext cx="232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0" name="Equation" r:id="rId37" imgW="368280" imgH="507960" progId="Equation.DSMT4">
                    <p:embed/>
                  </p:oleObj>
                </mc:Choice>
                <mc:Fallback>
                  <p:oleObj name="Equation" r:id="rId37" imgW="36828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0" y="1432"/>
                          <a:ext cx="232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111"/>
            <p:cNvGraphicFramePr>
              <a:graphicFrameLocks noChangeAspect="1"/>
            </p:cNvGraphicFramePr>
            <p:nvPr/>
          </p:nvGraphicFramePr>
          <p:xfrm>
            <a:off x="4474" y="1107"/>
            <a:ext cx="248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1" name="Equation" r:id="rId39" imgW="393480" imgH="507960" progId="Equation.DSMT4">
                    <p:embed/>
                  </p:oleObj>
                </mc:Choice>
                <mc:Fallback>
                  <p:oleObj name="Equation" r:id="rId39" imgW="39348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4" y="1107"/>
                          <a:ext cx="248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112"/>
            <p:cNvGraphicFramePr>
              <a:graphicFrameLocks noChangeAspect="1"/>
            </p:cNvGraphicFramePr>
            <p:nvPr/>
          </p:nvGraphicFramePr>
          <p:xfrm>
            <a:off x="4757" y="1102"/>
            <a:ext cx="272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2" name="Equation" r:id="rId41" imgW="431640" imgH="507960" progId="Equation.DSMT4">
                    <p:embed/>
                  </p:oleObj>
                </mc:Choice>
                <mc:Fallback>
                  <p:oleObj name="Equation" r:id="rId41" imgW="43164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" y="1102"/>
                          <a:ext cx="272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113"/>
            <p:cNvGraphicFramePr>
              <a:graphicFrameLocks noChangeAspect="1"/>
            </p:cNvGraphicFramePr>
            <p:nvPr/>
          </p:nvGraphicFramePr>
          <p:xfrm>
            <a:off x="5040" y="1099"/>
            <a:ext cx="248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3" name="Equation" r:id="rId43" imgW="393480" imgH="507960" progId="Equation.DSMT4">
                    <p:embed/>
                  </p:oleObj>
                </mc:Choice>
                <mc:Fallback>
                  <p:oleObj name="Equation" r:id="rId43" imgW="39348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1099"/>
                          <a:ext cx="248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114"/>
            <p:cNvGraphicFramePr>
              <a:graphicFrameLocks noChangeAspect="1"/>
            </p:cNvGraphicFramePr>
            <p:nvPr/>
          </p:nvGraphicFramePr>
          <p:xfrm>
            <a:off x="4150" y="1397"/>
            <a:ext cx="144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4" name="Equation" r:id="rId45" imgW="228600" imgH="75960" progId="Equation.DSMT4">
                    <p:embed/>
                  </p:oleObj>
                </mc:Choice>
                <mc:Fallback>
                  <p:oleObj name="Equation" r:id="rId45" imgW="228600" imgH="75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1397"/>
                          <a:ext cx="144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115"/>
            <p:cNvGraphicFramePr>
              <a:graphicFrameLocks noChangeAspect="1"/>
            </p:cNvGraphicFramePr>
            <p:nvPr/>
          </p:nvGraphicFramePr>
          <p:xfrm>
            <a:off x="5504" y="1397"/>
            <a:ext cx="144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5" name="Equation" r:id="rId47" imgW="228600" imgH="75960" progId="Equation.DSMT4">
                    <p:embed/>
                  </p:oleObj>
                </mc:Choice>
                <mc:Fallback>
                  <p:oleObj name="Equation" r:id="rId47" imgW="228600" imgH="75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4" y="1397"/>
                          <a:ext cx="144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" name="Group 141"/>
          <p:cNvGrpSpPr>
            <a:grpSpLocks/>
          </p:cNvGrpSpPr>
          <p:nvPr/>
        </p:nvGrpSpPr>
        <p:grpSpPr bwMode="auto">
          <a:xfrm>
            <a:off x="6588125" y="977578"/>
            <a:ext cx="2378075" cy="817562"/>
            <a:chOff x="4150" y="1826"/>
            <a:chExt cx="1498" cy="515"/>
          </a:xfrm>
        </p:grpSpPr>
        <p:grpSp>
          <p:nvGrpSpPr>
            <p:cNvPr id="110" name="Group 118"/>
            <p:cNvGrpSpPr>
              <a:grpSpLocks/>
            </p:cNvGrpSpPr>
            <p:nvPr/>
          </p:nvGrpSpPr>
          <p:grpSpPr bwMode="auto">
            <a:xfrm>
              <a:off x="4358" y="1960"/>
              <a:ext cx="523" cy="229"/>
              <a:chOff x="4262" y="1391"/>
              <a:chExt cx="523" cy="229"/>
            </a:xfrm>
          </p:grpSpPr>
          <p:sp>
            <p:nvSpPr>
              <p:cNvPr id="126" name="Rectangle 119"/>
              <p:cNvSpPr>
                <a:spLocks noChangeArrowheads="1"/>
              </p:cNvSpPr>
              <p:nvPr/>
            </p:nvSpPr>
            <p:spPr bwMode="auto">
              <a:xfrm>
                <a:off x="4262" y="1391"/>
                <a:ext cx="118" cy="22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20"/>
              <p:cNvSpPr>
                <a:spLocks noChangeArrowheads="1"/>
              </p:cNvSpPr>
              <p:nvPr/>
            </p:nvSpPr>
            <p:spPr bwMode="auto">
              <a:xfrm>
                <a:off x="4395" y="1391"/>
                <a:ext cx="118" cy="228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Rectangle 121"/>
              <p:cNvSpPr>
                <a:spLocks noChangeArrowheads="1"/>
              </p:cNvSpPr>
              <p:nvPr/>
            </p:nvSpPr>
            <p:spPr bwMode="auto">
              <a:xfrm>
                <a:off x="4531" y="1392"/>
                <a:ext cx="118" cy="228"/>
              </a:xfrm>
              <a:prstGeom prst="rect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22"/>
              <p:cNvSpPr>
                <a:spLocks noChangeArrowheads="1"/>
              </p:cNvSpPr>
              <p:nvPr/>
            </p:nvSpPr>
            <p:spPr bwMode="auto">
              <a:xfrm>
                <a:off x="4667" y="1392"/>
                <a:ext cx="118" cy="228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1" name="Group 123"/>
            <p:cNvGrpSpPr>
              <a:grpSpLocks/>
            </p:cNvGrpSpPr>
            <p:nvPr/>
          </p:nvGrpSpPr>
          <p:grpSpPr bwMode="auto">
            <a:xfrm>
              <a:off x="4902" y="1960"/>
              <a:ext cx="523" cy="229"/>
              <a:chOff x="4262" y="1391"/>
              <a:chExt cx="523" cy="229"/>
            </a:xfrm>
          </p:grpSpPr>
          <p:sp>
            <p:nvSpPr>
              <p:cNvPr id="122" name="Rectangle 124"/>
              <p:cNvSpPr>
                <a:spLocks noChangeArrowheads="1"/>
              </p:cNvSpPr>
              <p:nvPr/>
            </p:nvSpPr>
            <p:spPr bwMode="auto">
              <a:xfrm>
                <a:off x="4262" y="1391"/>
                <a:ext cx="118" cy="22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125"/>
              <p:cNvSpPr>
                <a:spLocks noChangeArrowheads="1"/>
              </p:cNvSpPr>
              <p:nvPr/>
            </p:nvSpPr>
            <p:spPr bwMode="auto">
              <a:xfrm>
                <a:off x="4395" y="1391"/>
                <a:ext cx="118" cy="228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tangle 126"/>
              <p:cNvSpPr>
                <a:spLocks noChangeArrowheads="1"/>
              </p:cNvSpPr>
              <p:nvPr/>
            </p:nvSpPr>
            <p:spPr bwMode="auto">
              <a:xfrm>
                <a:off x="4531" y="1392"/>
                <a:ext cx="118" cy="228"/>
              </a:xfrm>
              <a:prstGeom prst="rect">
                <a:avLst/>
              </a:prstGeom>
              <a:solidFill>
                <a:srgbClr val="9933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27"/>
              <p:cNvSpPr>
                <a:spLocks noChangeArrowheads="1"/>
              </p:cNvSpPr>
              <p:nvPr/>
            </p:nvSpPr>
            <p:spPr bwMode="auto">
              <a:xfrm>
                <a:off x="4667" y="1392"/>
                <a:ext cx="118" cy="228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112" name="Object 128"/>
            <p:cNvGraphicFramePr>
              <a:graphicFrameLocks noChangeAspect="1"/>
            </p:cNvGraphicFramePr>
            <p:nvPr/>
          </p:nvGraphicFramePr>
          <p:xfrm>
            <a:off x="4344" y="2229"/>
            <a:ext cx="17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6" name="Equation" r:id="rId49" imgW="279360" imgH="177480" progId="Equation.DSMT4">
                    <p:embed/>
                  </p:oleObj>
                </mc:Choice>
                <mc:Fallback>
                  <p:oleObj name="Equation" r:id="rId49" imgW="2793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4" y="2229"/>
                          <a:ext cx="17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129"/>
            <p:cNvGraphicFramePr>
              <a:graphicFrameLocks noChangeAspect="1"/>
            </p:cNvGraphicFramePr>
            <p:nvPr/>
          </p:nvGraphicFramePr>
          <p:xfrm>
            <a:off x="4564" y="2229"/>
            <a:ext cx="2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7" name="Equation" r:id="rId51" imgW="393480" imgH="177480" progId="Equation.DSMT4">
                    <p:embed/>
                  </p:oleObj>
                </mc:Choice>
                <mc:Fallback>
                  <p:oleObj name="Equation" r:id="rId51" imgW="3934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4" y="2229"/>
                          <a:ext cx="2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132"/>
            <p:cNvGraphicFramePr>
              <a:graphicFrameLocks noChangeAspect="1"/>
            </p:cNvGraphicFramePr>
            <p:nvPr/>
          </p:nvGraphicFramePr>
          <p:xfrm>
            <a:off x="4471" y="1826"/>
            <a:ext cx="224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8" name="Equation" r:id="rId53" imgW="355320" imgH="177480" progId="Equation.DSMT4">
                    <p:embed/>
                  </p:oleObj>
                </mc:Choice>
                <mc:Fallback>
                  <p:oleObj name="Equation" r:id="rId53" imgW="3553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1" y="1826"/>
                          <a:ext cx="224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133"/>
            <p:cNvGraphicFramePr>
              <a:graphicFrameLocks noChangeAspect="1"/>
            </p:cNvGraphicFramePr>
            <p:nvPr/>
          </p:nvGraphicFramePr>
          <p:xfrm>
            <a:off x="4669" y="1826"/>
            <a:ext cx="29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69" name="Equation" r:id="rId55" imgW="469800" imgH="177480" progId="Equation.DSMT4">
                    <p:embed/>
                  </p:oleObj>
                </mc:Choice>
                <mc:Fallback>
                  <p:oleObj name="Equation" r:id="rId55" imgW="4698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69" y="1826"/>
                          <a:ext cx="29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35"/>
            <p:cNvGraphicFramePr>
              <a:graphicFrameLocks noChangeAspect="1"/>
            </p:cNvGraphicFramePr>
            <p:nvPr/>
          </p:nvGraphicFramePr>
          <p:xfrm>
            <a:off x="4150" y="2050"/>
            <a:ext cx="144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0" name="Equation" r:id="rId57" imgW="228600" imgH="75960" progId="Equation.DSMT4">
                    <p:embed/>
                  </p:oleObj>
                </mc:Choice>
                <mc:Fallback>
                  <p:oleObj name="Equation" r:id="rId57" imgW="228600" imgH="75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2050"/>
                          <a:ext cx="144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136"/>
            <p:cNvGraphicFramePr>
              <a:graphicFrameLocks noChangeAspect="1"/>
            </p:cNvGraphicFramePr>
            <p:nvPr/>
          </p:nvGraphicFramePr>
          <p:xfrm>
            <a:off x="5504" y="2050"/>
            <a:ext cx="144" cy="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1" name="Equation" r:id="rId58" imgW="228600" imgH="75960" progId="Equation.DSMT4">
                    <p:embed/>
                  </p:oleObj>
                </mc:Choice>
                <mc:Fallback>
                  <p:oleObj name="Equation" r:id="rId58" imgW="228600" imgH="75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4" y="2050"/>
                          <a:ext cx="144" cy="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137"/>
            <p:cNvGraphicFramePr>
              <a:graphicFrameLocks noChangeAspect="1"/>
            </p:cNvGraphicFramePr>
            <p:nvPr/>
          </p:nvGraphicFramePr>
          <p:xfrm>
            <a:off x="4881" y="2229"/>
            <a:ext cx="17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2" name="Equation" r:id="rId59" imgW="279360" imgH="177480" progId="Equation.DSMT4">
                    <p:embed/>
                  </p:oleObj>
                </mc:Choice>
                <mc:Fallback>
                  <p:oleObj name="Equation" r:id="rId59" imgW="2793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1" y="2229"/>
                          <a:ext cx="17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138"/>
            <p:cNvGraphicFramePr>
              <a:graphicFrameLocks noChangeAspect="1"/>
            </p:cNvGraphicFramePr>
            <p:nvPr/>
          </p:nvGraphicFramePr>
          <p:xfrm>
            <a:off x="5101" y="2229"/>
            <a:ext cx="248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3" name="Equation" r:id="rId61" imgW="393480" imgH="177480" progId="Equation.DSMT4">
                    <p:embed/>
                  </p:oleObj>
                </mc:Choice>
                <mc:Fallback>
                  <p:oleObj name="Equation" r:id="rId61" imgW="3934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1" y="2229"/>
                          <a:ext cx="248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139"/>
            <p:cNvGraphicFramePr>
              <a:graphicFrameLocks noChangeAspect="1"/>
            </p:cNvGraphicFramePr>
            <p:nvPr/>
          </p:nvGraphicFramePr>
          <p:xfrm>
            <a:off x="5007" y="1826"/>
            <a:ext cx="224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4" name="Equation" r:id="rId63" imgW="355320" imgH="177480" progId="Equation.DSMT4">
                    <p:embed/>
                  </p:oleObj>
                </mc:Choice>
                <mc:Fallback>
                  <p:oleObj name="Equation" r:id="rId63" imgW="3553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7" y="1826"/>
                          <a:ext cx="224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140"/>
            <p:cNvGraphicFramePr>
              <a:graphicFrameLocks noChangeAspect="1"/>
            </p:cNvGraphicFramePr>
            <p:nvPr/>
          </p:nvGraphicFramePr>
          <p:xfrm>
            <a:off x="5205" y="1826"/>
            <a:ext cx="29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975" name="Equation" r:id="rId65" imgW="469800" imgH="177480" progId="Equation.DSMT4">
                    <p:embed/>
                  </p:oleObj>
                </mc:Choice>
                <mc:Fallback>
                  <p:oleObj name="Equation" r:id="rId65" imgW="4698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5" y="1826"/>
                          <a:ext cx="29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0" name="AutoShape 142"/>
          <p:cNvCxnSpPr>
            <a:cxnSpLocks noChangeShapeType="1"/>
            <a:stCxn id="88" idx="0"/>
          </p:cNvCxnSpPr>
          <p:nvPr/>
        </p:nvCxnSpPr>
        <p:spPr bwMode="auto">
          <a:xfrm rot="16200000">
            <a:off x="5370513" y="369565"/>
            <a:ext cx="352425" cy="2168525"/>
          </a:xfrm>
          <a:prstGeom prst="curvedConnector2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1" name="AutoShape 143"/>
          <p:cNvCxnSpPr>
            <a:cxnSpLocks noChangeShapeType="1"/>
            <a:stCxn id="88" idx="4"/>
          </p:cNvCxnSpPr>
          <p:nvPr/>
        </p:nvCxnSpPr>
        <p:spPr bwMode="auto">
          <a:xfrm rot="16200000" flipH="1">
            <a:off x="5421313" y="1145853"/>
            <a:ext cx="320675" cy="2238375"/>
          </a:xfrm>
          <a:prstGeom prst="curvedConnector2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2" name="Text Box 144"/>
          <p:cNvSpPr txBox="1">
            <a:spLocks noChangeArrowheads="1"/>
          </p:cNvSpPr>
          <p:nvPr/>
        </p:nvSpPr>
        <p:spPr bwMode="auto">
          <a:xfrm>
            <a:off x="6019812" y="1764978"/>
            <a:ext cx="1568425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FFFF99">
                        <a:alpha val="67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1800">
                <a:latin typeface="Calibri" panose="020F0502020204030204" pitchFamily="34" charset="0"/>
              </a:rPr>
              <a:t>or alternatively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33" name="Text Box 145"/>
          <p:cNvSpPr txBox="1">
            <a:spLocks noChangeArrowheads="1"/>
          </p:cNvSpPr>
          <p:nvPr/>
        </p:nvSpPr>
        <p:spPr bwMode="auto">
          <a:xfrm>
            <a:off x="6018694" y="3581796"/>
            <a:ext cx="2233542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rgbClr val="FFFF99">
                        <a:alpha val="67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1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complex</a:t>
            </a:r>
            <a:r>
              <a:rPr lang="en-US" altLang="cs-CZ" sz="1800">
                <a:latin typeface="Calibri" panose="020F0502020204030204" pitchFamily="34" charset="0"/>
              </a:rPr>
              <a:t>, periodic in </a:t>
            </a:r>
            <a:r>
              <a:rPr lang="en-US" altLang="cs-CZ" sz="1800" i="1">
                <a:latin typeface="Calibri" panose="020F0502020204030204" pitchFamily="34" charset="0"/>
              </a:rPr>
              <a:t>z </a:t>
            </a:r>
            <a:endParaRPr lang="cs-CZ" altLang="cs-CZ" sz="1800" i="1">
              <a:latin typeface="Calibri" panose="020F0502020204030204" pitchFamily="34" charset="0"/>
            </a:endParaRPr>
          </a:p>
        </p:txBody>
      </p:sp>
      <p:sp>
        <p:nvSpPr>
          <p:cNvPr id="134" name="Freeform 147"/>
          <p:cNvSpPr>
            <a:spLocks/>
          </p:cNvSpPr>
          <p:nvPr/>
        </p:nvSpPr>
        <p:spPr bwMode="auto">
          <a:xfrm>
            <a:off x="6647309" y="3870721"/>
            <a:ext cx="431800" cy="360363"/>
          </a:xfrm>
          <a:custGeom>
            <a:avLst/>
            <a:gdLst>
              <a:gd name="T0" fmla="*/ 227 w 227"/>
              <a:gd name="T1" fmla="*/ 0 h 317"/>
              <a:gd name="T2" fmla="*/ 177 w 227"/>
              <a:gd name="T3" fmla="*/ 114 h 317"/>
              <a:gd name="T4" fmla="*/ 37 w 227"/>
              <a:gd name="T5" fmla="*/ 195 h 317"/>
              <a:gd name="T6" fmla="*/ 0 w 227"/>
              <a:gd name="T7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" h="317">
                <a:moveTo>
                  <a:pt x="227" y="0"/>
                </a:moveTo>
                <a:cubicBezTo>
                  <a:pt x="219" y="19"/>
                  <a:pt x="209" y="82"/>
                  <a:pt x="177" y="114"/>
                </a:cubicBezTo>
                <a:cubicBezTo>
                  <a:pt x="145" y="146"/>
                  <a:pt x="66" y="161"/>
                  <a:pt x="37" y="195"/>
                </a:cubicBezTo>
                <a:cubicBezTo>
                  <a:pt x="8" y="229"/>
                  <a:pt x="8" y="292"/>
                  <a:pt x="0" y="317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35" name="Text Box 149"/>
          <p:cNvSpPr txBox="1">
            <a:spLocks noChangeArrowheads="1"/>
          </p:cNvSpPr>
          <p:nvPr/>
        </p:nvSpPr>
        <p:spPr bwMode="auto">
          <a:xfrm>
            <a:off x="2123728" y="5161756"/>
            <a:ext cx="6984776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541338"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Fourier expansion contains </a:t>
            </a:r>
            <a:r>
              <a:rPr lang="en-US" altLang="cs-CZ" sz="1800" smtClean="0">
                <a:latin typeface="Calibri" panose="020F0502020204030204" pitchFamily="34" charset="0"/>
              </a:rPr>
              <a:t>only </a:t>
            </a:r>
            <a:r>
              <a:rPr lang="en-US" altLang="cs-CZ" sz="1800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positive </a:t>
            </a:r>
            <a:r>
              <a:rPr lang="en-US" altLang="cs-CZ" sz="1800" i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exponentials</a:t>
            </a:r>
            <a:r>
              <a:rPr lang="en-US" altLang="cs-CZ" sz="180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cs-CZ" sz="1800">
                <a:latin typeface="Calibri" panose="020F0502020204030204" pitchFamily="34" charset="0"/>
              </a:rPr>
              <a:t>(“SSB modulation”) 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cxnSp>
        <p:nvCxnSpPr>
          <p:cNvPr id="137" name="Straight Connector 136"/>
          <p:cNvCxnSpPr/>
          <p:nvPr/>
        </p:nvCxnSpPr>
        <p:spPr>
          <a:xfrm>
            <a:off x="6918325" y="711807"/>
            <a:ext cx="0" cy="4597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7748588" y="680371"/>
            <a:ext cx="0" cy="45970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6918325" y="777553"/>
            <a:ext cx="830263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1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501450"/>
              </p:ext>
            </p:extLst>
          </p:nvPr>
        </p:nvGraphicFramePr>
        <p:xfrm>
          <a:off x="971600" y="3310409"/>
          <a:ext cx="4321175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68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28" t="25665" r="12361" b="20184"/>
                      <a:stretch>
                        <a:fillRect/>
                      </a:stretch>
                    </p:blipFill>
                    <p:spPr bwMode="auto">
                      <a:xfrm>
                        <a:off x="971600" y="3310409"/>
                        <a:ext cx="4321175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bg1"/>
                                </a:gs>
                                <a:gs pos="100000">
                                  <a:srgbClr val="FFFF99">
                                    <a:alpha val="67000"/>
                                  </a:srgbClr>
                                </a:gs>
                              </a:gsLst>
                              <a:lin ang="27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78376" y="30024"/>
            <a:ext cx="44221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Asymmetric complex grating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60202" y="481236"/>
            <a:ext cx="6279906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Complex permittivity perturbation in individual grating segments: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518280" y="1642517"/>
            <a:ext cx="326546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>
                <a:latin typeface="Calibri" panose="020F0502020204030204" pitchFamily="34" charset="0"/>
              </a:rPr>
              <a:t>or</a:t>
            </a:r>
            <a:endParaRPr lang="cs-CZ" altLang="cs-CZ">
              <a:latin typeface="Calibri" panose="020F0502020204030204" pitchFamily="34" charset="0"/>
            </a:endParaRPr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604664" y="986880"/>
            <a:ext cx="2716213" cy="2447925"/>
            <a:chOff x="2821" y="1117"/>
            <a:chExt cx="1711" cy="1542"/>
          </a:xfrm>
        </p:grpSpPr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2821" y="1933"/>
              <a:ext cx="15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3528" y="1117"/>
              <a:ext cx="0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3016" y="1417"/>
              <a:ext cx="1025" cy="102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0" name="Object 21"/>
            <p:cNvGraphicFramePr>
              <a:graphicFrameLocks noChangeAspect="1"/>
            </p:cNvGraphicFramePr>
            <p:nvPr/>
          </p:nvGraphicFramePr>
          <p:xfrm>
            <a:off x="4180" y="1998"/>
            <a:ext cx="35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269" name="Equation" r:id="rId5" imgW="558720" imgH="203040" progId="Equation.DSMT4">
                    <p:embed/>
                  </p:oleObj>
                </mc:Choice>
                <mc:Fallback>
                  <p:oleObj name="Equation" r:id="rId5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0" y="1998"/>
                          <a:ext cx="352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22"/>
            <p:cNvGraphicFramePr>
              <a:graphicFrameLocks noChangeAspect="1"/>
            </p:cNvGraphicFramePr>
            <p:nvPr/>
          </p:nvGraphicFramePr>
          <p:xfrm>
            <a:off x="3578" y="1117"/>
            <a:ext cx="35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270" name="Equation" r:id="rId7" imgW="558720" imgH="203040" progId="Equation.DSMT4">
                    <p:embed/>
                  </p:oleObj>
                </mc:Choice>
                <mc:Fallback>
                  <p:oleObj name="Equation" r:id="rId7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8" y="1117"/>
                          <a:ext cx="352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23"/>
            <p:cNvSpPr>
              <a:spLocks noChangeArrowheads="1"/>
            </p:cNvSpPr>
            <p:nvPr/>
          </p:nvSpPr>
          <p:spPr bwMode="auto">
            <a:xfrm rot="2485420">
              <a:off x="4012" y="1911"/>
              <a:ext cx="45" cy="45"/>
            </a:xfrm>
            <a:prstGeom prst="ellipse">
              <a:avLst/>
            </a:prstGeom>
            <a:solidFill>
              <a:srgbClr val="FF99CC"/>
            </a:solidFill>
            <a:ln w="9525" algn="ctr">
              <a:solidFill>
                <a:srgbClr val="FF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3" name="Oval 24"/>
            <p:cNvSpPr>
              <a:spLocks noChangeArrowheads="1"/>
            </p:cNvSpPr>
            <p:nvPr/>
          </p:nvSpPr>
          <p:spPr bwMode="auto">
            <a:xfrm rot="2485420">
              <a:off x="3505" y="1394"/>
              <a:ext cx="45" cy="45"/>
            </a:xfrm>
            <a:prstGeom prst="ellipse">
              <a:avLst/>
            </a:prstGeom>
            <a:solidFill>
              <a:srgbClr val="CC99FF"/>
            </a:solidFill>
            <a:ln w="9525" algn="ctr">
              <a:solidFill>
                <a:srgbClr val="CC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4" name="Oval 25"/>
            <p:cNvSpPr>
              <a:spLocks noChangeArrowheads="1"/>
            </p:cNvSpPr>
            <p:nvPr/>
          </p:nvSpPr>
          <p:spPr bwMode="auto">
            <a:xfrm rot="2485420">
              <a:off x="2993" y="1911"/>
              <a:ext cx="45" cy="45"/>
            </a:xfrm>
            <a:prstGeom prst="ellipse">
              <a:avLst/>
            </a:prstGeom>
            <a:solidFill>
              <a:srgbClr val="993366"/>
            </a:solidFill>
            <a:ln w="9525" algn="ctr">
              <a:solidFill>
                <a:srgbClr val="99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5" name="Oval 26"/>
            <p:cNvSpPr>
              <a:spLocks noChangeArrowheads="1"/>
            </p:cNvSpPr>
            <p:nvPr/>
          </p:nvSpPr>
          <p:spPr bwMode="auto">
            <a:xfrm rot="2485420">
              <a:off x="3500" y="2416"/>
              <a:ext cx="45" cy="45"/>
            </a:xfrm>
            <a:prstGeom prst="ellipse">
              <a:avLst/>
            </a:prstGeom>
            <a:solidFill>
              <a:srgbClr val="800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5024139" y="985292"/>
            <a:ext cx="2716213" cy="2447925"/>
            <a:chOff x="612" y="1117"/>
            <a:chExt cx="1711" cy="1542"/>
          </a:xfrm>
        </p:grpSpPr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612" y="1933"/>
              <a:ext cx="15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1319" y="1117"/>
              <a:ext cx="0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807" y="1417"/>
              <a:ext cx="1025" cy="102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1971" y="1998"/>
            <a:ext cx="35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271" name="Equation" r:id="rId9" imgW="558720" imgH="203040" progId="Equation.DSMT4">
                    <p:embed/>
                  </p:oleObj>
                </mc:Choice>
                <mc:Fallback>
                  <p:oleObj name="Equation" r:id="rId9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1" y="1998"/>
                          <a:ext cx="352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1369" y="1117"/>
            <a:ext cx="35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272" name="Equation" r:id="rId11" imgW="558720" imgH="203040" progId="Equation.DSMT4">
                    <p:embed/>
                  </p:oleObj>
                </mc:Choice>
                <mc:Fallback>
                  <p:oleObj name="Equation" r:id="rId11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9" y="1117"/>
                          <a:ext cx="352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32"/>
            <p:cNvGrpSpPr>
              <a:grpSpLocks/>
            </p:cNvGrpSpPr>
            <p:nvPr/>
          </p:nvGrpSpPr>
          <p:grpSpPr bwMode="auto">
            <a:xfrm rot="2586209">
              <a:off x="793" y="1399"/>
              <a:ext cx="1064" cy="1067"/>
              <a:chOff x="3084" y="1485"/>
              <a:chExt cx="1064" cy="1067"/>
            </a:xfrm>
          </p:grpSpPr>
          <p:sp>
            <p:nvSpPr>
              <p:cNvPr id="23" name="Oval 28"/>
              <p:cNvSpPr>
                <a:spLocks noChangeArrowheads="1"/>
              </p:cNvSpPr>
              <p:nvPr/>
            </p:nvSpPr>
            <p:spPr bwMode="auto">
              <a:xfrm rot="2485420">
                <a:off x="4103" y="2002"/>
                <a:ext cx="45" cy="45"/>
              </a:xfrm>
              <a:prstGeom prst="ellipse">
                <a:avLst/>
              </a:prstGeom>
              <a:solidFill>
                <a:srgbClr val="800000"/>
              </a:solidFill>
              <a:ln w="9525" algn="ctr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Oval 29"/>
              <p:cNvSpPr>
                <a:spLocks noChangeArrowheads="1"/>
              </p:cNvSpPr>
              <p:nvPr/>
            </p:nvSpPr>
            <p:spPr bwMode="auto">
              <a:xfrm rot="2485420">
                <a:off x="3596" y="1485"/>
                <a:ext cx="45" cy="45"/>
              </a:xfrm>
              <a:prstGeom prst="ellipse">
                <a:avLst/>
              </a:prstGeom>
              <a:solidFill>
                <a:srgbClr val="FF99CC"/>
              </a:solidFill>
              <a:ln w="9525" algn="ctr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Oval 30"/>
              <p:cNvSpPr>
                <a:spLocks noChangeArrowheads="1"/>
              </p:cNvSpPr>
              <p:nvPr/>
            </p:nvSpPr>
            <p:spPr bwMode="auto">
              <a:xfrm rot="2485420">
                <a:off x="3084" y="2002"/>
                <a:ext cx="45" cy="45"/>
              </a:xfrm>
              <a:prstGeom prst="ellipse">
                <a:avLst/>
              </a:prstGeom>
              <a:solidFill>
                <a:srgbClr val="CC99FF"/>
              </a:solidFill>
              <a:ln w="9525" algn="ctr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Oval 31"/>
              <p:cNvSpPr>
                <a:spLocks noChangeArrowheads="1"/>
              </p:cNvSpPr>
              <p:nvPr/>
            </p:nvSpPr>
            <p:spPr bwMode="auto">
              <a:xfrm rot="2485420">
                <a:off x="3591" y="2507"/>
                <a:ext cx="45" cy="45"/>
              </a:xfrm>
              <a:prstGeom prst="ellipse">
                <a:avLst/>
              </a:prstGeom>
              <a:solidFill>
                <a:srgbClr val="993366"/>
              </a:solidFill>
              <a:ln w="9525" algn="ctr">
                <a:solidFill>
                  <a:srgbClr val="9933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72000" tIns="72000" rIns="72000" bIns="72000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2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827224"/>
              </p:ext>
            </p:extLst>
          </p:nvPr>
        </p:nvGraphicFramePr>
        <p:xfrm>
          <a:off x="3611538" y="2029867"/>
          <a:ext cx="889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3" name="Equation" r:id="rId13" imgW="88560" imgH="164880" progId="Equation.DSMT4">
                  <p:embed/>
                </p:oleObj>
              </mc:Choice>
              <mc:Fallback>
                <p:oleObj name="Equation" r:id="rId13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38" y="2029867"/>
                        <a:ext cx="889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264286"/>
              </p:ext>
            </p:extLst>
          </p:nvPr>
        </p:nvGraphicFramePr>
        <p:xfrm>
          <a:off x="2806675" y="1232942"/>
          <a:ext cx="127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4" name="Equation" r:id="rId15" imgW="126720" imgH="164880" progId="Equation.DSMT4">
                  <p:embed/>
                </p:oleObj>
              </mc:Choice>
              <mc:Fallback>
                <p:oleObj name="Equation" r:id="rId15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675" y="1232942"/>
                        <a:ext cx="127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320422"/>
              </p:ext>
            </p:extLst>
          </p:nvPr>
        </p:nvGraphicFramePr>
        <p:xfrm>
          <a:off x="1763688" y="203145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5"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03145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035436"/>
              </p:ext>
            </p:extLst>
          </p:nvPr>
        </p:nvGraphicFramePr>
        <p:xfrm>
          <a:off x="2774925" y="3134767"/>
          <a:ext cx="127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6" name="Equation" r:id="rId19" imgW="126720" imgH="164880" progId="Equation.DSMT4">
                  <p:embed/>
                </p:oleObj>
              </mc:Choice>
              <mc:Fallback>
                <p:oleObj name="Equation" r:id="rId19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25" y="3134767"/>
                        <a:ext cx="127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768091"/>
              </p:ext>
            </p:extLst>
          </p:nvPr>
        </p:nvGraphicFramePr>
        <p:xfrm>
          <a:off x="6800825" y="1498055"/>
          <a:ext cx="889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7" name="Equation" r:id="rId21" imgW="88560" imgH="164880" progId="Equation.DSMT4">
                  <p:embed/>
                </p:oleObj>
              </mc:Choice>
              <mc:Fallback>
                <p:oleObj name="Equation" r:id="rId21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25" y="1498055"/>
                        <a:ext cx="889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00663"/>
              </p:ext>
            </p:extLst>
          </p:nvPr>
        </p:nvGraphicFramePr>
        <p:xfrm>
          <a:off x="5467325" y="1461542"/>
          <a:ext cx="127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8" name="Equation" r:id="rId23" imgW="126720" imgH="164880" progId="Equation.DSMT4">
                  <p:embed/>
                </p:oleObj>
              </mc:Choice>
              <mc:Fallback>
                <p:oleObj name="Equation" r:id="rId23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25" y="1461542"/>
                        <a:ext cx="127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239557"/>
              </p:ext>
            </p:extLst>
          </p:nvPr>
        </p:nvGraphicFramePr>
        <p:xfrm>
          <a:off x="5416525" y="283314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79" name="Equation" r:id="rId25" imgW="114120" imgH="177480" progId="Equation.DSMT4">
                  <p:embed/>
                </p:oleObj>
              </mc:Choice>
              <mc:Fallback>
                <p:oleObj name="Equation" r:id="rId25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525" y="2833142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909056"/>
              </p:ext>
            </p:extLst>
          </p:nvPr>
        </p:nvGraphicFramePr>
        <p:xfrm>
          <a:off x="6800825" y="2791867"/>
          <a:ext cx="127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80" name="Equation" r:id="rId27" imgW="126720" imgH="164880" progId="Equation.DSMT4">
                  <p:embed/>
                </p:oleObj>
              </mc:Choice>
              <mc:Fallback>
                <p:oleObj name="Equation" r:id="rId27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25" y="2791867"/>
                        <a:ext cx="1270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6300192" y="3501131"/>
            <a:ext cx="2583831" cy="187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541338"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cs-CZ" sz="1800">
                <a:latin typeface="Calibri" panose="020F0502020204030204" pitchFamily="34" charset="0"/>
              </a:rPr>
              <a:t>The second option seems </a:t>
            </a:r>
            <a:br>
              <a:rPr lang="en-US" altLang="cs-CZ" sz="1800">
                <a:latin typeface="Calibri" panose="020F0502020204030204" pitchFamily="34" charset="0"/>
              </a:rPr>
            </a:br>
            <a:r>
              <a:rPr lang="en-US" altLang="cs-CZ" sz="1800">
                <a:latin typeface="Calibri" panose="020F0502020204030204" pitchFamily="34" charset="0"/>
              </a:rPr>
              <a:t>technologically simpler </a:t>
            </a:r>
            <a:br>
              <a:rPr lang="en-US" altLang="cs-CZ" sz="1800">
                <a:latin typeface="Calibri" panose="020F0502020204030204" pitchFamily="34" charset="0"/>
              </a:rPr>
            </a:br>
            <a:r>
              <a:rPr lang="en-US" altLang="cs-CZ" sz="1800">
                <a:latin typeface="Calibri" panose="020F0502020204030204" pitchFamily="34" charset="0"/>
              </a:rPr>
              <a:t>since it requires </a:t>
            </a:r>
            <a:br>
              <a:rPr lang="en-US" altLang="cs-CZ" sz="1800">
                <a:latin typeface="Calibri" panose="020F0502020204030204" pitchFamily="34" charset="0"/>
              </a:rPr>
            </a:br>
            <a:r>
              <a:rPr lang="en-US" altLang="cs-CZ" sz="1800">
                <a:latin typeface="Calibri" panose="020F0502020204030204" pitchFamily="34" charset="0"/>
              </a:rPr>
              <a:t>only </a:t>
            </a:r>
            <a:r>
              <a:rPr lang="en-US" altLang="cs-CZ" sz="1800" i="1">
                <a:latin typeface="Calibri" panose="020F0502020204030204" pitchFamily="34" charset="0"/>
              </a:rPr>
              <a:t>two different values</a:t>
            </a:r>
            <a:r>
              <a:rPr lang="en-US" altLang="cs-CZ" sz="1800">
                <a:latin typeface="Calibri" panose="020F0502020204030204" pitchFamily="34" charset="0"/>
              </a:rPr>
              <a:t/>
            </a:r>
            <a:br>
              <a:rPr lang="en-US" altLang="cs-CZ" sz="1800">
                <a:latin typeface="Calibri" panose="020F0502020204030204" pitchFamily="34" charset="0"/>
              </a:rPr>
            </a:br>
            <a:r>
              <a:rPr lang="en-US" altLang="cs-CZ" sz="1800" smtClean="0">
                <a:latin typeface="Calibri" panose="020F0502020204030204" pitchFamily="34" charset="0"/>
              </a:rPr>
              <a:t>of         and </a:t>
            </a:r>
            <a:endParaRPr lang="en-US" altLang="cs-CZ" sz="1800">
              <a:latin typeface="Calibri" panose="020F0502020204030204" pitchFamily="34" charset="0"/>
              <a:sym typeface="Euclid Symbol" pitchFamily="18" charset="2"/>
            </a:endParaRPr>
          </a:p>
        </p:txBody>
      </p:sp>
      <p:sp>
        <p:nvSpPr>
          <p:cNvPr id="36" name="Freeform 46"/>
          <p:cNvSpPr>
            <a:spLocks/>
          </p:cNvSpPr>
          <p:nvPr/>
        </p:nvSpPr>
        <p:spPr bwMode="auto">
          <a:xfrm>
            <a:off x="7019975" y="2865463"/>
            <a:ext cx="864393" cy="712117"/>
          </a:xfrm>
          <a:custGeom>
            <a:avLst/>
            <a:gdLst>
              <a:gd name="T0" fmla="*/ 851 w 851"/>
              <a:gd name="T1" fmla="*/ 550 h 550"/>
              <a:gd name="T2" fmla="*/ 726 w 851"/>
              <a:gd name="T3" fmla="*/ 149 h 550"/>
              <a:gd name="T4" fmla="*/ 260 w 851"/>
              <a:gd name="T5" fmla="*/ 185 h 550"/>
              <a:gd name="T6" fmla="*/ 0 w 851"/>
              <a:gd name="T7" fmla="*/ 0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1" h="550">
                <a:moveTo>
                  <a:pt x="851" y="550"/>
                </a:moveTo>
                <a:cubicBezTo>
                  <a:pt x="830" y="483"/>
                  <a:pt x="825" y="210"/>
                  <a:pt x="726" y="149"/>
                </a:cubicBezTo>
                <a:cubicBezTo>
                  <a:pt x="627" y="88"/>
                  <a:pt x="381" y="210"/>
                  <a:pt x="260" y="185"/>
                </a:cubicBezTo>
                <a:cubicBezTo>
                  <a:pt x="139" y="160"/>
                  <a:pt x="54" y="39"/>
                  <a:pt x="0" y="0"/>
                </a:cubicBezTo>
              </a:path>
            </a:pathLst>
          </a:custGeom>
          <a:noFill/>
          <a:ln w="12700" cap="flat" cmpd="sng">
            <a:solidFill>
              <a:srgbClr val="993300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450347"/>
              </p:ext>
            </p:extLst>
          </p:nvPr>
        </p:nvGraphicFramePr>
        <p:xfrm>
          <a:off x="6614407" y="5006532"/>
          <a:ext cx="368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81" name="Equation" r:id="rId29" imgW="368280" imgH="241200" progId="Equation.DSMT4">
                  <p:embed/>
                </p:oleObj>
              </mc:Choice>
              <mc:Fallback>
                <p:oleObj name="Equation" r:id="rId29" imgW="368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614407" y="5006532"/>
                        <a:ext cx="3683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375912"/>
              </p:ext>
            </p:extLst>
          </p:nvPr>
        </p:nvGraphicFramePr>
        <p:xfrm>
          <a:off x="7416359" y="5003672"/>
          <a:ext cx="393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82" name="Equation" r:id="rId31" imgW="393480" imgH="241200" progId="Equation.DSMT4">
                  <p:embed/>
                </p:oleObj>
              </mc:Choice>
              <mc:Fallback>
                <p:oleObj name="Equation" r:id="rId31" imgW="393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416359" y="5003672"/>
                        <a:ext cx="393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80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5"/>
          <p:cNvSpPr txBox="1">
            <a:spLocks noChangeArrowheads="1"/>
          </p:cNvSpPr>
          <p:nvPr/>
        </p:nvSpPr>
        <p:spPr bwMode="auto">
          <a:xfrm>
            <a:off x="323850" y="487387"/>
            <a:ext cx="6651546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Let us consider the following ideal case of the grating at synchronism,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graphicFrame>
        <p:nvGraphicFramePr>
          <p:cNvPr id="3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2202"/>
              </p:ext>
            </p:extLst>
          </p:nvPr>
        </p:nvGraphicFramePr>
        <p:xfrm>
          <a:off x="422275" y="1003300"/>
          <a:ext cx="31750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4" name="Equation" r:id="rId3" imgW="3174840" imgH="1054080" progId="Equation.DSMT4">
                  <p:embed/>
                </p:oleObj>
              </mc:Choice>
              <mc:Fallback>
                <p:oleObj name="Equation" r:id="rId3" imgW="317484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" y="1003300"/>
                        <a:ext cx="31750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4284663" y="952524"/>
            <a:ext cx="3307490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Then, the coupled equations read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graphicFrame>
        <p:nvGraphicFramePr>
          <p:cNvPr id="5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261095"/>
              </p:ext>
            </p:extLst>
          </p:nvPr>
        </p:nvGraphicFramePr>
        <p:xfrm>
          <a:off x="4351338" y="1384300"/>
          <a:ext cx="18764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5" name="Equation" r:id="rId5" imgW="1879560" imgH="1180800" progId="Equation.DSMT4">
                  <p:embed/>
                </p:oleObj>
              </mc:Choice>
              <mc:Fallback>
                <p:oleObj name="Equation" r:id="rId5" imgW="1879560" imgH="1180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1384300"/>
                        <a:ext cx="1876425" cy="1176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667775"/>
              </p:ext>
            </p:extLst>
          </p:nvPr>
        </p:nvGraphicFramePr>
        <p:xfrm>
          <a:off x="683568" y="4233863"/>
          <a:ext cx="1955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6" name="Equation" r:id="rId7" imgW="1955520" imgH="291960" progId="Equation.DSMT4">
                  <p:embed/>
                </p:oleObj>
              </mc:Choice>
              <mc:Fallback>
                <p:oleObj name="Equation" r:id="rId7" imgW="1955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233863"/>
                        <a:ext cx="1955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1"/>
          <p:cNvSpPr txBox="1">
            <a:spLocks noChangeArrowheads="1"/>
          </p:cNvSpPr>
          <p:nvPr/>
        </p:nvSpPr>
        <p:spPr bwMode="auto">
          <a:xfrm>
            <a:off x="208087" y="2712591"/>
            <a:ext cx="1954812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we get the solution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8" name="Text Box 83"/>
          <p:cNvSpPr txBox="1">
            <a:spLocks noChangeArrowheads="1"/>
          </p:cNvSpPr>
          <p:nvPr/>
        </p:nvSpPr>
        <p:spPr bwMode="auto">
          <a:xfrm>
            <a:off x="206828" y="2447032"/>
            <a:ext cx="450041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For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graphicFrame>
        <p:nvGraphicFramePr>
          <p:cNvPr id="9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390401"/>
              </p:ext>
            </p:extLst>
          </p:nvPr>
        </p:nvGraphicFramePr>
        <p:xfrm>
          <a:off x="277813" y="4546600"/>
          <a:ext cx="4394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7" name="Equation" r:id="rId9" imgW="4394160" imgH="850680" progId="Equation.DSMT4">
                  <p:embed/>
                </p:oleObj>
              </mc:Choice>
              <mc:Fallback>
                <p:oleObj name="Equation" r:id="rId9" imgW="4394160" imgH="85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4546600"/>
                        <a:ext cx="4394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6"/>
          <p:cNvSpPr txBox="1">
            <a:spLocks noChangeArrowheads="1"/>
          </p:cNvSpPr>
          <p:nvPr/>
        </p:nvSpPr>
        <p:spPr bwMode="auto">
          <a:xfrm>
            <a:off x="238727" y="4163287"/>
            <a:ext cx="465943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for 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graphicFrame>
        <p:nvGraphicFramePr>
          <p:cNvPr id="11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222640"/>
              </p:ext>
            </p:extLst>
          </p:nvPr>
        </p:nvGraphicFramePr>
        <p:xfrm>
          <a:off x="671513" y="2525713"/>
          <a:ext cx="1955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8" name="Equation" r:id="rId11" imgW="1955520" imgH="291960" progId="Equation.DSMT4">
                  <p:embed/>
                </p:oleObj>
              </mc:Choice>
              <mc:Fallback>
                <p:oleObj name="Equation" r:id="rId11" imgW="1955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2525713"/>
                        <a:ext cx="1955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695074"/>
              </p:ext>
            </p:extLst>
          </p:nvPr>
        </p:nvGraphicFramePr>
        <p:xfrm>
          <a:off x="258763" y="3192463"/>
          <a:ext cx="35560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639" name="Equation" r:id="rId13" imgW="3555720" imgH="647640" progId="Equation.DSMT4">
                  <p:embed/>
                </p:oleObj>
              </mc:Choice>
              <mc:Fallback>
                <p:oleObj name="Equation" r:id="rId13" imgW="355572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3192463"/>
                        <a:ext cx="35560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72"/>
          <p:cNvGrpSpPr>
            <a:grpSpLocks noChangeAspect="1"/>
          </p:cNvGrpSpPr>
          <p:nvPr/>
        </p:nvGrpSpPr>
        <p:grpSpPr bwMode="auto">
          <a:xfrm>
            <a:off x="5203825" y="2657351"/>
            <a:ext cx="3314700" cy="1335087"/>
            <a:chOff x="741" y="1066"/>
            <a:chExt cx="4180" cy="1684"/>
          </a:xfrm>
        </p:grpSpPr>
        <p:grpSp>
          <p:nvGrpSpPr>
            <p:cNvPr id="14" name="Group 173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83" name="Freeform 174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Freeform 175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85" name="Group 176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90" name="Freeform 177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Freeform 178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Line 179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Line 180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Line 181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Line 182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5" name="Group 183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39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185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191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Rectangle 192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Rectangle 198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Rectangle 199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205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Rectangle 206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Rectangle 207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211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Rectangle 213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Rectangle 215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Rectangle 218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Rectangle 219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Rectangle 220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6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Rectangle 223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Rectangle 225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Rectangle 226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16" name="Object 228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0" name="Equation" r:id="rId15" imgW="126720" imgH="266400" progId="Equation.DSMT4">
                    <p:embed/>
                  </p:oleObj>
                </mc:Choice>
                <mc:Fallback>
                  <p:oleObj name="Equation" r:id="rId15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229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1" name="Equation" r:id="rId17" imgW="164880" imgH="279360" progId="Equation.DSMT4">
                    <p:embed/>
                  </p:oleObj>
                </mc:Choice>
                <mc:Fallback>
                  <p:oleObj name="Equation" r:id="rId17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230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2" name="Equation" r:id="rId19" imgW="279360" imgH="444240" progId="Equation.DSMT4">
                    <p:embed/>
                  </p:oleObj>
                </mc:Choice>
                <mc:Fallback>
                  <p:oleObj name="Equation" r:id="rId19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Freeform 231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0" name="Freeform 232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1" name="Line 233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Freeform 234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3" name="Line 235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4" name="Line 236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5" name="Object 237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3" name="Equation" r:id="rId21" imgW="190440" imgH="266400" progId="Equation.DSMT4">
                    <p:embed/>
                  </p:oleObj>
                </mc:Choice>
                <mc:Fallback>
                  <p:oleObj name="Equation" r:id="rId21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38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4" name="Equation" r:id="rId23" imgW="190440" imgH="266400" progId="Equation.DSMT4">
                    <p:embed/>
                  </p:oleObj>
                </mc:Choice>
                <mc:Fallback>
                  <p:oleObj name="Equation" r:id="rId23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39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5" name="Equation" r:id="rId25" imgW="317160" imgH="444240" progId="Equation.DSMT4">
                    <p:embed/>
                  </p:oleObj>
                </mc:Choice>
                <mc:Fallback>
                  <p:oleObj name="Equation" r:id="rId25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Freeform 240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9" name="Line 241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0" name="Line 242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1" name="Line 243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2" name="Line 244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3" name="Line 245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34" name="Object 246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6" name="Equation" r:id="rId27" imgW="241200" imgH="279360" progId="Equation.DSMT4">
                    <p:embed/>
                  </p:oleObj>
                </mc:Choice>
                <mc:Fallback>
                  <p:oleObj name="Equation" r:id="rId27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Line 247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36" name="Line 248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37" name="Object 249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7" name="Equation" r:id="rId29" imgW="177480" imgH="190440" progId="Equation.DSMT4">
                    <p:embed/>
                  </p:oleObj>
                </mc:Choice>
                <mc:Fallback>
                  <p:oleObj name="Equation" r:id="rId29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250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8" name="Equation" r:id="rId31" imgW="203040" imgH="190440" progId="Equation.DSMT4">
                    <p:embed/>
                  </p:oleObj>
                </mc:Choice>
                <mc:Fallback>
                  <p:oleObj name="Equation" r:id="rId31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" name="Group 251"/>
          <p:cNvGrpSpPr>
            <a:grpSpLocks noChangeAspect="1"/>
          </p:cNvGrpSpPr>
          <p:nvPr/>
        </p:nvGrpSpPr>
        <p:grpSpPr bwMode="auto">
          <a:xfrm>
            <a:off x="5214938" y="4153644"/>
            <a:ext cx="3314700" cy="1335088"/>
            <a:chOff x="741" y="1066"/>
            <a:chExt cx="4180" cy="1684"/>
          </a:xfrm>
        </p:grpSpPr>
        <p:grpSp>
          <p:nvGrpSpPr>
            <p:cNvPr id="93" name="Group 252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162" name="Freeform 253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254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164" name="Group 255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169" name="Freeform 256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0" name="Freeform 257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65" name="Line 258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Line 259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Line 260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Line 261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4" name="Group 262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118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267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268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tangle 269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270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271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272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Rectangle 273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274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275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276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tangle 277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78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279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80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Rectangle 281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Rectangle 282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83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84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85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286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Rectangle 287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288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89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290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Rectangle 291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292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293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294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Rectangle 295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Rectangle 296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297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Rectangle 298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Rectangle 299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Rectangle 300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Rectangle 301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95" name="Object 307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49" name="Equation" r:id="rId33" imgW="126720" imgH="266400" progId="Equation.DSMT4">
                    <p:embed/>
                  </p:oleObj>
                </mc:Choice>
                <mc:Fallback>
                  <p:oleObj name="Equation" r:id="rId33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308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0" name="Equation" r:id="rId34" imgW="164880" imgH="279360" progId="Equation.DSMT4">
                    <p:embed/>
                  </p:oleObj>
                </mc:Choice>
                <mc:Fallback>
                  <p:oleObj name="Equation" r:id="rId34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309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1" name="Equation" r:id="rId35" imgW="279360" imgH="444240" progId="Equation.DSMT4">
                    <p:embed/>
                  </p:oleObj>
                </mc:Choice>
                <mc:Fallback>
                  <p:oleObj name="Equation" r:id="rId35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" name="Freeform 310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9" name="Freeform 311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0" name="Line 312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1" name="Freeform 313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2" name="Line 314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3" name="Line 315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04" name="Object 316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2" name="Equation" r:id="rId36" imgW="190440" imgH="266400" progId="Equation.DSMT4">
                    <p:embed/>
                  </p:oleObj>
                </mc:Choice>
                <mc:Fallback>
                  <p:oleObj name="Equation" r:id="rId36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317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3" name="Equation" r:id="rId37" imgW="190440" imgH="266400" progId="Equation.DSMT4">
                    <p:embed/>
                  </p:oleObj>
                </mc:Choice>
                <mc:Fallback>
                  <p:oleObj name="Equation" r:id="rId37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318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4" name="Equation" r:id="rId38" imgW="317160" imgH="444240" progId="Equation.DSMT4">
                    <p:embed/>
                  </p:oleObj>
                </mc:Choice>
                <mc:Fallback>
                  <p:oleObj name="Equation" r:id="rId38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" name="Freeform 319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8" name="Line 320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9" name="Line 321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0" name="Line 322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1" name="Line 323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2" name="Line 324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13" name="Object 325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5" name="Equation" r:id="rId39" imgW="241200" imgH="279360" progId="Equation.DSMT4">
                    <p:embed/>
                  </p:oleObj>
                </mc:Choice>
                <mc:Fallback>
                  <p:oleObj name="Equation" r:id="rId39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Line 326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5" name="Line 327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16" name="Object 328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6" name="Equation" r:id="rId40" imgW="177480" imgH="190440" progId="Equation.DSMT4">
                    <p:embed/>
                  </p:oleObj>
                </mc:Choice>
                <mc:Fallback>
                  <p:oleObj name="Equation" r:id="rId40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329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657" name="Equation" r:id="rId41" imgW="203040" imgH="190440" progId="Equation.DSMT4">
                    <p:embed/>
                  </p:oleObj>
                </mc:Choice>
                <mc:Fallback>
                  <p:oleObj name="Equation" r:id="rId41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1" name="AutoShape 330"/>
          <p:cNvSpPr>
            <a:spLocks noChangeArrowheads="1"/>
          </p:cNvSpPr>
          <p:nvPr/>
        </p:nvSpPr>
        <p:spPr bwMode="auto">
          <a:xfrm>
            <a:off x="4875213" y="2641476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2" name="AutoShape 331"/>
          <p:cNvSpPr>
            <a:spLocks noChangeArrowheads="1"/>
          </p:cNvSpPr>
          <p:nvPr/>
        </p:nvSpPr>
        <p:spPr bwMode="auto">
          <a:xfrm>
            <a:off x="8516938" y="2641476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3" name="AutoShape 332"/>
          <p:cNvSpPr>
            <a:spLocks noChangeArrowheads="1"/>
          </p:cNvSpPr>
          <p:nvPr/>
        </p:nvSpPr>
        <p:spPr bwMode="auto">
          <a:xfrm>
            <a:off x="4881563" y="5282357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4" name="AutoShape 333"/>
          <p:cNvSpPr>
            <a:spLocks noChangeArrowheads="1"/>
          </p:cNvSpPr>
          <p:nvPr/>
        </p:nvSpPr>
        <p:spPr bwMode="auto">
          <a:xfrm>
            <a:off x="8523288" y="5282357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5" name="AutoShape 335"/>
          <p:cNvSpPr>
            <a:spLocks noChangeArrowheads="1"/>
          </p:cNvSpPr>
          <p:nvPr/>
        </p:nvSpPr>
        <p:spPr bwMode="auto">
          <a:xfrm>
            <a:off x="8516938" y="4093362"/>
            <a:ext cx="447675" cy="277812"/>
          </a:xfrm>
          <a:prstGeom prst="notchedRightArrow">
            <a:avLst>
              <a:gd name="adj1" fmla="val 50000"/>
              <a:gd name="adj2" fmla="val 4028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6" name="Text Box 4"/>
          <p:cNvSpPr txBox="1">
            <a:spLocks noChangeArrowheads="1"/>
          </p:cNvSpPr>
          <p:nvPr/>
        </p:nvSpPr>
        <p:spPr bwMode="auto">
          <a:xfrm>
            <a:off x="1840483" y="30024"/>
            <a:ext cx="5455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Some more coupled-mode theory…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49984" y="173038"/>
            <a:ext cx="4288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800" b="1">
                <a:solidFill>
                  <a:srgbClr val="800000"/>
                </a:solidFill>
                <a:latin typeface="Calibri" panose="020F0502020204030204" pitchFamily="34" charset="0"/>
              </a:rPr>
              <a:t>ACGC </a:t>
            </a:r>
            <a:r>
              <a:rPr lang="en-US" altLang="cs-CZ" sz="2800" b="1" smtClean="0">
                <a:solidFill>
                  <a:srgbClr val="800000"/>
                </a:solidFill>
                <a:latin typeface="Calibri" panose="020F0502020204030204" pitchFamily="34" charset="0"/>
              </a:rPr>
              <a:t>is a reciprocal device!</a:t>
            </a:r>
            <a:endParaRPr lang="en-US" altLang="cs-CZ" sz="2800" b="1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48"/>
          <p:cNvGrpSpPr>
            <a:grpSpLocks noChangeAspect="1"/>
          </p:cNvGrpSpPr>
          <p:nvPr/>
        </p:nvGrpSpPr>
        <p:grpSpPr bwMode="auto">
          <a:xfrm>
            <a:off x="593725" y="1668364"/>
            <a:ext cx="3314700" cy="1335087"/>
            <a:chOff x="741" y="1066"/>
            <a:chExt cx="4180" cy="1684"/>
          </a:xfrm>
        </p:grpSpPr>
        <p:grpSp>
          <p:nvGrpSpPr>
            <p:cNvPr id="4" name="Group 49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73" name="Freeform 50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Freeform 51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75" name="Group 52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80" name="Freeform 53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1" name="Freeform 54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6" name="Line 55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7" name="Line 56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Line 57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Line 58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" name="Group 59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29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6" name="Object 104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0" name="Equation" r:id="rId3" imgW="126720" imgH="266400" progId="Equation.DSMT4">
                    <p:embed/>
                  </p:oleObj>
                </mc:Choice>
                <mc:Fallback>
                  <p:oleObj name="Equation" r:id="rId3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05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1" name="Equation" r:id="rId5" imgW="164880" imgH="279360" progId="Equation.DSMT4">
                    <p:embed/>
                  </p:oleObj>
                </mc:Choice>
                <mc:Fallback>
                  <p:oleObj name="Equation" r:id="rId5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6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2" name="Equation" r:id="rId7" imgW="279360" imgH="444240" progId="Equation.DSMT4">
                    <p:embed/>
                  </p:oleObj>
                </mc:Choice>
                <mc:Fallback>
                  <p:oleObj name="Equation" r:id="rId7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Freeform 107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" name="Freeform 108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" name="Line 109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2" name="Freeform 110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3" name="Line 111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4" name="Line 112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5" name="Object 113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3" name="Equation" r:id="rId9" imgW="190440" imgH="266400" progId="Equation.DSMT4">
                    <p:embed/>
                  </p:oleObj>
                </mc:Choice>
                <mc:Fallback>
                  <p:oleObj name="Equation" r:id="rId9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14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4" name="Equation" r:id="rId11" imgW="190440" imgH="266400" progId="Equation.DSMT4">
                    <p:embed/>
                  </p:oleObj>
                </mc:Choice>
                <mc:Fallback>
                  <p:oleObj name="Equation" r:id="rId11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15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5" name="Equation" r:id="rId13" imgW="317160" imgH="444240" progId="Equation.DSMT4">
                    <p:embed/>
                  </p:oleObj>
                </mc:Choice>
                <mc:Fallback>
                  <p:oleObj name="Equation" r:id="rId13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Freeform 116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9" name="Line 117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0" name="Line 118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1" name="Line 119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Line 120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3" name="Line 121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4" name="Object 122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6" name="Equation" r:id="rId15" imgW="241200" imgH="279360" progId="Equation.DSMT4">
                    <p:embed/>
                  </p:oleObj>
                </mc:Choice>
                <mc:Fallback>
                  <p:oleObj name="Equation" r:id="rId15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123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" name="Line 124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7" name="Object 125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7" name="Equation" r:id="rId17" imgW="177480" imgH="190440" progId="Equation.DSMT4">
                    <p:embed/>
                  </p:oleObj>
                </mc:Choice>
                <mc:Fallback>
                  <p:oleObj name="Equation" r:id="rId17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26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8" name="Equation" r:id="rId19" imgW="203040" imgH="190440" progId="Equation.DSMT4">
                    <p:embed/>
                  </p:oleObj>
                </mc:Choice>
                <mc:Fallback>
                  <p:oleObj name="Equation" r:id="rId19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2" name="Group 127"/>
          <p:cNvGrpSpPr>
            <a:grpSpLocks noChangeAspect="1"/>
          </p:cNvGrpSpPr>
          <p:nvPr/>
        </p:nvGrpSpPr>
        <p:grpSpPr bwMode="auto">
          <a:xfrm>
            <a:off x="604838" y="3833714"/>
            <a:ext cx="3314700" cy="1335087"/>
            <a:chOff x="741" y="1066"/>
            <a:chExt cx="4180" cy="1684"/>
          </a:xfrm>
        </p:grpSpPr>
        <p:grpSp>
          <p:nvGrpSpPr>
            <p:cNvPr id="83" name="Group 128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152" name="Freeform 129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130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154" name="Group 131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159" name="Freeform 132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60" name="Freeform 133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55" name="Line 134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Line 135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Line 136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Line 137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4" name="Group 138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108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0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1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2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5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Rectangle 159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166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Rectangle 167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169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170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85" name="Object 183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39" name="Equation" r:id="rId21" imgW="126720" imgH="266400" progId="Equation.DSMT4">
                    <p:embed/>
                  </p:oleObj>
                </mc:Choice>
                <mc:Fallback>
                  <p:oleObj name="Equation" r:id="rId21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184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0" name="Equation" r:id="rId22" imgW="164880" imgH="279360" progId="Equation.DSMT4">
                    <p:embed/>
                  </p:oleObj>
                </mc:Choice>
                <mc:Fallback>
                  <p:oleObj name="Equation" r:id="rId22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185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1" name="Equation" r:id="rId23" imgW="279360" imgH="444240" progId="Equation.DSMT4">
                    <p:embed/>
                  </p:oleObj>
                </mc:Choice>
                <mc:Fallback>
                  <p:oleObj name="Equation" r:id="rId23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Freeform 186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89" name="Freeform 187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0" name="Line 188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1" name="Freeform 189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2" name="Line 190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3" name="Line 191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94" name="Object 192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2" name="Equation" r:id="rId24" imgW="190440" imgH="266400" progId="Equation.DSMT4">
                    <p:embed/>
                  </p:oleObj>
                </mc:Choice>
                <mc:Fallback>
                  <p:oleObj name="Equation" r:id="rId24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193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3" name="Equation" r:id="rId25" imgW="190440" imgH="266400" progId="Equation.DSMT4">
                    <p:embed/>
                  </p:oleObj>
                </mc:Choice>
                <mc:Fallback>
                  <p:oleObj name="Equation" r:id="rId25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194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4" name="Equation" r:id="rId26" imgW="317160" imgH="444240" progId="Equation.DSMT4">
                    <p:embed/>
                  </p:oleObj>
                </mc:Choice>
                <mc:Fallback>
                  <p:oleObj name="Equation" r:id="rId26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Freeform 195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8" name="Line 196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99" name="Line 197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0" name="Line 198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1" name="Line 199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2" name="Line 200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03" name="Object 201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5" name="Equation" r:id="rId27" imgW="241200" imgH="279360" progId="Equation.DSMT4">
                    <p:embed/>
                  </p:oleObj>
                </mc:Choice>
                <mc:Fallback>
                  <p:oleObj name="Equation" r:id="rId27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" name="Line 202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05" name="Line 203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06" name="Object 204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6" name="Equation" r:id="rId28" imgW="177480" imgH="190440" progId="Equation.DSMT4">
                    <p:embed/>
                  </p:oleObj>
                </mc:Choice>
                <mc:Fallback>
                  <p:oleObj name="Equation" r:id="rId28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205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7" name="Equation" r:id="rId29" imgW="203040" imgH="190440" progId="Equation.DSMT4">
                    <p:embed/>
                  </p:oleObj>
                </mc:Choice>
                <mc:Fallback>
                  <p:oleObj name="Equation" r:id="rId29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1" name="AutoShape 206"/>
          <p:cNvSpPr>
            <a:spLocks noChangeArrowheads="1"/>
          </p:cNvSpPr>
          <p:nvPr/>
        </p:nvSpPr>
        <p:spPr bwMode="auto">
          <a:xfrm>
            <a:off x="265113" y="1652489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2" name="AutoShape 207"/>
          <p:cNvSpPr>
            <a:spLocks noChangeArrowheads="1"/>
          </p:cNvSpPr>
          <p:nvPr/>
        </p:nvSpPr>
        <p:spPr bwMode="auto">
          <a:xfrm>
            <a:off x="3906838" y="1652489"/>
            <a:ext cx="360362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3" name="AutoShape 208"/>
          <p:cNvSpPr>
            <a:spLocks noChangeArrowheads="1"/>
          </p:cNvSpPr>
          <p:nvPr/>
        </p:nvSpPr>
        <p:spPr bwMode="auto">
          <a:xfrm>
            <a:off x="271463" y="4962426"/>
            <a:ext cx="360362" cy="134938"/>
          </a:xfrm>
          <a:prstGeom prst="notchedRightArrow">
            <a:avLst>
              <a:gd name="adj1" fmla="val 50000"/>
              <a:gd name="adj2" fmla="val 6676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4" name="AutoShape 209"/>
          <p:cNvSpPr>
            <a:spLocks noChangeArrowheads="1"/>
          </p:cNvSpPr>
          <p:nvPr/>
        </p:nvSpPr>
        <p:spPr bwMode="auto">
          <a:xfrm>
            <a:off x="3913188" y="4962426"/>
            <a:ext cx="360362" cy="134938"/>
          </a:xfrm>
          <a:prstGeom prst="notchedRightArrow">
            <a:avLst>
              <a:gd name="adj1" fmla="val 50000"/>
              <a:gd name="adj2" fmla="val 6676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5" name="AutoShape 210"/>
          <p:cNvSpPr>
            <a:spLocks noChangeArrowheads="1"/>
          </p:cNvSpPr>
          <p:nvPr/>
        </p:nvSpPr>
        <p:spPr bwMode="auto">
          <a:xfrm>
            <a:off x="3906838" y="3774976"/>
            <a:ext cx="447675" cy="277813"/>
          </a:xfrm>
          <a:prstGeom prst="notchedRightArrow">
            <a:avLst>
              <a:gd name="adj1" fmla="val 50000"/>
              <a:gd name="adj2" fmla="val 4028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pSp>
        <p:nvGrpSpPr>
          <p:cNvPr id="166" name="Group 211"/>
          <p:cNvGrpSpPr>
            <a:grpSpLocks noChangeAspect="1"/>
          </p:cNvGrpSpPr>
          <p:nvPr/>
        </p:nvGrpSpPr>
        <p:grpSpPr bwMode="auto">
          <a:xfrm>
            <a:off x="5189538" y="1669951"/>
            <a:ext cx="3314700" cy="1335088"/>
            <a:chOff x="741" y="1066"/>
            <a:chExt cx="4180" cy="1684"/>
          </a:xfrm>
        </p:grpSpPr>
        <p:grpSp>
          <p:nvGrpSpPr>
            <p:cNvPr id="167" name="Group 212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236" name="Freeform 213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214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238" name="Group 215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243" name="Freeform 216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4" name="Freeform 217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39" name="Line 218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Line 219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Line 220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Line 221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68" name="Group 222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192" name="Rectangle 223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Rectangle 225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Rectangle 226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Rectangle 228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Rectangle 229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230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Rectangle 231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Rectangle 233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Rectangle 234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Rectangle 236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Rectangle 241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Rectangle 249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250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Rectangle 251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252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Rectangle 253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Rectangle 254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255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Rectangle 256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Rectangle 257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Rectangle 259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Rectangle 260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Rectangle 261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Rectangle 262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169" name="Object 267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8" name="Equation" r:id="rId30" imgW="126720" imgH="266400" progId="Equation.DSMT4">
                    <p:embed/>
                  </p:oleObj>
                </mc:Choice>
                <mc:Fallback>
                  <p:oleObj name="Equation" r:id="rId30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268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49" name="Equation" r:id="rId31" imgW="164880" imgH="279360" progId="Equation.DSMT4">
                    <p:embed/>
                  </p:oleObj>
                </mc:Choice>
                <mc:Fallback>
                  <p:oleObj name="Equation" r:id="rId31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" name="Object 269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0" name="Equation" r:id="rId32" imgW="279360" imgH="444240" progId="Equation.DSMT4">
                    <p:embed/>
                  </p:oleObj>
                </mc:Choice>
                <mc:Fallback>
                  <p:oleObj name="Equation" r:id="rId32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2" name="Freeform 270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73" name="Freeform 271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74" name="Line 272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75" name="Freeform 273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76" name="Line 274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77" name="Line 275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78" name="Object 276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1" name="Equation" r:id="rId33" imgW="190440" imgH="266400" progId="Equation.DSMT4">
                    <p:embed/>
                  </p:oleObj>
                </mc:Choice>
                <mc:Fallback>
                  <p:oleObj name="Equation" r:id="rId33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277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2" name="Equation" r:id="rId34" imgW="190440" imgH="266400" progId="Equation.DSMT4">
                    <p:embed/>
                  </p:oleObj>
                </mc:Choice>
                <mc:Fallback>
                  <p:oleObj name="Equation" r:id="rId34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" name="Object 278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3" name="Equation" r:id="rId35" imgW="317160" imgH="444240" progId="Equation.DSMT4">
                    <p:embed/>
                  </p:oleObj>
                </mc:Choice>
                <mc:Fallback>
                  <p:oleObj name="Equation" r:id="rId35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1" name="Freeform 279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2" name="Line 280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3" name="Line 281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4" name="Line 282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5" name="Line 283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6" name="Line 284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87" name="Object 285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4" name="Equation" r:id="rId36" imgW="241200" imgH="279360" progId="Equation.DSMT4">
                    <p:embed/>
                  </p:oleObj>
                </mc:Choice>
                <mc:Fallback>
                  <p:oleObj name="Equation" r:id="rId36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8" name="Line 286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89" name="Line 287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90" name="Object 288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5" name="Equation" r:id="rId37" imgW="177480" imgH="190440" progId="Equation.DSMT4">
                    <p:embed/>
                  </p:oleObj>
                </mc:Choice>
                <mc:Fallback>
                  <p:oleObj name="Equation" r:id="rId37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Object 289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6" name="Equation" r:id="rId38" imgW="203040" imgH="190440" progId="Equation.DSMT4">
                    <p:embed/>
                  </p:oleObj>
                </mc:Choice>
                <mc:Fallback>
                  <p:oleObj name="Equation" r:id="rId38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5" name="Group 290"/>
          <p:cNvGrpSpPr>
            <a:grpSpLocks noChangeAspect="1"/>
          </p:cNvGrpSpPr>
          <p:nvPr/>
        </p:nvGrpSpPr>
        <p:grpSpPr bwMode="auto">
          <a:xfrm>
            <a:off x="5200650" y="3835301"/>
            <a:ext cx="3314700" cy="1335088"/>
            <a:chOff x="741" y="1066"/>
            <a:chExt cx="4180" cy="1684"/>
          </a:xfrm>
        </p:grpSpPr>
        <p:grpSp>
          <p:nvGrpSpPr>
            <p:cNvPr id="246" name="Group 291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315" name="Freeform 292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93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317" name="Group 294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322" name="Freeform 295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3" name="Freeform 296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18" name="Line 297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Line 298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Line 299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Line 300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47" name="Group 301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271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Rectangle 307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Rectangle 308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Rectangle 309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Rectangle 310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Rectangle 311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Rectangle 312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Rectangle 313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Rectangle 314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Rectangle 315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Rectangle 316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Rectangle 318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Rectangle 319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Rectangle 320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Rectangle 321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Rectangle 322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Rectangle 323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Rectangle 324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Rectangle 325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Rectangle 326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Rectangle 327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Rectangle 328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Rectangle 329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Rectangle 330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Rectangle 331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Rectangle 332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Rectangle 333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Rectangle 334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Rectangle 335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Rectangle 336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Rectangle 337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Rectangle 338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Rectangle 339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Rectangle 340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Rectangle 341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Rectangle 342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Rectangle 343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Rectangle 344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Rectangle 345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248" name="Object 346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7" name="Equation" r:id="rId39" imgW="126720" imgH="266400" progId="Equation.DSMT4">
                    <p:embed/>
                  </p:oleObj>
                </mc:Choice>
                <mc:Fallback>
                  <p:oleObj name="Equation" r:id="rId39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347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8" name="Equation" r:id="rId40" imgW="164880" imgH="279360" progId="Equation.DSMT4">
                    <p:embed/>
                  </p:oleObj>
                </mc:Choice>
                <mc:Fallback>
                  <p:oleObj name="Equation" r:id="rId40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348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59" name="Equation" r:id="rId41" imgW="279360" imgH="444240" progId="Equation.DSMT4">
                    <p:embed/>
                  </p:oleObj>
                </mc:Choice>
                <mc:Fallback>
                  <p:oleObj name="Equation" r:id="rId41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" name="Freeform 349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52" name="Freeform 350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53" name="Line 351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54" name="Freeform 352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55" name="Line 353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56" name="Line 354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57" name="Object 355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0" name="Equation" r:id="rId42" imgW="190440" imgH="266400" progId="Equation.DSMT4">
                    <p:embed/>
                  </p:oleObj>
                </mc:Choice>
                <mc:Fallback>
                  <p:oleObj name="Equation" r:id="rId42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8" name="Object 356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1" name="Equation" r:id="rId43" imgW="190440" imgH="266400" progId="Equation.DSMT4">
                    <p:embed/>
                  </p:oleObj>
                </mc:Choice>
                <mc:Fallback>
                  <p:oleObj name="Equation" r:id="rId43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9" name="Object 357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2" name="Equation" r:id="rId44" imgW="317160" imgH="444240" progId="Equation.DSMT4">
                    <p:embed/>
                  </p:oleObj>
                </mc:Choice>
                <mc:Fallback>
                  <p:oleObj name="Equation" r:id="rId44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0" name="Freeform 358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1" name="Line 359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2" name="Line 360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3" name="Line 361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4" name="Line 362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5" name="Line 363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66" name="Object 364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3" name="Equation" r:id="rId45" imgW="241200" imgH="279360" progId="Equation.DSMT4">
                    <p:embed/>
                  </p:oleObj>
                </mc:Choice>
                <mc:Fallback>
                  <p:oleObj name="Equation" r:id="rId45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7" name="Line 365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68" name="Line 366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69" name="Object 367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4" name="Equation" r:id="rId46" imgW="177480" imgH="190440" progId="Equation.DSMT4">
                    <p:embed/>
                  </p:oleObj>
                </mc:Choice>
                <mc:Fallback>
                  <p:oleObj name="Equation" r:id="rId46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" name="Object 368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965" name="Equation" r:id="rId47" imgW="203040" imgH="190440" progId="Equation.DSMT4">
                    <p:embed/>
                  </p:oleObj>
                </mc:Choice>
                <mc:Fallback>
                  <p:oleObj name="Equation" r:id="rId47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4" name="AutoShape 369"/>
          <p:cNvSpPr>
            <a:spLocks noChangeArrowheads="1"/>
          </p:cNvSpPr>
          <p:nvPr/>
        </p:nvSpPr>
        <p:spPr bwMode="auto">
          <a:xfrm flipH="1">
            <a:off x="4860925" y="1654076"/>
            <a:ext cx="360363" cy="134938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25" name="AutoShape 370"/>
          <p:cNvSpPr>
            <a:spLocks noChangeArrowheads="1"/>
          </p:cNvSpPr>
          <p:nvPr/>
        </p:nvSpPr>
        <p:spPr bwMode="auto">
          <a:xfrm flipH="1">
            <a:off x="8502650" y="1654076"/>
            <a:ext cx="360363" cy="134938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26" name="AutoShape 371"/>
          <p:cNvSpPr>
            <a:spLocks noChangeArrowheads="1"/>
          </p:cNvSpPr>
          <p:nvPr/>
        </p:nvSpPr>
        <p:spPr bwMode="auto">
          <a:xfrm flipH="1">
            <a:off x="4867275" y="4964014"/>
            <a:ext cx="360363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27" name="AutoShape 372"/>
          <p:cNvSpPr>
            <a:spLocks noChangeArrowheads="1"/>
          </p:cNvSpPr>
          <p:nvPr/>
        </p:nvSpPr>
        <p:spPr bwMode="auto">
          <a:xfrm flipH="1">
            <a:off x="8509000" y="4964014"/>
            <a:ext cx="360363" cy="134937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28" name="AutoShape 374"/>
          <p:cNvSpPr>
            <a:spLocks noChangeArrowheads="1"/>
          </p:cNvSpPr>
          <p:nvPr/>
        </p:nvSpPr>
        <p:spPr bwMode="auto">
          <a:xfrm flipH="1">
            <a:off x="4733925" y="2708176"/>
            <a:ext cx="447675" cy="277813"/>
          </a:xfrm>
          <a:prstGeom prst="notchedRightArrow">
            <a:avLst>
              <a:gd name="adj1" fmla="val 50000"/>
              <a:gd name="adj2" fmla="val 4028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29" name="Line 375"/>
          <p:cNvSpPr>
            <a:spLocks noChangeShapeType="1"/>
          </p:cNvSpPr>
          <p:nvPr/>
        </p:nvSpPr>
        <p:spPr bwMode="auto">
          <a:xfrm flipH="1">
            <a:off x="4548188" y="1287463"/>
            <a:ext cx="7937" cy="47561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330" name="Text Box 376"/>
          <p:cNvSpPr txBox="1">
            <a:spLocks noChangeArrowheads="1"/>
          </p:cNvSpPr>
          <p:nvPr/>
        </p:nvSpPr>
        <p:spPr bwMode="auto">
          <a:xfrm>
            <a:off x="1146175" y="841276"/>
            <a:ext cx="2115369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Forward propagation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331" name="Text Box 377"/>
          <p:cNvSpPr txBox="1">
            <a:spLocks noChangeArrowheads="1"/>
          </p:cNvSpPr>
          <p:nvPr/>
        </p:nvSpPr>
        <p:spPr bwMode="auto">
          <a:xfrm>
            <a:off x="5592763" y="841276"/>
            <a:ext cx="2247135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Backward propagation</a:t>
            </a:r>
            <a:endParaRPr lang="cs-CZ" altLang="cs-CZ" sz="1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94"/>
          <p:cNvSpPr txBox="1">
            <a:spLocks noChangeArrowheads="1"/>
          </p:cNvSpPr>
          <p:nvPr/>
        </p:nvSpPr>
        <p:spPr bwMode="auto">
          <a:xfrm>
            <a:off x="226769" y="49188"/>
            <a:ext cx="8728590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modelling (in-house 2D Fourier Modal Method)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13" descr="xxacgfld1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1131" r="9439" b="21107"/>
          <a:stretch/>
        </p:blipFill>
        <p:spPr bwMode="auto">
          <a:xfrm>
            <a:off x="923925" y="3200399"/>
            <a:ext cx="2805113" cy="18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xxacgfld2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10994" r="9439" b="19142"/>
          <a:stretch/>
        </p:blipFill>
        <p:spPr bwMode="auto">
          <a:xfrm>
            <a:off x="927100" y="939901"/>
            <a:ext cx="2798763" cy="18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xxacgfld3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10776" r="13013" b="21463"/>
          <a:stretch/>
        </p:blipFill>
        <p:spPr bwMode="auto">
          <a:xfrm>
            <a:off x="5416550" y="3200399"/>
            <a:ext cx="2805113" cy="18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95"/>
          <p:cNvSpPr txBox="1">
            <a:spLocks noChangeArrowheads="1"/>
          </p:cNvSpPr>
          <p:nvPr/>
        </p:nvSpPr>
        <p:spPr bwMode="auto">
          <a:xfrm>
            <a:off x="1230313" y="481236"/>
            <a:ext cx="2115369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Forward propagation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8" name="Text Box 596"/>
          <p:cNvSpPr txBox="1">
            <a:spLocks noChangeArrowheads="1"/>
          </p:cNvSpPr>
          <p:nvPr/>
        </p:nvSpPr>
        <p:spPr bwMode="auto">
          <a:xfrm>
            <a:off x="5665788" y="524098"/>
            <a:ext cx="2247135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>
                <a:latin typeface="Calibri" panose="020F0502020204030204" pitchFamily="34" charset="0"/>
              </a:rPr>
              <a:t>Backward propagation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9" name="AutoShape 598"/>
          <p:cNvSpPr>
            <a:spLocks noChangeArrowheads="1"/>
          </p:cNvSpPr>
          <p:nvPr/>
        </p:nvSpPr>
        <p:spPr bwMode="auto">
          <a:xfrm>
            <a:off x="533400" y="1153435"/>
            <a:ext cx="304800" cy="109538"/>
          </a:xfrm>
          <a:prstGeom prst="notchedRightArrow">
            <a:avLst>
              <a:gd name="adj1" fmla="val 50000"/>
              <a:gd name="adj2" fmla="val 695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" name="AutoShape 600"/>
          <p:cNvSpPr>
            <a:spLocks noChangeArrowheads="1"/>
          </p:cNvSpPr>
          <p:nvPr/>
        </p:nvSpPr>
        <p:spPr bwMode="auto">
          <a:xfrm>
            <a:off x="3806825" y="1164548"/>
            <a:ext cx="304800" cy="109537"/>
          </a:xfrm>
          <a:prstGeom prst="notchedRightArrow">
            <a:avLst>
              <a:gd name="adj1" fmla="val 50000"/>
              <a:gd name="adj2" fmla="val 6956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1" name="AutoShape 601"/>
          <p:cNvSpPr>
            <a:spLocks noChangeArrowheads="1"/>
          </p:cNvSpPr>
          <p:nvPr/>
        </p:nvSpPr>
        <p:spPr bwMode="auto">
          <a:xfrm>
            <a:off x="560388" y="4637435"/>
            <a:ext cx="304800" cy="109537"/>
          </a:xfrm>
          <a:prstGeom prst="notchedRightArrow">
            <a:avLst>
              <a:gd name="adj1" fmla="val 50000"/>
              <a:gd name="adj2" fmla="val 6956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2" name="AutoShape 602"/>
          <p:cNvSpPr>
            <a:spLocks noChangeArrowheads="1"/>
          </p:cNvSpPr>
          <p:nvPr/>
        </p:nvSpPr>
        <p:spPr bwMode="auto">
          <a:xfrm flipH="1">
            <a:off x="8297863" y="1166135"/>
            <a:ext cx="304800" cy="109538"/>
          </a:xfrm>
          <a:prstGeom prst="notchedRightArrow">
            <a:avLst>
              <a:gd name="adj1" fmla="val 50000"/>
              <a:gd name="adj2" fmla="val 695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3" name="AutoShape 603"/>
          <p:cNvSpPr>
            <a:spLocks noChangeArrowheads="1"/>
          </p:cNvSpPr>
          <p:nvPr/>
        </p:nvSpPr>
        <p:spPr bwMode="auto">
          <a:xfrm flipH="1">
            <a:off x="8288338" y="4637435"/>
            <a:ext cx="304800" cy="109537"/>
          </a:xfrm>
          <a:prstGeom prst="notchedRightArrow">
            <a:avLst>
              <a:gd name="adj1" fmla="val 50000"/>
              <a:gd name="adj2" fmla="val 6956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4" name="AutoShape 604"/>
          <p:cNvSpPr>
            <a:spLocks noChangeArrowheads="1"/>
          </p:cNvSpPr>
          <p:nvPr/>
        </p:nvSpPr>
        <p:spPr bwMode="auto">
          <a:xfrm>
            <a:off x="3794125" y="4635847"/>
            <a:ext cx="304800" cy="109538"/>
          </a:xfrm>
          <a:prstGeom prst="notchedRightArrow">
            <a:avLst>
              <a:gd name="adj1" fmla="val 50000"/>
              <a:gd name="adj2" fmla="val 695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5" name="AutoShape 605"/>
          <p:cNvSpPr>
            <a:spLocks noChangeArrowheads="1"/>
          </p:cNvSpPr>
          <p:nvPr/>
        </p:nvSpPr>
        <p:spPr bwMode="auto">
          <a:xfrm flipH="1">
            <a:off x="5032375" y="4656485"/>
            <a:ext cx="304800" cy="109537"/>
          </a:xfrm>
          <a:prstGeom prst="notchedRightArrow">
            <a:avLst>
              <a:gd name="adj1" fmla="val 50000"/>
              <a:gd name="adj2" fmla="val 6956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" name="AutoShape 606"/>
          <p:cNvSpPr>
            <a:spLocks noChangeArrowheads="1"/>
          </p:cNvSpPr>
          <p:nvPr/>
        </p:nvSpPr>
        <p:spPr bwMode="auto">
          <a:xfrm flipH="1">
            <a:off x="5033963" y="1178835"/>
            <a:ext cx="304800" cy="109538"/>
          </a:xfrm>
          <a:prstGeom prst="notchedRightArrow">
            <a:avLst>
              <a:gd name="adj1" fmla="val 50000"/>
              <a:gd name="adj2" fmla="val 695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7" name="AutoShape 607"/>
          <p:cNvSpPr>
            <a:spLocks noChangeArrowheads="1"/>
          </p:cNvSpPr>
          <p:nvPr/>
        </p:nvSpPr>
        <p:spPr bwMode="auto">
          <a:xfrm>
            <a:off x="3798888" y="3367435"/>
            <a:ext cx="325437" cy="212725"/>
          </a:xfrm>
          <a:prstGeom prst="notchedRightArrow">
            <a:avLst>
              <a:gd name="adj1" fmla="val 50000"/>
              <a:gd name="adj2" fmla="val 3824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8" name="AutoShape 608"/>
          <p:cNvSpPr>
            <a:spLocks noChangeArrowheads="1"/>
          </p:cNvSpPr>
          <p:nvPr/>
        </p:nvSpPr>
        <p:spPr bwMode="auto">
          <a:xfrm flipH="1">
            <a:off x="5032375" y="2325010"/>
            <a:ext cx="325438" cy="212725"/>
          </a:xfrm>
          <a:prstGeom prst="notchedRightArrow">
            <a:avLst>
              <a:gd name="adj1" fmla="val 50000"/>
              <a:gd name="adj2" fmla="val 3824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pic>
        <p:nvPicPr>
          <p:cNvPr id="6" name="Picture 16" descr="xxacgfld4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10875" r="13013" b="19260"/>
          <a:stretch/>
        </p:blipFill>
        <p:spPr bwMode="auto">
          <a:xfrm>
            <a:off x="5418138" y="939900"/>
            <a:ext cx="2798762" cy="18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996006" y="49188"/>
            <a:ext cx="5327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28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Straightforward ACGC applications</a:t>
            </a:r>
            <a:endParaRPr lang="cs-CZ" altLang="cs-CZ" sz="2800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92138" y="616595"/>
            <a:ext cx="2771831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 b="1">
                <a:latin typeface="Calibri" panose="020F0502020204030204" pitchFamily="34" charset="0"/>
              </a:rPr>
              <a:t>Wideband ADD multiplexor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grpSp>
        <p:nvGrpSpPr>
          <p:cNvPr id="4" name="Group 7"/>
          <p:cNvGrpSpPr>
            <a:grpSpLocks noChangeAspect="1"/>
          </p:cNvGrpSpPr>
          <p:nvPr/>
        </p:nvGrpSpPr>
        <p:grpSpPr bwMode="auto">
          <a:xfrm>
            <a:off x="4522788" y="802332"/>
            <a:ext cx="3314700" cy="1335088"/>
            <a:chOff x="741" y="1066"/>
            <a:chExt cx="4180" cy="1684"/>
          </a:xfrm>
        </p:grpSpPr>
        <p:grpSp>
          <p:nvGrpSpPr>
            <p:cNvPr id="5" name="Group 8"/>
            <p:cNvGrpSpPr>
              <a:grpSpLocks noChangeAspect="1"/>
            </p:cNvGrpSpPr>
            <p:nvPr/>
          </p:nvGrpSpPr>
          <p:grpSpPr bwMode="auto">
            <a:xfrm>
              <a:off x="909" y="1066"/>
              <a:ext cx="3885" cy="751"/>
              <a:chOff x="1079" y="1091"/>
              <a:chExt cx="3885" cy="751"/>
            </a:xfrm>
          </p:grpSpPr>
          <p:sp>
            <p:nvSpPr>
              <p:cNvPr id="74" name="Freeform 9"/>
              <p:cNvSpPr>
                <a:spLocks noChangeAspect="1"/>
              </p:cNvSpPr>
              <p:nvPr/>
            </p:nvSpPr>
            <p:spPr bwMode="auto">
              <a:xfrm>
                <a:off x="1079" y="1092"/>
                <a:ext cx="1382" cy="490"/>
              </a:xfrm>
              <a:custGeom>
                <a:avLst/>
                <a:gdLst>
                  <a:gd name="T0" fmla="*/ 0 w 1382"/>
                  <a:gd name="T1" fmla="*/ 8 h 490"/>
                  <a:gd name="T2" fmla="*/ 418 w 1382"/>
                  <a:gd name="T3" fmla="*/ 25 h 490"/>
                  <a:gd name="T4" fmla="*/ 690 w 1382"/>
                  <a:gd name="T5" fmla="*/ 161 h 490"/>
                  <a:gd name="T6" fmla="*/ 911 w 1382"/>
                  <a:gd name="T7" fmla="*/ 416 h 490"/>
                  <a:gd name="T8" fmla="*/ 1098 w 1382"/>
                  <a:gd name="T9" fmla="*/ 478 h 490"/>
                  <a:gd name="T10" fmla="*/ 1382 w 1382"/>
                  <a:gd name="T11" fmla="*/ 489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490">
                    <a:moveTo>
                      <a:pt x="0" y="8"/>
                    </a:moveTo>
                    <a:cubicBezTo>
                      <a:pt x="69" y="11"/>
                      <a:pt x="303" y="0"/>
                      <a:pt x="418" y="25"/>
                    </a:cubicBezTo>
                    <a:cubicBezTo>
                      <a:pt x="533" y="50"/>
                      <a:pt x="608" y="96"/>
                      <a:pt x="690" y="161"/>
                    </a:cubicBezTo>
                    <a:cubicBezTo>
                      <a:pt x="772" y="226"/>
                      <a:pt x="843" y="363"/>
                      <a:pt x="911" y="416"/>
                    </a:cubicBezTo>
                    <a:cubicBezTo>
                      <a:pt x="979" y="469"/>
                      <a:pt x="1020" y="466"/>
                      <a:pt x="1098" y="478"/>
                    </a:cubicBezTo>
                    <a:cubicBezTo>
                      <a:pt x="1176" y="490"/>
                      <a:pt x="1323" y="487"/>
                      <a:pt x="1382" y="48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5" name="Freeform 10"/>
              <p:cNvSpPr>
                <a:spLocks noChangeAspect="1"/>
              </p:cNvSpPr>
              <p:nvPr/>
            </p:nvSpPr>
            <p:spPr bwMode="auto">
              <a:xfrm>
                <a:off x="1088" y="1222"/>
                <a:ext cx="1382" cy="620"/>
              </a:xfrm>
              <a:custGeom>
                <a:avLst/>
                <a:gdLst>
                  <a:gd name="T0" fmla="*/ 0 w 1382"/>
                  <a:gd name="T1" fmla="*/ 16 h 620"/>
                  <a:gd name="T2" fmla="*/ 418 w 1382"/>
                  <a:gd name="T3" fmla="*/ 37 h 620"/>
                  <a:gd name="T4" fmla="*/ 692 w 1382"/>
                  <a:gd name="T5" fmla="*/ 239 h 620"/>
                  <a:gd name="T6" fmla="*/ 871 w 1382"/>
                  <a:gd name="T7" fmla="*/ 487 h 620"/>
                  <a:gd name="T8" fmla="*/ 1098 w 1382"/>
                  <a:gd name="T9" fmla="*/ 599 h 620"/>
                  <a:gd name="T10" fmla="*/ 1382 w 1382"/>
                  <a:gd name="T11" fmla="*/ 61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2" h="620">
                    <a:moveTo>
                      <a:pt x="0" y="16"/>
                    </a:moveTo>
                    <a:cubicBezTo>
                      <a:pt x="69" y="20"/>
                      <a:pt x="303" y="0"/>
                      <a:pt x="418" y="37"/>
                    </a:cubicBezTo>
                    <a:cubicBezTo>
                      <a:pt x="533" y="74"/>
                      <a:pt x="616" y="164"/>
                      <a:pt x="692" y="239"/>
                    </a:cubicBezTo>
                    <a:cubicBezTo>
                      <a:pt x="768" y="314"/>
                      <a:pt x="803" y="427"/>
                      <a:pt x="871" y="487"/>
                    </a:cubicBezTo>
                    <a:cubicBezTo>
                      <a:pt x="939" y="547"/>
                      <a:pt x="1013" y="578"/>
                      <a:pt x="1098" y="599"/>
                    </a:cubicBezTo>
                    <a:cubicBezTo>
                      <a:pt x="1183" y="620"/>
                      <a:pt x="1323" y="610"/>
                      <a:pt x="1382" y="6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grpSp>
            <p:nvGrpSpPr>
              <p:cNvPr id="76" name="Group 11"/>
              <p:cNvGrpSpPr>
                <a:grpSpLocks noChangeAspect="1"/>
              </p:cNvGrpSpPr>
              <p:nvPr/>
            </p:nvGrpSpPr>
            <p:grpSpPr bwMode="auto">
              <a:xfrm flipH="1">
                <a:off x="3573" y="1091"/>
                <a:ext cx="1391" cy="750"/>
                <a:chOff x="1011" y="1092"/>
                <a:chExt cx="1391" cy="750"/>
              </a:xfrm>
            </p:grpSpPr>
            <p:sp>
              <p:nvSpPr>
                <p:cNvPr id="81" name="Freeform 12"/>
                <p:cNvSpPr>
                  <a:spLocks noChangeAspect="1"/>
                </p:cNvSpPr>
                <p:nvPr/>
              </p:nvSpPr>
              <p:spPr bwMode="auto">
                <a:xfrm>
                  <a:off x="1011" y="1092"/>
                  <a:ext cx="1382" cy="490"/>
                </a:xfrm>
                <a:custGeom>
                  <a:avLst/>
                  <a:gdLst>
                    <a:gd name="T0" fmla="*/ 0 w 1382"/>
                    <a:gd name="T1" fmla="*/ 8 h 490"/>
                    <a:gd name="T2" fmla="*/ 418 w 1382"/>
                    <a:gd name="T3" fmla="*/ 25 h 490"/>
                    <a:gd name="T4" fmla="*/ 690 w 1382"/>
                    <a:gd name="T5" fmla="*/ 161 h 490"/>
                    <a:gd name="T6" fmla="*/ 911 w 1382"/>
                    <a:gd name="T7" fmla="*/ 416 h 490"/>
                    <a:gd name="T8" fmla="*/ 1098 w 1382"/>
                    <a:gd name="T9" fmla="*/ 478 h 490"/>
                    <a:gd name="T10" fmla="*/ 1382 w 1382"/>
                    <a:gd name="T11" fmla="*/ 489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490">
                      <a:moveTo>
                        <a:pt x="0" y="8"/>
                      </a:moveTo>
                      <a:cubicBezTo>
                        <a:pt x="69" y="11"/>
                        <a:pt x="303" y="0"/>
                        <a:pt x="418" y="25"/>
                      </a:cubicBezTo>
                      <a:cubicBezTo>
                        <a:pt x="533" y="50"/>
                        <a:pt x="608" y="96"/>
                        <a:pt x="690" y="161"/>
                      </a:cubicBezTo>
                      <a:cubicBezTo>
                        <a:pt x="772" y="226"/>
                        <a:pt x="843" y="363"/>
                        <a:pt x="911" y="416"/>
                      </a:cubicBezTo>
                      <a:cubicBezTo>
                        <a:pt x="979" y="469"/>
                        <a:pt x="1020" y="466"/>
                        <a:pt x="1098" y="478"/>
                      </a:cubicBezTo>
                      <a:cubicBezTo>
                        <a:pt x="1176" y="490"/>
                        <a:pt x="1323" y="487"/>
                        <a:pt x="1382" y="489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2" name="Freeform 13"/>
                <p:cNvSpPr>
                  <a:spLocks noChangeAspect="1"/>
                </p:cNvSpPr>
                <p:nvPr/>
              </p:nvSpPr>
              <p:spPr bwMode="auto">
                <a:xfrm>
                  <a:off x="1020" y="1222"/>
                  <a:ext cx="1382" cy="620"/>
                </a:xfrm>
                <a:custGeom>
                  <a:avLst/>
                  <a:gdLst>
                    <a:gd name="T0" fmla="*/ 0 w 1382"/>
                    <a:gd name="T1" fmla="*/ 16 h 620"/>
                    <a:gd name="T2" fmla="*/ 418 w 1382"/>
                    <a:gd name="T3" fmla="*/ 37 h 620"/>
                    <a:gd name="T4" fmla="*/ 692 w 1382"/>
                    <a:gd name="T5" fmla="*/ 239 h 620"/>
                    <a:gd name="T6" fmla="*/ 871 w 1382"/>
                    <a:gd name="T7" fmla="*/ 487 h 620"/>
                    <a:gd name="T8" fmla="*/ 1098 w 1382"/>
                    <a:gd name="T9" fmla="*/ 599 h 620"/>
                    <a:gd name="T10" fmla="*/ 1382 w 1382"/>
                    <a:gd name="T11" fmla="*/ 613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2" h="620">
                      <a:moveTo>
                        <a:pt x="0" y="16"/>
                      </a:moveTo>
                      <a:cubicBezTo>
                        <a:pt x="69" y="20"/>
                        <a:pt x="303" y="0"/>
                        <a:pt x="418" y="37"/>
                      </a:cubicBezTo>
                      <a:cubicBezTo>
                        <a:pt x="533" y="74"/>
                        <a:pt x="616" y="164"/>
                        <a:pt x="692" y="239"/>
                      </a:cubicBezTo>
                      <a:cubicBezTo>
                        <a:pt x="768" y="314"/>
                        <a:pt x="803" y="427"/>
                        <a:pt x="871" y="487"/>
                      </a:cubicBezTo>
                      <a:cubicBezTo>
                        <a:pt x="939" y="547"/>
                        <a:pt x="1013" y="578"/>
                        <a:pt x="1098" y="599"/>
                      </a:cubicBezTo>
                      <a:cubicBezTo>
                        <a:pt x="1183" y="620"/>
                        <a:pt x="1323" y="610"/>
                        <a:pt x="1382" y="61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7" name="Line 14"/>
              <p:cNvSpPr>
                <a:spLocks noChangeAspect="1" noChangeShapeType="1"/>
              </p:cNvSpPr>
              <p:nvPr/>
            </p:nvSpPr>
            <p:spPr bwMode="auto">
              <a:xfrm>
                <a:off x="2449" y="1580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8" name="Line 15"/>
              <p:cNvSpPr>
                <a:spLocks noChangeAspect="1" noChangeShapeType="1"/>
              </p:cNvSpPr>
              <p:nvPr/>
            </p:nvSpPr>
            <p:spPr bwMode="auto">
              <a:xfrm>
                <a:off x="2449" y="1837"/>
                <a:ext cx="11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Line 16"/>
              <p:cNvSpPr>
                <a:spLocks noChangeAspect="1" noChangeShapeType="1"/>
              </p:cNvSpPr>
              <p:nvPr/>
            </p:nvSpPr>
            <p:spPr bwMode="auto">
              <a:xfrm>
                <a:off x="1081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Line 17"/>
              <p:cNvSpPr>
                <a:spLocks noChangeAspect="1" noChangeShapeType="1"/>
              </p:cNvSpPr>
              <p:nvPr/>
            </p:nvSpPr>
            <p:spPr bwMode="auto">
              <a:xfrm>
                <a:off x="4962" y="1102"/>
                <a:ext cx="0" cy="1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2120" y="1813"/>
              <a:ext cx="1497" cy="181"/>
              <a:chOff x="1202" y="3202"/>
              <a:chExt cx="3059" cy="318"/>
            </a:xfrm>
          </p:grpSpPr>
          <p:sp>
            <p:nvSpPr>
              <p:cNvPr id="30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202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1338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1474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1610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746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882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018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154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29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56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69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835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2971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4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107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243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3379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3515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3651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787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923" y="3203"/>
                <a:ext cx="136" cy="317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059" y="3203"/>
                <a:ext cx="136" cy="317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1268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404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540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676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812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948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2084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2220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0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235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249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262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276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2901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3037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173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309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445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3581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3717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3853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989" y="3202"/>
                <a:ext cx="136" cy="317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125" y="3202"/>
                <a:ext cx="136" cy="317"/>
              </a:xfrm>
              <a:prstGeom prst="rect">
                <a:avLst/>
              </a:prstGeom>
              <a:solidFill>
                <a:srgbClr val="800000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>
                  <a:latin typeface="Calibri" panose="020F0502020204030204" pitchFamily="34" charset="0"/>
                </a:endParaRPr>
              </a:p>
            </p:txBody>
          </p:sp>
        </p:grpSp>
        <p:graphicFrame>
          <p:nvGraphicFramePr>
            <p:cNvPr id="7" name="Object 63"/>
            <p:cNvGraphicFramePr>
              <a:graphicFrameLocks noChangeAspect="1"/>
            </p:cNvGraphicFramePr>
            <p:nvPr/>
          </p:nvGraphicFramePr>
          <p:xfrm>
            <a:off x="805" y="1212"/>
            <a:ext cx="8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66" name="Equation" r:id="rId3" imgW="126720" imgH="266400" progId="Equation.DSMT4">
                    <p:embed/>
                  </p:oleObj>
                </mc:Choice>
                <mc:Fallback>
                  <p:oleObj name="Equation" r:id="rId3" imgW="12672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" y="1212"/>
                          <a:ext cx="8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64"/>
            <p:cNvGraphicFramePr>
              <a:graphicFrameLocks noChangeAspect="1"/>
            </p:cNvGraphicFramePr>
            <p:nvPr/>
          </p:nvGraphicFramePr>
          <p:xfrm>
            <a:off x="4781" y="1203"/>
            <a:ext cx="104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67" name="Equation" r:id="rId5" imgW="164880" imgH="279360" progId="Equation.DSMT4">
                    <p:embed/>
                  </p:oleObj>
                </mc:Choice>
                <mc:Fallback>
                  <p:oleObj name="Equation" r:id="rId5" imgW="164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1203"/>
                          <a:ext cx="104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65"/>
            <p:cNvGraphicFramePr>
              <a:graphicFrameLocks noChangeAspect="1"/>
            </p:cNvGraphicFramePr>
            <p:nvPr/>
          </p:nvGraphicFramePr>
          <p:xfrm>
            <a:off x="3092" y="1247"/>
            <a:ext cx="17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68" name="Equation" r:id="rId7" imgW="279360" imgH="444240" progId="Equation.DSMT4">
                    <p:embed/>
                  </p:oleObj>
                </mc:Choice>
                <mc:Fallback>
                  <p:oleObj name="Equation" r:id="rId7" imgW="2793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2" y="1247"/>
                          <a:ext cx="17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Freeform 66"/>
            <p:cNvSpPr>
              <a:spLocks noChangeAspect="1"/>
            </p:cNvSpPr>
            <p:nvPr/>
          </p:nvSpPr>
          <p:spPr bwMode="auto">
            <a:xfrm flipV="1">
              <a:off x="909" y="2139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1" name="Freeform 67"/>
            <p:cNvSpPr>
              <a:spLocks noChangeAspect="1"/>
            </p:cNvSpPr>
            <p:nvPr/>
          </p:nvSpPr>
          <p:spPr bwMode="auto">
            <a:xfrm flipH="1" flipV="1">
              <a:off x="3412" y="2140"/>
              <a:ext cx="1382" cy="490"/>
            </a:xfrm>
            <a:custGeom>
              <a:avLst/>
              <a:gdLst>
                <a:gd name="T0" fmla="*/ 0 w 1382"/>
                <a:gd name="T1" fmla="*/ 8 h 490"/>
                <a:gd name="T2" fmla="*/ 418 w 1382"/>
                <a:gd name="T3" fmla="*/ 25 h 490"/>
                <a:gd name="T4" fmla="*/ 690 w 1382"/>
                <a:gd name="T5" fmla="*/ 161 h 490"/>
                <a:gd name="T6" fmla="*/ 911 w 1382"/>
                <a:gd name="T7" fmla="*/ 416 h 490"/>
                <a:gd name="T8" fmla="*/ 1098 w 1382"/>
                <a:gd name="T9" fmla="*/ 478 h 490"/>
                <a:gd name="T10" fmla="*/ 1382 w 1382"/>
                <a:gd name="T11" fmla="*/ 4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2" h="490">
                  <a:moveTo>
                    <a:pt x="0" y="8"/>
                  </a:moveTo>
                  <a:cubicBezTo>
                    <a:pt x="69" y="11"/>
                    <a:pt x="303" y="0"/>
                    <a:pt x="418" y="25"/>
                  </a:cubicBezTo>
                  <a:cubicBezTo>
                    <a:pt x="533" y="50"/>
                    <a:pt x="608" y="96"/>
                    <a:pt x="690" y="161"/>
                  </a:cubicBezTo>
                  <a:cubicBezTo>
                    <a:pt x="772" y="226"/>
                    <a:pt x="843" y="363"/>
                    <a:pt x="911" y="416"/>
                  </a:cubicBezTo>
                  <a:cubicBezTo>
                    <a:pt x="979" y="469"/>
                    <a:pt x="1020" y="466"/>
                    <a:pt x="1098" y="478"/>
                  </a:cubicBezTo>
                  <a:cubicBezTo>
                    <a:pt x="1176" y="490"/>
                    <a:pt x="1323" y="487"/>
                    <a:pt x="1382" y="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2" name="Line 68"/>
            <p:cNvSpPr>
              <a:spLocks noChangeAspect="1" noChangeShapeType="1"/>
            </p:cNvSpPr>
            <p:nvPr/>
          </p:nvSpPr>
          <p:spPr bwMode="auto">
            <a:xfrm flipV="1">
              <a:off x="2279" y="2141"/>
              <a:ext cx="11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3" name="Freeform 69"/>
            <p:cNvSpPr>
              <a:spLocks noChangeAspect="1"/>
            </p:cNvSpPr>
            <p:nvPr/>
          </p:nvSpPr>
          <p:spPr bwMode="auto">
            <a:xfrm>
              <a:off x="918" y="1994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4" name="Line 70"/>
            <p:cNvSpPr>
              <a:spLocks noChangeAspect="1" noChangeShapeType="1"/>
            </p:cNvSpPr>
            <p:nvPr/>
          </p:nvSpPr>
          <p:spPr bwMode="auto">
            <a:xfrm>
              <a:off x="911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15" name="Line 71"/>
            <p:cNvSpPr>
              <a:spLocks noChangeAspect="1" noChangeShapeType="1"/>
            </p:cNvSpPr>
            <p:nvPr/>
          </p:nvSpPr>
          <p:spPr bwMode="auto">
            <a:xfrm>
              <a:off x="4792" y="2483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16" name="Object 72"/>
            <p:cNvGraphicFramePr>
              <a:graphicFrameLocks noChangeAspect="1"/>
            </p:cNvGraphicFramePr>
            <p:nvPr/>
          </p:nvGraphicFramePr>
          <p:xfrm>
            <a:off x="741" y="257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69" name="Equation" r:id="rId9" imgW="190440" imgH="266400" progId="Equation.DSMT4">
                    <p:embed/>
                  </p:oleObj>
                </mc:Choice>
                <mc:Fallback>
                  <p:oleObj name="Equation" r:id="rId9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" y="257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73"/>
            <p:cNvGraphicFramePr>
              <a:graphicFrameLocks noChangeAspect="1"/>
            </p:cNvGraphicFramePr>
            <p:nvPr/>
          </p:nvGraphicFramePr>
          <p:xfrm>
            <a:off x="4801" y="2582"/>
            <a:ext cx="120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70" name="Equation" r:id="rId11" imgW="190440" imgH="266400" progId="Equation.DSMT4">
                    <p:embed/>
                  </p:oleObj>
                </mc:Choice>
                <mc:Fallback>
                  <p:oleObj name="Equation" r:id="rId11" imgW="1904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582"/>
                          <a:ext cx="120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74"/>
            <p:cNvGraphicFramePr>
              <a:graphicFrameLocks noChangeAspect="1"/>
            </p:cNvGraphicFramePr>
            <p:nvPr/>
          </p:nvGraphicFramePr>
          <p:xfrm>
            <a:off x="3081" y="2165"/>
            <a:ext cx="2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71" name="Equation" r:id="rId13" imgW="317160" imgH="444240" progId="Equation.DSMT4">
                    <p:embed/>
                  </p:oleObj>
                </mc:Choice>
                <mc:Fallback>
                  <p:oleObj name="Equation" r:id="rId13" imgW="31716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" y="2165"/>
                          <a:ext cx="200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Freeform 75"/>
            <p:cNvSpPr>
              <a:spLocks noChangeAspect="1"/>
            </p:cNvSpPr>
            <p:nvPr/>
          </p:nvSpPr>
          <p:spPr bwMode="auto">
            <a:xfrm flipH="1">
              <a:off x="3447" y="1993"/>
              <a:ext cx="1348" cy="505"/>
            </a:xfrm>
            <a:custGeom>
              <a:avLst/>
              <a:gdLst>
                <a:gd name="T0" fmla="*/ 0 w 1348"/>
                <a:gd name="T1" fmla="*/ 491 h 505"/>
                <a:gd name="T2" fmla="*/ 418 w 1348"/>
                <a:gd name="T3" fmla="*/ 472 h 505"/>
                <a:gd name="T4" fmla="*/ 692 w 1348"/>
                <a:gd name="T5" fmla="*/ 293 h 505"/>
                <a:gd name="T6" fmla="*/ 871 w 1348"/>
                <a:gd name="T7" fmla="*/ 73 h 505"/>
                <a:gd name="T8" fmla="*/ 1081 w 1348"/>
                <a:gd name="T9" fmla="*/ 11 h 505"/>
                <a:gd name="T10" fmla="*/ 1348 w 1348"/>
                <a:gd name="T11" fmla="*/ 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8" h="505">
                  <a:moveTo>
                    <a:pt x="0" y="491"/>
                  </a:moveTo>
                  <a:cubicBezTo>
                    <a:pt x="69" y="487"/>
                    <a:pt x="303" y="505"/>
                    <a:pt x="418" y="472"/>
                  </a:cubicBezTo>
                  <a:cubicBezTo>
                    <a:pt x="533" y="439"/>
                    <a:pt x="616" y="360"/>
                    <a:pt x="692" y="293"/>
                  </a:cubicBezTo>
                  <a:cubicBezTo>
                    <a:pt x="768" y="226"/>
                    <a:pt x="806" y="120"/>
                    <a:pt x="871" y="73"/>
                  </a:cubicBezTo>
                  <a:cubicBezTo>
                    <a:pt x="936" y="26"/>
                    <a:pt x="1002" y="22"/>
                    <a:pt x="1081" y="11"/>
                  </a:cubicBezTo>
                  <a:cubicBezTo>
                    <a:pt x="1160" y="0"/>
                    <a:pt x="1293" y="7"/>
                    <a:pt x="1348" y="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0" name="Line 76"/>
            <p:cNvSpPr>
              <a:spLocks noChangeAspect="1" noChangeShapeType="1"/>
            </p:cNvSpPr>
            <p:nvPr/>
          </p:nvSpPr>
          <p:spPr bwMode="auto">
            <a:xfrm>
              <a:off x="2238" y="1999"/>
              <a:ext cx="1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1" name="Line 77"/>
            <p:cNvSpPr>
              <a:spLocks noChangeAspect="1" noChangeShapeType="1"/>
            </p:cNvSpPr>
            <p:nvPr/>
          </p:nvSpPr>
          <p:spPr bwMode="auto">
            <a:xfrm>
              <a:off x="2283" y="2003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Line 78"/>
            <p:cNvSpPr>
              <a:spLocks noChangeAspect="1" noChangeShapeType="1"/>
            </p:cNvSpPr>
            <p:nvPr/>
          </p:nvSpPr>
          <p:spPr bwMode="auto">
            <a:xfrm>
              <a:off x="2419" y="1988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3" name="Line 79"/>
            <p:cNvSpPr>
              <a:spLocks noChangeAspect="1" noChangeShapeType="1"/>
            </p:cNvSpPr>
            <p:nvPr/>
          </p:nvSpPr>
          <p:spPr bwMode="auto">
            <a:xfrm>
              <a:off x="2102" y="2420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4" name="Line 80"/>
            <p:cNvSpPr>
              <a:spLocks noChangeAspect="1" noChangeShapeType="1"/>
            </p:cNvSpPr>
            <p:nvPr/>
          </p:nvSpPr>
          <p:spPr bwMode="auto">
            <a:xfrm flipH="1">
              <a:off x="2419" y="241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5" name="Object 81"/>
            <p:cNvGraphicFramePr>
              <a:graphicFrameLocks noChangeAspect="1"/>
            </p:cNvGraphicFramePr>
            <p:nvPr/>
          </p:nvGraphicFramePr>
          <p:xfrm>
            <a:off x="2278" y="2225"/>
            <a:ext cx="152" cy="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72" name="Equation" r:id="rId15" imgW="241200" imgH="279360" progId="Equation.DSMT4">
                    <p:embed/>
                  </p:oleObj>
                </mc:Choice>
                <mc:Fallback>
                  <p:oleObj name="Equation" r:id="rId15" imgW="2412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8" y="2225"/>
                          <a:ext cx="152" cy="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Line 82"/>
            <p:cNvSpPr>
              <a:spLocks noChangeAspect="1" noChangeShapeType="1"/>
            </p:cNvSpPr>
            <p:nvPr/>
          </p:nvSpPr>
          <p:spPr bwMode="auto">
            <a:xfrm>
              <a:off x="2117" y="1897"/>
              <a:ext cx="20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7" name="Line 83"/>
            <p:cNvSpPr>
              <a:spLocks noChangeAspect="1" noChangeShapeType="1"/>
            </p:cNvSpPr>
            <p:nvPr/>
          </p:nvSpPr>
          <p:spPr bwMode="auto">
            <a:xfrm flipV="1">
              <a:off x="2122" y="1247"/>
              <a:ext cx="0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8" name="Object 84"/>
            <p:cNvGraphicFramePr>
              <a:graphicFrameLocks noChangeAspect="1"/>
            </p:cNvGraphicFramePr>
            <p:nvPr/>
          </p:nvGraphicFramePr>
          <p:xfrm>
            <a:off x="4090" y="1734"/>
            <a:ext cx="112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73" name="Equation" r:id="rId17" imgW="177480" imgH="190440" progId="Equation.DSMT4">
                    <p:embed/>
                  </p:oleObj>
                </mc:Choice>
                <mc:Fallback>
                  <p:oleObj name="Equation" r:id="rId17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0" y="1734"/>
                          <a:ext cx="112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85"/>
            <p:cNvGraphicFramePr>
              <a:graphicFrameLocks noChangeAspect="1"/>
            </p:cNvGraphicFramePr>
            <p:nvPr/>
          </p:nvGraphicFramePr>
          <p:xfrm>
            <a:off x="1966" y="1202"/>
            <a:ext cx="128" cy="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3274" name="Equation" r:id="rId19" imgW="203040" imgH="190440" progId="Equation.DSMT4">
                    <p:embed/>
                  </p:oleObj>
                </mc:Choice>
                <mc:Fallback>
                  <p:oleObj name="Equation" r:id="rId19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1202"/>
                          <a:ext cx="128" cy="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AutoShape 86"/>
          <p:cNvSpPr>
            <a:spLocks noChangeArrowheads="1"/>
          </p:cNvSpPr>
          <p:nvPr/>
        </p:nvSpPr>
        <p:spPr bwMode="auto">
          <a:xfrm>
            <a:off x="4194175" y="786457"/>
            <a:ext cx="360363" cy="134938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4" name="AutoShape 87"/>
          <p:cNvSpPr>
            <a:spLocks noChangeArrowheads="1"/>
          </p:cNvSpPr>
          <p:nvPr/>
        </p:nvSpPr>
        <p:spPr bwMode="auto">
          <a:xfrm>
            <a:off x="7835900" y="786457"/>
            <a:ext cx="360363" cy="134938"/>
          </a:xfrm>
          <a:prstGeom prst="notchedRightArrow">
            <a:avLst>
              <a:gd name="adj1" fmla="val 50000"/>
              <a:gd name="adj2" fmla="val 6676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5" name="AutoShape 88"/>
          <p:cNvSpPr>
            <a:spLocks noChangeArrowheads="1"/>
          </p:cNvSpPr>
          <p:nvPr/>
        </p:nvSpPr>
        <p:spPr bwMode="auto">
          <a:xfrm>
            <a:off x="4229100" y="1927870"/>
            <a:ext cx="327025" cy="98425"/>
          </a:xfrm>
          <a:prstGeom prst="notchedRightArrow">
            <a:avLst>
              <a:gd name="adj1" fmla="val 50000"/>
              <a:gd name="adj2" fmla="val 83065"/>
            </a:avLst>
          </a:prstGeom>
          <a:solidFill>
            <a:srgbClr val="FFCC00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86" name="AutoShape 89"/>
          <p:cNvSpPr>
            <a:spLocks noChangeArrowheads="1"/>
          </p:cNvSpPr>
          <p:nvPr/>
        </p:nvSpPr>
        <p:spPr bwMode="auto">
          <a:xfrm>
            <a:off x="7843838" y="937270"/>
            <a:ext cx="360362" cy="174625"/>
          </a:xfrm>
          <a:prstGeom prst="notchedRightArrow">
            <a:avLst>
              <a:gd name="adj1" fmla="val 50000"/>
              <a:gd name="adj2" fmla="val 51591"/>
            </a:avLst>
          </a:prstGeom>
          <a:solidFill>
            <a:srgbClr val="FFCC00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87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056579"/>
              </p:ext>
            </p:extLst>
          </p:nvPr>
        </p:nvGraphicFramePr>
        <p:xfrm>
          <a:off x="4273550" y="913457"/>
          <a:ext cx="152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5" name="Equation" r:id="rId21" imgW="152280" imgH="253800" progId="Equation.DSMT4">
                  <p:embed/>
                </p:oleObj>
              </mc:Choice>
              <mc:Fallback>
                <p:oleObj name="Equation" r:id="rId21" imgW="152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913457"/>
                        <a:ext cx="1524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205919"/>
              </p:ext>
            </p:extLst>
          </p:nvPr>
        </p:nvGraphicFramePr>
        <p:xfrm>
          <a:off x="7897813" y="522932"/>
          <a:ext cx="152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6" name="Equation" r:id="rId23" imgW="152280" imgH="253800" progId="Equation.DSMT4">
                  <p:embed/>
                </p:oleObj>
              </mc:Choice>
              <mc:Fallback>
                <p:oleObj name="Equation" r:id="rId23" imgW="152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7813" y="522932"/>
                        <a:ext cx="1524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393223"/>
              </p:ext>
            </p:extLst>
          </p:nvPr>
        </p:nvGraphicFramePr>
        <p:xfrm>
          <a:off x="4283075" y="1680220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7" name="Equation" r:id="rId24" imgW="177480" imgH="253800" progId="Equation.DSMT4">
                  <p:embed/>
                </p:oleObj>
              </mc:Choice>
              <mc:Fallback>
                <p:oleObj name="Equation" r:id="rId24" imgW="177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075" y="1680220"/>
                        <a:ext cx="1778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892935"/>
              </p:ext>
            </p:extLst>
          </p:nvPr>
        </p:nvGraphicFramePr>
        <p:xfrm>
          <a:off x="7920038" y="1081732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8" name="Equation" r:id="rId26" imgW="177480" imgH="253800" progId="Equation.DSMT4">
                  <p:embed/>
                </p:oleObj>
              </mc:Choice>
              <mc:Fallback>
                <p:oleObj name="Equation" r:id="rId26" imgW="177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038" y="1081732"/>
                        <a:ext cx="1778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AutoShape 94"/>
          <p:cNvSpPr>
            <a:spLocks noChangeArrowheads="1"/>
          </p:cNvSpPr>
          <p:nvPr/>
        </p:nvSpPr>
        <p:spPr bwMode="auto">
          <a:xfrm>
            <a:off x="7847013" y="1918345"/>
            <a:ext cx="327025" cy="98425"/>
          </a:xfrm>
          <a:prstGeom prst="notchedRightArrow">
            <a:avLst>
              <a:gd name="adj1" fmla="val 50000"/>
              <a:gd name="adj2" fmla="val 83065"/>
            </a:avLst>
          </a:prstGeom>
          <a:solidFill>
            <a:srgbClr val="FFCC00"/>
          </a:solidFill>
          <a:ln w="9525" algn="ctr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graphicFrame>
        <p:nvGraphicFramePr>
          <p:cNvPr id="92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54147"/>
              </p:ext>
            </p:extLst>
          </p:nvPr>
        </p:nvGraphicFramePr>
        <p:xfrm>
          <a:off x="7900988" y="1670695"/>
          <a:ext cx="177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9" name="Equation" r:id="rId27" imgW="177480" imgH="253800" progId="Equation.DSMT4">
                  <p:embed/>
                </p:oleObj>
              </mc:Choice>
              <mc:Fallback>
                <p:oleObj name="Equation" r:id="rId27" imgW="177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0988" y="1670695"/>
                        <a:ext cx="1778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Rectangle 96"/>
          <p:cNvSpPr>
            <a:spLocks noChangeArrowheads="1"/>
          </p:cNvSpPr>
          <p:nvPr/>
        </p:nvSpPr>
        <p:spPr bwMode="auto">
          <a:xfrm>
            <a:off x="615950" y="954732"/>
            <a:ext cx="2517979" cy="57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539750"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400">
                <a:latin typeface="Calibri" panose="020F0502020204030204" pitchFamily="34" charset="0"/>
              </a:rPr>
              <a:t>M. Greenberg and M. Orenstein,</a:t>
            </a:r>
            <a:br>
              <a:rPr lang="en-US" altLang="cs-CZ" sz="1400">
                <a:latin typeface="Calibri" panose="020F0502020204030204" pitchFamily="34" charset="0"/>
              </a:rPr>
            </a:br>
            <a:r>
              <a:rPr lang="en-US" altLang="cs-CZ" sz="1400" i="1">
                <a:latin typeface="Calibri" panose="020F0502020204030204" pitchFamily="34" charset="0"/>
              </a:rPr>
              <a:t>PTL</a:t>
            </a:r>
            <a:r>
              <a:rPr lang="en-US" altLang="cs-CZ" sz="1400">
                <a:latin typeface="Calibri" panose="020F0502020204030204" pitchFamily="34" charset="0"/>
              </a:rPr>
              <a:t> </a:t>
            </a:r>
            <a:r>
              <a:rPr lang="en-US" altLang="cs-CZ" sz="1400" b="1">
                <a:latin typeface="Calibri" panose="020F0502020204030204" pitchFamily="34" charset="0"/>
              </a:rPr>
              <a:t>17</a:t>
            </a:r>
            <a:r>
              <a:rPr lang="en-US" altLang="cs-CZ" sz="1400">
                <a:latin typeface="Calibri" panose="020F0502020204030204" pitchFamily="34" charset="0"/>
              </a:rPr>
              <a:t>, 1450-1452, 2005</a:t>
            </a:r>
            <a:endParaRPr lang="cs-CZ" altLang="cs-CZ" sz="1400">
              <a:latin typeface="Calibri" panose="020F0502020204030204" pitchFamily="34" charset="0"/>
            </a:endParaRPr>
          </a:p>
        </p:txBody>
      </p:sp>
      <p:sp>
        <p:nvSpPr>
          <p:cNvPr id="94" name="Rectangle 97"/>
          <p:cNvSpPr>
            <a:spLocks noChangeArrowheads="1"/>
          </p:cNvSpPr>
          <p:nvPr/>
        </p:nvSpPr>
        <p:spPr bwMode="auto">
          <a:xfrm>
            <a:off x="652463" y="2031637"/>
            <a:ext cx="3271583" cy="69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 sz="1800" b="1">
                <a:latin typeface="Calibri" panose="020F0502020204030204" pitchFamily="34" charset="0"/>
              </a:rPr>
              <a:t>Light trapping in a ring resonator</a:t>
            </a:r>
          </a:p>
          <a:p>
            <a:r>
              <a:rPr lang="en-US" altLang="cs-CZ" sz="1800">
                <a:latin typeface="Calibri" panose="020F0502020204030204" pitchFamily="34" charset="0"/>
              </a:rPr>
              <a:t>(a “dynamic memory cell”)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95" name="Rectangle 98"/>
          <p:cNvSpPr>
            <a:spLocks noChangeArrowheads="1"/>
          </p:cNvSpPr>
          <p:nvPr/>
        </p:nvSpPr>
        <p:spPr bwMode="auto">
          <a:xfrm>
            <a:off x="647700" y="2712674"/>
            <a:ext cx="3231444" cy="3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1400">
                <a:latin typeface="Calibri" panose="020F0502020204030204" pitchFamily="34" charset="0"/>
              </a:rPr>
              <a:t>M. Kulishov </a:t>
            </a:r>
            <a:r>
              <a:rPr lang="cs-CZ" altLang="cs-CZ" sz="1400" i="1">
                <a:latin typeface="Calibri" panose="020F0502020204030204" pitchFamily="34" charset="0"/>
              </a:rPr>
              <a:t>et al</a:t>
            </a:r>
            <a:r>
              <a:rPr lang="en-US" altLang="cs-CZ" sz="1400" i="1">
                <a:latin typeface="Calibri" panose="020F0502020204030204" pitchFamily="34" charset="0"/>
              </a:rPr>
              <a:t>.</a:t>
            </a:r>
            <a:r>
              <a:rPr lang="cs-CZ" altLang="cs-CZ" sz="1400">
                <a:latin typeface="Calibri" panose="020F0502020204030204" pitchFamily="34" charset="0"/>
              </a:rPr>
              <a:t>, </a:t>
            </a:r>
            <a:r>
              <a:rPr lang="cs-CZ" altLang="cs-CZ" sz="1400" i="1">
                <a:latin typeface="Calibri" panose="020F0502020204030204" pitchFamily="34" charset="0"/>
              </a:rPr>
              <a:t>O</a:t>
            </a:r>
            <a:r>
              <a:rPr lang="en-US" altLang="cs-CZ" sz="1400" i="1">
                <a:latin typeface="Calibri" panose="020F0502020204030204" pitchFamily="34" charset="0"/>
              </a:rPr>
              <a:t>E</a:t>
            </a:r>
            <a:r>
              <a:rPr lang="cs-CZ" altLang="cs-CZ" sz="1400">
                <a:latin typeface="Calibri" panose="020F0502020204030204" pitchFamily="34" charset="0"/>
              </a:rPr>
              <a:t> </a:t>
            </a:r>
            <a:r>
              <a:rPr lang="cs-CZ" altLang="cs-CZ" sz="1400" b="1">
                <a:latin typeface="Calibri" panose="020F0502020204030204" pitchFamily="34" charset="0"/>
              </a:rPr>
              <a:t>13</a:t>
            </a:r>
            <a:r>
              <a:rPr lang="cs-CZ" altLang="cs-CZ" sz="1400">
                <a:latin typeface="Calibri" panose="020F0502020204030204" pitchFamily="34" charset="0"/>
              </a:rPr>
              <a:t>, 3567-3578, 2005</a:t>
            </a:r>
          </a:p>
        </p:txBody>
      </p:sp>
      <p:pic>
        <p:nvPicPr>
          <p:cNvPr id="96" name="Picture 9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304505"/>
            <a:ext cx="30622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" name="Picture 10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3279105"/>
            <a:ext cx="30622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" name="Text Box 101"/>
          <p:cNvSpPr txBox="1">
            <a:spLocks noChangeArrowheads="1"/>
          </p:cNvSpPr>
          <p:nvPr/>
        </p:nvSpPr>
        <p:spPr bwMode="auto">
          <a:xfrm>
            <a:off x="671513" y="2990180"/>
            <a:ext cx="2000145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>
                <a:latin typeface="Calibri" panose="020F0502020204030204" pitchFamily="34" charset="0"/>
              </a:rPr>
              <a:t>grating “switched on”: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99" name="Text Box 102"/>
          <p:cNvSpPr txBox="1">
            <a:spLocks noChangeArrowheads="1"/>
          </p:cNvSpPr>
          <p:nvPr/>
        </p:nvSpPr>
        <p:spPr bwMode="auto">
          <a:xfrm>
            <a:off x="5103813" y="2988592"/>
            <a:ext cx="2026690" cy="3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cs-CZ">
                <a:latin typeface="Calibri" panose="020F0502020204030204" pitchFamily="34" charset="0"/>
              </a:rPr>
              <a:t>grating “switched off”:</a:t>
            </a:r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00" name="AutoShape 103"/>
          <p:cNvSpPr>
            <a:spLocks noChangeArrowheads="1"/>
          </p:cNvSpPr>
          <p:nvPr/>
        </p:nvSpPr>
        <p:spPr bwMode="auto">
          <a:xfrm>
            <a:off x="1470025" y="4920580"/>
            <a:ext cx="249238" cy="79375"/>
          </a:xfrm>
          <a:prstGeom prst="notchedRightArrow">
            <a:avLst>
              <a:gd name="adj1" fmla="val 50000"/>
              <a:gd name="adj2" fmla="val 78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1" name="AutoShape 106"/>
          <p:cNvSpPr>
            <a:spLocks noChangeArrowheads="1"/>
          </p:cNvSpPr>
          <p:nvPr/>
        </p:nvSpPr>
        <p:spPr bwMode="auto">
          <a:xfrm>
            <a:off x="7467600" y="4939630"/>
            <a:ext cx="249238" cy="79375"/>
          </a:xfrm>
          <a:prstGeom prst="notchedRightArrow">
            <a:avLst>
              <a:gd name="adj1" fmla="val 50000"/>
              <a:gd name="adj2" fmla="val 78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2" name="AutoShape 107"/>
          <p:cNvSpPr>
            <a:spLocks noChangeArrowheads="1"/>
          </p:cNvSpPr>
          <p:nvPr/>
        </p:nvSpPr>
        <p:spPr bwMode="auto">
          <a:xfrm rot="16338416" flipV="1">
            <a:off x="3133725" y="3860130"/>
            <a:ext cx="347663" cy="17303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03" name="AutoShape 108"/>
          <p:cNvSpPr>
            <a:spLocks noChangeArrowheads="1"/>
          </p:cNvSpPr>
          <p:nvPr/>
        </p:nvSpPr>
        <p:spPr bwMode="auto">
          <a:xfrm rot="16338416" flipH="1">
            <a:off x="5689601" y="3864892"/>
            <a:ext cx="347662" cy="17303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72000" rIns="72000" bIns="72000" anchor="ctr"/>
          <a:lstStyle/>
          <a:p>
            <a:endParaRPr 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4658" y="49188"/>
            <a:ext cx="68146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Coupled waveguides with loss &amp; gain: </a:t>
            </a:r>
            <a:b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remarks</a:t>
            </a:r>
            <a:endParaRPr lang="en-US" sz="28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690" y="1212311"/>
            <a:ext cx="3607976" cy="1806203"/>
            <a:chOff x="270690" y="2176342"/>
            <a:chExt cx="3607976" cy="180620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391732"/>
                </p:ext>
              </p:extLst>
            </p:nvPr>
          </p:nvGraphicFramePr>
          <p:xfrm>
            <a:off x="1355725" y="2332038"/>
            <a:ext cx="1168400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08" name="Equation" r:id="rId3" imgW="1168200" imgH="279360" progId="Equation.DSMT4">
                    <p:embed/>
                  </p:oleObj>
                </mc:Choice>
                <mc:Fallback>
                  <p:oleObj name="Equation" r:id="rId3" imgW="11682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55725" y="2332038"/>
                          <a:ext cx="1168400" cy="271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0497967"/>
                </p:ext>
              </p:extLst>
            </p:nvPr>
          </p:nvGraphicFramePr>
          <p:xfrm>
            <a:off x="3738966" y="3461640"/>
            <a:ext cx="139700" cy="155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09" name="Equation" r:id="rId5" imgW="139680" imgH="139680" progId="Equation.DSMT4">
                    <p:embed/>
                  </p:oleObj>
                </mc:Choice>
                <mc:Fallback>
                  <p:oleObj name="Equation" r:id="rId5" imgW="13968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738966" y="3461640"/>
                          <a:ext cx="139700" cy="155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2097852"/>
                </p:ext>
              </p:extLst>
            </p:nvPr>
          </p:nvGraphicFramePr>
          <p:xfrm>
            <a:off x="270690" y="2176342"/>
            <a:ext cx="152400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10" name="Equation" r:id="rId7" imgW="152280" imgH="164880" progId="Equation.DSMT4">
                    <p:embed/>
                  </p:oleObj>
                </mc:Choice>
                <mc:Fallback>
                  <p:oleObj name="Equation" r:id="rId7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90" y="2176342"/>
                          <a:ext cx="152400" cy="180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485474" y="2994330"/>
              <a:ext cx="2728139" cy="399642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8" name="Objec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41480570"/>
                </p:ext>
              </p:extLst>
            </p:nvPr>
          </p:nvGraphicFramePr>
          <p:xfrm>
            <a:off x="1304153" y="3052887"/>
            <a:ext cx="1092200" cy="279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11" name="Equation" r:id="rId9" imgW="1091880" imgH="279360" progId="Equation.DSMT4">
                    <p:embed/>
                  </p:oleObj>
                </mc:Choice>
                <mc:Fallback>
                  <p:oleObj name="Equation" r:id="rId9" imgW="10918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153" y="3052887"/>
                          <a:ext cx="1092200" cy="279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485474" y="3403326"/>
              <a:ext cx="2728139" cy="399642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865885"/>
                </p:ext>
              </p:extLst>
            </p:nvPr>
          </p:nvGraphicFramePr>
          <p:xfrm>
            <a:off x="1335903" y="3451299"/>
            <a:ext cx="1079500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12" name="Equation" r:id="rId11" imgW="1079280" imgH="279360" progId="Equation.DSMT4">
                    <p:embed/>
                  </p:oleObj>
                </mc:Choice>
                <mc:Fallback>
                  <p:oleObj name="Equation" r:id="rId11" imgW="107928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5903" y="3451299"/>
                          <a:ext cx="1079500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>
            <a:xfrm flipV="1">
              <a:off x="480707" y="2182345"/>
              <a:ext cx="0" cy="1800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Connector 11"/>
            <p:cNvSpPr/>
            <p:nvPr/>
          </p:nvSpPr>
          <p:spPr>
            <a:xfrm>
              <a:off x="456465" y="3366556"/>
              <a:ext cx="45719" cy="50748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79325" y="3394143"/>
              <a:ext cx="33993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96525" y="3000472"/>
              <a:ext cx="3133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96525" y="3794418"/>
              <a:ext cx="3133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429558" y="2986627"/>
              <a:ext cx="0" cy="8216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197696"/>
                </p:ext>
              </p:extLst>
            </p:nvPr>
          </p:nvGraphicFramePr>
          <p:xfrm>
            <a:off x="3527124" y="3133332"/>
            <a:ext cx="1778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213" name="Equation" r:id="rId13" imgW="177480" imgH="164880" progId="Equation.DSMT4">
                    <p:embed/>
                  </p:oleObj>
                </mc:Choice>
                <mc:Fallback>
                  <p:oleObj name="Equation" r:id="rId13" imgW="1774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527124" y="3133332"/>
                          <a:ext cx="1778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729763"/>
              </p:ext>
            </p:extLst>
          </p:nvPr>
        </p:nvGraphicFramePr>
        <p:xfrm>
          <a:off x="477090" y="3301331"/>
          <a:ext cx="28956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14" name="Equation" r:id="rId15" imgW="2895480" imgH="1422360" progId="Equation.DSMT4">
                  <p:embed/>
                </p:oleObj>
              </mc:Choice>
              <mc:Fallback>
                <p:oleObj name="Equation" r:id="rId15" imgW="2895480" imgH="1422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7090" y="3301331"/>
                        <a:ext cx="2895600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202123"/>
              </p:ext>
            </p:extLst>
          </p:nvPr>
        </p:nvGraphicFramePr>
        <p:xfrm>
          <a:off x="3770395" y="1157753"/>
          <a:ext cx="5351828" cy="371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15" name="Graph" r:id="rId17" imgW="4092840" imgH="2841840" progId="Origin50.Graph">
                  <p:embed/>
                </p:oleObj>
              </mc:Choice>
              <mc:Fallback>
                <p:oleObj name="Graph" r:id="rId17" imgW="4092840" imgH="28418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70395" y="1157753"/>
                        <a:ext cx="5351828" cy="3715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912470"/>
              </p:ext>
            </p:extLst>
          </p:nvPr>
        </p:nvGraphicFramePr>
        <p:xfrm>
          <a:off x="1316038" y="2885657"/>
          <a:ext cx="1066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16" name="Equation" r:id="rId19" imgW="1066680" imgH="266400" progId="Equation.DSMT4">
                  <p:embed/>
                </p:oleObj>
              </mc:Choice>
              <mc:Fallback>
                <p:oleObj name="Equation" r:id="rId19" imgW="10666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16038" y="2885657"/>
                        <a:ext cx="10668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089146"/>
              </p:ext>
            </p:extLst>
          </p:nvPr>
        </p:nvGraphicFramePr>
        <p:xfrm>
          <a:off x="1320800" y="1645222"/>
          <a:ext cx="1193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17" name="Equation" r:id="rId21" imgW="1193760" imgH="279360" progId="Equation.DSMT4">
                  <p:embed/>
                </p:oleObj>
              </mc:Choice>
              <mc:Fallback>
                <p:oleObj name="Equation" r:id="rId21" imgW="11937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320800" y="1645222"/>
                        <a:ext cx="1193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03648" y="4991318"/>
            <a:ext cx="7696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sz="1400">
                <a:latin typeface="Calibri" panose="020F0502020204030204" pitchFamily="34" charset="0"/>
              </a:rPr>
              <a:t>H.-P. Nolting, </a:t>
            </a:r>
            <a:r>
              <a:rPr lang="cs-CZ" altLang="cs-CZ" sz="1400">
                <a:latin typeface="Calibri" panose="020F0502020204030204" pitchFamily="34" charset="0"/>
              </a:rPr>
              <a:t>M. S</a:t>
            </a:r>
            <a:r>
              <a:rPr lang="en-US" altLang="cs-CZ" sz="1400">
                <a:latin typeface="Calibri" panose="020F0502020204030204" pitchFamily="34" charset="0"/>
              </a:rPr>
              <a:t>ztefka, J. </a:t>
            </a:r>
            <a:r>
              <a:rPr lang="cs-CZ" altLang="cs-CZ" sz="1400">
                <a:latin typeface="Calibri" panose="020F0502020204030204" pitchFamily="34" charset="0"/>
              </a:rPr>
              <a:t>Čtyroký</a:t>
            </a:r>
            <a:r>
              <a:rPr lang="en-US" altLang="cs-CZ" sz="1400">
                <a:latin typeface="Calibri" panose="020F0502020204030204" pitchFamily="34" charset="0"/>
              </a:rPr>
              <a:t>, Proc. of IPR, Boston, 76-79, 1996.</a:t>
            </a:r>
          </a:p>
          <a:p>
            <a:pPr marL="182563" indent="-182563"/>
            <a:r>
              <a:rPr lang="en-US" altLang="cs-CZ" sz="1400">
                <a:latin typeface="Calibri" panose="020F0502020204030204" pitchFamily="34" charset="0"/>
              </a:rPr>
              <a:t>G. Guekos, Ed., Photonic Devices for telecommunications, Springer, 1998, pp. 76-78. (“COST 240 Book</a:t>
            </a:r>
            <a:r>
              <a:rPr lang="en-US" altLang="cs-CZ" sz="1400" smtClean="0">
                <a:latin typeface="Calibri" panose="020F0502020204030204" pitchFamily="34" charset="0"/>
              </a:rPr>
              <a:t>”)</a:t>
            </a:r>
            <a:endParaRPr lang="en-US" altLang="cs-CZ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 bwMode="auto">
          <a:xfrm>
            <a:off x="936429" y="2929508"/>
            <a:ext cx="700402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"/>
          <a:stretch/>
        </p:blipFill>
        <p:spPr bwMode="auto">
          <a:xfrm>
            <a:off x="713651" y="409228"/>
            <a:ext cx="698052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110156" y="1489348"/>
            <a:ext cx="589636" cy="1661522"/>
          </a:xfrm>
          <a:prstGeom prst="straightConnector1">
            <a:avLst/>
          </a:prstGeom>
          <a:ln w="15875" cmpd="dbl">
            <a:solidFill>
              <a:srgbClr val="008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6300192" y="2151488"/>
            <a:ext cx="95442" cy="999382"/>
          </a:xfrm>
          <a:prstGeom prst="straightConnector1">
            <a:avLst/>
          </a:prstGeom>
          <a:ln w="15875" cmpd="dbl">
            <a:solidFill>
              <a:srgbClr val="008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124223" y="1993404"/>
            <a:ext cx="97300" cy="2088232"/>
          </a:xfrm>
          <a:prstGeom prst="straightConnector1">
            <a:avLst/>
          </a:prstGeom>
          <a:ln w="15875" cmpd="dbl">
            <a:solidFill>
              <a:srgbClr val="008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57523" y="40922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guided waves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6619" y="75654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surface</a:t>
            </a:r>
          </a:p>
          <a:p>
            <a:r>
              <a:rPr lang="en-US" sz="1400" smtClean="0"/>
              <a:t>wave</a:t>
            </a:r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364088" y="553244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guided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waves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4430" y="1057300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surface</a:t>
            </a:r>
          </a:p>
          <a:p>
            <a:r>
              <a:rPr lang="en-US" sz="1400" smtClean="0"/>
              <a:t>wave</a:t>
            </a:r>
            <a:endParaRPr lang="en-US" sz="140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34798" y="1003812"/>
            <a:ext cx="260546" cy="2147058"/>
          </a:xfrm>
          <a:prstGeom prst="straightConnector1">
            <a:avLst/>
          </a:prstGeom>
          <a:ln w="15875" cmpd="dbl">
            <a:solidFill>
              <a:srgbClr val="00800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310" y="2929508"/>
            <a:ext cx="731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3399"/>
                </a:solidFill>
              </a:rPr>
              <a:t>(TM)</a:t>
            </a:r>
          </a:p>
          <a:p>
            <a:r>
              <a:rPr lang="en-US" sz="1600" b="1" smtClean="0">
                <a:solidFill>
                  <a:srgbClr val="003399"/>
                </a:solidFill>
              </a:rPr>
              <a:t>mode</a:t>
            </a:r>
          </a:p>
          <a:p>
            <a:r>
              <a:rPr lang="en-US" sz="1600" b="1" smtClean="0">
                <a:solidFill>
                  <a:srgbClr val="003399"/>
                </a:solidFill>
              </a:rPr>
              <a:t>fields</a:t>
            </a:r>
            <a:endParaRPr lang="en-US" sz="1600" b="1">
              <a:solidFill>
                <a:srgbClr val="003399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699669" y="-22820"/>
            <a:ext cx="1744663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“Rigorous” 2D analysis (planar waveguides)</a:t>
            </a:r>
            <a:endParaRPr lang="cs-CZ" sz="2800" b="1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30091" y="49188"/>
            <a:ext cx="52838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5000"/>
              </a:spcAft>
            </a:pP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Dielectric slab waveguide</a:t>
            </a:r>
            <a:endParaRPr lang="en-GB" sz="32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990655"/>
              </p:ext>
            </p:extLst>
          </p:nvPr>
        </p:nvGraphicFramePr>
        <p:xfrm>
          <a:off x="3574628" y="2495550"/>
          <a:ext cx="3949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30" name="Equation" r:id="rId4" imgW="3949560" imgH="558720" progId="Equation.DSMT4">
                  <p:embed/>
                </p:oleObj>
              </mc:Choice>
              <mc:Fallback>
                <p:oleObj name="Equation" r:id="rId4" imgW="39495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628" y="2495550"/>
                        <a:ext cx="39497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794032"/>
              </p:ext>
            </p:extLst>
          </p:nvPr>
        </p:nvGraphicFramePr>
        <p:xfrm>
          <a:off x="3576638" y="2046288"/>
          <a:ext cx="2095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31" name="Equation" r:id="rId6" imgW="2095200" imgH="291960" progId="Equation.DSMT4">
                  <p:embed/>
                </p:oleObj>
              </mc:Choice>
              <mc:Fallback>
                <p:oleObj name="Equation" r:id="rId6" imgW="2095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38" y="2046288"/>
                        <a:ext cx="20955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107504" y="827931"/>
            <a:ext cx="3233936" cy="1885553"/>
            <a:chOff x="606425" y="1658540"/>
            <a:chExt cx="2384425" cy="1885553"/>
          </a:xfrm>
        </p:grpSpPr>
        <p:sp>
          <p:nvSpPr>
            <p:cNvPr id="23" name="Line 6"/>
            <p:cNvSpPr>
              <a:spLocks noChangeShapeType="1"/>
            </p:cNvSpPr>
            <p:nvPr/>
          </p:nvSpPr>
          <p:spPr bwMode="auto">
            <a:xfrm flipV="1">
              <a:off x="788988" y="1734740"/>
              <a:ext cx="0" cy="1809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4" name="Group 8"/>
            <p:cNvGrpSpPr>
              <a:grpSpLocks/>
            </p:cNvGrpSpPr>
            <p:nvPr/>
          </p:nvGrpSpPr>
          <p:grpSpPr bwMode="auto">
            <a:xfrm>
              <a:off x="788988" y="2036762"/>
              <a:ext cx="1905000" cy="1282700"/>
              <a:chOff x="455" y="1753"/>
              <a:chExt cx="1563" cy="808"/>
            </a:xfrm>
          </p:grpSpPr>
          <p:sp>
            <p:nvSpPr>
              <p:cNvPr id="47" name="Rectangle 9"/>
              <p:cNvSpPr>
                <a:spLocks noChangeArrowheads="1"/>
              </p:cNvSpPr>
              <p:nvPr/>
            </p:nvSpPr>
            <p:spPr bwMode="auto">
              <a:xfrm>
                <a:off x="455" y="2025"/>
                <a:ext cx="1563" cy="226"/>
              </a:xfrm>
              <a:prstGeom prst="rect">
                <a:avLst/>
              </a:prstGeom>
              <a:solidFill>
                <a:srgbClr val="964B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8" name="Rectangle 10"/>
              <p:cNvSpPr>
                <a:spLocks noChangeArrowheads="1"/>
              </p:cNvSpPr>
              <p:nvPr/>
            </p:nvSpPr>
            <p:spPr bwMode="auto">
              <a:xfrm>
                <a:off x="455" y="2251"/>
                <a:ext cx="1563" cy="31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455" y="1753"/>
                <a:ext cx="1563" cy="273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aphicFrame>
          <p:nvGraphicFramePr>
            <p:cNvPr id="25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8985035"/>
                </p:ext>
              </p:extLst>
            </p:nvPr>
          </p:nvGraphicFramePr>
          <p:xfrm>
            <a:off x="607690" y="1658540"/>
            <a:ext cx="1651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2" name="Equation" r:id="rId8" imgW="164880" imgH="152280" progId="Equation.DSMT4">
                    <p:embed/>
                  </p:oleObj>
                </mc:Choice>
                <mc:Fallback>
                  <p:oleObj name="Equation" r:id="rId8" imgW="1648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690" y="1658540"/>
                          <a:ext cx="165100" cy="152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6532711"/>
                </p:ext>
              </p:extLst>
            </p:nvPr>
          </p:nvGraphicFramePr>
          <p:xfrm>
            <a:off x="2838450" y="2658268"/>
            <a:ext cx="1524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3" name="Equation" r:id="rId10" imgW="152280" imgH="152280" progId="Equation.DSMT4">
                    <p:embed/>
                  </p:oleObj>
                </mc:Choice>
                <mc:Fallback>
                  <p:oleObj name="Equation" r:id="rId10" imgW="1522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450" y="2658268"/>
                          <a:ext cx="152400" cy="152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3736122"/>
                </p:ext>
              </p:extLst>
            </p:nvPr>
          </p:nvGraphicFramePr>
          <p:xfrm>
            <a:off x="606425" y="2736521"/>
            <a:ext cx="152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4" name="Equation" r:id="rId12" imgW="152280" imgH="228600" progId="Equation.DSMT4">
                    <p:embed/>
                  </p:oleObj>
                </mc:Choice>
                <mc:Fallback>
                  <p:oleObj name="Equation" r:id="rId12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425" y="2736521"/>
                          <a:ext cx="152400" cy="228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4151988"/>
                </p:ext>
              </p:extLst>
            </p:nvPr>
          </p:nvGraphicFramePr>
          <p:xfrm>
            <a:off x="608898" y="2358355"/>
            <a:ext cx="1651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5" name="Equation" r:id="rId14" imgW="164880" imgH="215640" progId="Equation.DSMT4">
                    <p:embed/>
                  </p:oleObj>
                </mc:Choice>
                <mc:Fallback>
                  <p:oleObj name="Equation" r:id="rId14" imgW="16488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898" y="2358355"/>
                          <a:ext cx="1651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V="1">
              <a:off x="788988" y="2832454"/>
              <a:ext cx="21383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V="1">
              <a:off x="915988" y="2468563"/>
              <a:ext cx="503237" cy="358775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1508997" y="2466975"/>
              <a:ext cx="503237" cy="358775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V="1">
              <a:off x="2120702" y="2466975"/>
              <a:ext cx="503237" cy="358775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33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0014687"/>
                </p:ext>
              </p:extLst>
            </p:nvPr>
          </p:nvGraphicFramePr>
          <p:xfrm>
            <a:off x="1277795" y="2121726"/>
            <a:ext cx="265701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6" name="Equation" r:id="rId16" imgW="266400" imgH="355320" progId="Equation.DSMT4">
                    <p:embed/>
                  </p:oleObj>
                </mc:Choice>
                <mc:Fallback>
                  <p:oleObj name="Equation" r:id="rId16" imgW="266400" imgH="355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7795" y="2121726"/>
                          <a:ext cx="265701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499942"/>
                </p:ext>
              </p:extLst>
            </p:nvPr>
          </p:nvGraphicFramePr>
          <p:xfrm>
            <a:off x="1790700" y="2903538"/>
            <a:ext cx="266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37" name="Equation" r:id="rId18" imgW="266400" imgH="279360" progId="Equation.DSMT4">
                    <p:embed/>
                  </p:oleObj>
                </mc:Choice>
                <mc:Fallback>
                  <p:oleObj name="Equation" r:id="rId18" imgW="266400" imgH="279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2903538"/>
                          <a:ext cx="266700" cy="279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Rectangle 50"/>
          <p:cNvSpPr/>
          <p:nvPr/>
        </p:nvSpPr>
        <p:spPr>
          <a:xfrm>
            <a:off x="3356430" y="154966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Condition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transverse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resonance:</a:t>
            </a:r>
            <a:endParaRPr lang="cs-CZ"/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390368"/>
              </p:ext>
            </p:extLst>
          </p:nvPr>
        </p:nvGraphicFramePr>
        <p:xfrm>
          <a:off x="993775" y="825500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38" name="Equation" r:id="rId20" imgW="1130040" imgH="291960" progId="Equation.DSMT4">
                  <p:embed/>
                </p:oleObj>
              </mc:Choice>
              <mc:Fallback>
                <p:oleObj name="Equation" r:id="rId20" imgW="11300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93775" y="825500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149832"/>
              </p:ext>
            </p:extLst>
          </p:nvPr>
        </p:nvGraphicFramePr>
        <p:xfrm>
          <a:off x="762000" y="2097088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39" name="Equation" r:id="rId22" imgW="215640" imgH="291960" progId="Equation.DSMT4">
                  <p:embed/>
                </p:oleObj>
              </mc:Choice>
              <mc:Fallback>
                <p:oleObj name="Equation" r:id="rId22" imgW="215640" imgH="29196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097088"/>
                        <a:ext cx="215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893995"/>
              </p:ext>
            </p:extLst>
          </p:nvPr>
        </p:nvGraphicFramePr>
        <p:xfrm>
          <a:off x="1027113" y="1690688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40" name="Equation" r:id="rId24" imgW="241200" imgH="291960" progId="Equation.DSMT4">
                  <p:embed/>
                </p:oleObj>
              </mc:Choice>
              <mc:Fallback>
                <p:oleObj name="Equation" r:id="rId24" imgW="241200" imgH="29196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1690688"/>
                        <a:ext cx="2413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64113"/>
              </p:ext>
            </p:extLst>
          </p:nvPr>
        </p:nvGraphicFramePr>
        <p:xfrm>
          <a:off x="1455738" y="1216025"/>
          <a:ext cx="215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41" name="Equation" r:id="rId26" imgW="215640" imgH="291960" progId="Equation.DSMT4">
                  <p:embed/>
                </p:oleObj>
              </mc:Choice>
              <mc:Fallback>
                <p:oleObj name="Equation" r:id="rId26" imgW="215640" imgH="29196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1216025"/>
                        <a:ext cx="215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062630"/>
              </p:ext>
            </p:extLst>
          </p:nvPr>
        </p:nvGraphicFramePr>
        <p:xfrm>
          <a:off x="3687763" y="1128713"/>
          <a:ext cx="3289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42" name="Equation" r:id="rId28" imgW="3288960" imgH="444240" progId="Equation.DSMT4">
                  <p:embed/>
                </p:oleObj>
              </mc:Choice>
              <mc:Fallback>
                <p:oleObj name="Equation" r:id="rId28" imgW="3288960" imgH="444240" progId="Equation.DSMT4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763" y="1128713"/>
                        <a:ext cx="32893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341440" y="742230"/>
            <a:ext cx="35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reflection at both interfaces:</a:t>
            </a:r>
            <a:endParaRPr lang="cs-CZ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95319"/>
              </p:ext>
            </p:extLst>
          </p:nvPr>
        </p:nvGraphicFramePr>
        <p:xfrm>
          <a:off x="7100888" y="808038"/>
          <a:ext cx="1244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43" name="Equation" r:id="rId30" imgW="1244520" imgH="317160" progId="Equation.DSMT4">
                  <p:embed/>
                </p:oleObj>
              </mc:Choice>
              <mc:Fallback>
                <p:oleObj name="Equation" r:id="rId30" imgW="12445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100888" y="808038"/>
                        <a:ext cx="1244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5756790" y="195385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4493" y="3421516"/>
            <a:ext cx="7509338" cy="1020160"/>
            <a:chOff x="79503" y="4183624"/>
            <a:chExt cx="7509338" cy="1020160"/>
          </a:xfrm>
        </p:grpSpPr>
        <p:graphicFrame>
          <p:nvGraphicFramePr>
            <p:cNvPr id="19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030104"/>
                </p:ext>
              </p:extLst>
            </p:nvPr>
          </p:nvGraphicFramePr>
          <p:xfrm>
            <a:off x="277110" y="4264133"/>
            <a:ext cx="7162800" cy="850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44" name="Equation" r:id="rId32" imgW="7162560" imgH="850680" progId="Equation.DSMT4">
                    <p:embed/>
                  </p:oleObj>
                </mc:Choice>
                <mc:Fallback>
                  <p:oleObj name="Equation" r:id="rId32" imgW="7162560" imgH="850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110" y="4264133"/>
                          <a:ext cx="7162800" cy="850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Rounded Rectangle 63"/>
            <p:cNvSpPr/>
            <p:nvPr/>
          </p:nvSpPr>
          <p:spPr>
            <a:xfrm>
              <a:off x="79503" y="4183624"/>
              <a:ext cx="7509338" cy="1020160"/>
            </a:xfrm>
            <a:prstGeom prst="roundRect">
              <a:avLst/>
            </a:prstGeom>
            <a:noFill/>
            <a:ln w="38100" cmpd="thickThin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68344" y="3421516"/>
            <a:ext cx="1440160" cy="1020160"/>
            <a:chOff x="7668344" y="4081636"/>
            <a:chExt cx="1440160" cy="1020160"/>
          </a:xfrm>
        </p:grpSpPr>
        <p:graphicFrame>
          <p:nvGraphicFramePr>
            <p:cNvPr id="20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4078309"/>
                </p:ext>
              </p:extLst>
            </p:nvPr>
          </p:nvGraphicFramePr>
          <p:xfrm>
            <a:off x="7778750" y="4246283"/>
            <a:ext cx="12319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645" name="Equation" r:id="rId34" imgW="1231560" imgH="672840" progId="Equation.DSMT4">
                    <p:embed/>
                  </p:oleObj>
                </mc:Choice>
                <mc:Fallback>
                  <p:oleObj name="Equation" r:id="rId34" imgW="1231560" imgH="6728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8750" y="4246283"/>
                          <a:ext cx="1231900" cy="673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Rounded Rectangle 65"/>
            <p:cNvSpPr/>
            <p:nvPr/>
          </p:nvSpPr>
          <p:spPr>
            <a:xfrm>
              <a:off x="7668344" y="4081636"/>
              <a:ext cx="1440160" cy="1020160"/>
            </a:xfrm>
            <a:prstGeom prst="roundRect">
              <a:avLst/>
            </a:prstGeom>
            <a:noFill/>
            <a:ln w="38100" cmpd="thickThin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734552" y="4893267"/>
            <a:ext cx="631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Dispersion equation for 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i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shows </a:t>
            </a:r>
            <a:r>
              <a:rPr lang="en-US" i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polarization birefringence</a:t>
            </a:r>
            <a:r>
              <a:rPr lang="en-US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644894"/>
              </p:ext>
            </p:extLst>
          </p:nvPr>
        </p:nvGraphicFramePr>
        <p:xfrm>
          <a:off x="7093133" y="4908810"/>
          <a:ext cx="1117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46" name="Equation" r:id="rId36" imgW="1117440" imgH="342720" progId="Equation.DSMT4">
                  <p:embed/>
                </p:oleObj>
              </mc:Choice>
              <mc:Fallback>
                <p:oleObj name="Equation" r:id="rId36" imgW="11174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7093133" y="4908810"/>
                        <a:ext cx="1117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387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481098" y="877923"/>
            <a:ext cx="34595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alibri" pitchFamily="34" charset="0"/>
              </a:rPr>
              <a:t>Eigenmode equation for TE modes</a:t>
            </a:r>
          </a:p>
          <a:p>
            <a:r>
              <a:rPr lang="en-US" b="1" smtClean="0">
                <a:solidFill>
                  <a:srgbClr val="C00000"/>
                </a:solidFill>
                <a:latin typeface="Calibri" pitchFamily="34" charset="0"/>
              </a:rPr>
              <a:t>of a planar waveguide</a:t>
            </a:r>
            <a:endParaRPr lang="cs-CZ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4887913" y="841276"/>
            <a:ext cx="37356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99"/>
                </a:solidFill>
                <a:latin typeface="Calibri" pitchFamily="34" charset="0"/>
              </a:rPr>
              <a:t>Schr</a:t>
            </a:r>
            <a:r>
              <a:rPr lang="en-US" b="1" smtClean="0">
                <a:solidFill>
                  <a:srgbClr val="003399"/>
                </a:solidFill>
                <a:latin typeface="Calibri" pitchFamily="34" charset="0"/>
              </a:rPr>
              <a:t>ödinger equation for a particle in</a:t>
            </a:r>
            <a:br>
              <a:rPr lang="en-US" b="1" smtClean="0">
                <a:solidFill>
                  <a:srgbClr val="003399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3399"/>
                </a:solidFill>
                <a:latin typeface="Calibri" pitchFamily="34" charset="0"/>
              </a:rPr>
              <a:t>a 1D potential well</a:t>
            </a:r>
            <a:endParaRPr lang="cs-CZ" b="1">
              <a:solidFill>
                <a:srgbClr val="003399"/>
              </a:solidFill>
              <a:latin typeface="Calibri" pitchFamily="34" charset="0"/>
            </a:endParaRPr>
          </a:p>
        </p:txBody>
      </p:sp>
      <p:graphicFrame>
        <p:nvGraphicFramePr>
          <p:cNvPr id="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24799"/>
              </p:ext>
            </p:extLst>
          </p:nvPr>
        </p:nvGraphicFramePr>
        <p:xfrm>
          <a:off x="785068" y="1417340"/>
          <a:ext cx="70993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0" name="Equation" r:id="rId3" imgW="7099200" imgH="647640" progId="Equation.DSMT4">
                  <p:embed/>
                </p:oleObj>
              </mc:Choice>
              <mc:Fallback>
                <p:oleObj name="Equation" r:id="rId3" imgW="709920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68" y="1417340"/>
                        <a:ext cx="70993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967232"/>
              </p:ext>
            </p:extLst>
          </p:nvPr>
        </p:nvGraphicFramePr>
        <p:xfrm>
          <a:off x="3236913" y="2137420"/>
          <a:ext cx="20193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1" name="Equation" r:id="rId5" imgW="2019240" imgH="1358640" progId="Equation.DSMT4">
                  <p:embed/>
                </p:oleObj>
              </mc:Choice>
              <mc:Fallback>
                <p:oleObj name="Equation" r:id="rId5" imgW="201924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913" y="2137420"/>
                        <a:ext cx="2019300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5588879" y="1993404"/>
            <a:ext cx="1359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latin typeface="Calibri" pitchFamily="34" charset="0"/>
              </a:rPr>
              <a:t>wave function</a:t>
            </a:r>
            <a:endParaRPr lang="cs-CZ" sz="16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493" y="-15786"/>
            <a:ext cx="7307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Formal analogy between a photonic waveguide </a:t>
            </a:r>
            <a:br>
              <a:rPr lang="en-US" sz="2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2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quantum-mechanical potential </a:t>
            </a:r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well</a:t>
            </a:r>
            <a:endParaRPr lang="en-US" sz="28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018" y="2058031"/>
            <a:ext cx="2091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mode field distribution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167" y="2446938"/>
            <a:ext cx="1324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wave number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621" y="2446938"/>
            <a:ext cx="200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mass; Planck constant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316" y="2806978"/>
            <a:ext cx="2499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relative permittivity profile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100" y="3217540"/>
            <a:ext cx="2237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effective refractive index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6723" y="2806978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potential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6723" y="3217540"/>
            <a:ext cx="14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alibri" panose="020F0502020204030204" pitchFamily="34" charset="0"/>
              </a:rPr>
              <a:t>particle energy</a:t>
            </a:r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H="1">
            <a:off x="6058822" y="3716403"/>
            <a:ext cx="135" cy="15643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lg"/>
            <a:tailEnd type="none" w="sm" len="lg"/>
          </a:ln>
        </p:spPr>
        <p:txBody>
          <a:bodyPr/>
          <a:lstStyle/>
          <a:p>
            <a:endParaRPr lang="cs-CZ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5183242"/>
            <a:ext cx="1821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  <a:latin typeface="Calibri" panose="020F0502020204030204" pitchFamily="34" charset="0"/>
              </a:rPr>
              <a:t>Loss/gain structure:</a:t>
            </a:r>
            <a:endParaRPr lang="en-US" sz="160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70891"/>
              </p:ext>
            </p:extLst>
          </p:nvPr>
        </p:nvGraphicFramePr>
        <p:xfrm>
          <a:off x="2269146" y="5206469"/>
          <a:ext cx="1155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2" name="Equation" r:id="rId7" imgW="1155600" imgH="291960" progId="Equation.DSMT4">
                  <p:embed/>
                </p:oleObj>
              </mc:Choice>
              <mc:Fallback>
                <p:oleObj name="Equation" r:id="rId7" imgW="11556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9146" y="5206469"/>
                        <a:ext cx="1155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27913" y="5183242"/>
            <a:ext cx="3199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3399"/>
                </a:solidFill>
                <a:latin typeface="Calibri" panose="020F0502020204030204" pitchFamily="34" charset="0"/>
              </a:rPr>
              <a:t>“</a:t>
            </a:r>
            <a:r>
              <a:rPr lang="en-US" sz="1600" b="1" i="1" smtClean="0">
                <a:solidFill>
                  <a:srgbClr val="003399"/>
                </a:solidFill>
                <a:latin typeface="Calibri" panose="020F0502020204030204" pitchFamily="34" charset="0"/>
              </a:rPr>
              <a:t>PT</a:t>
            </a:r>
            <a:r>
              <a:rPr lang="en-US" sz="1600" smtClean="0">
                <a:solidFill>
                  <a:srgbClr val="003399"/>
                </a:solidFill>
                <a:latin typeface="Calibri" panose="020F0502020204030204" pitchFamily="34" charset="0"/>
              </a:rPr>
              <a:t> symmetry”: </a:t>
            </a:r>
            <a:r>
              <a:rPr lang="en-US" sz="1600" b="1" i="1" smtClean="0">
                <a:solidFill>
                  <a:srgbClr val="003399"/>
                </a:solidFill>
                <a:latin typeface="Calibri" panose="020F0502020204030204" pitchFamily="34" charset="0"/>
              </a:rPr>
              <a:t>complex</a:t>
            </a:r>
            <a:r>
              <a:rPr lang="en-US" sz="1600" i="1" smtClean="0">
                <a:solidFill>
                  <a:srgbClr val="003399"/>
                </a:solidFill>
                <a:latin typeface="Calibri" panose="020F0502020204030204" pitchFamily="34" charset="0"/>
              </a:rPr>
              <a:t> potential</a:t>
            </a:r>
            <a:r>
              <a:rPr lang="en-US" sz="1600" smtClean="0">
                <a:solidFill>
                  <a:srgbClr val="003399"/>
                </a:solidFill>
                <a:latin typeface="Calibri" panose="020F0502020204030204" pitchFamily="34" charset="0"/>
              </a:rPr>
              <a:t>, </a:t>
            </a:r>
            <a:endParaRPr lang="en-US" sz="1600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788216"/>
              </p:ext>
            </p:extLst>
          </p:nvPr>
        </p:nvGraphicFramePr>
        <p:xfrm>
          <a:off x="7749260" y="5199435"/>
          <a:ext cx="1206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3" name="Equation" r:id="rId9" imgW="1206360" imgH="291960" progId="Equation.DSMT4">
                  <p:embed/>
                </p:oleObj>
              </mc:Choice>
              <mc:Fallback>
                <p:oleObj name="Equation" r:id="rId9" imgW="1206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49260" y="5199435"/>
                        <a:ext cx="12065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96407" y="3491433"/>
            <a:ext cx="2983428" cy="1691809"/>
            <a:chOff x="613265" y="4463729"/>
            <a:chExt cx="2983428" cy="1691809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H="1" flipV="1">
              <a:off x="1934312" y="4635296"/>
              <a:ext cx="269" cy="1520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613265" y="5883122"/>
              <a:ext cx="2886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2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131477"/>
                </p:ext>
              </p:extLst>
            </p:nvPr>
          </p:nvGraphicFramePr>
          <p:xfrm>
            <a:off x="3444293" y="5906639"/>
            <a:ext cx="1524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354" name="Equation" r:id="rId11" imgW="152280" imgH="164880" progId="Equation.DSMT4">
                    <p:embed/>
                  </p:oleObj>
                </mc:Choice>
                <mc:Fallback>
                  <p:oleObj name="Equation" r:id="rId11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4293" y="5906639"/>
                          <a:ext cx="152400" cy="165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8845871"/>
                </p:ext>
              </p:extLst>
            </p:nvPr>
          </p:nvGraphicFramePr>
          <p:xfrm>
            <a:off x="1531235" y="4463729"/>
            <a:ext cx="3937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355" name="Equation" r:id="rId13" imgW="393480" imgH="253800" progId="Equation.DSMT4">
                    <p:embed/>
                  </p:oleObj>
                </mc:Choice>
                <mc:Fallback>
                  <p:oleObj name="Equation" r:id="rId13" imgW="393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1235" y="4463729"/>
                          <a:ext cx="393700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24"/>
            <p:cNvGrpSpPr/>
            <p:nvPr/>
          </p:nvGrpSpPr>
          <p:grpSpPr>
            <a:xfrm>
              <a:off x="661186" y="5107222"/>
              <a:ext cx="2546521" cy="428635"/>
              <a:chOff x="661186" y="5107222"/>
              <a:chExt cx="2546521" cy="428635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61186" y="5107222"/>
                <a:ext cx="2546521" cy="428635"/>
                <a:chOff x="471268" y="5465956"/>
                <a:chExt cx="2546521" cy="428635"/>
              </a:xfrm>
            </p:grpSpPr>
            <p:sp>
              <p:nvSpPr>
                <p:cNvPr id="29" name="Freeform 28"/>
                <p:cNvSpPr/>
                <p:nvPr/>
              </p:nvSpPr>
              <p:spPr>
                <a:xfrm>
                  <a:off x="471268" y="5465956"/>
                  <a:ext cx="1273126" cy="428635"/>
                </a:xfrm>
                <a:custGeom>
                  <a:avLst/>
                  <a:gdLst>
                    <a:gd name="connsiteX0" fmla="*/ 0 w 1273126"/>
                    <a:gd name="connsiteY0" fmla="*/ 387227 h 423910"/>
                    <a:gd name="connsiteX1" fmla="*/ 379827 w 1273126"/>
                    <a:gd name="connsiteY1" fmla="*/ 352057 h 423910"/>
                    <a:gd name="connsiteX2" fmla="*/ 590843 w 1273126"/>
                    <a:gd name="connsiteY2" fmla="*/ 56636 h 423910"/>
                    <a:gd name="connsiteX3" fmla="*/ 963637 w 1273126"/>
                    <a:gd name="connsiteY3" fmla="*/ 28501 h 423910"/>
                    <a:gd name="connsiteX4" fmla="*/ 1083212 w 1273126"/>
                    <a:gd name="connsiteY4" fmla="*/ 373159 h 423910"/>
                    <a:gd name="connsiteX5" fmla="*/ 1273126 w 1273126"/>
                    <a:gd name="connsiteY5" fmla="*/ 415362 h 423910"/>
                    <a:gd name="connsiteX0" fmla="*/ 0 w 1273126"/>
                    <a:gd name="connsiteY0" fmla="*/ 390130 h 426813"/>
                    <a:gd name="connsiteX1" fmla="*/ 379827 w 1273126"/>
                    <a:gd name="connsiteY1" fmla="*/ 354960 h 426813"/>
                    <a:gd name="connsiteX2" fmla="*/ 534572 w 1273126"/>
                    <a:gd name="connsiteY2" fmla="*/ 52505 h 426813"/>
                    <a:gd name="connsiteX3" fmla="*/ 963637 w 1273126"/>
                    <a:gd name="connsiteY3" fmla="*/ 31404 h 426813"/>
                    <a:gd name="connsiteX4" fmla="*/ 1083212 w 1273126"/>
                    <a:gd name="connsiteY4" fmla="*/ 376062 h 426813"/>
                    <a:gd name="connsiteX5" fmla="*/ 1273126 w 1273126"/>
                    <a:gd name="connsiteY5" fmla="*/ 418265 h 426813"/>
                    <a:gd name="connsiteX0" fmla="*/ 0 w 1273126"/>
                    <a:gd name="connsiteY0" fmla="*/ 400500 h 437183"/>
                    <a:gd name="connsiteX1" fmla="*/ 379827 w 1273126"/>
                    <a:gd name="connsiteY1" fmla="*/ 365330 h 437183"/>
                    <a:gd name="connsiteX2" fmla="*/ 520504 w 1273126"/>
                    <a:gd name="connsiteY2" fmla="*/ 41773 h 437183"/>
                    <a:gd name="connsiteX3" fmla="*/ 963637 w 1273126"/>
                    <a:gd name="connsiteY3" fmla="*/ 41774 h 437183"/>
                    <a:gd name="connsiteX4" fmla="*/ 1083212 w 1273126"/>
                    <a:gd name="connsiteY4" fmla="*/ 386432 h 437183"/>
                    <a:gd name="connsiteX5" fmla="*/ 1273126 w 1273126"/>
                    <a:gd name="connsiteY5" fmla="*/ 428635 h 437183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3126" h="428635">
                      <a:moveTo>
                        <a:pt x="0" y="400500"/>
                      </a:moveTo>
                      <a:cubicBezTo>
                        <a:pt x="161777" y="403431"/>
                        <a:pt x="293076" y="425118"/>
                        <a:pt x="379827" y="365330"/>
                      </a:cubicBezTo>
                      <a:cubicBezTo>
                        <a:pt x="466578" y="305542"/>
                        <a:pt x="423202" y="95699"/>
                        <a:pt x="520504" y="41773"/>
                      </a:cubicBezTo>
                      <a:cubicBezTo>
                        <a:pt x="617806" y="-12153"/>
                        <a:pt x="869852" y="-15669"/>
                        <a:pt x="963637" y="41774"/>
                      </a:cubicBezTo>
                      <a:cubicBezTo>
                        <a:pt x="1057422" y="99217"/>
                        <a:pt x="1031631" y="321955"/>
                        <a:pt x="1083212" y="386432"/>
                      </a:cubicBezTo>
                      <a:cubicBezTo>
                        <a:pt x="1134793" y="450909"/>
                        <a:pt x="1196925" y="411636"/>
                        <a:pt x="1273126" y="428635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 flipH="1">
                  <a:off x="1744663" y="5465956"/>
                  <a:ext cx="1273126" cy="428635"/>
                </a:xfrm>
                <a:custGeom>
                  <a:avLst/>
                  <a:gdLst>
                    <a:gd name="connsiteX0" fmla="*/ 0 w 1273126"/>
                    <a:gd name="connsiteY0" fmla="*/ 387227 h 423910"/>
                    <a:gd name="connsiteX1" fmla="*/ 379827 w 1273126"/>
                    <a:gd name="connsiteY1" fmla="*/ 352057 h 423910"/>
                    <a:gd name="connsiteX2" fmla="*/ 590843 w 1273126"/>
                    <a:gd name="connsiteY2" fmla="*/ 56636 h 423910"/>
                    <a:gd name="connsiteX3" fmla="*/ 963637 w 1273126"/>
                    <a:gd name="connsiteY3" fmla="*/ 28501 h 423910"/>
                    <a:gd name="connsiteX4" fmla="*/ 1083212 w 1273126"/>
                    <a:gd name="connsiteY4" fmla="*/ 373159 h 423910"/>
                    <a:gd name="connsiteX5" fmla="*/ 1273126 w 1273126"/>
                    <a:gd name="connsiteY5" fmla="*/ 415362 h 423910"/>
                    <a:gd name="connsiteX0" fmla="*/ 0 w 1273126"/>
                    <a:gd name="connsiteY0" fmla="*/ 390130 h 426813"/>
                    <a:gd name="connsiteX1" fmla="*/ 379827 w 1273126"/>
                    <a:gd name="connsiteY1" fmla="*/ 354960 h 426813"/>
                    <a:gd name="connsiteX2" fmla="*/ 534572 w 1273126"/>
                    <a:gd name="connsiteY2" fmla="*/ 52505 h 426813"/>
                    <a:gd name="connsiteX3" fmla="*/ 963637 w 1273126"/>
                    <a:gd name="connsiteY3" fmla="*/ 31404 h 426813"/>
                    <a:gd name="connsiteX4" fmla="*/ 1083212 w 1273126"/>
                    <a:gd name="connsiteY4" fmla="*/ 376062 h 426813"/>
                    <a:gd name="connsiteX5" fmla="*/ 1273126 w 1273126"/>
                    <a:gd name="connsiteY5" fmla="*/ 418265 h 426813"/>
                    <a:gd name="connsiteX0" fmla="*/ 0 w 1273126"/>
                    <a:gd name="connsiteY0" fmla="*/ 400500 h 437183"/>
                    <a:gd name="connsiteX1" fmla="*/ 379827 w 1273126"/>
                    <a:gd name="connsiteY1" fmla="*/ 365330 h 437183"/>
                    <a:gd name="connsiteX2" fmla="*/ 520504 w 1273126"/>
                    <a:gd name="connsiteY2" fmla="*/ 41773 h 437183"/>
                    <a:gd name="connsiteX3" fmla="*/ 963637 w 1273126"/>
                    <a:gd name="connsiteY3" fmla="*/ 41774 h 437183"/>
                    <a:gd name="connsiteX4" fmla="*/ 1083212 w 1273126"/>
                    <a:gd name="connsiteY4" fmla="*/ 386432 h 437183"/>
                    <a:gd name="connsiteX5" fmla="*/ 1273126 w 1273126"/>
                    <a:gd name="connsiteY5" fmla="*/ 428635 h 437183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3126" h="428635">
                      <a:moveTo>
                        <a:pt x="0" y="400500"/>
                      </a:moveTo>
                      <a:cubicBezTo>
                        <a:pt x="161777" y="403431"/>
                        <a:pt x="293076" y="425118"/>
                        <a:pt x="379827" y="365330"/>
                      </a:cubicBezTo>
                      <a:cubicBezTo>
                        <a:pt x="466578" y="305542"/>
                        <a:pt x="423202" y="95699"/>
                        <a:pt x="520504" y="41773"/>
                      </a:cubicBezTo>
                      <a:cubicBezTo>
                        <a:pt x="617806" y="-12153"/>
                        <a:pt x="869852" y="-15669"/>
                        <a:pt x="963637" y="41774"/>
                      </a:cubicBezTo>
                      <a:cubicBezTo>
                        <a:pt x="1057422" y="99217"/>
                        <a:pt x="1031631" y="321955"/>
                        <a:pt x="1083212" y="386432"/>
                      </a:cubicBezTo>
                      <a:cubicBezTo>
                        <a:pt x="1134793" y="450909"/>
                        <a:pt x="1196925" y="411636"/>
                        <a:pt x="1273126" y="428635"/>
                      </a:cubicBezTo>
                    </a:path>
                  </a:pathLst>
                </a:custGeom>
                <a:noFill/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1005840" y="5229664"/>
                <a:ext cx="184990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024594" y="5396132"/>
                <a:ext cx="184990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4792157" y="3604467"/>
            <a:ext cx="3109448" cy="1276140"/>
            <a:chOff x="4909015" y="4576763"/>
            <a:chExt cx="3109448" cy="1276140"/>
          </a:xfrm>
        </p:grpSpPr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5466917"/>
                </p:ext>
              </p:extLst>
            </p:nvPr>
          </p:nvGraphicFramePr>
          <p:xfrm>
            <a:off x="5672138" y="4576763"/>
            <a:ext cx="4318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356" name="Equation" r:id="rId15" imgW="431640" imgH="253800" progId="Equation.DSMT4">
                    <p:embed/>
                  </p:oleObj>
                </mc:Choice>
                <mc:Fallback>
                  <p:oleObj name="Equation" r:id="rId15" imgW="43164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2138" y="4576763"/>
                          <a:ext cx="431800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974077" y="5153837"/>
              <a:ext cx="2886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cs-CZ">
                <a:latin typeface="Calibri" panose="020F0502020204030204" pitchFamily="34" charset="0"/>
              </a:endParaRPr>
            </a:p>
          </p:txBody>
        </p:sp>
        <p:graphicFrame>
          <p:nvGraphicFramePr>
            <p:cNvPr id="34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5261382"/>
                </p:ext>
              </p:extLst>
            </p:nvPr>
          </p:nvGraphicFramePr>
          <p:xfrm>
            <a:off x="7866063" y="4948238"/>
            <a:ext cx="1524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357" name="Equation" r:id="rId17" imgW="152280" imgH="164880" progId="Equation.DSMT4">
                    <p:embed/>
                  </p:oleObj>
                </mc:Choice>
                <mc:Fallback>
                  <p:oleObj name="Equation" r:id="rId17" imgW="1522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66063" y="4948238"/>
                          <a:ext cx="152400" cy="165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5" name="Group 34"/>
            <p:cNvGrpSpPr/>
            <p:nvPr/>
          </p:nvGrpSpPr>
          <p:grpSpPr>
            <a:xfrm flipV="1">
              <a:off x="4909015" y="5424268"/>
              <a:ext cx="2546521" cy="428635"/>
              <a:chOff x="661186" y="5107222"/>
              <a:chExt cx="2546521" cy="42863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61186" y="5107222"/>
                <a:ext cx="2546521" cy="428635"/>
                <a:chOff x="471268" y="5465956"/>
                <a:chExt cx="2546521" cy="428635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471268" y="5465956"/>
                  <a:ext cx="1273126" cy="428635"/>
                </a:xfrm>
                <a:custGeom>
                  <a:avLst/>
                  <a:gdLst>
                    <a:gd name="connsiteX0" fmla="*/ 0 w 1273126"/>
                    <a:gd name="connsiteY0" fmla="*/ 387227 h 423910"/>
                    <a:gd name="connsiteX1" fmla="*/ 379827 w 1273126"/>
                    <a:gd name="connsiteY1" fmla="*/ 352057 h 423910"/>
                    <a:gd name="connsiteX2" fmla="*/ 590843 w 1273126"/>
                    <a:gd name="connsiteY2" fmla="*/ 56636 h 423910"/>
                    <a:gd name="connsiteX3" fmla="*/ 963637 w 1273126"/>
                    <a:gd name="connsiteY3" fmla="*/ 28501 h 423910"/>
                    <a:gd name="connsiteX4" fmla="*/ 1083212 w 1273126"/>
                    <a:gd name="connsiteY4" fmla="*/ 373159 h 423910"/>
                    <a:gd name="connsiteX5" fmla="*/ 1273126 w 1273126"/>
                    <a:gd name="connsiteY5" fmla="*/ 415362 h 423910"/>
                    <a:gd name="connsiteX0" fmla="*/ 0 w 1273126"/>
                    <a:gd name="connsiteY0" fmla="*/ 390130 h 426813"/>
                    <a:gd name="connsiteX1" fmla="*/ 379827 w 1273126"/>
                    <a:gd name="connsiteY1" fmla="*/ 354960 h 426813"/>
                    <a:gd name="connsiteX2" fmla="*/ 534572 w 1273126"/>
                    <a:gd name="connsiteY2" fmla="*/ 52505 h 426813"/>
                    <a:gd name="connsiteX3" fmla="*/ 963637 w 1273126"/>
                    <a:gd name="connsiteY3" fmla="*/ 31404 h 426813"/>
                    <a:gd name="connsiteX4" fmla="*/ 1083212 w 1273126"/>
                    <a:gd name="connsiteY4" fmla="*/ 376062 h 426813"/>
                    <a:gd name="connsiteX5" fmla="*/ 1273126 w 1273126"/>
                    <a:gd name="connsiteY5" fmla="*/ 418265 h 426813"/>
                    <a:gd name="connsiteX0" fmla="*/ 0 w 1273126"/>
                    <a:gd name="connsiteY0" fmla="*/ 400500 h 437183"/>
                    <a:gd name="connsiteX1" fmla="*/ 379827 w 1273126"/>
                    <a:gd name="connsiteY1" fmla="*/ 365330 h 437183"/>
                    <a:gd name="connsiteX2" fmla="*/ 520504 w 1273126"/>
                    <a:gd name="connsiteY2" fmla="*/ 41773 h 437183"/>
                    <a:gd name="connsiteX3" fmla="*/ 963637 w 1273126"/>
                    <a:gd name="connsiteY3" fmla="*/ 41774 h 437183"/>
                    <a:gd name="connsiteX4" fmla="*/ 1083212 w 1273126"/>
                    <a:gd name="connsiteY4" fmla="*/ 386432 h 437183"/>
                    <a:gd name="connsiteX5" fmla="*/ 1273126 w 1273126"/>
                    <a:gd name="connsiteY5" fmla="*/ 428635 h 437183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3126" h="428635">
                      <a:moveTo>
                        <a:pt x="0" y="400500"/>
                      </a:moveTo>
                      <a:cubicBezTo>
                        <a:pt x="161777" y="403431"/>
                        <a:pt x="293076" y="425118"/>
                        <a:pt x="379827" y="365330"/>
                      </a:cubicBezTo>
                      <a:cubicBezTo>
                        <a:pt x="466578" y="305542"/>
                        <a:pt x="423202" y="95699"/>
                        <a:pt x="520504" y="41773"/>
                      </a:cubicBezTo>
                      <a:cubicBezTo>
                        <a:pt x="617806" y="-12153"/>
                        <a:pt x="869852" y="-15669"/>
                        <a:pt x="963637" y="41774"/>
                      </a:cubicBezTo>
                      <a:cubicBezTo>
                        <a:pt x="1057422" y="99217"/>
                        <a:pt x="1031631" y="321955"/>
                        <a:pt x="1083212" y="386432"/>
                      </a:cubicBezTo>
                      <a:cubicBezTo>
                        <a:pt x="1134793" y="450909"/>
                        <a:pt x="1196925" y="411636"/>
                        <a:pt x="1273126" y="428635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 flipH="1">
                  <a:off x="1744663" y="5465956"/>
                  <a:ext cx="1273126" cy="428635"/>
                </a:xfrm>
                <a:custGeom>
                  <a:avLst/>
                  <a:gdLst>
                    <a:gd name="connsiteX0" fmla="*/ 0 w 1273126"/>
                    <a:gd name="connsiteY0" fmla="*/ 387227 h 423910"/>
                    <a:gd name="connsiteX1" fmla="*/ 379827 w 1273126"/>
                    <a:gd name="connsiteY1" fmla="*/ 352057 h 423910"/>
                    <a:gd name="connsiteX2" fmla="*/ 590843 w 1273126"/>
                    <a:gd name="connsiteY2" fmla="*/ 56636 h 423910"/>
                    <a:gd name="connsiteX3" fmla="*/ 963637 w 1273126"/>
                    <a:gd name="connsiteY3" fmla="*/ 28501 h 423910"/>
                    <a:gd name="connsiteX4" fmla="*/ 1083212 w 1273126"/>
                    <a:gd name="connsiteY4" fmla="*/ 373159 h 423910"/>
                    <a:gd name="connsiteX5" fmla="*/ 1273126 w 1273126"/>
                    <a:gd name="connsiteY5" fmla="*/ 415362 h 423910"/>
                    <a:gd name="connsiteX0" fmla="*/ 0 w 1273126"/>
                    <a:gd name="connsiteY0" fmla="*/ 390130 h 426813"/>
                    <a:gd name="connsiteX1" fmla="*/ 379827 w 1273126"/>
                    <a:gd name="connsiteY1" fmla="*/ 354960 h 426813"/>
                    <a:gd name="connsiteX2" fmla="*/ 534572 w 1273126"/>
                    <a:gd name="connsiteY2" fmla="*/ 52505 h 426813"/>
                    <a:gd name="connsiteX3" fmla="*/ 963637 w 1273126"/>
                    <a:gd name="connsiteY3" fmla="*/ 31404 h 426813"/>
                    <a:gd name="connsiteX4" fmla="*/ 1083212 w 1273126"/>
                    <a:gd name="connsiteY4" fmla="*/ 376062 h 426813"/>
                    <a:gd name="connsiteX5" fmla="*/ 1273126 w 1273126"/>
                    <a:gd name="connsiteY5" fmla="*/ 418265 h 426813"/>
                    <a:gd name="connsiteX0" fmla="*/ 0 w 1273126"/>
                    <a:gd name="connsiteY0" fmla="*/ 400500 h 437183"/>
                    <a:gd name="connsiteX1" fmla="*/ 379827 w 1273126"/>
                    <a:gd name="connsiteY1" fmla="*/ 365330 h 437183"/>
                    <a:gd name="connsiteX2" fmla="*/ 520504 w 1273126"/>
                    <a:gd name="connsiteY2" fmla="*/ 41773 h 437183"/>
                    <a:gd name="connsiteX3" fmla="*/ 963637 w 1273126"/>
                    <a:gd name="connsiteY3" fmla="*/ 41774 h 437183"/>
                    <a:gd name="connsiteX4" fmla="*/ 1083212 w 1273126"/>
                    <a:gd name="connsiteY4" fmla="*/ 386432 h 437183"/>
                    <a:gd name="connsiteX5" fmla="*/ 1273126 w 1273126"/>
                    <a:gd name="connsiteY5" fmla="*/ 428635 h 437183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  <a:gd name="connsiteX0" fmla="*/ 0 w 1273126"/>
                    <a:gd name="connsiteY0" fmla="*/ 400500 h 428635"/>
                    <a:gd name="connsiteX1" fmla="*/ 379827 w 1273126"/>
                    <a:gd name="connsiteY1" fmla="*/ 365330 h 428635"/>
                    <a:gd name="connsiteX2" fmla="*/ 520504 w 1273126"/>
                    <a:gd name="connsiteY2" fmla="*/ 41773 h 428635"/>
                    <a:gd name="connsiteX3" fmla="*/ 963637 w 1273126"/>
                    <a:gd name="connsiteY3" fmla="*/ 41774 h 428635"/>
                    <a:gd name="connsiteX4" fmla="*/ 1083212 w 1273126"/>
                    <a:gd name="connsiteY4" fmla="*/ 386432 h 428635"/>
                    <a:gd name="connsiteX5" fmla="*/ 1273126 w 1273126"/>
                    <a:gd name="connsiteY5" fmla="*/ 428635 h 4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3126" h="428635">
                      <a:moveTo>
                        <a:pt x="0" y="400500"/>
                      </a:moveTo>
                      <a:cubicBezTo>
                        <a:pt x="161777" y="403431"/>
                        <a:pt x="293076" y="425118"/>
                        <a:pt x="379827" y="365330"/>
                      </a:cubicBezTo>
                      <a:cubicBezTo>
                        <a:pt x="466578" y="305542"/>
                        <a:pt x="423202" y="95699"/>
                        <a:pt x="520504" y="41773"/>
                      </a:cubicBezTo>
                      <a:cubicBezTo>
                        <a:pt x="617806" y="-12153"/>
                        <a:pt x="869852" y="-15669"/>
                        <a:pt x="963637" y="41774"/>
                      </a:cubicBezTo>
                      <a:cubicBezTo>
                        <a:pt x="1057422" y="99217"/>
                        <a:pt x="1031631" y="321955"/>
                        <a:pt x="1083212" y="386432"/>
                      </a:cubicBezTo>
                      <a:cubicBezTo>
                        <a:pt x="1134793" y="450909"/>
                        <a:pt x="1196925" y="411636"/>
                        <a:pt x="1273126" y="428635"/>
                      </a:cubicBezTo>
                    </a:path>
                  </a:pathLst>
                </a:custGeom>
                <a:noFill/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1005840" y="5229664"/>
                <a:ext cx="184990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24594" y="5396132"/>
                <a:ext cx="1849902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242334"/>
              </p:ext>
            </p:extLst>
          </p:nvPr>
        </p:nvGraphicFramePr>
        <p:xfrm>
          <a:off x="1813933" y="3952568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8" name="Equation" r:id="rId19" imgW="279360" imgH="304560" progId="Equation.DSMT4">
                  <p:embed/>
                </p:oleObj>
              </mc:Choice>
              <mc:Fallback>
                <p:oleObj name="Equation" r:id="rId19" imgW="2793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13933" y="3952568"/>
                        <a:ext cx="279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644876"/>
              </p:ext>
            </p:extLst>
          </p:nvPr>
        </p:nvGraphicFramePr>
        <p:xfrm>
          <a:off x="2094008" y="4399652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59" name="Equation" r:id="rId21" imgW="279360" imgH="304560" progId="Equation.DSMT4">
                  <p:embed/>
                </p:oleObj>
              </mc:Choice>
              <mc:Fallback>
                <p:oleObj name="Equation" r:id="rId21" imgW="2793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4399652"/>
                        <a:ext cx="2794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983625"/>
              </p:ext>
            </p:extLst>
          </p:nvPr>
        </p:nvGraphicFramePr>
        <p:xfrm>
          <a:off x="6080516" y="4746924"/>
          <a:ext cx="228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60" name="Equation" r:id="rId23" imgW="228600" imgH="279360" progId="Equation.DSMT4">
                  <p:embed/>
                </p:oleObj>
              </mc:Choice>
              <mc:Fallback>
                <p:oleObj name="Equation" r:id="rId23" imgW="2286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80516" y="4746924"/>
                        <a:ext cx="228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46663"/>
              </p:ext>
            </p:extLst>
          </p:nvPr>
        </p:nvGraphicFramePr>
        <p:xfrm>
          <a:off x="6340439" y="4304687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61" name="Equation" r:id="rId25" imgW="241200" imgH="279360" progId="Equation.DSMT4">
                  <p:embed/>
                </p:oleObj>
              </mc:Choice>
              <mc:Fallback>
                <p:oleObj name="Equation" r:id="rId25" imgW="241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0439" y="4304687"/>
                        <a:ext cx="241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2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31232"/>
              </p:ext>
            </p:extLst>
          </p:nvPr>
        </p:nvGraphicFramePr>
        <p:xfrm>
          <a:off x="6430963" y="607921"/>
          <a:ext cx="191293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4" name="Equation" r:id="rId3" imgW="1650960" imgH="266400" progId="Equation.DSMT4">
                  <p:embed/>
                </p:oleObj>
              </mc:Choice>
              <mc:Fallback>
                <p:oleObj name="Equation" r:id="rId3" imgW="16509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30963" y="607921"/>
                        <a:ext cx="1912937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36512" y="266953"/>
            <a:ext cx="1964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alanced loss/gain</a:t>
            </a:r>
            <a:b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“switching”:</a:t>
            </a:r>
            <a:endParaRPr lang="en-US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409701"/>
              </p:ext>
            </p:extLst>
          </p:nvPr>
        </p:nvGraphicFramePr>
        <p:xfrm>
          <a:off x="6514596" y="873025"/>
          <a:ext cx="1879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75" name="Equation" r:id="rId5" imgW="1879560" imgH="495000" progId="Equation.DSMT4">
                  <p:embed/>
                </p:oleObj>
              </mc:Choice>
              <mc:Fallback>
                <p:oleObj name="Equation" r:id="rId5" imgW="18795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4596" y="873025"/>
                        <a:ext cx="1879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768508" y="744805"/>
            <a:ext cx="3018621" cy="704405"/>
            <a:chOff x="1876936" y="2439378"/>
            <a:chExt cx="5245847" cy="1224136"/>
          </a:xfrm>
        </p:grpSpPr>
        <p:sp>
          <p:nvSpPr>
            <p:cNvPr id="6" name="Rectangle 5"/>
            <p:cNvSpPr/>
            <p:nvPr/>
          </p:nvSpPr>
          <p:spPr>
            <a:xfrm>
              <a:off x="1876936" y="2439378"/>
              <a:ext cx="1855715" cy="72008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7086" y="2439378"/>
              <a:ext cx="1835522" cy="7200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6757574"/>
                </p:ext>
              </p:extLst>
            </p:nvPr>
          </p:nvGraphicFramePr>
          <p:xfrm>
            <a:off x="1878988" y="2594617"/>
            <a:ext cx="1853916" cy="419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76" name="Equation" r:id="rId7" imgW="1600200" imgH="419040" progId="Equation.DSMT4">
                    <p:embed/>
                  </p:oleObj>
                </mc:Choice>
                <mc:Fallback>
                  <p:oleObj name="Equation" r:id="rId7" imgW="160020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8988" y="2594617"/>
                          <a:ext cx="1853916" cy="419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1882455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27133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802605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30727" y="3149932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2455" y="3519498"/>
              <a:ext cx="18501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797086" y="3519498"/>
              <a:ext cx="18501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727133" y="3519498"/>
              <a:ext cx="106995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5137086"/>
                </p:ext>
              </p:extLst>
            </p:nvPr>
          </p:nvGraphicFramePr>
          <p:xfrm>
            <a:off x="2680341" y="3298141"/>
            <a:ext cx="250155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77" name="Equation" r:id="rId9" imgW="215640" imgH="190440" progId="Equation.DSMT4">
                    <p:embed/>
                  </p:oleObj>
                </mc:Choice>
                <mc:Fallback>
                  <p:oleObj name="Equation" r:id="rId9" imgW="21564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80341" y="3298141"/>
                          <a:ext cx="250155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2289576"/>
                </p:ext>
              </p:extLst>
            </p:nvPr>
          </p:nvGraphicFramePr>
          <p:xfrm>
            <a:off x="5615981" y="3298141"/>
            <a:ext cx="250155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78" name="Equation" r:id="rId11" imgW="215640" imgH="190440" progId="Equation.DSMT4">
                    <p:embed/>
                  </p:oleObj>
                </mc:Choice>
                <mc:Fallback>
                  <p:oleObj name="Equation" r:id="rId11" imgW="2156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5981" y="3298141"/>
                          <a:ext cx="250155" cy="190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660921"/>
                </p:ext>
              </p:extLst>
            </p:nvPr>
          </p:nvGraphicFramePr>
          <p:xfrm>
            <a:off x="4155518" y="3247341"/>
            <a:ext cx="23544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79" name="Equation" r:id="rId13" imgW="203040" imgH="241200" progId="Equation.DSMT4">
                    <p:embed/>
                  </p:oleObj>
                </mc:Choice>
                <mc:Fallback>
                  <p:oleObj name="Equation" r:id="rId13" imgW="2030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5518" y="3247341"/>
                          <a:ext cx="23544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V="1">
              <a:off x="6630728" y="3152172"/>
              <a:ext cx="38905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30728" y="2439378"/>
              <a:ext cx="389050" cy="3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>
              <a:off x="6535484" y="2797604"/>
              <a:ext cx="7091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0062049"/>
                </p:ext>
              </p:extLst>
            </p:nvPr>
          </p:nvGraphicFramePr>
          <p:xfrm>
            <a:off x="6916773" y="2670604"/>
            <a:ext cx="20601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80" name="Equation" r:id="rId15" imgW="177480" imgH="253800" progId="Equation.DSMT4">
                    <p:embed/>
                  </p:oleObj>
                </mc:Choice>
                <mc:Fallback>
                  <p:oleObj name="Equation" r:id="rId15" imgW="177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6773" y="2670604"/>
                          <a:ext cx="206010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6148402"/>
                </p:ext>
              </p:extLst>
            </p:nvPr>
          </p:nvGraphicFramePr>
          <p:xfrm>
            <a:off x="4355720" y="2843131"/>
            <a:ext cx="253810" cy="3420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81" name="Equation" r:id="rId17" imgW="253800" imgH="342720" progId="Equation.DSMT4">
                    <p:embed/>
                  </p:oleObj>
                </mc:Choice>
                <mc:Fallback>
                  <p:oleObj name="Equation" r:id="rId17" imgW="2538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355720" y="2843131"/>
                          <a:ext cx="253810" cy="3420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1089583"/>
                </p:ext>
              </p:extLst>
            </p:nvPr>
          </p:nvGraphicFramePr>
          <p:xfrm>
            <a:off x="4772873" y="2588199"/>
            <a:ext cx="1884262" cy="422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382" name="Equation" r:id="rId19" imgW="1625400" imgH="419040" progId="Equation.DSMT4">
                    <p:embed/>
                  </p:oleObj>
                </mc:Choice>
                <mc:Fallback>
                  <p:oleObj name="Equation" r:id="rId19" imgW="162540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2873" y="2588199"/>
                          <a:ext cx="1884262" cy="4220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634464"/>
              </p:ext>
            </p:extLst>
          </p:nvPr>
        </p:nvGraphicFramePr>
        <p:xfrm>
          <a:off x="5351557" y="1273324"/>
          <a:ext cx="3252891" cy="23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83" name="Graph" r:id="rId21" imgW="4067280" imgH="2926080" progId="Origin50.Graph">
                  <p:embed/>
                </p:oleObj>
              </mc:Choice>
              <mc:Fallback>
                <p:oleObj name="Graph" r:id="rId21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51557" y="1273324"/>
                        <a:ext cx="3252891" cy="23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038112"/>
              </p:ext>
            </p:extLst>
          </p:nvPr>
        </p:nvGraphicFramePr>
        <p:xfrm>
          <a:off x="449679" y="1345332"/>
          <a:ext cx="3252891" cy="23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84" name="Graph" r:id="rId23" imgW="4067280" imgH="2926080" progId="Origin50.Graph">
                  <p:embed/>
                </p:oleObj>
              </mc:Choice>
              <mc:Fallback>
                <p:oleObj name="Graph" r:id="rId23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49679" y="1345332"/>
                        <a:ext cx="3252891" cy="23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Arrow 26"/>
          <p:cNvSpPr/>
          <p:nvPr/>
        </p:nvSpPr>
        <p:spPr>
          <a:xfrm>
            <a:off x="762890" y="4635094"/>
            <a:ext cx="226700" cy="7033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872761" y="2273935"/>
            <a:ext cx="94957" cy="1285061"/>
          </a:xfrm>
          <a:prstGeom prst="straightConnector1">
            <a:avLst/>
          </a:prstGeom>
          <a:ln w="12700" cmpd="dbl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834052" y="2426332"/>
            <a:ext cx="126021" cy="1079240"/>
          </a:xfrm>
          <a:prstGeom prst="straightConnector1">
            <a:avLst/>
          </a:prstGeom>
          <a:ln w="12700" cmpd="dbl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36512" y="3342972"/>
            <a:ext cx="10903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800000"/>
                </a:solidFill>
              </a:rPr>
              <a:t>Below</a:t>
            </a:r>
          </a:p>
          <a:p>
            <a:r>
              <a:rPr lang="en-US" sz="1400" smtClean="0">
                <a:solidFill>
                  <a:srgbClr val="800000"/>
                </a:solidFill>
              </a:rPr>
              <a:t>exceptional</a:t>
            </a:r>
          </a:p>
          <a:p>
            <a:r>
              <a:rPr lang="en-US" sz="1400" smtClean="0">
                <a:solidFill>
                  <a:srgbClr val="800000"/>
                </a:solidFill>
              </a:rPr>
              <a:t>point</a:t>
            </a:r>
            <a:endParaRPr lang="en-US" sz="1400">
              <a:solidFill>
                <a:srgbClr val="8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49789" y="3289548"/>
            <a:ext cx="10903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800000"/>
                </a:solidFill>
              </a:rPr>
              <a:t>Above</a:t>
            </a:r>
          </a:p>
          <a:p>
            <a:r>
              <a:rPr lang="en-US" sz="1400" smtClean="0">
                <a:solidFill>
                  <a:srgbClr val="800000"/>
                </a:solidFill>
              </a:rPr>
              <a:t>exceptional</a:t>
            </a:r>
          </a:p>
          <a:p>
            <a:r>
              <a:rPr lang="en-US" sz="1400" smtClean="0">
                <a:solidFill>
                  <a:srgbClr val="800000"/>
                </a:solidFill>
              </a:rPr>
              <a:t>point</a:t>
            </a:r>
            <a:endParaRPr lang="en-US" sz="140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9614" y="3937620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gain channel</a:t>
            </a:r>
            <a:endParaRPr 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4040330" y="4508007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loss channel</a:t>
            </a:r>
            <a:endParaRPr lang="en-US" sz="1400"/>
          </a:p>
        </p:txBody>
      </p:sp>
      <p:pic>
        <p:nvPicPr>
          <p:cNvPr id="34" name="Picture 33"/>
          <p:cNvPicPr>
            <a:picLocks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5140" r="7399" b="5756"/>
          <a:stretch/>
        </p:blipFill>
        <p:spPr>
          <a:xfrm>
            <a:off x="1014235" y="3531824"/>
            <a:ext cx="2477645" cy="180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4740" r="8075" b="4690"/>
          <a:stretch/>
        </p:blipFill>
        <p:spPr>
          <a:xfrm>
            <a:off x="5910432" y="3531824"/>
            <a:ext cx="2550000" cy="1800000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5283011" y="4635094"/>
            <a:ext cx="226700" cy="7033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771684" y="483584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831470" y="481236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829122" y="879826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450462" y="481236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510248" y="485922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507900" y="877478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66319" y="5275575"/>
            <a:ext cx="6277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003399"/>
                </a:solidFill>
              </a:rPr>
              <a:t>C. E. </a:t>
            </a:r>
            <a:r>
              <a:rPr lang="en-US" sz="1000" smtClean="0">
                <a:solidFill>
                  <a:srgbClr val="003399"/>
                </a:solidFill>
              </a:rPr>
              <a:t>Rüter </a:t>
            </a:r>
            <a:r>
              <a:rPr lang="en-US" sz="1000" i="1" smtClean="0">
                <a:solidFill>
                  <a:srgbClr val="003399"/>
                </a:solidFill>
              </a:rPr>
              <a:t>et al.</a:t>
            </a:r>
            <a:r>
              <a:rPr lang="en-US" sz="1000" smtClean="0">
                <a:solidFill>
                  <a:srgbClr val="003399"/>
                </a:solidFill>
              </a:rPr>
              <a:t> </a:t>
            </a:r>
            <a:r>
              <a:rPr lang="en-US" sz="1000">
                <a:solidFill>
                  <a:srgbClr val="003399"/>
                </a:solidFill>
              </a:rPr>
              <a:t>"Observation of parity–time symmetry in optics," </a:t>
            </a:r>
            <a:r>
              <a:rPr lang="en-US" sz="1000" i="1">
                <a:solidFill>
                  <a:srgbClr val="003399"/>
                </a:solidFill>
              </a:rPr>
              <a:t>Nature Physics</a:t>
            </a:r>
            <a:r>
              <a:rPr lang="en-US" sz="1000">
                <a:solidFill>
                  <a:srgbClr val="003399"/>
                </a:solidFill>
              </a:rPr>
              <a:t>, vol. 6, pp. 192-195, 2010.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279212"/>
              </p:ext>
            </p:extLst>
          </p:nvPr>
        </p:nvGraphicFramePr>
        <p:xfrm>
          <a:off x="842958" y="921245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385" name="Equation" r:id="rId27" imgW="1701720" imgH="317160" progId="Equation.DSMT4">
                  <p:embed/>
                </p:oleObj>
              </mc:Choice>
              <mc:Fallback>
                <p:oleObj name="Equation" r:id="rId27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42958" y="921245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3698879" y="-22820"/>
            <a:ext cx="1744663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Coupled waveguides with loss/gain</a:t>
            </a:r>
            <a:endParaRPr lang="cs-CZ" sz="2800" b="1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461514"/>
              </p:ext>
            </p:extLst>
          </p:nvPr>
        </p:nvGraphicFramePr>
        <p:xfrm>
          <a:off x="415003" y="1381596"/>
          <a:ext cx="3332069" cy="23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9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003" y="1381596"/>
                        <a:ext cx="3332069" cy="23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82708"/>
              </p:ext>
            </p:extLst>
          </p:nvPr>
        </p:nvGraphicFramePr>
        <p:xfrm>
          <a:off x="5200682" y="1374569"/>
          <a:ext cx="3331758" cy="23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99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82" y="1374569"/>
                        <a:ext cx="3331758" cy="23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1786596" y="2274521"/>
            <a:ext cx="119576" cy="1683810"/>
          </a:xfrm>
          <a:prstGeom prst="straightConnector1">
            <a:avLst/>
          </a:prstGeom>
          <a:ln w="12700" cmpd="dbl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660232" y="2127240"/>
            <a:ext cx="109025" cy="1866692"/>
          </a:xfrm>
          <a:prstGeom prst="straightConnector1">
            <a:avLst/>
          </a:prstGeom>
          <a:ln w="12700" cmpd="dbl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768508" y="721337"/>
            <a:ext cx="3018621" cy="704405"/>
            <a:chOff x="1876936" y="2439378"/>
            <a:chExt cx="5245847" cy="1224136"/>
          </a:xfrm>
        </p:grpSpPr>
        <p:sp>
          <p:nvSpPr>
            <p:cNvPr id="7" name="Rectangle 6"/>
            <p:cNvSpPr/>
            <p:nvPr/>
          </p:nvSpPr>
          <p:spPr>
            <a:xfrm>
              <a:off x="1876936" y="2439378"/>
              <a:ext cx="1855715" cy="72008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7086" y="2439378"/>
              <a:ext cx="1835522" cy="7200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882455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27133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802605" y="3159458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30727" y="3149932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882455" y="3519498"/>
              <a:ext cx="18501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797086" y="3519498"/>
              <a:ext cx="18501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727133" y="3519498"/>
              <a:ext cx="106995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4260709"/>
                </p:ext>
              </p:extLst>
            </p:nvPr>
          </p:nvGraphicFramePr>
          <p:xfrm>
            <a:off x="2680341" y="3298141"/>
            <a:ext cx="250155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0" name="Equation" r:id="rId7" imgW="215640" imgH="190440" progId="Equation.DSMT4">
                    <p:embed/>
                  </p:oleObj>
                </mc:Choice>
                <mc:Fallback>
                  <p:oleObj name="Equation" r:id="rId7" imgW="21564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680341" y="3298141"/>
                          <a:ext cx="250155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487516"/>
                </p:ext>
              </p:extLst>
            </p:nvPr>
          </p:nvGraphicFramePr>
          <p:xfrm>
            <a:off x="5615981" y="3298141"/>
            <a:ext cx="250155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1" name="Equation" r:id="rId9" imgW="215640" imgH="190440" progId="Equation.DSMT4">
                    <p:embed/>
                  </p:oleObj>
                </mc:Choice>
                <mc:Fallback>
                  <p:oleObj name="Equation" r:id="rId9" imgW="2156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5981" y="3298141"/>
                          <a:ext cx="250155" cy="190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791457"/>
                </p:ext>
              </p:extLst>
            </p:nvPr>
          </p:nvGraphicFramePr>
          <p:xfrm>
            <a:off x="4155518" y="3247341"/>
            <a:ext cx="23544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2" name="Equation" r:id="rId11" imgW="203040" imgH="241200" progId="Equation.DSMT4">
                    <p:embed/>
                  </p:oleObj>
                </mc:Choice>
                <mc:Fallback>
                  <p:oleObj name="Equation" r:id="rId11" imgW="2030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5518" y="3247341"/>
                          <a:ext cx="23544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V="1">
              <a:off x="6630728" y="3152172"/>
              <a:ext cx="38905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30728" y="2439378"/>
              <a:ext cx="389050" cy="36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>
              <a:off x="6535484" y="2797604"/>
              <a:ext cx="7091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5260061"/>
                </p:ext>
              </p:extLst>
            </p:nvPr>
          </p:nvGraphicFramePr>
          <p:xfrm>
            <a:off x="6916773" y="2670604"/>
            <a:ext cx="20601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3" name="Equation" r:id="rId13" imgW="177480" imgH="253800" progId="Equation.DSMT4">
                    <p:embed/>
                  </p:oleObj>
                </mc:Choice>
                <mc:Fallback>
                  <p:oleObj name="Equation" r:id="rId13" imgW="177480" imgH="253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6773" y="2670604"/>
                          <a:ext cx="206010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8299320"/>
                </p:ext>
              </p:extLst>
            </p:nvPr>
          </p:nvGraphicFramePr>
          <p:xfrm>
            <a:off x="4355720" y="2843131"/>
            <a:ext cx="253810" cy="3420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4" name="Equation" r:id="rId15" imgW="253800" imgH="342720" progId="Equation.DSMT4">
                    <p:embed/>
                  </p:oleObj>
                </mc:Choice>
                <mc:Fallback>
                  <p:oleObj name="Equation" r:id="rId15" imgW="25380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355720" y="2843131"/>
                          <a:ext cx="253810" cy="3420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1545193"/>
                </p:ext>
              </p:extLst>
            </p:nvPr>
          </p:nvGraphicFramePr>
          <p:xfrm>
            <a:off x="4772873" y="2588199"/>
            <a:ext cx="1884262" cy="4220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6405" name="Equation" r:id="rId17" imgW="1625400" imgH="419040" progId="Equation.DSMT4">
                    <p:embed/>
                  </p:oleObj>
                </mc:Choice>
                <mc:Fallback>
                  <p:oleObj name="Equation" r:id="rId17" imgW="162540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2873" y="2588199"/>
                          <a:ext cx="1884262" cy="4220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5" name="Straight Connector 24"/>
          <p:cNvCxnSpPr/>
          <p:nvPr/>
        </p:nvCxnSpPr>
        <p:spPr>
          <a:xfrm flipV="1">
            <a:off x="2771684" y="460116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31470" y="457768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29122" y="856358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50462" y="457768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510248" y="462454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507900" y="854010"/>
            <a:ext cx="583461" cy="2612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698879" y="-22820"/>
            <a:ext cx="1744663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Coupled waveguides with loss/gain</a:t>
            </a:r>
            <a:endParaRPr lang="cs-CZ" sz="2800" b="1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682868"/>
              </p:ext>
            </p:extLst>
          </p:nvPr>
        </p:nvGraphicFramePr>
        <p:xfrm>
          <a:off x="6515100" y="849381"/>
          <a:ext cx="1879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06" name="Equation" r:id="rId19" imgW="1879560" imgH="495000" progId="Equation.DSMT4">
                  <p:embed/>
                </p:oleObj>
              </mc:Choice>
              <mc:Fallback>
                <p:oleObj name="Equation" r:id="rId19" imgW="18795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849381"/>
                        <a:ext cx="18796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322835"/>
              </p:ext>
            </p:extLst>
          </p:nvPr>
        </p:nvGraphicFramePr>
        <p:xfrm>
          <a:off x="6430963" y="584269"/>
          <a:ext cx="191293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07" name="Equation" r:id="rId21" imgW="1650960" imgH="266400" progId="Equation.DSMT4">
                  <p:embed/>
                </p:oleObj>
              </mc:Choice>
              <mc:Fallback>
                <p:oleObj name="Equation" r:id="rId21" imgW="165096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963" y="584269"/>
                        <a:ext cx="1912937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266085"/>
              </p:ext>
            </p:extLst>
          </p:nvPr>
        </p:nvGraphicFramePr>
        <p:xfrm>
          <a:off x="2734579" y="811281"/>
          <a:ext cx="11255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08" name="Equation" r:id="rId23" imgW="1688760" imgH="419040" progId="Equation.DSMT4">
                  <p:embed/>
                </p:oleObj>
              </mc:Choice>
              <mc:Fallback>
                <p:oleObj name="Equation" r:id="rId23" imgW="16887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579" y="811281"/>
                        <a:ext cx="112553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/>
          <p:nvPr/>
        </p:nvSpPr>
        <p:spPr>
          <a:xfrm>
            <a:off x="762890" y="4750974"/>
            <a:ext cx="226700" cy="7033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5253" y="3289548"/>
            <a:ext cx="10903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Below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exceptional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point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3342972"/>
            <a:ext cx="10903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Above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exceptional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point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59614" y="3958331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gain channel</a:t>
            </a:r>
            <a:endParaRPr lang="en-US" sz="1400"/>
          </a:p>
        </p:txBody>
      </p:sp>
      <p:sp>
        <p:nvSpPr>
          <p:cNvPr id="39" name="TextBox 38"/>
          <p:cNvSpPr txBox="1"/>
          <p:nvPr/>
        </p:nvSpPr>
        <p:spPr>
          <a:xfrm>
            <a:off x="4040330" y="4623887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loss channel</a:t>
            </a:r>
            <a:endParaRPr lang="en-US" sz="1400"/>
          </a:p>
        </p:txBody>
      </p:sp>
      <p:sp>
        <p:nvSpPr>
          <p:cNvPr id="40" name="Right Arrow 39"/>
          <p:cNvSpPr/>
          <p:nvPr/>
        </p:nvSpPr>
        <p:spPr>
          <a:xfrm>
            <a:off x="5574939" y="4750974"/>
            <a:ext cx="226700" cy="7033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4597" r="7042" b="5135"/>
          <a:stretch/>
        </p:blipFill>
        <p:spPr>
          <a:xfrm>
            <a:off x="1036903" y="3642794"/>
            <a:ext cx="2550000" cy="180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4463" r="8433" b="5270"/>
          <a:stretch/>
        </p:blipFill>
        <p:spPr>
          <a:xfrm>
            <a:off x="5865644" y="3642794"/>
            <a:ext cx="2550000" cy="1800000"/>
          </a:xfrm>
          <a:prstGeom prst="rect">
            <a:avLst/>
          </a:prstGeom>
        </p:spPr>
      </p:pic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96011"/>
              </p:ext>
            </p:extLst>
          </p:nvPr>
        </p:nvGraphicFramePr>
        <p:xfrm>
          <a:off x="265212" y="1057300"/>
          <a:ext cx="1714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09" name="Equation" r:id="rId27" imgW="1714320" imgH="317160" progId="Equation.DSMT4">
                  <p:embed/>
                </p:oleObj>
              </mc:Choice>
              <mc:Fallback>
                <p:oleObj name="Equation" r:id="rId27" imgW="17143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12" y="1057300"/>
                        <a:ext cx="1714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7504" y="479282"/>
            <a:ext cx="2417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Fixed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loss/variable gain</a:t>
            </a:r>
            <a:b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switching:</a:t>
            </a:r>
            <a:endParaRPr 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901846" y="-15786"/>
            <a:ext cx="534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Plasmonic loss/gain structure</a:t>
            </a:r>
            <a:endParaRPr lang="en-US" sz="32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2037" y="504898"/>
            <a:ext cx="766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alibri" panose="020F0502020204030204" pitchFamily="34" charset="0"/>
              </a:rPr>
              <a:t>Hybrid dielectric-plasmonic slot waveguide directional coupler </a:t>
            </a:r>
            <a:r>
              <a:rPr lang="en-US" smtClean="0">
                <a:solidFill>
                  <a:srgbClr val="C00000"/>
                </a:solidFill>
                <a:latin typeface="Calibri" panose="020F0502020204030204" pitchFamily="34" charset="0"/>
              </a:rPr>
              <a:t>with gain section</a:t>
            </a:r>
            <a:endParaRPr lang="en-US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16323" y="867469"/>
            <a:ext cx="310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latin typeface="Calibri" panose="020F0502020204030204" pitchFamily="34" charset="0"/>
              </a:rPr>
              <a:t>Strongly </a:t>
            </a:r>
            <a:r>
              <a:rPr lang="en-US" b="1" i="1" smtClean="0">
                <a:solidFill>
                  <a:srgbClr val="C00000"/>
                </a:solidFill>
                <a:latin typeface="Calibri" panose="020F0502020204030204" pitchFamily="34" charset="0"/>
              </a:rPr>
              <a:t>unbalanced</a:t>
            </a:r>
            <a:r>
              <a:rPr lang="en-US" smtClean="0">
                <a:solidFill>
                  <a:srgbClr val="C00000"/>
                </a:solidFill>
                <a:latin typeface="Calibri" panose="020F0502020204030204" pitchFamily="34" charset="0"/>
              </a:rPr>
              <a:t> structure!</a:t>
            </a:r>
            <a:endParaRPr lang="en-US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88165" y="972182"/>
            <a:ext cx="2370502" cy="1310884"/>
            <a:chOff x="696179" y="1991037"/>
            <a:chExt cx="2370502" cy="1310884"/>
          </a:xfrm>
        </p:grpSpPr>
        <p:sp>
          <p:nvSpPr>
            <p:cNvPr id="47" name="Rectangle 46"/>
            <p:cNvSpPr/>
            <p:nvPr/>
          </p:nvSpPr>
          <p:spPr>
            <a:xfrm>
              <a:off x="696179" y="3050901"/>
              <a:ext cx="2370502" cy="25102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96179" y="1991037"/>
              <a:ext cx="2370502" cy="1059864"/>
            </a:xfrm>
            <a:prstGeom prst="rect">
              <a:avLst/>
            </a:prstGeom>
            <a:solidFill>
              <a:srgbClr val="99FFCC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21549" y="2548858"/>
              <a:ext cx="446258" cy="334694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2212291" y="2325731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2677066" y="2328303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V="1">
              <a:off x="2785867" y="2432475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V="1">
              <a:off x="2779487" y="2771990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807263" y="2544039"/>
              <a:ext cx="0" cy="339515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16805" y="2381513"/>
              <a:ext cx="460261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2807263" y="3060159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8999221"/>
                </p:ext>
              </p:extLst>
            </p:nvPr>
          </p:nvGraphicFramePr>
          <p:xfrm>
            <a:off x="2344100" y="2616711"/>
            <a:ext cx="186927" cy="186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49" name="Equation" r:id="rId3" imgW="241200" imgH="241200" progId="Equation.DSMT4">
                    <p:embed/>
                  </p:oleObj>
                </mc:Choice>
                <mc:Fallback>
                  <p:oleObj name="Equation" r:id="rId3" imgW="2412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44100" y="2616711"/>
                          <a:ext cx="186927" cy="186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6191452"/>
                </p:ext>
              </p:extLst>
            </p:nvPr>
          </p:nvGraphicFramePr>
          <p:xfrm>
            <a:off x="730099" y="2220171"/>
            <a:ext cx="393531" cy="265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0" name="Equation" r:id="rId5" imgW="507960" imgH="342720" progId="Equation.DSMT4">
                    <p:embed/>
                  </p:oleObj>
                </mc:Choice>
                <mc:Fallback>
                  <p:oleObj name="Equation" r:id="rId5" imgW="50796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30099" y="2220171"/>
                          <a:ext cx="393531" cy="265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031290"/>
                </p:ext>
              </p:extLst>
            </p:nvPr>
          </p:nvGraphicFramePr>
          <p:xfrm>
            <a:off x="839950" y="3091284"/>
            <a:ext cx="255795" cy="177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1" name="Equation" r:id="rId7" imgW="330120" imgH="228600" progId="Equation.DSMT4">
                    <p:embed/>
                  </p:oleObj>
                </mc:Choice>
                <mc:Fallback>
                  <p:oleObj name="Equation" r:id="rId7" imgW="3301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39950" y="3091284"/>
                          <a:ext cx="255795" cy="177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1532798"/>
                </p:ext>
              </p:extLst>
            </p:nvPr>
          </p:nvGraphicFramePr>
          <p:xfrm>
            <a:off x="2374845" y="2194895"/>
            <a:ext cx="147574" cy="137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2" name="Equation" r:id="rId9" imgW="190440" imgH="177480" progId="Equation.DSMT4">
                    <p:embed/>
                  </p:oleObj>
                </mc:Choice>
                <mc:Fallback>
                  <p:oleObj name="Equation" r:id="rId9" imgW="1904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374845" y="2194895"/>
                          <a:ext cx="147574" cy="1377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9986083"/>
                </p:ext>
              </p:extLst>
            </p:nvPr>
          </p:nvGraphicFramePr>
          <p:xfrm>
            <a:off x="2896274" y="2878656"/>
            <a:ext cx="127898" cy="177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3" name="Equation" r:id="rId11" imgW="164880" imgH="228600" progId="Equation.DSMT4">
                    <p:embed/>
                  </p:oleObj>
                </mc:Choice>
                <mc:Fallback>
                  <p:oleObj name="Equation" r:id="rId11" imgW="164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896274" y="2878656"/>
                          <a:ext cx="127898" cy="177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2" name="Straight Connector 61"/>
            <p:cNvCxnSpPr/>
            <p:nvPr/>
          </p:nvCxnSpPr>
          <p:spPr>
            <a:xfrm flipV="1">
              <a:off x="2807797" y="2883554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916533"/>
                </p:ext>
              </p:extLst>
            </p:nvPr>
          </p:nvGraphicFramePr>
          <p:xfrm>
            <a:off x="2892584" y="2599494"/>
            <a:ext cx="137736" cy="177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4" name="Equation" r:id="rId13" imgW="177480" imgH="228600" progId="Equation.DSMT4">
                    <p:embed/>
                  </p:oleObj>
                </mc:Choice>
                <mc:Fallback>
                  <p:oleObj name="Equation" r:id="rId13" imgW="1774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92584" y="2599494"/>
                          <a:ext cx="137736" cy="177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Rectangle 63"/>
            <p:cNvSpPr/>
            <p:nvPr/>
          </p:nvSpPr>
          <p:spPr>
            <a:xfrm>
              <a:off x="1095745" y="2548858"/>
              <a:ext cx="446258" cy="334694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V="1">
              <a:off x="1543288" y="2315893"/>
              <a:ext cx="0" cy="22312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42003" y="2371675"/>
              <a:ext cx="662826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7083493"/>
                </p:ext>
              </p:extLst>
            </p:nvPr>
          </p:nvGraphicFramePr>
          <p:xfrm>
            <a:off x="1843569" y="2185056"/>
            <a:ext cx="108221" cy="137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5" name="Equation" r:id="rId15" imgW="139680" imgH="177480" progId="Equation.DSMT4">
                    <p:embed/>
                  </p:oleObj>
                </mc:Choice>
                <mc:Fallback>
                  <p:oleObj name="Equation" r:id="rId15" imgW="1396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843569" y="2185056"/>
                          <a:ext cx="108221" cy="1377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Rectangle 67"/>
            <p:cNvSpPr/>
            <p:nvPr/>
          </p:nvSpPr>
          <p:spPr>
            <a:xfrm>
              <a:off x="2219325" y="2897623"/>
              <a:ext cx="455516" cy="16734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9683450"/>
                </p:ext>
              </p:extLst>
            </p:nvPr>
          </p:nvGraphicFramePr>
          <p:xfrm>
            <a:off x="1218376" y="2613298"/>
            <a:ext cx="186927" cy="186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6" name="Equation" r:id="rId17" imgW="241200" imgH="241200" progId="Equation.DSMT4">
                    <p:embed/>
                  </p:oleObj>
                </mc:Choice>
                <mc:Fallback>
                  <p:oleObj name="Equation" r:id="rId17" imgW="2412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18376" y="2613298"/>
                          <a:ext cx="186927" cy="186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" name="TextBox 69"/>
          <p:cNvSpPr txBox="1"/>
          <p:nvPr/>
        </p:nvSpPr>
        <p:spPr>
          <a:xfrm>
            <a:off x="995149" y="893539"/>
            <a:ext cx="1056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rgbClr val="C00000"/>
                </a:solidFill>
                <a:latin typeface="Calibri" panose="020F0502020204030204" pitchFamily="34" charset="0"/>
              </a:rPr>
              <a:t>gain section</a:t>
            </a:r>
            <a:endParaRPr lang="en-US" sz="140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1641493" y="1163220"/>
            <a:ext cx="531473" cy="751142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62942"/>
              </p:ext>
            </p:extLst>
          </p:nvPr>
        </p:nvGraphicFramePr>
        <p:xfrm>
          <a:off x="3186567" y="913284"/>
          <a:ext cx="10922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57" name="Equation" r:id="rId18" imgW="1091880" imgH="1117440" progId="Equation.DSMT4">
                  <p:embed/>
                </p:oleObj>
              </mc:Choice>
              <mc:Fallback>
                <p:oleObj name="Equation" r:id="rId18" imgW="109188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567" y="913284"/>
                        <a:ext cx="10922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5" name="Group 74"/>
          <p:cNvGrpSpPr/>
          <p:nvPr/>
        </p:nvGrpSpPr>
        <p:grpSpPr>
          <a:xfrm>
            <a:off x="3163801" y="2225290"/>
            <a:ext cx="5233687" cy="344178"/>
            <a:chOff x="3185573" y="2768522"/>
            <a:chExt cx="5233687" cy="344178"/>
          </a:xfrm>
        </p:grpSpPr>
        <p:sp>
          <p:nvSpPr>
            <p:cNvPr id="76" name="TextBox 75"/>
            <p:cNvSpPr txBox="1"/>
            <p:nvPr/>
          </p:nvSpPr>
          <p:spPr>
            <a:xfrm>
              <a:off x="3185573" y="2768522"/>
              <a:ext cx="39680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Calibri" panose="020F0502020204030204" pitchFamily="34" charset="0"/>
                </a:rPr>
                <a:t>Only </a:t>
              </a:r>
              <a:r>
                <a:rPr lang="en-US" sz="160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gain</a:t>
              </a:r>
              <a:r>
                <a:rPr lang="en-US" sz="1600" smtClean="0">
                  <a:latin typeface="Calibri" panose="020F0502020204030204" pitchFamily="34" charset="0"/>
                </a:rPr>
                <a:t> (</a:t>
              </a:r>
              <a:r>
                <a:rPr lang="el-GR" sz="1600" i="1" smtClean="0">
                  <a:latin typeface="Calibri" panose="020F0502020204030204" pitchFamily="34" charset="0"/>
                </a:rPr>
                <a:t>ε</a:t>
              </a:r>
              <a:r>
                <a:rPr lang="en-US" sz="1600" i="1" baseline="-25000" smtClean="0">
                  <a:latin typeface="Calibri" panose="020F0502020204030204" pitchFamily="34" charset="0"/>
                </a:rPr>
                <a:t>g</a:t>
              </a:r>
              <a:r>
                <a:rPr lang="en-US" sz="1600" i="1" smtClean="0">
                  <a:latin typeface="Calibri" panose="020F0502020204030204" pitchFamily="34" charset="0"/>
                </a:rPr>
                <a:t>” </a:t>
              </a:r>
              <a:r>
                <a:rPr lang="en-US" sz="1600" smtClean="0">
                  <a:latin typeface="Calibri" panose="020F0502020204030204" pitchFamily="34" charset="0"/>
                </a:rPr>
                <a:t>) in the gain section </a:t>
              </a:r>
              <a:r>
                <a:rPr lang="en-US" sz="160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is changed</a:t>
              </a:r>
              <a:r>
                <a:rPr lang="en-US" sz="1600" smtClean="0">
                  <a:latin typeface="Calibri" panose="020F0502020204030204" pitchFamily="34" charset="0"/>
                </a:rPr>
                <a:t>:</a:t>
              </a:r>
            </a:p>
          </p:txBody>
        </p:sp>
        <p:graphicFrame>
          <p:nvGraphicFramePr>
            <p:cNvPr id="77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4554987"/>
                </p:ext>
              </p:extLst>
            </p:nvPr>
          </p:nvGraphicFramePr>
          <p:xfrm>
            <a:off x="7073220" y="2808140"/>
            <a:ext cx="1346040" cy="304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8" name="Equation" r:id="rId20" imgW="1346040" imgH="304560" progId="Equation.DSMT4">
                    <p:embed/>
                  </p:oleObj>
                </mc:Choice>
                <mc:Fallback>
                  <p:oleObj name="Equation" r:id="rId20" imgW="134604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073220" y="2808140"/>
                          <a:ext cx="1346040" cy="304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0" name="Group 89"/>
          <p:cNvGrpSpPr/>
          <p:nvPr/>
        </p:nvGrpSpPr>
        <p:grpSpPr>
          <a:xfrm>
            <a:off x="4805142" y="2641476"/>
            <a:ext cx="4132263" cy="2901950"/>
            <a:chOff x="4805142" y="2497460"/>
            <a:chExt cx="4132263" cy="2901950"/>
          </a:xfrm>
        </p:grpSpPr>
        <p:graphicFrame>
          <p:nvGraphicFramePr>
            <p:cNvPr id="73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9728499"/>
                </p:ext>
              </p:extLst>
            </p:nvPr>
          </p:nvGraphicFramePr>
          <p:xfrm>
            <a:off x="4805142" y="2497460"/>
            <a:ext cx="4132263" cy="290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59" name="Graph" r:id="rId22" imgW="4131720" imgH="2901600" progId="Origin50.Graph">
                    <p:embed/>
                  </p:oleObj>
                </mc:Choice>
                <mc:Fallback>
                  <p:oleObj name="Graph" r:id="rId22" imgW="4131720" imgH="290160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805142" y="2497460"/>
                          <a:ext cx="4132263" cy="290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9" name="Picture 106"/>
            <p:cNvPicPr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450" y="4097099"/>
              <a:ext cx="1080000" cy="6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19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6852" y="3112815"/>
              <a:ext cx="1080000" cy="6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833826"/>
              </p:ext>
            </p:extLst>
          </p:nvPr>
        </p:nvGraphicFramePr>
        <p:xfrm>
          <a:off x="5277255" y="1357518"/>
          <a:ext cx="1714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60" name="Equation" r:id="rId26" imgW="1714320" imgH="317160" progId="Equation.DSMT4">
                  <p:embed/>
                </p:oleObj>
              </mc:Choice>
              <mc:Fallback>
                <p:oleObj name="Equation" r:id="rId26" imgW="17143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7255" y="1357518"/>
                        <a:ext cx="1714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oup 88"/>
          <p:cNvGrpSpPr/>
          <p:nvPr/>
        </p:nvGrpSpPr>
        <p:grpSpPr>
          <a:xfrm>
            <a:off x="259947" y="2641476"/>
            <a:ext cx="4132263" cy="2901950"/>
            <a:chOff x="259947" y="2553731"/>
            <a:chExt cx="4132263" cy="2901950"/>
          </a:xfrm>
        </p:grpSpPr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324119"/>
                </p:ext>
              </p:extLst>
            </p:nvPr>
          </p:nvGraphicFramePr>
          <p:xfrm>
            <a:off x="259947" y="2553731"/>
            <a:ext cx="4132263" cy="290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461" name="Graph" r:id="rId28" imgW="4131720" imgH="2901600" progId="Origin50.Graph">
                    <p:embed/>
                  </p:oleObj>
                </mc:Choice>
                <mc:Fallback>
                  <p:oleObj name="Graph" r:id="rId28" imgW="4131720" imgH="290160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259947" y="2553731"/>
                          <a:ext cx="4132263" cy="290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8" name="Picture 92"/>
            <p:cNvPicPr>
              <a:picLocks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487" y="2794215"/>
              <a:ext cx="1080000" cy="6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" name="Straight Arrow Connector 81"/>
            <p:cNvCxnSpPr/>
            <p:nvPr/>
          </p:nvCxnSpPr>
          <p:spPr>
            <a:xfrm flipH="1">
              <a:off x="1436915" y="4361269"/>
              <a:ext cx="590344" cy="3186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 flipV="1">
              <a:off x="1416403" y="2909971"/>
              <a:ext cx="590344" cy="8018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Picture 93"/>
          <p:cNvPicPr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487" y="4164516"/>
            <a:ext cx="1080000" cy="6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5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-4950"/>
            <a:ext cx="5901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Linear arrays of coupled waveguides with loss and gain</a:t>
            </a:r>
            <a:endParaRPr lang="en-US" sz="2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02109"/>
              </p:ext>
            </p:extLst>
          </p:nvPr>
        </p:nvGraphicFramePr>
        <p:xfrm>
          <a:off x="3731788" y="262945"/>
          <a:ext cx="2520000" cy="176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5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1788" y="262945"/>
                        <a:ext cx="2520000" cy="176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212927"/>
              </p:ext>
            </p:extLst>
          </p:nvPr>
        </p:nvGraphicFramePr>
        <p:xfrm>
          <a:off x="6295816" y="301299"/>
          <a:ext cx="2520000" cy="176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59" name="Graph" r:id="rId5" imgW="4131720" imgH="2901600" progId="Origin50.Graph">
                  <p:embed/>
                </p:oleObj>
              </mc:Choice>
              <mc:Fallback>
                <p:oleObj name="Graph" r:id="rId5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5816" y="301299"/>
                        <a:ext cx="2520000" cy="176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254608"/>
              </p:ext>
            </p:extLst>
          </p:nvPr>
        </p:nvGraphicFramePr>
        <p:xfrm>
          <a:off x="3715903" y="2080862"/>
          <a:ext cx="2520000" cy="176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0" name="Graph" r:id="rId7" imgW="4131720" imgH="2901600" progId="Origin50.Graph">
                  <p:embed/>
                </p:oleObj>
              </mc:Choice>
              <mc:Fallback>
                <p:oleObj name="Graph" r:id="rId7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5903" y="2080862"/>
                        <a:ext cx="2520000" cy="176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625065"/>
              </p:ext>
            </p:extLst>
          </p:nvPr>
        </p:nvGraphicFramePr>
        <p:xfrm>
          <a:off x="6271532" y="2037319"/>
          <a:ext cx="2520000" cy="176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1" name="Graph" r:id="rId9" imgW="4131720" imgH="2901600" progId="Origin50.Graph">
                  <p:embed/>
                </p:oleObj>
              </mc:Choice>
              <mc:Fallback>
                <p:oleObj name="Graph" r:id="rId9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71532" y="2037319"/>
                        <a:ext cx="2520000" cy="176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27881"/>
              </p:ext>
            </p:extLst>
          </p:nvPr>
        </p:nvGraphicFramePr>
        <p:xfrm>
          <a:off x="3714070" y="3701690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2" name="Graph" r:id="rId11" imgW="4067280" imgH="2926080" progId="Origin50.Graph">
                  <p:embed/>
                </p:oleObj>
              </mc:Choice>
              <mc:Fallback>
                <p:oleObj name="Graph" r:id="rId11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14070" y="3701690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705453"/>
              </p:ext>
            </p:extLst>
          </p:nvPr>
        </p:nvGraphicFramePr>
        <p:xfrm>
          <a:off x="6315755" y="3690136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3" name="Graph" r:id="rId13" imgW="4067280" imgH="2926080" progId="Origin50.Graph">
                  <p:embed/>
                </p:oleObj>
              </mc:Choice>
              <mc:Fallback>
                <p:oleObj name="Graph" r:id="rId13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15755" y="3690136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 rot="10800000">
            <a:off x="184040" y="4767662"/>
            <a:ext cx="3361018" cy="148009"/>
            <a:chOff x="191074" y="5794723"/>
            <a:chExt cx="3833450" cy="168813"/>
          </a:xfrm>
        </p:grpSpPr>
        <p:sp>
          <p:nvSpPr>
            <p:cNvPr id="11" name="Rectangle 10"/>
            <p:cNvSpPr/>
            <p:nvPr/>
          </p:nvSpPr>
          <p:spPr>
            <a:xfrm>
              <a:off x="1731488" y="5794723"/>
              <a:ext cx="274320" cy="1688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08637" y="5794723"/>
              <a:ext cx="274320" cy="168813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51399" y="5794723"/>
              <a:ext cx="274320" cy="1688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28548" y="5794723"/>
              <a:ext cx="274320" cy="168813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3925" y="5794723"/>
              <a:ext cx="274320" cy="1688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1074" y="5794723"/>
              <a:ext cx="274320" cy="168813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50204" y="5794723"/>
              <a:ext cx="274320" cy="1688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27353" y="5794723"/>
              <a:ext cx="274320" cy="168813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44131" y="4185321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8 coupled channel waveguides</a:t>
            </a:r>
            <a:endParaRPr lang="en-US" sz="140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867332" y="4437612"/>
            <a:ext cx="1" cy="775434"/>
          </a:xfrm>
          <a:prstGeom prst="straightConnector1">
            <a:avLst/>
          </a:prstGeom>
          <a:ln w="9525">
            <a:solidFill>
              <a:schemeClr val="tx1"/>
            </a:solidFill>
            <a:prstDash val="lgDash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36331" y="4841666"/>
            <a:ext cx="3683047" cy="12542"/>
          </a:xfrm>
          <a:prstGeom prst="straightConnector1">
            <a:avLst/>
          </a:prstGeom>
          <a:ln w="9525">
            <a:solidFill>
              <a:schemeClr val="tx1"/>
            </a:solidFill>
            <a:prstDash val="lgDash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24869" y="2887042"/>
            <a:ext cx="2818624" cy="775434"/>
            <a:chOff x="517835" y="3484731"/>
            <a:chExt cx="2818624" cy="775434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845122" y="3484731"/>
              <a:ext cx="1" cy="775434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604406" y="3799358"/>
              <a:ext cx="2485305" cy="148009"/>
              <a:chOff x="604406" y="3799358"/>
              <a:chExt cx="2485305" cy="14800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954980" y="3799358"/>
                <a:ext cx="240513" cy="14800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496565" y="3799358"/>
                <a:ext cx="240513" cy="148009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849198" y="3799358"/>
                <a:ext cx="240513" cy="14800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390783" y="3799358"/>
                <a:ext cx="240513" cy="148009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62821" y="3799358"/>
                <a:ext cx="240513" cy="148009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4406" y="3799358"/>
                <a:ext cx="240513" cy="148009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517835" y="3868470"/>
              <a:ext cx="2818624" cy="4893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28897" y="2546034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6 coupled channel waveguides</a:t>
            </a:r>
            <a:endParaRPr lang="en-US" sz="1400"/>
          </a:p>
        </p:txBody>
      </p:sp>
      <p:sp>
        <p:nvSpPr>
          <p:cNvPr id="33" name="TextBox 32"/>
          <p:cNvSpPr txBox="1"/>
          <p:nvPr/>
        </p:nvSpPr>
        <p:spPr>
          <a:xfrm>
            <a:off x="512837" y="693237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</a:t>
            </a:r>
            <a:r>
              <a:rPr lang="en-US" sz="1400" smtClean="0"/>
              <a:t> coupled channel waveguides</a:t>
            </a:r>
            <a:endParaRPr lang="en-US" sz="1400"/>
          </a:p>
        </p:txBody>
      </p:sp>
      <p:grpSp>
        <p:nvGrpSpPr>
          <p:cNvPr id="34" name="Group 33"/>
          <p:cNvGrpSpPr/>
          <p:nvPr/>
        </p:nvGrpSpPr>
        <p:grpSpPr>
          <a:xfrm>
            <a:off x="711201" y="1055775"/>
            <a:ext cx="2208260" cy="1415319"/>
            <a:chOff x="711201" y="2078798"/>
            <a:chExt cx="2208260" cy="1415319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1836096" y="2089693"/>
              <a:ext cx="1" cy="775434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945954" y="2404320"/>
              <a:ext cx="240513" cy="14800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87539" y="2404320"/>
              <a:ext cx="240513" cy="148009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381757" y="2404320"/>
              <a:ext cx="240513" cy="148009"/>
            </a:xfrm>
            <a:prstGeom prst="rect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53795" y="2404320"/>
              <a:ext cx="240513" cy="14800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82968" y="2478325"/>
              <a:ext cx="2036493" cy="0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lgDash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931222" y="2235961"/>
              <a:ext cx="0" cy="16836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931222" y="2557557"/>
              <a:ext cx="0" cy="17930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66781" y="2399557"/>
              <a:ext cx="36442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71528" y="2561483"/>
              <a:ext cx="36442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1040672" y="2247125"/>
              <a:ext cx="0" cy="31317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302621" y="2247109"/>
              <a:ext cx="0" cy="31317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478013" y="2236146"/>
              <a:ext cx="0" cy="31317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053958" y="2261414"/>
              <a:ext cx="245113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1306383" y="2261398"/>
              <a:ext cx="171630" cy="1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0827431"/>
                </p:ext>
              </p:extLst>
            </p:nvPr>
          </p:nvGraphicFramePr>
          <p:xfrm>
            <a:off x="711201" y="2355023"/>
            <a:ext cx="1397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464" name="Equation" r:id="rId15" imgW="139680" imgH="190440" progId="Equation.DSMT4">
                    <p:embed/>
                  </p:oleObj>
                </mc:Choice>
                <mc:Fallback>
                  <p:oleObj name="Equation" r:id="rId15" imgW="1396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11201" y="2355023"/>
                          <a:ext cx="1397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424542"/>
                </p:ext>
              </p:extLst>
            </p:nvPr>
          </p:nvGraphicFramePr>
          <p:xfrm>
            <a:off x="1343027" y="2080388"/>
            <a:ext cx="1270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465" name="Equation" r:id="rId17" imgW="126720" imgH="152280" progId="Equation.DSMT4">
                    <p:embed/>
                  </p:oleObj>
                </mc:Choice>
                <mc:Fallback>
                  <p:oleObj name="Equation" r:id="rId17" imgW="12672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027" y="2080388"/>
                          <a:ext cx="127000" cy="15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4579290"/>
                </p:ext>
              </p:extLst>
            </p:nvPr>
          </p:nvGraphicFramePr>
          <p:xfrm>
            <a:off x="1104902" y="2078798"/>
            <a:ext cx="1651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466" name="Equation" r:id="rId19" imgW="164880" imgH="152280" progId="Equation.DSMT4">
                    <p:embed/>
                  </p:oleObj>
                </mc:Choice>
                <mc:Fallback>
                  <p:oleObj name="Equation" r:id="rId19" imgW="1648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902" y="2078798"/>
                          <a:ext cx="165100" cy="15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9044396"/>
                </p:ext>
              </p:extLst>
            </p:nvPr>
          </p:nvGraphicFramePr>
          <p:xfrm>
            <a:off x="1419917" y="2732117"/>
            <a:ext cx="9779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467" name="Equation" r:id="rId21" imgW="977760" imgH="761760" progId="Equation.DSMT4">
                    <p:embed/>
                  </p:oleObj>
                </mc:Choice>
                <mc:Fallback>
                  <p:oleObj name="Equation" r:id="rId21" imgW="977760" imgH="761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419917" y="2732117"/>
                          <a:ext cx="977900" cy="76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20931"/>
              </p:ext>
            </p:extLst>
          </p:nvPr>
        </p:nvGraphicFramePr>
        <p:xfrm>
          <a:off x="168495" y="3818583"/>
          <a:ext cx="3556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8" name="Equation" r:id="rId23" imgW="3555720" imgH="266400" progId="Equation.DSMT4">
                  <p:embed/>
                </p:oleObj>
              </mc:Choice>
              <mc:Fallback>
                <p:oleObj name="Equation" r:id="rId23" imgW="3555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68495" y="3818583"/>
                        <a:ext cx="3556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6043545" y="41667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(quasi-TE polarization)</a:t>
            </a:r>
            <a:endParaRPr lang="en-US" sz="14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4195125" y="483721"/>
            <a:ext cx="432000" cy="164178"/>
            <a:chOff x="755576" y="620688"/>
            <a:chExt cx="3467100" cy="4404370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20688"/>
              <a:ext cx="34671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55576" y="2815258"/>
              <a:ext cx="34671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545605" y="711347"/>
            <a:ext cx="432000" cy="165600"/>
            <a:chOff x="2843213" y="2319338"/>
            <a:chExt cx="3457575" cy="4409107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2319338"/>
              <a:ext cx="3457575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43213" y="4509120"/>
              <a:ext cx="3457575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4545605" y="1151130"/>
            <a:ext cx="432000" cy="165600"/>
            <a:chOff x="2841129" y="2314575"/>
            <a:chExt cx="3467100" cy="4423395"/>
          </a:xfrm>
        </p:grpSpPr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129" y="2314575"/>
              <a:ext cx="34671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41129" y="4509120"/>
              <a:ext cx="34671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4195125" y="1426709"/>
            <a:ext cx="432000" cy="165600"/>
            <a:chOff x="4705300" y="513010"/>
            <a:chExt cx="3467100" cy="4453335"/>
          </a:xfrm>
        </p:grpSpPr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00" y="513010"/>
              <a:ext cx="34671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705300" y="2737495"/>
              <a:ext cx="34671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7628500" y="1516543"/>
            <a:ext cx="432000" cy="165600"/>
            <a:chOff x="2838450" y="2309813"/>
            <a:chExt cx="3467100" cy="4461945"/>
          </a:xfrm>
        </p:grpSpPr>
        <p:pic>
          <p:nvPicPr>
            <p:cNvPr id="69" name="Picture 6"/>
            <p:cNvPicPr>
              <a:picLocks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450" y="2309813"/>
              <a:ext cx="346710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838450" y="4533383"/>
              <a:ext cx="346710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70"/>
          <p:cNvGrpSpPr/>
          <p:nvPr/>
        </p:nvGrpSpPr>
        <p:grpSpPr>
          <a:xfrm>
            <a:off x="7628500" y="417564"/>
            <a:ext cx="432000" cy="165600"/>
            <a:chOff x="4921324" y="1271170"/>
            <a:chExt cx="3470401" cy="4443086"/>
          </a:xfrm>
        </p:grpSpPr>
        <p:pic>
          <p:nvPicPr>
            <p:cNvPr id="72" name="Picture 7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625" y="1271170"/>
              <a:ext cx="346710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921324" y="3475881"/>
              <a:ext cx="346710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73"/>
          <p:cNvGrpSpPr/>
          <p:nvPr/>
        </p:nvGrpSpPr>
        <p:grpSpPr>
          <a:xfrm>
            <a:off x="8187753" y="1195869"/>
            <a:ext cx="432000" cy="165600"/>
            <a:chOff x="4283968" y="2542658"/>
            <a:chExt cx="3219450" cy="4470276"/>
          </a:xfrm>
        </p:grpSpPr>
        <p:pic>
          <p:nvPicPr>
            <p:cNvPr id="75" name="Picture 8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542658"/>
              <a:ext cx="3219450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8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283968" y="4765034"/>
              <a:ext cx="3219450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8187753" y="748834"/>
            <a:ext cx="432000" cy="165600"/>
            <a:chOff x="5325826" y="1346394"/>
            <a:chExt cx="3467100" cy="4494197"/>
          </a:xfrm>
        </p:grpSpPr>
        <p:pic>
          <p:nvPicPr>
            <p:cNvPr id="78" name="Picture 9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826" y="1346394"/>
              <a:ext cx="3467100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9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325826" y="3583166"/>
              <a:ext cx="3467100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65555"/>
              </p:ext>
            </p:extLst>
          </p:nvPr>
        </p:nvGraphicFramePr>
        <p:xfrm>
          <a:off x="1012048" y="379760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9" name="Equation" r:id="rId33" imgW="1701720" imgH="317160" progId="Equation.DSMT4">
                  <p:embed/>
                </p:oleObj>
              </mc:Choice>
              <mc:Fallback>
                <p:oleObj name="Equation" r:id="rId33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12048" y="379760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21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2848" y="-22820"/>
            <a:ext cx="621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“Circular” arrays of coupled waveguides with loss and gain</a:t>
            </a:r>
            <a:endParaRPr lang="en-US" sz="200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72703" y="278537"/>
            <a:ext cx="1576652" cy="1524037"/>
            <a:chOff x="707958" y="1453904"/>
            <a:chExt cx="1576652" cy="1524037"/>
          </a:xfrm>
        </p:grpSpPr>
        <p:grpSp>
          <p:nvGrpSpPr>
            <p:cNvPr id="4" name="Group 3"/>
            <p:cNvGrpSpPr/>
            <p:nvPr/>
          </p:nvGrpSpPr>
          <p:grpSpPr>
            <a:xfrm>
              <a:off x="707958" y="1453904"/>
              <a:ext cx="1459901" cy="1524037"/>
              <a:chOff x="1985550" y="1577955"/>
              <a:chExt cx="3254619" cy="339760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985550" y="1990207"/>
                <a:ext cx="3254619" cy="2444089"/>
                <a:chOff x="1932229" y="1852633"/>
                <a:chExt cx="2414221" cy="1812982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2779311" y="1852633"/>
                  <a:ext cx="504056" cy="504055"/>
                </a:xfrm>
                <a:prstGeom prst="rect">
                  <a:avLst/>
                </a:prstGeom>
                <a:solidFill>
                  <a:srgbClr val="FF9933"/>
                </a:solidFill>
                <a:ln w="12700"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3464417" y="2493402"/>
                  <a:ext cx="504056" cy="504055"/>
                </a:xfrm>
                <a:prstGeom prst="rect">
                  <a:avLst/>
                </a:prstGeom>
                <a:solidFill>
                  <a:srgbClr val="0070C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125711" y="2501279"/>
                  <a:ext cx="504056" cy="504056"/>
                </a:xfrm>
                <a:prstGeom prst="rect">
                  <a:avLst/>
                </a:prstGeom>
                <a:solidFill>
                  <a:srgbClr val="0070C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779311" y="3161560"/>
                  <a:ext cx="504056" cy="504055"/>
                </a:xfrm>
                <a:prstGeom prst="rect">
                  <a:avLst/>
                </a:prstGeom>
                <a:solidFill>
                  <a:srgbClr val="FF9933"/>
                </a:solidFill>
                <a:ln w="12700">
                  <a:solidFill>
                    <a:srgbClr val="FF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452274" y="2501279"/>
                  <a:ext cx="894176" cy="8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981086" y="2492896"/>
                  <a:ext cx="0" cy="95558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452274" y="2492896"/>
                  <a:ext cx="7944" cy="94626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932229" y="2747587"/>
                  <a:ext cx="2345899" cy="57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452274" y="3003333"/>
                  <a:ext cx="884650" cy="31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460219" y="3302316"/>
                  <a:ext cx="51149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rot="16200000">
                  <a:off x="3956215" y="2747587"/>
                  <a:ext cx="51149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Oval 8"/>
              <p:cNvSpPr/>
              <p:nvPr/>
            </p:nvSpPr>
            <p:spPr>
              <a:xfrm>
                <a:off x="2555776" y="2272102"/>
                <a:ext cx="1879774" cy="18569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V="1">
                <a:off x="1777887" y="3272899"/>
                <a:ext cx="3397601" cy="771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467262" y="2342798"/>
                <a:ext cx="415890" cy="85099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1773537"/>
                </p:ext>
              </p:extLst>
            </p:nvPr>
          </p:nvGraphicFramePr>
          <p:xfrm>
            <a:off x="1356760" y="1927527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638" name="Equation" r:id="rId3" imgW="126720" imgH="139680" progId="Equation.DSMT4">
                    <p:embed/>
                  </p:oleObj>
                </mc:Choice>
                <mc:Fallback>
                  <p:oleObj name="Equation" r:id="rId3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56760" y="1927527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2428113"/>
                </p:ext>
              </p:extLst>
            </p:nvPr>
          </p:nvGraphicFramePr>
          <p:xfrm>
            <a:off x="1716517" y="2375247"/>
            <a:ext cx="1651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639" name="Equation" r:id="rId5" imgW="164880" imgH="152280" progId="Equation.DSMT4">
                    <p:embed/>
                  </p:oleObj>
                </mc:Choice>
                <mc:Fallback>
                  <p:oleObj name="Equation" r:id="rId5" imgW="16488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716517" y="2375247"/>
                          <a:ext cx="1651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9410157"/>
                </p:ext>
              </p:extLst>
            </p:nvPr>
          </p:nvGraphicFramePr>
          <p:xfrm>
            <a:off x="2119510" y="2114307"/>
            <a:ext cx="1651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640" name="Equation" r:id="rId7" imgW="164880" imgH="152280" progId="Equation.DSMT4">
                    <p:embed/>
                  </p:oleObj>
                </mc:Choice>
                <mc:Fallback>
                  <p:oleObj name="Equation" r:id="rId7" imgW="16488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119510" y="2114307"/>
                          <a:ext cx="1651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188334"/>
              </p:ext>
            </p:extLst>
          </p:nvPr>
        </p:nvGraphicFramePr>
        <p:xfrm>
          <a:off x="3870101" y="307718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1" name="Graph" r:id="rId9" imgW="4067280" imgH="2926080" progId="Origin50.Graph">
                  <p:embed/>
                </p:oleObj>
              </mc:Choice>
              <mc:Fallback>
                <p:oleObj name="Graph" r:id="rId9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70101" y="307718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597153"/>
              </p:ext>
            </p:extLst>
          </p:nvPr>
        </p:nvGraphicFramePr>
        <p:xfrm>
          <a:off x="6444488" y="321786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2" name="Graph" r:id="rId11" imgW="4067280" imgH="2926080" progId="Origin50.Graph">
                  <p:embed/>
                </p:oleObj>
              </mc:Choice>
              <mc:Fallback>
                <p:oleObj name="Graph" r:id="rId11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44488" y="321786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59337"/>
              </p:ext>
            </p:extLst>
          </p:nvPr>
        </p:nvGraphicFramePr>
        <p:xfrm>
          <a:off x="3870101" y="1999783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3" name="Graph" r:id="rId13" imgW="4067280" imgH="2926080" progId="Origin50.Graph">
                  <p:embed/>
                </p:oleObj>
              </mc:Choice>
              <mc:Fallback>
                <p:oleObj name="Graph" r:id="rId13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70101" y="1999783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56229"/>
              </p:ext>
            </p:extLst>
          </p:nvPr>
        </p:nvGraphicFramePr>
        <p:xfrm>
          <a:off x="6444488" y="1981148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4" name="Graph" r:id="rId15" imgW="4067280" imgH="2926080" progId="Origin50.Graph">
                  <p:embed/>
                </p:oleObj>
              </mc:Choice>
              <mc:Fallback>
                <p:oleObj name="Graph" r:id="rId15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44488" y="1981148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12839"/>
              </p:ext>
            </p:extLst>
          </p:nvPr>
        </p:nvGraphicFramePr>
        <p:xfrm>
          <a:off x="3870101" y="3701975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5" name="Graph" r:id="rId17" imgW="4067280" imgH="2926080" progId="Origin50.Graph">
                  <p:embed/>
                </p:oleObj>
              </mc:Choice>
              <mc:Fallback>
                <p:oleObj name="Graph" r:id="rId17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70101" y="3701975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927920"/>
              </p:ext>
            </p:extLst>
          </p:nvPr>
        </p:nvGraphicFramePr>
        <p:xfrm>
          <a:off x="6444488" y="3687906"/>
          <a:ext cx="2520000" cy="18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6" name="Graph" r:id="rId19" imgW="4067280" imgH="2926080" progId="Origin50.Graph">
                  <p:embed/>
                </p:oleObj>
              </mc:Choice>
              <mc:Fallback>
                <p:oleObj name="Graph" r:id="rId19" imgW="406728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444488" y="3687906"/>
                        <a:ext cx="2520000" cy="18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232899"/>
              </p:ext>
            </p:extLst>
          </p:nvPr>
        </p:nvGraphicFramePr>
        <p:xfrm>
          <a:off x="567756" y="739564"/>
          <a:ext cx="6985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7" name="Equation" r:id="rId21" imgW="698400" imgH="444240" progId="Equation.DSMT4">
                  <p:embed/>
                </p:oleObj>
              </mc:Choice>
              <mc:Fallback>
                <p:oleObj name="Equation" r:id="rId21" imgW="6984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67756" y="739564"/>
                        <a:ext cx="6985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869473"/>
              </p:ext>
            </p:extLst>
          </p:nvPr>
        </p:nvGraphicFramePr>
        <p:xfrm>
          <a:off x="451796" y="1288036"/>
          <a:ext cx="1270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48" name="Equation" r:id="rId23" imgW="1269720" imgH="825480" progId="Equation.DSMT4">
                  <p:embed/>
                </p:oleObj>
              </mc:Choice>
              <mc:Fallback>
                <p:oleObj name="Equation" r:id="rId23" imgW="126972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96" y="1288036"/>
                        <a:ext cx="1270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778424" y="1878182"/>
            <a:ext cx="1545785" cy="1524037"/>
            <a:chOff x="1418662" y="4045320"/>
            <a:chExt cx="1545785" cy="1524037"/>
          </a:xfrm>
        </p:grpSpPr>
        <p:sp>
          <p:nvSpPr>
            <p:cNvPr id="32" name="Rectangle 31"/>
            <p:cNvSpPr/>
            <p:nvPr/>
          </p:nvSpPr>
          <p:spPr>
            <a:xfrm>
              <a:off x="1418662" y="4652727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36324" y="4125402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64135" y="4125402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659640" y="4652727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36324" y="5175905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364135" y="5161837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456874" y="4797152"/>
              <a:ext cx="1467393" cy="1730"/>
            </a:xfrm>
            <a:prstGeom prst="line">
              <a:avLst/>
            </a:prstGeom>
            <a:ln w="9525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1564758" y="4168130"/>
              <a:ext cx="1260000" cy="126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6200000" flipV="1">
              <a:off x="1431472" y="4805609"/>
              <a:ext cx="1524037" cy="3460"/>
            </a:xfrm>
            <a:prstGeom prst="line">
              <a:avLst/>
            </a:prstGeom>
            <a:ln w="9525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39" idx="7"/>
            </p:cNvCxnSpPr>
            <p:nvPr/>
          </p:nvCxnSpPr>
          <p:spPr>
            <a:xfrm flipV="1">
              <a:off x="2179312" y="4352653"/>
              <a:ext cx="460923" cy="455161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3574617"/>
                </p:ext>
              </p:extLst>
            </p:nvPr>
          </p:nvGraphicFramePr>
          <p:xfrm>
            <a:off x="2277268" y="4480663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649" name="Equation" r:id="rId25" imgW="126720" imgH="139680" progId="Equation.DSMT4">
                    <p:embed/>
                  </p:oleObj>
                </mc:Choice>
                <mc:Fallback>
                  <p:oleObj name="Equation" r:id="rId25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77268" y="4480663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81002"/>
              </p:ext>
            </p:extLst>
          </p:nvPr>
        </p:nvGraphicFramePr>
        <p:xfrm>
          <a:off x="559723" y="2576968"/>
          <a:ext cx="520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0" name="Equation" r:id="rId26" imgW="520560" imgH="190440" progId="Equation.DSMT4">
                  <p:embed/>
                </p:oleObj>
              </mc:Choice>
              <mc:Fallback>
                <p:oleObj name="Equation" r:id="rId26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9723" y="2576968"/>
                        <a:ext cx="520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10948" y="3550245"/>
            <a:ext cx="117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</a:rPr>
              <a:t>8 waveguides</a:t>
            </a:r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0948" y="2139715"/>
            <a:ext cx="117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alibri" panose="020F0502020204030204" pitchFamily="34" charset="0"/>
              </a:rPr>
              <a:t>6 waveguides</a:t>
            </a:r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0948" y="313840"/>
            <a:ext cx="117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</a:rPr>
              <a:t>4</a:t>
            </a:r>
            <a:r>
              <a:rPr lang="en-US" sz="1400" smtClean="0">
                <a:latin typeface="Calibri" panose="020F0502020204030204" pitchFamily="34" charset="0"/>
              </a:rPr>
              <a:t> waveguides</a:t>
            </a:r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36751" y="535181"/>
            <a:ext cx="78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003399"/>
                </a:solidFill>
                <a:latin typeface="Calibri" panose="020F0502020204030204" pitchFamily="34" charset="0"/>
              </a:rPr>
              <a:t>(TE-like)</a:t>
            </a:r>
            <a:endParaRPr lang="en-US" sz="1400" b="1">
              <a:solidFill>
                <a:srgbClr val="00339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843757"/>
              </p:ext>
            </p:extLst>
          </p:nvPr>
        </p:nvGraphicFramePr>
        <p:xfrm>
          <a:off x="497166" y="4024237"/>
          <a:ext cx="7366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1" name="Equation" r:id="rId28" imgW="736560" imgH="190440" progId="Equation.DSMT4">
                  <p:embed/>
                </p:oleObj>
              </mc:Choice>
              <mc:Fallback>
                <p:oleObj name="Equation" r:id="rId28" imgW="7365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166" y="4024237"/>
                        <a:ext cx="7366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1605351" y="3590388"/>
            <a:ext cx="1900336" cy="1885827"/>
            <a:chOff x="5002131" y="2187030"/>
            <a:chExt cx="1900336" cy="1885827"/>
          </a:xfrm>
        </p:grpSpPr>
        <p:sp>
          <p:nvSpPr>
            <p:cNvPr id="50" name="Rectangle 49"/>
            <p:cNvSpPr/>
            <p:nvPr/>
          </p:nvSpPr>
          <p:spPr>
            <a:xfrm>
              <a:off x="5798411" y="3768050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336375" y="3510533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243665" y="2430373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98411" y="2187030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45900" y="2416305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597660" y="2962513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02131" y="2973817"/>
              <a:ext cx="304807" cy="304807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56255" y="3510533"/>
              <a:ext cx="304807" cy="304807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148064" y="2191132"/>
              <a:ext cx="1677928" cy="1848919"/>
              <a:chOff x="5148064" y="2191132"/>
              <a:chExt cx="1677928" cy="1848919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156452" y="3114917"/>
                <a:ext cx="166954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>
                <a:off x="5148064" y="2191132"/>
                <a:ext cx="1602000" cy="1848919"/>
                <a:chOff x="5148064" y="2191132"/>
                <a:chExt cx="1602000" cy="1848919"/>
              </a:xfrm>
            </p:grpSpPr>
            <p:sp>
              <p:nvSpPr>
                <p:cNvPr id="63" name="Oval 62"/>
                <p:cNvSpPr>
                  <a:spLocks noChangeAspect="1"/>
                </p:cNvSpPr>
                <p:nvPr/>
              </p:nvSpPr>
              <p:spPr>
                <a:xfrm>
                  <a:off x="5148064" y="2315988"/>
                  <a:ext cx="1602000" cy="160200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949977" y="2191132"/>
                  <a:ext cx="2" cy="1848919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9" name="Straight Arrow Connector 58"/>
            <p:cNvCxnSpPr/>
            <p:nvPr/>
          </p:nvCxnSpPr>
          <p:spPr>
            <a:xfrm flipV="1">
              <a:off x="5949064" y="2799978"/>
              <a:ext cx="734414" cy="314938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1217718"/>
                </p:ext>
              </p:extLst>
            </p:nvPr>
          </p:nvGraphicFramePr>
          <p:xfrm>
            <a:off x="6144617" y="2813819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652" name="Equation" r:id="rId30" imgW="126720" imgH="139680" progId="Equation.DSMT4">
                    <p:embed/>
                  </p:oleObj>
                </mc:Choice>
                <mc:Fallback>
                  <p:oleObj name="Equation" r:id="rId30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144617" y="2813819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54" y="470955"/>
            <a:ext cx="270000" cy="27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72" y="1494704"/>
            <a:ext cx="270000" cy="27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78" y="1127012"/>
            <a:ext cx="270000" cy="27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75" y="1240366"/>
            <a:ext cx="270000" cy="270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10" y="735935"/>
            <a:ext cx="270000" cy="270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3" y="777971"/>
            <a:ext cx="270000" cy="26961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89" y="1399576"/>
            <a:ext cx="270000" cy="27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24" y="965361"/>
            <a:ext cx="270000" cy="2700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45" y="1396452"/>
            <a:ext cx="270000" cy="270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52" y="593004"/>
            <a:ext cx="270000" cy="269619"/>
          </a:xfrm>
          <a:prstGeom prst="rect">
            <a:avLst/>
          </a:prstGeom>
        </p:spPr>
      </p:pic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494256"/>
              </p:ext>
            </p:extLst>
          </p:nvPr>
        </p:nvGraphicFramePr>
        <p:xfrm>
          <a:off x="250870" y="4925445"/>
          <a:ext cx="1511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3" name="Equation" r:id="rId37" imgW="1511280" imgH="545760" progId="Equation.DSMT4">
                  <p:embed/>
                </p:oleObj>
              </mc:Choice>
              <mc:Fallback>
                <p:oleObj name="Equation" r:id="rId37" imgW="15112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50870" y="4925445"/>
                        <a:ext cx="1511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Straight Connector 75"/>
          <p:cNvCxnSpPr/>
          <p:nvPr/>
        </p:nvCxnSpPr>
        <p:spPr>
          <a:xfrm flipV="1">
            <a:off x="2052285" y="528105"/>
            <a:ext cx="963513" cy="951890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16200000" flipV="1">
            <a:off x="2071335" y="528105"/>
            <a:ext cx="963513" cy="951890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718570"/>
              </p:ext>
            </p:extLst>
          </p:nvPr>
        </p:nvGraphicFramePr>
        <p:xfrm>
          <a:off x="2993573" y="336080"/>
          <a:ext cx="177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4" name="Equation" r:id="rId39" imgW="177480" imgH="203040" progId="Equation.DSMT4">
                  <p:embed/>
                </p:oleObj>
              </mc:Choice>
              <mc:Fallback>
                <p:oleObj name="Equation" r:id="rId39" imgW="177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993573" y="336080"/>
                        <a:ext cx="1778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104012"/>
              </p:ext>
            </p:extLst>
          </p:nvPr>
        </p:nvGraphicFramePr>
        <p:xfrm>
          <a:off x="1910781" y="368224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655" name="Equation" r:id="rId41" imgW="190440" imgH="241200" progId="Equation.DSMT4">
                  <p:embed/>
                </p:oleObj>
              </mc:Choice>
              <mc:Fallback>
                <p:oleObj name="Equation" r:id="rId41" imgW="190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781" y="368224"/>
                        <a:ext cx="1905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0" name="Straight Connector 79"/>
          <p:cNvCxnSpPr/>
          <p:nvPr/>
        </p:nvCxnSpPr>
        <p:spPr>
          <a:xfrm flipV="1">
            <a:off x="1751284" y="2139715"/>
            <a:ext cx="1677928" cy="939959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2552284" y="1841424"/>
            <a:ext cx="2699" cy="1560796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8000000" flipV="1">
            <a:off x="2583561" y="1793795"/>
            <a:ext cx="0" cy="1708820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320000" flipV="1">
            <a:off x="2554846" y="3528871"/>
            <a:ext cx="2202" cy="2032065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6720000" flipV="1">
            <a:off x="2526252" y="3519329"/>
            <a:ext cx="2202" cy="2032065"/>
          </a:xfrm>
          <a:prstGeom prst="line">
            <a:avLst/>
          </a:prstGeom>
          <a:ln w="127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/>
          <a:stretch/>
        </p:blipFill>
        <p:spPr bwMode="auto">
          <a:xfrm>
            <a:off x="1798566" y="1921396"/>
            <a:ext cx="162130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9" y="1921636"/>
            <a:ext cx="152336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5704"/>
            <a:ext cx="1872208" cy="138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"/>
          <a:stretch/>
        </p:blipFill>
        <p:spPr bwMode="auto">
          <a:xfrm>
            <a:off x="395536" y="49188"/>
            <a:ext cx="288297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/>
          <a:stretch/>
        </p:blipFill>
        <p:spPr bwMode="auto">
          <a:xfrm>
            <a:off x="4572000" y="113867"/>
            <a:ext cx="3813299" cy="101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2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 bwMode="auto">
          <a:xfrm>
            <a:off x="5934817" y="3402340"/>
            <a:ext cx="3173687" cy="208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47812"/>
            <a:ext cx="2758902" cy="322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2" y="1238052"/>
            <a:ext cx="2803728" cy="19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4381862"/>
            <a:ext cx="3066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Is there really anything new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under the Sun?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Yes! (hopefully…)</a:t>
            </a:r>
            <a:endParaRPr lang="cs-CZ" sz="200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6464" y="409228"/>
            <a:ext cx="1857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45 years of </a:t>
            </a:r>
          </a:p>
          <a:p>
            <a:pPr algn="ctr"/>
            <a:r>
              <a:rPr lang="en-US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Integrated Optics:</a:t>
            </a:r>
            <a:endParaRPr lang="cs-CZ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Calibri" panose="020F050202020403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9569</TotalTime>
  <Words>3828</Words>
  <Application>Microsoft Office PowerPoint</Application>
  <PresentationFormat>On-screen Show (16:10)</PresentationFormat>
  <Paragraphs>706</Paragraphs>
  <Slides>96</Slides>
  <Notes>2</Notes>
  <HiddenSlides>1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96</vt:i4>
      </vt:variant>
    </vt:vector>
  </HeadingPairs>
  <TitlesOfParts>
    <vt:vector size="108" baseType="lpstr">
      <vt:lpstr>Arial</vt:lpstr>
      <vt:lpstr>Calibri</vt:lpstr>
      <vt:lpstr>Euclid Symbol</vt:lpstr>
      <vt:lpstr>Symbol</vt:lpstr>
      <vt:lpstr>Times New Roman</vt:lpstr>
      <vt:lpstr>Wingdings</vt:lpstr>
      <vt:lpstr>Default Design</vt:lpstr>
      <vt:lpstr>Custom Design</vt:lpstr>
      <vt:lpstr>Equation</vt:lpstr>
      <vt:lpstr>Graph</vt:lpstr>
      <vt:lpstr>CorelDRAW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Jiri Ctyroky</dc:creator>
  <cp:lastModifiedBy>jiri</cp:lastModifiedBy>
  <cp:revision>706</cp:revision>
  <cp:lastPrinted>2013-10-02T21:19:16Z</cp:lastPrinted>
  <dcterms:created xsi:type="dcterms:W3CDTF">2009-09-18T19:18:12Z</dcterms:created>
  <dcterms:modified xsi:type="dcterms:W3CDTF">2014-08-19T16:06:43Z</dcterms:modified>
</cp:coreProperties>
</file>