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90" r:id="rId4"/>
    <p:sldId id="292" r:id="rId5"/>
    <p:sldId id="293" r:id="rId6"/>
    <p:sldId id="294" r:id="rId7"/>
    <p:sldId id="296" r:id="rId8"/>
    <p:sldId id="295" r:id="rId9"/>
    <p:sldId id="259" r:id="rId10"/>
    <p:sldId id="258" r:id="rId11"/>
    <p:sldId id="261" r:id="rId12"/>
    <p:sldId id="263" r:id="rId13"/>
    <p:sldId id="262" r:id="rId14"/>
    <p:sldId id="289" r:id="rId15"/>
    <p:sldId id="288" r:id="rId16"/>
    <p:sldId id="265" r:id="rId17"/>
    <p:sldId id="273" r:id="rId18"/>
    <p:sldId id="276" r:id="rId19"/>
    <p:sldId id="278" r:id="rId20"/>
    <p:sldId id="281" r:id="rId21"/>
    <p:sldId id="283" r:id="rId22"/>
    <p:sldId id="284" r:id="rId23"/>
    <p:sldId id="286" r:id="rId24"/>
    <p:sldId id="287"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C33"/>
    <a:srgbClr val="FF9900"/>
    <a:srgbClr val="FFFFFF"/>
    <a:srgbClr val="C88A0E"/>
    <a:srgbClr val="F0B030"/>
    <a:srgbClr val="8EB149"/>
    <a:srgbClr val="A9C571"/>
    <a:srgbClr val="F89F56"/>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40" autoAdjust="0"/>
  </p:normalViewPr>
  <p:slideViewPr>
    <p:cSldViewPr>
      <p:cViewPr varScale="1">
        <p:scale>
          <a:sx n="55" d="100"/>
          <a:sy n="55" d="100"/>
        </p:scale>
        <p:origin x="-180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AD3D3-B170-43A8-902F-7DA5434D67A0}" type="datetimeFigureOut">
              <a:rPr lang="en-US" smtClean="0"/>
              <a:pPr/>
              <a:t>4/1/2014</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E3E4F-06B8-46D6-A185-123BE78609B0}" type="slidenum">
              <a:rPr lang="en-US" smtClean="0"/>
              <a:pPr/>
              <a:t>‹#›</a:t>
            </a:fld>
            <a:endParaRPr lang="en-US"/>
          </a:p>
        </p:txBody>
      </p:sp>
    </p:spTree>
    <p:extLst>
      <p:ext uri="{BB962C8B-B14F-4D97-AF65-F5344CB8AC3E}">
        <p14:creationId xmlns:p14="http://schemas.microsoft.com/office/powerpoint/2010/main" xmlns="" val="396329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Co je to vlastně evoluce? Je to pozvolný</a:t>
            </a:r>
            <a:r>
              <a:rPr lang="cs-CZ" baseline="0" dirty="0" smtClean="0"/>
              <a:t> proces, který vede k rozvoji a rozrůznění života na naší planetě. Tento proces vede ke vzniku nových druhů, což nazýváme </a:t>
            </a:r>
            <a:r>
              <a:rPr lang="cs-CZ" baseline="0" dirty="0" err="1" smtClean="0"/>
              <a:t>speciace</a:t>
            </a:r>
            <a:r>
              <a:rPr lang="cs-CZ" baseline="0" dirty="0" smtClean="0"/>
              <a:t> (druhy = </a:t>
            </a:r>
            <a:r>
              <a:rPr lang="cs-CZ" baseline="0" dirty="0" err="1" smtClean="0"/>
              <a:t>specie</a:t>
            </a:r>
            <a:r>
              <a:rPr lang="cs-CZ" baseline="0" dirty="0" smtClean="0"/>
              <a:t>). Lidé se od počátku věků snaží objasnit, jakým způsobem nové druhy vznikají. Během historie lidstva bylo ustanoveno a znovu překonáno velké množství teorií, které se snažily vznik nových druhů vysvětlit. Dnes se vědní obor, která se tímto problémem zabývá, nazývá Evoluční biologie.  (obr. Znázorňuje umělecké ztvárnění evoluce člověka, nikoliv realitu </a:t>
            </a:r>
            <a:r>
              <a:rPr lang="cs-CZ" baseline="0" dirty="0" smtClean="0">
                <a:sym typeface="Wingdings" panose="05000000000000000000" pitchFamily="2" charset="2"/>
              </a:rPr>
              <a:t></a:t>
            </a:r>
            <a:endParaRPr lang="cs-CZ" dirty="0" smtClean="0"/>
          </a:p>
          <a:p>
            <a:endParaRPr lang="cs-CZ" dirty="0" smtClean="0"/>
          </a:p>
          <a:p>
            <a:r>
              <a:rPr lang="en-US" dirty="0" smtClean="0"/>
              <a:t>http://elf.blog.cz/0706/evoluce-esej-do-paleontologie</a:t>
            </a:r>
            <a:endParaRPr lang="cs-CZ" dirty="0" smtClean="0"/>
          </a:p>
          <a:p>
            <a:r>
              <a:rPr lang="en-US" dirty="0" smtClean="0"/>
              <a:t>http://www.abicko.cz/clanek/casopis-abc/6672/abeceda-zajimavosti.html</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2</a:t>
            </a:fld>
            <a:endParaRPr lang="en-US"/>
          </a:p>
        </p:txBody>
      </p:sp>
    </p:spTree>
    <p:extLst>
      <p:ext uri="{BB962C8B-B14F-4D97-AF65-F5344CB8AC3E}">
        <p14:creationId xmlns:p14="http://schemas.microsoft.com/office/powerpoint/2010/main" xmlns="" val="63615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Předek myši domácí (</a:t>
            </a:r>
            <a:r>
              <a:rPr lang="cs-CZ" sz="1200" b="0" i="1" dirty="0" err="1" smtClean="0"/>
              <a:t>Mus</a:t>
            </a:r>
            <a:r>
              <a:rPr lang="cs-CZ" sz="1200" b="0" i="1" dirty="0" smtClean="0"/>
              <a:t> </a:t>
            </a:r>
            <a:r>
              <a:rPr lang="cs-CZ" sz="1200" b="0" i="1" dirty="0" err="1" smtClean="0"/>
              <a:t>musculus</a:t>
            </a:r>
            <a:r>
              <a:rPr lang="cs-CZ" sz="1200" b="0" dirty="0" smtClean="0"/>
              <a:t>) vznikl v oblasti dnešního Pákistánu a severní Indie (červená hvězdička) přibližně před půl milionem let. Z oblasti svého vzniku se pak začal šířit různými směry. Do Evropy myši doputovaly dvěma proudy. Severní cestou se šířily myši, které daly vznik poddruhu </a:t>
            </a:r>
            <a:r>
              <a:rPr lang="cs-CZ" sz="1200" b="0" i="1" dirty="0" err="1" smtClean="0"/>
              <a:t>Mus</a:t>
            </a:r>
            <a:r>
              <a:rPr lang="cs-CZ" sz="1200" b="0" i="1" dirty="0" smtClean="0"/>
              <a:t> </a:t>
            </a:r>
            <a:r>
              <a:rPr lang="cs-CZ" sz="1200" b="0" i="1" dirty="0" err="1" smtClean="0"/>
              <a:t>musculus</a:t>
            </a:r>
            <a:r>
              <a:rPr lang="cs-CZ" sz="1200" b="0" i="1" dirty="0" smtClean="0"/>
              <a:t> </a:t>
            </a:r>
            <a:r>
              <a:rPr lang="cs-CZ" sz="1200" b="0" i="1" dirty="0" err="1" smtClean="0"/>
              <a:t>musculus</a:t>
            </a:r>
            <a:r>
              <a:rPr lang="cs-CZ" sz="1200" b="0" dirty="0" smtClean="0"/>
              <a:t>. Osídlily východní Evropu, severní Asii a Sibiř (modré šipky). Druhý proud, který se vyvinul v poddruh </a:t>
            </a:r>
            <a:r>
              <a:rPr lang="cs-CZ" sz="1200" b="0" i="1" dirty="0" err="1" smtClean="0"/>
              <a:t>Mus</a:t>
            </a:r>
            <a:r>
              <a:rPr lang="cs-CZ" sz="1200" b="0" i="1" dirty="0" smtClean="0"/>
              <a:t> </a:t>
            </a:r>
            <a:r>
              <a:rPr lang="cs-CZ" sz="1200" b="0" i="1" dirty="0" err="1" smtClean="0"/>
              <a:t>musculus</a:t>
            </a:r>
            <a:r>
              <a:rPr lang="cs-CZ" sz="1200" b="0" i="1" dirty="0" smtClean="0"/>
              <a:t> </a:t>
            </a:r>
            <a:r>
              <a:rPr lang="cs-CZ" sz="1200" b="0" i="1" dirty="0" err="1" smtClean="0"/>
              <a:t>domesticus</a:t>
            </a:r>
            <a:r>
              <a:rPr lang="cs-CZ" sz="1200" b="0" dirty="0" smtClean="0"/>
              <a:t>, putoval přes oblast středního a blízkého východu a dále středomořím (červené šipky). Tyto myši osídlily západní Evropu, severní Afriku a s rozvojem lodní dopravy i Austrálii a obě Ameriky. Mimo tyto dva poddruhy se v Asii vyskytuje ještě poddruh myši zvaný </a:t>
            </a:r>
            <a:r>
              <a:rPr lang="cs-CZ" sz="1200" b="0" i="1" dirty="0" smtClean="0"/>
              <a:t>M. m. </a:t>
            </a:r>
            <a:r>
              <a:rPr lang="cs-CZ" sz="1200" b="0" i="1" dirty="0" err="1" smtClean="0"/>
              <a:t>castaneus</a:t>
            </a:r>
            <a:r>
              <a:rPr lang="cs-CZ" sz="1200" b="0" i="1" dirty="0" smtClean="0"/>
              <a:t> (</a:t>
            </a:r>
            <a:r>
              <a:rPr lang="cs-CZ" sz="1200" b="0" i="0" dirty="0" smtClean="0"/>
              <a:t>žluté šipky) </a:t>
            </a:r>
            <a:r>
              <a:rPr lang="cs-CZ" sz="1200" b="0" dirty="0" smtClean="0"/>
              <a:t>a kříženci (uvedení názvy v uvozovkách) mezi uvedenými druhy na místech, kde se jejich areály setkávají.</a:t>
            </a:r>
          </a:p>
          <a:p>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11</a:t>
            </a:fld>
            <a:endParaRPr lang="en-US"/>
          </a:p>
        </p:txBody>
      </p:sp>
    </p:spTree>
    <p:extLst>
      <p:ext uri="{BB962C8B-B14F-4D97-AF65-F5344CB8AC3E}">
        <p14:creationId xmlns:p14="http://schemas.microsoft.com/office/powerpoint/2010/main" xmlns="" val="323822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Postupně, s rozvojem zemědělství, se myši z volně žijících tvorů měnily na zvířata </a:t>
            </a:r>
            <a:r>
              <a:rPr lang="cs-CZ" sz="1200" b="0" dirty="0" err="1" smtClean="0"/>
              <a:t>synantropní</a:t>
            </a:r>
            <a:r>
              <a:rPr lang="cs-CZ" sz="1200" b="0" dirty="0" smtClean="0"/>
              <a:t>, tj. vázaná na člověka. Ve chvíli, kdy si člověk začal dělat zásoby plodin a shromažďovat je na jednom místě, myš zjistila, že jí bude lépe v dobře zásobené sýpce. Jak se posléze zemědělství šířilo z oblasti Mezopotámie, myši člověka následovaly na jeho cestě. </a:t>
            </a:r>
            <a:r>
              <a:rPr lang="cs-CZ" dirty="0" smtClean="0"/>
              <a:t>Pro zajímavost, v oblasti středomoří a na Balkáně se vyskytují  druhy myši , které nejsou vázáné na člověka a vyskytují se ve volné přírodě (</a:t>
            </a:r>
            <a:r>
              <a:rPr lang="cs-CZ" dirty="0" err="1" smtClean="0"/>
              <a:t>Mus</a:t>
            </a:r>
            <a:r>
              <a:rPr lang="cs-CZ" dirty="0" smtClean="0"/>
              <a:t> </a:t>
            </a:r>
            <a:r>
              <a:rPr lang="cs-CZ" dirty="0" err="1" smtClean="0"/>
              <a:t>sprettus</a:t>
            </a:r>
            <a:r>
              <a:rPr lang="cs-CZ" dirty="0" smtClean="0"/>
              <a:t>, </a:t>
            </a:r>
            <a:r>
              <a:rPr lang="cs-CZ" dirty="0" err="1" smtClean="0"/>
              <a:t>Mus</a:t>
            </a:r>
            <a:r>
              <a:rPr lang="cs-CZ" dirty="0" smtClean="0"/>
              <a:t> </a:t>
            </a:r>
            <a:r>
              <a:rPr lang="cs-CZ" dirty="0" err="1" smtClean="0"/>
              <a:t>macedonicus</a:t>
            </a:r>
            <a:r>
              <a:rPr lang="cs-CZ" dirty="0" smtClean="0"/>
              <a:t>, </a:t>
            </a:r>
            <a:r>
              <a:rPr lang="cs-CZ" dirty="0" err="1" smtClean="0"/>
              <a:t>Mus</a:t>
            </a:r>
            <a:r>
              <a:rPr lang="cs-CZ" dirty="0" smtClean="0"/>
              <a:t> </a:t>
            </a:r>
            <a:r>
              <a:rPr lang="cs-CZ" dirty="0" err="1" smtClean="0"/>
              <a:t>spicilegus</a:t>
            </a:r>
            <a:r>
              <a:rPr lang="cs-CZ" dirty="0" smtClean="0"/>
              <a:t>).</a:t>
            </a:r>
            <a:endParaRPr lang="cs-CZ" sz="1200" b="0" i="1" dirty="0" smtClean="0"/>
          </a:p>
          <a:p>
            <a:endParaRPr lang="cs-CZ" b="0" dirty="0" smtClean="0"/>
          </a:p>
          <a:p>
            <a:r>
              <a:rPr lang="en-US" b="0" dirty="0" smtClean="0"/>
              <a:t>http://www.standeyo.com/NEWS/08_Food_Water/080509.wheat.surplus.threat.html</a:t>
            </a:r>
            <a:endParaRPr lang="cs-CZ" b="0" dirty="0" smtClean="0"/>
          </a:p>
          <a:p>
            <a:r>
              <a:rPr lang="en-US" b="0" dirty="0" smtClean="0"/>
              <a:t>http://zlobil.ic.cz/historie.html</a:t>
            </a:r>
            <a:endParaRPr lang="cs-CZ" b="0" dirty="0" smtClean="0"/>
          </a:p>
          <a:p>
            <a:r>
              <a:rPr lang="en-US" b="0" dirty="0" smtClean="0"/>
              <a:t>http://margekatherine.com/2011/07/16/quotes-to-inspire/</a:t>
            </a:r>
            <a:endParaRPr lang="cs-CZ" b="0" dirty="0" smtClean="0"/>
          </a:p>
          <a:p>
            <a:r>
              <a:rPr lang="en-US" b="0" dirty="0" smtClean="0"/>
              <a:t>http://www.nbcnews.com/id/46184222/ns/technology_and_science-science/t/house-mice-serenade-mates-bird-song/#.UyBZm4U0GUk</a:t>
            </a:r>
            <a:endParaRPr lang="en-US" b="0"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12</a:t>
            </a:fld>
            <a:endParaRPr lang="en-US"/>
          </a:p>
        </p:txBody>
      </p:sp>
    </p:spTree>
    <p:extLst>
      <p:ext uri="{BB962C8B-B14F-4D97-AF65-F5344CB8AC3E}">
        <p14:creationId xmlns:p14="http://schemas.microsoft.com/office/powerpoint/2010/main" xmlns="" val="4965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V </a:t>
            </a:r>
            <a:r>
              <a:rPr lang="en-US" sz="1200" b="0" dirty="0" err="1" smtClean="0"/>
              <a:t>Evrop</a:t>
            </a:r>
            <a:r>
              <a:rPr lang="cs-CZ" sz="1200" b="0" dirty="0" smtClean="0"/>
              <a:t>ě se nacházejí dva poddruhy myši domácí, již zmíněné </a:t>
            </a:r>
            <a:r>
              <a:rPr lang="cs-CZ" sz="1200" b="0" i="1" dirty="0" smtClean="0"/>
              <a:t>M. m. </a:t>
            </a:r>
            <a:r>
              <a:rPr lang="cs-CZ" sz="1200" b="0" i="1" dirty="0" err="1" smtClean="0"/>
              <a:t>musculus</a:t>
            </a:r>
            <a:r>
              <a:rPr lang="cs-CZ" sz="1200" b="0" i="1" dirty="0" smtClean="0"/>
              <a:t> </a:t>
            </a:r>
            <a:r>
              <a:rPr lang="cs-CZ" sz="1200" b="0" dirty="0" smtClean="0"/>
              <a:t>a </a:t>
            </a:r>
            <a:r>
              <a:rPr lang="cs-CZ" sz="1200" b="0" i="1" dirty="0" smtClean="0"/>
              <a:t>M. m. </a:t>
            </a:r>
            <a:r>
              <a:rPr lang="cs-CZ" sz="1200" b="0" i="1" dirty="0" err="1" smtClean="0"/>
              <a:t>domesticus</a:t>
            </a:r>
            <a:r>
              <a:rPr lang="cs-CZ" sz="1200" b="0" dirty="0" smtClean="0"/>
              <a:t>. Tyto dva poddruhy se druhotně setkaly před cca dvěma a půl tisíci lety a vytvořily tzv. hybridní zónu (fialová čára). Tato zóna probíhá napříč celou Evropou, od Skandinávie po Černé</a:t>
            </a:r>
            <a:r>
              <a:rPr lang="cs-CZ" sz="1200" b="0" baseline="0" dirty="0" smtClean="0"/>
              <a:t> moře,</a:t>
            </a:r>
            <a:r>
              <a:rPr lang="cs-CZ" sz="1200" b="0" dirty="0" smtClean="0"/>
              <a:t> v šířce 25-30 km. </a:t>
            </a:r>
            <a:r>
              <a:rPr lang="en-US" sz="1200" b="0" dirty="0" smtClean="0"/>
              <a:t>Je </a:t>
            </a:r>
            <a:r>
              <a:rPr lang="en-US" sz="1200" b="0" dirty="0" err="1" smtClean="0"/>
              <a:t>po</a:t>
            </a:r>
            <a:r>
              <a:rPr lang="cs-CZ" sz="1200" b="0" dirty="0" err="1" smtClean="0"/>
              <a:t>zoruhodné</a:t>
            </a:r>
            <a:r>
              <a:rPr lang="cs-CZ" sz="1200" b="0" dirty="0" smtClean="0"/>
              <a:t>, že se jedná o</a:t>
            </a:r>
            <a:r>
              <a:rPr lang="cs-CZ" sz="1200" b="0" baseline="0" dirty="0" smtClean="0"/>
              <a:t> velmi úzký pás v porovnání s areály výskytu obou druhů, které zahrnují miliony čtverečných kilometrů. </a:t>
            </a:r>
            <a:r>
              <a:rPr lang="cs-CZ" sz="1200" b="0" dirty="0" smtClean="0"/>
              <a:t>Na tomto území dochází k částečnému křížení obou poddruhů. Pro evoluční biology představuje toto území přírodní laboratoř, kde lze zkoumat procesy vedoucí ke vzniku nových druhů v přírodních podmínkách.</a:t>
            </a:r>
            <a:endParaRPr lang="cs-CZ" sz="1200" b="0" dirty="0" smtClean="0">
              <a:solidFill>
                <a:srgbClr val="FF0000"/>
              </a:solidFill>
            </a:endParaRPr>
          </a:p>
          <a:p>
            <a:endParaRPr lang="cs-CZ" dirty="0" smtClean="0"/>
          </a:p>
          <a:p>
            <a:r>
              <a:rPr lang="cs-CZ" dirty="0" smtClean="0"/>
              <a:t>Obrázek i foto: Miloš </a:t>
            </a:r>
            <a:r>
              <a:rPr lang="cs-CZ" dirty="0" err="1" smtClean="0"/>
              <a:t>Macholán</a:t>
            </a:r>
            <a:r>
              <a:rPr lang="cs-CZ" dirty="0" smtClean="0"/>
              <a:t>.</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13</a:t>
            </a:fld>
            <a:endParaRPr lang="en-US"/>
          </a:p>
        </p:txBody>
      </p:sp>
    </p:spTree>
    <p:extLst>
      <p:ext uri="{BB962C8B-B14F-4D97-AF65-F5344CB8AC3E}">
        <p14:creationId xmlns:p14="http://schemas.microsoft.com/office/powerpoint/2010/main" xmlns="" val="164717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Myši žijí v sociálních jednotkách nazývaných démy. Na</a:t>
            </a:r>
            <a:r>
              <a:rPr lang="cs-CZ" baseline="0" dirty="0" smtClean="0"/>
              <a:t> vrcholu této skupiny stojí vedoucí samec, který je také otcem většiny mláďat. Svoje společenské postavení si myší samec musí získat bojem. Součástí souboje je ritualizované chování, kterým se samec snaží zastrašit svého soupeře a pokud možno zvítězit bez fyzického kontaktu, který je pro zvířata vyčerpávající a může vést k vážným zraněním. Výjimkou není ani smrt slabšího ze soupeřů, pokud nemá možnost útěku. Že své postavení musí samec hájit velmi tvrdě, dokládá i studie, kdy byl dominantní samec po své smrti pitván a po vyšetření jeho srdce vyšlo najevo, že během svého života utrpěl deset infarktů.</a:t>
            </a:r>
            <a:endParaRPr lang="cs-CZ" dirty="0" smtClean="0"/>
          </a:p>
          <a:p>
            <a:endParaRPr lang="cs-CZ" dirty="0" smtClean="0"/>
          </a:p>
          <a:p>
            <a:r>
              <a:rPr lang="en-US" dirty="0" smtClean="0"/>
              <a:t>http://www.pinterest.com/pin/256916353715837730/</a:t>
            </a:r>
            <a:endParaRPr lang="cs-CZ" dirty="0" smtClean="0"/>
          </a:p>
          <a:p>
            <a:r>
              <a:rPr lang="en-US" dirty="0" smtClean="0"/>
              <a:t>http://www.michaeljohngrist.com/2011/09/pros-cons-of-life-in-japan-2-fighting/#sthash.m6cbxOzf.dpbs</a:t>
            </a:r>
            <a:endParaRPr lang="cs-CZ" dirty="0" smtClean="0"/>
          </a:p>
          <a:p>
            <a:r>
              <a:rPr lang="en-US" dirty="0" smtClean="0"/>
              <a:t>http://www.pnas.org/content/96/22/12887/F2.expansion.html</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14</a:t>
            </a:fld>
            <a:endParaRPr lang="en-US"/>
          </a:p>
        </p:txBody>
      </p:sp>
    </p:spTree>
    <p:extLst>
      <p:ext uri="{BB962C8B-B14F-4D97-AF65-F5344CB8AC3E}">
        <p14:creationId xmlns:p14="http://schemas.microsoft.com/office/powerpoint/2010/main" xmlns="" val="21438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Gravidita u myši domácí trvá 20 dní. Po dvaceti dnech se rodí holátka (obr.č.1). Jsou slepá</a:t>
            </a:r>
            <a:r>
              <a:rPr lang="cs-CZ" baseline="0" dirty="0" smtClean="0"/>
              <a:t> a nemají vyvinuté uši. S matkou se dorozumívají ultrazvukem.</a:t>
            </a:r>
            <a:r>
              <a:rPr lang="cs-CZ" dirty="0" smtClean="0"/>
              <a:t> V jednom vrhu se může narodit až 12 mláďat</a:t>
            </a:r>
            <a:r>
              <a:rPr lang="cs-CZ" baseline="0" dirty="0" smtClean="0"/>
              <a:t>. Asi ve třetím dnu po narození se mláďatům v kůži zakládají chlupové váčky a začíná jim růst srst. </a:t>
            </a:r>
            <a:r>
              <a:rPr lang="cs-CZ" dirty="0" smtClean="0"/>
              <a:t>Na</a:t>
            </a:r>
            <a:r>
              <a:rPr lang="cs-CZ" baseline="0" dirty="0" smtClean="0"/>
              <a:t> obr. č. 2 jsou cca pětidenní mláďata. Ve věku 10. dní (obr.č.3) jsou myšky již osrstěné, ušní boltce jsou oddělené od hlavy, ale jsou stále slepé. Oči se jim otvírají po jedenáctém dnu. Ve dvaceti dnech matka mláďata odstavuje. U myší dochází k oplození </a:t>
            </a:r>
            <a:r>
              <a:rPr lang="cs-CZ" baseline="0" dirty="0" err="1" smtClean="0"/>
              <a:t>postpartum</a:t>
            </a:r>
            <a:r>
              <a:rPr lang="cs-CZ" baseline="0" dirty="0" smtClean="0"/>
              <a:t>, tj. hned po porodu, takže většinou po odstavení mláďat ve dvacátém dnu dochází k narození nového vrhu. Myš pohlavně dospívá v 40-60dnech. </a:t>
            </a:r>
            <a:r>
              <a:rPr lang="cs-CZ" dirty="0" smtClean="0"/>
              <a:t>Tyto vlastnosti umožňují myším obrovský reprodukční potenciál (tzv. r-</a:t>
            </a:r>
            <a:r>
              <a:rPr lang="cs-CZ" dirty="0" err="1" smtClean="0"/>
              <a:t>strategové</a:t>
            </a:r>
            <a:r>
              <a:rPr lang="cs-CZ" dirty="0" smtClean="0"/>
              <a:t> mezi savci) a ve vhodných podmínkách může snadno dojít rychlému přemnožení. Na druhou stranu jsou tyto vlastnosti ideální pro laboratorní modelový druh.</a:t>
            </a:r>
            <a:br>
              <a:rPr lang="cs-CZ" dirty="0" smtClean="0"/>
            </a:br>
            <a:endParaRPr lang="cs-CZ" dirty="0" smtClean="0"/>
          </a:p>
          <a:p>
            <a:endParaRPr lang="cs-CZ" dirty="0" smtClean="0"/>
          </a:p>
          <a:p>
            <a:r>
              <a:rPr lang="en-US" dirty="0" smtClean="0"/>
              <a:t>http://gimikdgirl.blogspot.cz/2011/09/mice-babies.html</a:t>
            </a:r>
            <a:endParaRPr lang="cs-CZ" dirty="0" smtClean="0"/>
          </a:p>
          <a:p>
            <a:r>
              <a:rPr lang="en-US" dirty="0" smtClean="0"/>
              <a:t>http://rhosgobel.blogspot.cz/2004/10/baby-mouse-pictures-are-here.html</a:t>
            </a:r>
            <a:endParaRPr lang="cs-CZ" dirty="0" smtClean="0"/>
          </a:p>
          <a:p>
            <a:r>
              <a:rPr lang="en-US" dirty="0" smtClean="0"/>
              <a:t>https://pottingshedder.wordpress.com/2010/01/</a:t>
            </a:r>
            <a:endParaRPr lang="cs-CZ" dirty="0" smtClean="0"/>
          </a:p>
          <a:p>
            <a:r>
              <a:rPr lang="en-US" dirty="0" smtClean="0"/>
              <a:t>http://www.arkive.org/house-mouse/mus-musculus/image-A14269.html</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15</a:t>
            </a:fld>
            <a:endParaRPr lang="en-US"/>
          </a:p>
        </p:txBody>
      </p:sp>
    </p:spTree>
    <p:extLst>
      <p:ext uri="{BB962C8B-B14F-4D97-AF65-F5344CB8AC3E}">
        <p14:creationId xmlns:p14="http://schemas.microsoft.com/office/powerpoint/2010/main" xmlns="" val="425278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Důvodů, proč se jedním z nejpoužívanějších laboratorních zvířat stala myš domácí, je mnoho. Myš domácí se snadno chová, není náročná na prostor ani na potravu. Její vývoj je velice rychlý, není problém odchovat několik generací do roka, takže je vhodná pro multigenerační studie. Protože myš se těší pozornosti vědců již velmi dlouho, byla taky jedním z prvních organismů u kterých došlo ke kompletnímu </a:t>
            </a:r>
            <a:r>
              <a:rPr lang="cs-CZ" sz="1200" b="0" dirty="0" err="1" smtClean="0"/>
              <a:t>osekvenování</a:t>
            </a:r>
            <a:r>
              <a:rPr lang="cs-CZ" sz="1200" b="0" dirty="0" smtClean="0"/>
              <a:t> genomu. Tzn. že byla přečtena veškerá informace uložená v DNA. A v neposlední řadě hraje taky roli podobnost lidské a myší genetické informace. Víte z kolika procent je lidský a myší genom podobný?</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http://cbucommons.ca/courses/psyc3213/?p=121</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http://amasianv.wordpress.com/2012/04/03/a-man-a-mouse-and-a-fruit-fly-walk-into-a-bar-genetic-approaches-in-understanding-alcohol-use-disorder-aud/</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http://www.erniejanes.com/wildlife/british-wildlife?PgNo=22http://www.genome.ou.edu/maps/ch22.html</a:t>
            </a:r>
          </a:p>
          <a:p>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16</a:t>
            </a:fld>
            <a:endParaRPr lang="en-US"/>
          </a:p>
        </p:txBody>
      </p:sp>
    </p:spTree>
    <p:extLst>
      <p:ext uri="{BB962C8B-B14F-4D97-AF65-F5344CB8AC3E}">
        <p14:creationId xmlns:p14="http://schemas.microsoft.com/office/powerpoint/2010/main" xmlns="" val="192408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V předchozí části prezentace jsme si objasnili pojem evoluce a představili jsme si myš domácí. Myš se používá jako modelový organismus především v medicíně, ale je to také skvělý modelový organismus pro studium evoluce. Evoluční biologie si klade následující otázky. Co vede ke vzniku nových druhů? Jaké bariéry brání tomu, aby dva druhy splynuly v jeden? Jaké geny jsou zodpovědné za vznik nových druhů? Myš domácí nám pomáhá najít odpověď na tyto a mnoho dalších otázek.</a:t>
            </a:r>
            <a:endParaRPr lang="cs-CZ" dirty="0" smtClean="0"/>
          </a:p>
          <a:p>
            <a:endParaRPr lang="cs-CZ" dirty="0" smtClean="0"/>
          </a:p>
          <a:p>
            <a:r>
              <a:rPr lang="en-US" dirty="0" smtClean="0"/>
              <a:t>http://fx.worth1000.com/contests/23044/animal-renaissance-ps-adv-9</a:t>
            </a:r>
            <a:endParaRPr lang="cs-CZ" dirty="0" smtClean="0"/>
          </a:p>
          <a:p>
            <a:r>
              <a:rPr lang="en-US" dirty="0" smtClean="0"/>
              <a:t>http://necyklopedie.wikia.com/wiki/Kr%C3%A1l%C3%Adkopes</a:t>
            </a:r>
            <a:endParaRPr lang="cs-CZ" dirty="0" smtClean="0"/>
          </a:p>
          <a:p>
            <a:r>
              <a:rPr lang="en-US" dirty="0" smtClean="0"/>
              <a:t>http://dinosauri-bakov.blog.cz/0911/kockodlak-moravsky</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17</a:t>
            </a:fld>
            <a:endParaRPr lang="en-US"/>
          </a:p>
        </p:txBody>
      </p:sp>
    </p:spTree>
    <p:extLst>
      <p:ext uri="{BB962C8B-B14F-4D97-AF65-F5344CB8AC3E}">
        <p14:creationId xmlns:p14="http://schemas.microsoft.com/office/powerpoint/2010/main" xmlns="" val="3278877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Oddělení populační biologie ve Studenci se zaměřuje</a:t>
            </a:r>
            <a:r>
              <a:rPr lang="cs-CZ" baseline="0" dirty="0" smtClean="0"/>
              <a:t> na myš domácí z evolučního hlediska. Přítomnost hybridní zóny (HZ) dvou poddruhů myši domácí představuje výbornou příležitost zkoumat procesy související se vznikem nových druhů v přírodních podmínkách. Dále je možné získat zvířata obou poddruhů z volné přírody a vytvořit si vlastní </a:t>
            </a:r>
            <a:r>
              <a:rPr lang="cs-CZ" baseline="0" dirty="0" err="1" smtClean="0"/>
              <a:t>inbrední</a:t>
            </a:r>
            <a:r>
              <a:rPr lang="cs-CZ" baseline="0" dirty="0" smtClean="0"/>
              <a:t> kmeny, čisté genetické linie, vzniklé křížením bratr x sestra po 20 generací. Ty se pak používají v experimentech, které simulují procesy probíhající ve volné přírodě. K základním otázkám evoluční biologie se nám připojují další otazníky. Toto pracoviště se snaží zodpovědět otázky týkající se HZ myši. Např.: jaké mechanizmy udržují HZ v rovnováze? Proč jeden druh nezatlačuje druhý? Co přesně vytváří reprodukční bariéry, které způsobují neplodnost při křížení zvířat z určitých populací? Vyměňují si tyto dva poddruhy nějakou část genetické informace? </a:t>
            </a:r>
          </a:p>
          <a:p>
            <a:r>
              <a:rPr lang="cs-CZ" baseline="0" dirty="0" smtClean="0"/>
              <a:t>V několika následujících </a:t>
            </a:r>
            <a:r>
              <a:rPr lang="cs-CZ" baseline="0" dirty="0" err="1" smtClean="0"/>
              <a:t>slidech</a:t>
            </a:r>
            <a:r>
              <a:rPr lang="cs-CZ" baseline="0" dirty="0" smtClean="0"/>
              <a:t> bude krátce popsán způsob, kterým se na našem pracovišti postupuje při řešení těchto otázek.</a:t>
            </a:r>
          </a:p>
          <a:p>
            <a:endParaRPr lang="cs-CZ" dirty="0" smtClean="0"/>
          </a:p>
          <a:p>
            <a:endParaRPr lang="cs-CZ" dirty="0" smtClean="0"/>
          </a:p>
          <a:p>
            <a:r>
              <a:rPr lang="en-US" dirty="0" smtClean="0"/>
              <a:t>http://www.grossmont.edu/bonnieyoshida/OnlineLectures/PopGenetics.asp</a:t>
            </a:r>
            <a:endParaRPr lang="cs-CZ" dirty="0" smtClean="0"/>
          </a:p>
          <a:p>
            <a:r>
              <a:rPr lang="en-US" dirty="0" smtClean="0"/>
              <a:t>http://www.biomedcentral.com/1471-2148/8/271/figure/F1?highres=y</a:t>
            </a:r>
            <a:endParaRPr lang="cs-CZ" dirty="0" smtClean="0"/>
          </a:p>
          <a:p>
            <a:r>
              <a:rPr lang="en-US" dirty="0" smtClean="0"/>
              <a:t>http://www.arkive.org/house-mouse/mus-musculus/photos.html</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18</a:t>
            </a:fld>
            <a:endParaRPr lang="en-US"/>
          </a:p>
        </p:txBody>
      </p:sp>
    </p:spTree>
    <p:extLst>
      <p:ext uri="{BB962C8B-B14F-4D97-AF65-F5344CB8AC3E}">
        <p14:creationId xmlns:p14="http://schemas.microsoft.com/office/powerpoint/2010/main" xmlns="" val="17761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Myší</a:t>
            </a:r>
            <a:r>
              <a:rPr lang="cs-CZ" baseline="0" dirty="0" smtClean="0"/>
              <a:t> obou poddruhů se odchytávají v Z Čechách a V Bavorsku, v oblasti </a:t>
            </a:r>
            <a:r>
              <a:rPr lang="cs-CZ" baseline="0" smtClean="0"/>
              <a:t>hybridní zóny. </a:t>
            </a:r>
            <a:r>
              <a:rPr lang="cs-CZ" smtClean="0"/>
              <a:t>Odchycená </a:t>
            </a:r>
            <a:r>
              <a:rPr lang="cs-CZ" dirty="0" smtClean="0"/>
              <a:t>zvířata se vozí do terénní laboratoře k dalšímu zpracování. Většina myší se zabíjí a pitvá. Z</a:t>
            </a:r>
            <a:r>
              <a:rPr lang="cs-CZ" baseline="0" dirty="0" smtClean="0"/>
              <a:t> každé bývá odebráno až dvacet různých vzorků tkání, orgánů a tělesných tekutin. Když už se myši zabíjí, tak jsou zužitkovány do posledního chloupku. Vzorky putují většinou do lihu nebo tekutého dusíku a potom na ÚBO AVČR ve Studenci, nebo na specializovaná pracoviště v jiných zemích, s kterými ústav spolupracuje.</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19</a:t>
            </a:fld>
            <a:endParaRPr lang="en-US"/>
          </a:p>
        </p:txBody>
      </p:sp>
    </p:spTree>
    <p:extLst>
      <p:ext uri="{BB962C8B-B14F-4D97-AF65-F5344CB8AC3E}">
        <p14:creationId xmlns:p14="http://schemas.microsoft.com/office/powerpoint/2010/main" xmlns="" val="236873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Část z odchycených zvířat se přiveze do chovného zařízení ve Studenci. Mimo oblast hybridní zóny se myši</a:t>
            </a:r>
            <a:r>
              <a:rPr lang="cs-CZ" baseline="0" dirty="0" smtClean="0"/>
              <a:t> odchytávají na vybraných lokalitách po celé Evropě. Z dovezených zvířat se vytvářejí čisté genetické kmeny (linie), křížením bratr x sestra. Pracoviště ve Studenci je speciální tím, že vytváří linie z divokých myší. Dnes se zde nachází 34 </a:t>
            </a:r>
            <a:r>
              <a:rPr lang="cs-CZ" baseline="0" dirty="0" err="1" smtClean="0"/>
              <a:t>inbredních</a:t>
            </a:r>
            <a:r>
              <a:rPr lang="cs-CZ" baseline="0" dirty="0" smtClean="0"/>
              <a:t> linií, které nevlastní nikde jinde na světě. Celkový počet chovaných zvířat je okolo 1500 myší. </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20</a:t>
            </a:fld>
            <a:endParaRPr lang="en-US"/>
          </a:p>
        </p:txBody>
      </p:sp>
    </p:spTree>
    <p:extLst>
      <p:ext uri="{BB962C8B-B14F-4D97-AF65-F5344CB8AC3E}">
        <p14:creationId xmlns:p14="http://schemas.microsoft.com/office/powerpoint/2010/main" xmlns="" val="265608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Vznik života a jeho rozmanitých forem stál odnepaměti v popředí zájmu lidstva. V průběhu historie vzniklo mnoho teorií o původu druhů,</a:t>
            </a:r>
            <a:r>
              <a:rPr lang="cs-CZ" baseline="0" dirty="0" smtClean="0"/>
              <a:t> které se měnily spolu s úrovní lidského poznání. Nelze je na tak malém prostoru jmenovat všechny, takže se seznámíme pouze s nejzásadnějšími, které taky dobře ilustrují jejich vývoj.</a:t>
            </a:r>
          </a:p>
          <a:p>
            <a:r>
              <a:rPr lang="cs-CZ" baseline="0" dirty="0" smtClean="0"/>
              <a:t>Carl Linné </a:t>
            </a:r>
            <a:r>
              <a:rPr lang="en-US" sz="1200" b="0" i="0" u="none" strike="noStrike" kern="1200" baseline="0" dirty="0" smtClean="0">
                <a:solidFill>
                  <a:schemeClr val="tx1"/>
                </a:solidFill>
                <a:latin typeface="+mn-lt"/>
                <a:ea typeface="+mn-ea"/>
                <a:cs typeface="+mn-cs"/>
              </a:rPr>
              <a:t>(1707 – 1778)</a:t>
            </a:r>
            <a:r>
              <a:rPr lang="cs-CZ" baseline="0" dirty="0" smtClean="0"/>
              <a:t> byl švédský lékař a přírodovědec, který položil základy botanické a zoologické nomenklatury. Byl zastáncem kreacionismu, věřil, že země a všichni živočichové na ní byli stvořeni božím zásahem.</a:t>
            </a:r>
          </a:p>
          <a:p>
            <a:r>
              <a:rPr lang="cs-CZ" baseline="0" dirty="0" smtClean="0"/>
              <a:t>George </a:t>
            </a:r>
            <a:r>
              <a:rPr lang="cs-CZ" baseline="0" dirty="0" err="1" smtClean="0"/>
              <a:t>Cuvier</a:t>
            </a:r>
            <a:r>
              <a:rPr lang="cs-CZ" baseline="0" dirty="0" smtClean="0"/>
              <a:t> </a:t>
            </a:r>
            <a:r>
              <a:rPr lang="en-US" sz="1200" b="0" i="0" u="none" strike="noStrike" kern="1200" baseline="0" dirty="0" smtClean="0">
                <a:solidFill>
                  <a:schemeClr val="tx1"/>
                </a:solidFill>
                <a:latin typeface="+mn-lt"/>
                <a:ea typeface="+mn-ea"/>
                <a:cs typeface="+mn-cs"/>
              </a:rPr>
              <a:t>(1769 – 1832)</a:t>
            </a:r>
            <a:r>
              <a:rPr lang="cs-CZ" baseline="0" dirty="0" smtClean="0"/>
              <a:t>, francouzský přírodovědec a zoolog, byl také paleontologem. Poukazoval na to, že fosilie staršího data se liší od současných zvířat více než fosilie mladšího data. Vytvořil teorii kataklyzmat, podle které byla několikrát v historii země většina druhů vyhubena nějakou přírodní katastrofou. Nové druhy byly vytvořeny podle lepšího plánu. </a:t>
            </a:r>
          </a:p>
          <a:p>
            <a:r>
              <a:rPr lang="cs-CZ" baseline="0" dirty="0" smtClean="0"/>
              <a:t>Autorem první </a:t>
            </a:r>
            <a:r>
              <a:rPr lang="cs-CZ" baseline="0" dirty="0" err="1" smtClean="0"/>
              <a:t>předdarwinovské</a:t>
            </a:r>
            <a:r>
              <a:rPr lang="cs-CZ" baseline="0" dirty="0" smtClean="0"/>
              <a:t> evoluční teorie byl J.B. </a:t>
            </a:r>
            <a:r>
              <a:rPr lang="cs-CZ" baseline="0" dirty="0" err="1" smtClean="0"/>
              <a:t>Lamarck</a:t>
            </a:r>
            <a:r>
              <a:rPr lang="cs-CZ" baseline="0" dirty="0" smtClean="0"/>
              <a:t> </a:t>
            </a:r>
            <a:r>
              <a:rPr lang="en-US" sz="1200" b="0" i="0" u="none" strike="noStrike" kern="1200" baseline="0" dirty="0" smtClean="0">
                <a:solidFill>
                  <a:schemeClr val="tx1"/>
                </a:solidFill>
                <a:latin typeface="+mn-lt"/>
                <a:ea typeface="+mn-ea"/>
                <a:cs typeface="+mn-cs"/>
              </a:rPr>
              <a:t>(1744 – 1829)</a:t>
            </a:r>
            <a:r>
              <a:rPr lang="cs-CZ" baseline="0" dirty="0" smtClean="0"/>
              <a:t>. Podle </a:t>
            </a:r>
            <a:r>
              <a:rPr lang="cs-CZ" baseline="0" dirty="0" err="1" smtClean="0"/>
              <a:t>Lamarcka</a:t>
            </a:r>
            <a:r>
              <a:rPr lang="cs-CZ" baseline="0" dirty="0" smtClean="0"/>
              <a:t> se organismus mění během svého života vlivem vnějšího prostředí a tyto změny pak předává svým potomkům. </a:t>
            </a:r>
          </a:p>
          <a:p>
            <a:r>
              <a:rPr lang="cs-CZ" baseline="0" dirty="0" smtClean="0"/>
              <a:t>Průlom v evoluční biologii způsobil britský přírodovědec Charles Darwin </a:t>
            </a:r>
            <a:r>
              <a:rPr lang="en-US" sz="1200" b="0" i="0" u="none" strike="noStrike" kern="1200" baseline="0" dirty="0" smtClean="0">
                <a:solidFill>
                  <a:schemeClr val="tx1"/>
                </a:solidFill>
                <a:latin typeface="+mn-lt"/>
                <a:ea typeface="+mn-ea"/>
                <a:cs typeface="+mn-cs"/>
              </a:rPr>
              <a:t>(1809 – 1882)</a:t>
            </a:r>
            <a:r>
              <a:rPr lang="cs-CZ" sz="1200" b="0" i="0" u="none" strike="noStrike" kern="1200" baseline="0" dirty="0" smtClean="0">
                <a:solidFill>
                  <a:schemeClr val="tx1"/>
                </a:solidFill>
                <a:latin typeface="+mn-lt"/>
                <a:ea typeface="+mn-ea"/>
                <a:cs typeface="+mn-cs"/>
              </a:rPr>
              <a:t>. Ve své zásadní práci </a:t>
            </a:r>
            <a:r>
              <a:rPr lang="cs-CZ" sz="1200" b="0" i="1" u="none" strike="noStrike" kern="1200" baseline="0" dirty="0" smtClean="0">
                <a:solidFill>
                  <a:schemeClr val="tx1"/>
                </a:solidFill>
                <a:latin typeface="+mn-lt"/>
                <a:ea typeface="+mn-ea"/>
                <a:cs typeface="+mn-cs"/>
              </a:rPr>
              <a:t>O původu druhů přírodním výběrem</a:t>
            </a:r>
            <a:r>
              <a:rPr lang="cs-CZ" sz="1200" b="0" i="0" u="none" strike="noStrike" kern="1200" baseline="0" dirty="0" smtClean="0">
                <a:solidFill>
                  <a:schemeClr val="tx1"/>
                </a:solidFill>
                <a:latin typeface="+mn-lt"/>
                <a:ea typeface="+mn-ea"/>
                <a:cs typeface="+mn-cs"/>
              </a:rPr>
              <a:t> zformuloval svoji evoluční teorii. Darwin označil za hlavního hybatele evoluce přírodní výběr. </a:t>
            </a:r>
            <a:endParaRPr lang="cs-CZ" dirty="0" smtClean="0"/>
          </a:p>
          <a:p>
            <a:endParaRPr lang="cs-CZ" dirty="0" smtClean="0"/>
          </a:p>
          <a:p>
            <a:r>
              <a:rPr lang="en-US" dirty="0" smtClean="0"/>
              <a:t>http://cs.wikipedia.org/wiki/Carl_Linn%C3%A9</a:t>
            </a:r>
            <a:endParaRPr lang="cs-CZ" dirty="0" smtClean="0"/>
          </a:p>
          <a:p>
            <a:r>
              <a:rPr lang="en-US" dirty="0" smtClean="0"/>
              <a:t>http://en.wikipedia.org/wiki/Georges_Cuvier</a:t>
            </a:r>
            <a:endParaRPr lang="cs-CZ" dirty="0" smtClean="0"/>
          </a:p>
          <a:p>
            <a:r>
              <a:rPr lang="en-US" dirty="0" smtClean="0"/>
              <a:t>http://en.wikipedia.org/wiki/File:Jean-Baptiste_de_Lamarck.jpg</a:t>
            </a:r>
            <a:endParaRPr lang="cs-CZ" dirty="0" smtClean="0"/>
          </a:p>
          <a:p>
            <a:r>
              <a:rPr lang="en-US" dirty="0" smtClean="0"/>
              <a:t>http://www.newscientist.com/blogs/shortsharpscience/2011/05/charles-darwin-may-have-sacrif.html</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3</a:t>
            </a:fld>
            <a:endParaRPr lang="en-US"/>
          </a:p>
        </p:txBody>
      </p:sp>
    </p:spTree>
    <p:extLst>
      <p:ext uri="{BB962C8B-B14F-4D97-AF65-F5344CB8AC3E}">
        <p14:creationId xmlns:p14="http://schemas.microsoft.com/office/powerpoint/2010/main" xmlns="" val="140206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Příkladem experimentu prováděného na ÚBO ve Studenci může být výzkum hybridní sterility.</a:t>
            </a:r>
            <a:r>
              <a:rPr lang="cs-CZ" baseline="0" dirty="0" smtClean="0"/>
              <a:t> To znamená neplodnost, způsobenou křížením mezi druhy nebo poddruhy. V tomto případě se zkoumá neplodnost potomstva vzniklého křížením </a:t>
            </a:r>
            <a:r>
              <a:rPr lang="cs-CZ" i="0" baseline="0" dirty="0" smtClean="0"/>
              <a:t>poddruhů </a:t>
            </a:r>
            <a:r>
              <a:rPr lang="cs-CZ" i="1" baseline="0" dirty="0" err="1" smtClean="0"/>
              <a:t>Mus</a:t>
            </a:r>
            <a:r>
              <a:rPr lang="cs-CZ" i="1" baseline="0" dirty="0" smtClean="0"/>
              <a:t> </a:t>
            </a:r>
            <a:r>
              <a:rPr lang="cs-CZ" i="1" baseline="0" dirty="0" err="1" smtClean="0"/>
              <a:t>musculus</a:t>
            </a:r>
            <a:r>
              <a:rPr lang="cs-CZ" i="1" baseline="0" dirty="0" smtClean="0"/>
              <a:t> </a:t>
            </a:r>
            <a:r>
              <a:rPr lang="cs-CZ" i="1" baseline="0" dirty="0" err="1" smtClean="0"/>
              <a:t>musculus</a:t>
            </a:r>
            <a:r>
              <a:rPr lang="cs-CZ" baseline="0" dirty="0" smtClean="0"/>
              <a:t> a </a:t>
            </a:r>
            <a:r>
              <a:rPr lang="cs-CZ" i="1" baseline="0" dirty="0" err="1" smtClean="0"/>
              <a:t>Mus</a:t>
            </a:r>
            <a:r>
              <a:rPr lang="cs-CZ" i="1" baseline="0" dirty="0" smtClean="0"/>
              <a:t> </a:t>
            </a:r>
            <a:r>
              <a:rPr lang="cs-CZ" i="1" baseline="0" dirty="0" err="1" smtClean="0"/>
              <a:t>musculus</a:t>
            </a:r>
            <a:r>
              <a:rPr lang="cs-CZ" i="1" baseline="0" dirty="0" smtClean="0"/>
              <a:t> </a:t>
            </a:r>
            <a:r>
              <a:rPr lang="cs-CZ" i="1" baseline="0" dirty="0" err="1" smtClean="0"/>
              <a:t>domesticus</a:t>
            </a:r>
            <a:r>
              <a:rPr lang="cs-CZ" baseline="0" dirty="0" smtClean="0"/>
              <a:t>. K experimentu se používají již zmiňované </a:t>
            </a:r>
            <a:r>
              <a:rPr lang="cs-CZ" baseline="0" dirty="0" err="1" smtClean="0"/>
              <a:t>inbrední</a:t>
            </a:r>
            <a:r>
              <a:rPr lang="cs-CZ" baseline="0" dirty="0" smtClean="0"/>
              <a:t> linie, pocházející z těchto poddruhů. </a:t>
            </a:r>
            <a:endParaRPr lang="cs-CZ" dirty="0" smtClean="0"/>
          </a:p>
          <a:p>
            <a:endParaRPr lang="cs-CZ" dirty="0" smtClean="0"/>
          </a:p>
          <a:p>
            <a:endParaRPr lang="cs-CZ" dirty="0" smtClean="0"/>
          </a:p>
          <a:p>
            <a:r>
              <a:rPr lang="cs-CZ" dirty="0" smtClean="0"/>
              <a:t>http://www.carole-smadja.staff.shef.ac.uk/Research2_en.htm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http://www.boston.com/bostonworks/galleries/mass_layoffs_2008?pg=4</a:t>
            </a:r>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21</a:t>
            </a:fld>
            <a:endParaRPr lang="en-US"/>
          </a:p>
        </p:txBody>
      </p:sp>
    </p:spTree>
    <p:extLst>
      <p:ext uri="{BB962C8B-B14F-4D97-AF65-F5344CB8AC3E}">
        <p14:creationId xmlns:p14="http://schemas.microsoft.com/office/powerpoint/2010/main" xmlns="" val="56802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 potomstva vzniklého experimentálním křížením se vyšetřují parametry plodnosti. U</a:t>
            </a:r>
            <a:r>
              <a:rPr lang="cs-CZ" baseline="0" dirty="0" smtClean="0"/>
              <a:t> savců jsou takovýmto mezidruhovým křížením postiženi v prvé řadě samci, takže se experiment zaměřuje na ně. Je stanoveno množství spermií, jejich kvalita a případné deformace. Také se zjišťuje zdali jsou spermie pohyblivé a jak rychle plavou. Získané informace se pak pomocí speciálních matematických programů dávají do souvislosti s konkrétními místy v genomu. Ideálně je možné určit, který gen je zodpovědný např. za deformitu hlaviček spermií, za zastavení spermatogeneze (tzn. vznik spermií ve varlatech) apod.</a:t>
            </a:r>
            <a:endParaRPr lang="cs-CZ" dirty="0" smtClean="0"/>
          </a:p>
          <a:p>
            <a:endParaRPr lang="cs-CZ" dirty="0" smtClean="0"/>
          </a:p>
          <a:p>
            <a:r>
              <a:rPr lang="cs-CZ" dirty="0" smtClean="0"/>
              <a:t>http://www.auto-samolepky.cz/samolepka-avisa-spermie-6772.html#.UyVteYU0GUk</a:t>
            </a:r>
          </a:p>
          <a:p>
            <a:r>
              <a:rPr lang="en-US" dirty="0" smtClean="0"/>
              <a:t>http://www.google.cz/url?sa=i&amp;rct=j&amp;q=&amp;esrc=s&amp;source=images&amp;cd=&amp;docid=lCC9rB3DaLRd-M&amp;tbnid=RrHw_q5-vRGkIM:&amp;ved=0CAQQjhw&amp;url=http%3A%2F%2Fis.muni.cz%2Fth%2F270567%2Fprif_b%2FLudek_Kratochvil&amp;ei=-mwlU7-IJ8ncsgaC5ICYDg&amp;bvm=bv.62922401,d.bGQ&amp;psig=AFQjCNHLrcELeXgM7iFI8x_4KNKnXvLBGw&amp;ust=1395048036306984</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22</a:t>
            </a:fld>
            <a:endParaRPr lang="en-US"/>
          </a:p>
        </p:txBody>
      </p:sp>
    </p:spTree>
    <p:extLst>
      <p:ext uri="{BB962C8B-B14F-4D97-AF65-F5344CB8AC3E}">
        <p14:creationId xmlns:p14="http://schemas.microsoft.com/office/powerpoint/2010/main" xmlns="" val="399547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Geny, které nalezneme pomocí popsaného experimentu lze označit jako </a:t>
            </a:r>
            <a:r>
              <a:rPr lang="cs-CZ" dirty="0" err="1" smtClean="0"/>
              <a:t>speciační</a:t>
            </a:r>
            <a:r>
              <a:rPr lang="cs-CZ" dirty="0" smtClean="0"/>
              <a:t>. Tzn. že způsobují </a:t>
            </a:r>
            <a:r>
              <a:rPr lang="cs-CZ" dirty="0" err="1" smtClean="0"/>
              <a:t>speciaci</a:t>
            </a:r>
            <a:r>
              <a:rPr lang="cs-CZ" dirty="0" smtClean="0"/>
              <a:t>, vznik nových druhů. Jak</a:t>
            </a:r>
            <a:r>
              <a:rPr lang="cs-CZ" baseline="0" dirty="0" smtClean="0"/>
              <a:t> bylo na začátku prezentace uvedeno, t</a:t>
            </a:r>
            <a:r>
              <a:rPr lang="cs-CZ" dirty="0" smtClean="0"/>
              <a:t>ato situace nastává, pokud se jedna</a:t>
            </a:r>
            <a:r>
              <a:rPr lang="cs-CZ" baseline="0" dirty="0" smtClean="0"/>
              <a:t> populace rozdělí, např. geografickou bariérou (řeka, pohoří). V průběhu času dojde v jednotlivých populacích ke změnám v genetické informaci z důvodů mutace. Pokud se obě populace znovu setkají, může se stát, že některé geny v jejich genetické informaci již spolu nemohou „komunikovat“, nejsou kompatibilní. Tyto geny nazýváme </a:t>
            </a:r>
            <a:r>
              <a:rPr lang="cs-CZ" baseline="0" dirty="0" err="1" smtClean="0"/>
              <a:t>speciační</a:t>
            </a:r>
            <a:r>
              <a:rPr lang="cs-CZ" baseline="0" dirty="0" smtClean="0"/>
              <a:t>. Jsou to ty geny, které znemožňují vzájemné rozmnožování těchto zvířat a vedou ke vzniku dvou samostatných druhů. </a:t>
            </a:r>
          </a:p>
          <a:p>
            <a:r>
              <a:rPr lang="cs-CZ" baseline="0" dirty="0" smtClean="0"/>
              <a:t>V případě myši domácí jsou to geny, které možná za dalších 500 000 let způsobí, že se její dva poddruhy, které se spolu stále mohou částečně křížit, změní na dva samostatné, odlišné druhy. Zjistit, které geny to jsou, znamená zase o kousek přidat k našemu povědomí o fungování přírody.</a:t>
            </a:r>
            <a:endParaRPr lang="cs-CZ" dirty="0" smtClean="0"/>
          </a:p>
          <a:p>
            <a:endParaRPr lang="cs-CZ" dirty="0" smtClean="0"/>
          </a:p>
          <a:p>
            <a:r>
              <a:rPr lang="en-US" dirty="0" smtClean="0"/>
              <a:t>http://www.klarka-zviratka.estranky.cz/clanky/kocka/</a:t>
            </a:r>
            <a:endParaRPr lang="cs-CZ" dirty="0" smtClean="0"/>
          </a:p>
          <a:p>
            <a:r>
              <a:rPr lang="en-US" dirty="0" smtClean="0"/>
              <a:t>http://cs.wikipedia.org/wiki/Tygr_indick%C3%BD</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23</a:t>
            </a:fld>
            <a:endParaRPr lang="en-US"/>
          </a:p>
        </p:txBody>
      </p:sp>
    </p:spTree>
    <p:extLst>
      <p:ext uri="{BB962C8B-B14F-4D97-AF65-F5344CB8AC3E}">
        <p14:creationId xmlns:p14="http://schemas.microsoft.com/office/powerpoint/2010/main" xmlns="" val="28831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Poděkování</a:t>
            </a:r>
            <a:r>
              <a:rPr lang="cs-CZ" baseline="0" dirty="0" smtClean="0"/>
              <a:t> patří především všem myším, které položily své životy na oltář vědy. Bez myší by </a:t>
            </a:r>
            <a:r>
              <a:rPr lang="cs-CZ" baseline="0" smtClean="0"/>
              <a:t>naše poznání </a:t>
            </a:r>
            <a:r>
              <a:rPr lang="cs-CZ" baseline="0" dirty="0" smtClean="0"/>
              <a:t>nebylo takové, jaké je dnes.</a:t>
            </a:r>
            <a:endParaRPr lang="cs-CZ" dirty="0" smtClean="0"/>
          </a:p>
          <a:p>
            <a:endParaRPr lang="cs-CZ" dirty="0" smtClean="0"/>
          </a:p>
          <a:p>
            <a:r>
              <a:rPr lang="en-US" dirty="0" smtClean="0"/>
              <a:t>http://commons.wikimedia.org/wiki/File:Monument_to_lab_mouse-2.JPG</a:t>
            </a:r>
            <a:endParaRPr lang="cs-CZ" dirty="0" smtClean="0"/>
          </a:p>
          <a:p>
            <a:r>
              <a:rPr lang="en-US" dirty="0" smtClean="0"/>
              <a:t>http://www.panoramio.com/user/5121792/tags/Robert%20Burns</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24</a:t>
            </a:fld>
            <a:endParaRPr lang="en-US"/>
          </a:p>
        </p:txBody>
      </p:sp>
    </p:spTree>
    <p:extLst>
      <p:ext uri="{BB962C8B-B14F-4D97-AF65-F5344CB8AC3E}">
        <p14:creationId xmlns:p14="http://schemas.microsoft.com/office/powerpoint/2010/main" xmlns="" val="347961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 Charlese Darwina stojí za</a:t>
            </a:r>
            <a:r>
              <a:rPr lang="cs-CZ" baseline="0" dirty="0" smtClean="0"/>
              <a:t> to chvíli zůstat. Nebyl sice prvním člověkem, který stvořil teorii o evoluci, zato byl první, kdo správně rozklíčoval její podstatu. Poznatky pro její formulování získal při své cestě na lodi HMS Beagle, která vyplula na dvouletou expedici, za účelem zmapování pobřeží Jižní Ameriky (obr. znázorňuje cestu lodi Beagle). Cesta nakonec trvala pět let, z nichž dvě třetiny strávil Darwin zkoumáním pevniny. Nejpodstatnější objevy učinil při zkoumání fauny Galapážského souostroví. Zde objevil skupinu druhů pěnkav (obr. dole vpravo) , které, ač blízce příbuzné, měly rozmanitý tvar zobáku, přizpůsobený k získávání odlišných druhů potravy. Darwin usoudil, že se vyvinuly z jednoho společného předka tak, že lépe prospívali jedinci, kteří měli „šikovnější“ tvar zobáku a tak byli zvýhodněni oproti ostatním pěnkavám. Probíhal tedy přírodní výběr. Jedinci schopní sehnat více potravy byli životaschopnější a měli více potomků, přírodní výběr tedy probíhal prostřednictvím výběru pohlavního. Toto pojetí evoluce je uznáváno dodnes, pouze bylo rozšířeno o poznatky moderní vědy, především z oblasti genetiky a molekulární biologie. </a:t>
            </a:r>
            <a:endParaRPr lang="cs-CZ" dirty="0" smtClean="0"/>
          </a:p>
          <a:p>
            <a:endParaRPr lang="cs-CZ" dirty="0" smtClean="0"/>
          </a:p>
          <a:p>
            <a:r>
              <a:rPr lang="en-US" dirty="0" smtClean="0"/>
              <a:t>http://en.wikipedia.org/wiki/Charles_Darwin</a:t>
            </a:r>
            <a:endParaRPr lang="cs-CZ" dirty="0" smtClean="0"/>
          </a:p>
          <a:p>
            <a:r>
              <a:rPr lang="en-US" dirty="0" smtClean="0"/>
              <a:t>http://cs.wikipedia.org/wiki/HMS_Beagle</a:t>
            </a:r>
            <a:endParaRPr lang="cs-CZ" dirty="0" smtClean="0"/>
          </a:p>
          <a:p>
            <a:r>
              <a:rPr lang="en-US" dirty="0" smtClean="0"/>
              <a:t>http://en.wikipedia.org/wiki/Darwin%27s_finches</a:t>
            </a:r>
            <a:endParaRPr lang="cs-CZ" dirty="0" smtClean="0"/>
          </a:p>
          <a:p>
            <a:r>
              <a:rPr lang="en-US" dirty="0" smtClean="0"/>
              <a:t>http://commons.wikimedia.org/wiki/File:Charles_Darwin_-_Pigeon_skulls.png</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4</a:t>
            </a:fld>
            <a:endParaRPr lang="en-US"/>
          </a:p>
        </p:txBody>
      </p:sp>
    </p:spTree>
    <p:extLst>
      <p:ext uri="{BB962C8B-B14F-4D97-AF65-F5344CB8AC3E}">
        <p14:creationId xmlns:p14="http://schemas.microsoft.com/office/powerpoint/2010/main" xmlns="" val="412244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Prvním genetikem byl český řeholník Johan Gregor Mendel (1822-1884). Při svých</a:t>
            </a:r>
            <a:r>
              <a:rPr lang="cs-CZ" baseline="0" dirty="0" smtClean="0"/>
              <a:t> experimentech s rostlinami objasnil záhadu dědičnosti. Byl současníkem Charlese Darwina, ale za jeho života nebyly jeho objevy doceněny. K jejich znovuobjevení došlo až na počátku 20. století. Postupně s rozvojem genetiky byly Mendelovy a Darwinovy objevy potvrzovány novými metodami. Roli DNA na přenos genetické informace byl dokázán v roce 1943. O deset let později dva mladí vědci z Cambridge, James Watson a Francis Crick, objasnili prostorové uspořádání molekuly DNA. Poté nabral výzkum genetické informace rychlý spád, který vedl v roce 2001 k přečtení celého lidského genomu. V průběhu druhé poloviny 20. století došlo k prudkému rozvoji metod, které zkoumají buněčné procesy na molekulární úrovni – molekulární biologie. Tato disciplína objasnila význam mutace pro evoluci. Mutace je dědičná změna v genetické informaci, bud samovolná, nebo vyvolaná vlivem prostředí. Mutace mohou být jednak „neviditelné“ (bez účinku), jednak mohou mít smrtelný vliv na svého nositele, nebo (což se děje velmi zřídka) mohou svému nositeli přinášet výhodu. Např. mutace, která by dala žirafě dlouhý krk (je to hypotéza, nikoliv podložená realita). V ideálním případě by pak byla žirafa s dlouhým krkem zvýhodněna oproti ostatním s krátkým krkem, protože by získala více potravy. Dle zákonů přírodního výběru by měla žirafa s dlouhým krkem více potomků a tím by tuto mutaci přenesla do další generace. Tomuto procesu se říká selekce (výběr). Mutace a selekce jsou tedy základními hybateli přírodního výběru a tím i evoluce.  </a:t>
            </a:r>
            <a:endParaRPr lang="cs-CZ" dirty="0" smtClean="0"/>
          </a:p>
          <a:p>
            <a:endParaRPr lang="cs-CZ" dirty="0" smtClean="0"/>
          </a:p>
          <a:p>
            <a:endParaRPr lang="cs-CZ" dirty="0" smtClean="0"/>
          </a:p>
          <a:p>
            <a:r>
              <a:rPr lang="cs-CZ" dirty="0" smtClean="0"/>
              <a:t>http://stu.westga.edu/~kkilken1/curriculum_web/mendel.html</a:t>
            </a:r>
          </a:p>
          <a:p>
            <a:r>
              <a:rPr lang="en-US" dirty="0" smtClean="0"/>
              <a:t>http://www.jgmendel.wz.cz/jgmendel.htm</a:t>
            </a:r>
            <a:endParaRPr lang="cs-CZ" dirty="0" smtClean="0"/>
          </a:p>
          <a:p>
            <a:r>
              <a:rPr lang="en-US" dirty="0" smtClean="0"/>
              <a:t>http://www.nobelweekdialogue.org/?attachment_id=364</a:t>
            </a:r>
            <a:endParaRPr lang="cs-CZ" dirty="0" smtClean="0"/>
          </a:p>
          <a:p>
            <a:r>
              <a:rPr lang="en-US" dirty="0" smtClean="0"/>
              <a:t>http://www.wikiskripta.eu/index.php/Selekce_a_jej%C3%AD_typy</a:t>
            </a:r>
            <a:endParaRPr lang="cs-CZ" dirty="0" smtClean="0"/>
          </a:p>
          <a:p>
            <a:r>
              <a:rPr lang="en-US" dirty="0" smtClean="0"/>
              <a:t>http://www.ueb.cas.cz/cs/content/trochu-biologie-pro-zvidave-mutace-od-genu-k-vlastnostem</a:t>
            </a:r>
            <a:endParaRPr lang="cs-CZ" dirty="0" smtClean="0"/>
          </a:p>
          <a:p>
            <a:r>
              <a:rPr lang="en-US" dirty="0" smtClean="0"/>
              <a:t>http://www.genetika-biologie.cz/mutace</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5</a:t>
            </a:fld>
            <a:endParaRPr lang="en-US"/>
          </a:p>
        </p:txBody>
      </p:sp>
    </p:spTree>
    <p:extLst>
      <p:ext uri="{BB962C8B-B14F-4D97-AF65-F5344CB8AC3E}">
        <p14:creationId xmlns:p14="http://schemas.microsoft.com/office/powerpoint/2010/main" xmlns="" val="273237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předchozích </a:t>
            </a:r>
            <a:r>
              <a:rPr lang="cs-CZ" dirty="0" err="1" smtClean="0"/>
              <a:t>slidech</a:t>
            </a:r>
            <a:r>
              <a:rPr lang="cs-CZ" dirty="0" smtClean="0"/>
              <a:t> jsem se</a:t>
            </a:r>
            <a:r>
              <a:rPr lang="cs-CZ" baseline="0" dirty="0" smtClean="0"/>
              <a:t> dozvěděli, jaké jsou mechanismy evoluce. Jak tedy vzniká nový druh? Představme si situaci, kdy se populace určitého druhu rozdělí. Může jít o rozdělení geografickou bariérou, např. řekou. Pokud budou populace na opačných stranách řeky odděleny dostatečně dlouhou dobu, dojde u nich ke vzniku a ustálení různých mutací. V případě, že se spolu znovu setkají, nebudou už schopny se spolu dále rozmnožovat. Jejich genetická informace už nebude schopná spolu komunikovat. Příkladem mohou být dva druhy sysla, které se vyvinuly ze společného předka po rozdělení jeho populace údolím řeky Colorado. </a:t>
            </a:r>
          </a:p>
          <a:p>
            <a:r>
              <a:rPr lang="cs-CZ" baseline="0" dirty="0" smtClean="0"/>
              <a:t>Případně může být populace rozdělena způsobem, jakým její členové shánějí potravu. Řekněme, že část populace pěnkav dá přednost sbírání drobných semen a druhá část, která může mít díky mutaci silnější zobák, bude dávat přednost oříškům. Postupně v průběhu času budou u obou částí populace přírodním výběrem zvýhodněni jedinci lépe přizpůsobení pro sběr konkrétní potravy. Princip je stejný jako v případě oddělení populací geograficky s tím rozdílem, že vznikající druhy fungují na stejném prostoru.</a:t>
            </a:r>
            <a:endParaRPr lang="cs-CZ" dirty="0" smtClean="0"/>
          </a:p>
          <a:p>
            <a:endParaRPr lang="cs-CZ" dirty="0" smtClean="0"/>
          </a:p>
          <a:p>
            <a:endParaRPr lang="cs-CZ" dirty="0" smtClean="0"/>
          </a:p>
          <a:p>
            <a:r>
              <a:rPr lang="en-US" dirty="0" smtClean="0"/>
              <a:t>http://www.vce.bioninja.com.au/aos-4-change-over-time/evolution/speciation.html</a:t>
            </a:r>
            <a:endParaRPr lang="cs-CZ" dirty="0" smtClean="0"/>
          </a:p>
          <a:p>
            <a:r>
              <a:rPr lang="en-US" dirty="0" smtClean="0"/>
              <a:t>http://sagan.blog.cz/0810/vznik-druhu</a:t>
            </a:r>
            <a:endParaRPr lang="cs-CZ" dirty="0" smtClean="0"/>
          </a:p>
          <a:p>
            <a:r>
              <a:rPr lang="en-US" dirty="0" smtClean="0"/>
              <a:t>http://www.backyardchickens.com/t/602346/scratch-grain-why-its-useful-in-flock-management-and-nutrition</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6</a:t>
            </a:fld>
            <a:endParaRPr lang="en-US"/>
          </a:p>
        </p:txBody>
      </p:sp>
    </p:spTree>
    <p:extLst>
      <p:ext uri="{BB962C8B-B14F-4D97-AF65-F5344CB8AC3E}">
        <p14:creationId xmlns:p14="http://schemas.microsoft.com/office/powerpoint/2010/main" xmlns="" val="347688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Reprodukční (rozmnožovací) bariéry,</a:t>
            </a:r>
            <a:r>
              <a:rPr lang="cs-CZ" baseline="0" dirty="0" smtClean="0"/>
              <a:t> které brání dvěma druhům se vzájemně rozmnožovat, můžeme rozdělit do dvou skupin. Dělíme je podle toho, zda vzniká nebo nevzniká zárodečná buňka – zygota. Pokud zárodečná buňka nevznikne, jedná se o tzv. </a:t>
            </a:r>
            <a:r>
              <a:rPr lang="cs-CZ" baseline="0" dirty="0" err="1" smtClean="0"/>
              <a:t>prezygotickou</a:t>
            </a:r>
            <a:r>
              <a:rPr lang="cs-CZ" baseline="0" dirty="0" smtClean="0"/>
              <a:t> bariéru. V případě, že zárodečná buňka vznikne, mluvíme o bariéře </a:t>
            </a:r>
            <a:r>
              <a:rPr lang="cs-CZ" baseline="0" dirty="0" err="1" smtClean="0"/>
              <a:t>postzygotické</a:t>
            </a:r>
            <a:r>
              <a:rPr lang="cs-CZ" baseline="0" dirty="0" smtClean="0"/>
              <a:t>. </a:t>
            </a:r>
          </a:p>
          <a:p>
            <a:r>
              <a:rPr lang="cs-CZ" baseline="0" dirty="0" smtClean="0"/>
              <a:t>První skupina, </a:t>
            </a:r>
            <a:r>
              <a:rPr lang="cs-CZ" baseline="0" dirty="0" err="1" smtClean="0"/>
              <a:t>prezygotické</a:t>
            </a:r>
            <a:r>
              <a:rPr lang="cs-CZ" baseline="0" dirty="0" smtClean="0"/>
              <a:t> bariéry, zahrnující vnější faktory jako je geologická izolace ( </a:t>
            </a:r>
            <a:r>
              <a:rPr lang="cs-CZ" baseline="0" dirty="0" err="1" smtClean="0"/>
              <a:t>obr.vlevo</a:t>
            </a:r>
            <a:r>
              <a:rPr lang="cs-CZ" baseline="0" dirty="0" smtClean="0"/>
              <a:t> dole č.1), i celou řadu vnitřních mechanismů. Ekologické, kdy např. dva druhy ještěrek obývají v rámci krajiny různá místa (obr.č.2). </a:t>
            </a:r>
            <a:r>
              <a:rPr lang="cs-CZ" baseline="0" dirty="0" err="1" smtClean="0"/>
              <a:t>Sezóní</a:t>
            </a:r>
            <a:r>
              <a:rPr lang="cs-CZ" baseline="0" dirty="0" smtClean="0"/>
              <a:t>, např. květiny na stejné louce se rozmnožují v jiném ročním období (obr.č.3). Etologické, druhy mají dědičně vštípené rozdíly v chování, např. různé druhy ptáků zpívají odlišně (obr.č.4). Nebo se může stát, že reprodukční orgány různých druhů nejsou slučitelné, to je typické například pro členovce (obr.č.5). A konečně se může přihodit i to, že se spolu pohlavní buňky potkají, ale nemohou se spojit (obr.č.6). To se uplatňuje zejména u druhů, které vypouštějí pohlavní buňky do volného prostředí, např. koráli.</a:t>
            </a:r>
          </a:p>
          <a:p>
            <a:r>
              <a:rPr lang="cs-CZ" baseline="0" dirty="0" smtClean="0"/>
              <a:t>V případě </a:t>
            </a:r>
            <a:r>
              <a:rPr lang="cs-CZ" baseline="0" dirty="0" err="1" smtClean="0"/>
              <a:t>postzygotických</a:t>
            </a:r>
            <a:r>
              <a:rPr lang="cs-CZ" baseline="0" dirty="0" smtClean="0"/>
              <a:t> pohlavních bariér pohlavní buňka vznikne, ale není tak úplně v pořádku. Může být snížena její životaschopnost, takže potomek buď zemře, nebo je méně odolný (a určitě bude mít málo svých potomků, pokud nějaké). Mnohem častějším postihem je však neplodnost (sterilita), nebo plodnost (fertilita) snížená. Neplodní jsou např. muly a mezci, kříženci koně a osla, nebo tzv. </a:t>
            </a:r>
            <a:r>
              <a:rPr lang="cs-CZ" baseline="0" dirty="0" err="1" smtClean="0"/>
              <a:t>liger</a:t>
            </a:r>
            <a:r>
              <a:rPr lang="cs-CZ" baseline="0" dirty="0" smtClean="0"/>
              <a:t>, kříženec lva a tygra. </a:t>
            </a:r>
          </a:p>
          <a:p>
            <a:endParaRPr lang="cs-CZ" dirty="0" smtClean="0"/>
          </a:p>
          <a:p>
            <a:endParaRPr lang="cs-CZ" dirty="0" smtClean="0"/>
          </a:p>
          <a:p>
            <a:r>
              <a:rPr lang="en-US" dirty="0" smtClean="0"/>
              <a:t>http://www.veskole.cz/?url=dumy&amp;aplKodStupneSkoly=&amp;aplKodTypuSouboruZdroje=obrazek&amp;strana=4</a:t>
            </a:r>
            <a:endParaRPr lang="cs-CZ" dirty="0" smtClean="0"/>
          </a:p>
          <a:p>
            <a:r>
              <a:rPr lang="en-US" dirty="0" smtClean="0"/>
              <a:t>http://quizlet.com/10325385/ap-evolution-of-population-flash-cards/</a:t>
            </a:r>
            <a:endParaRPr lang="cs-CZ" dirty="0" smtClean="0"/>
          </a:p>
          <a:p>
            <a:r>
              <a:rPr lang="en-US" dirty="0" smtClean="0"/>
              <a:t>https://bioap.wikispaces.com/Ch+24+Collaboration</a:t>
            </a:r>
            <a:endParaRPr lang="cs-CZ" dirty="0" smtClean="0"/>
          </a:p>
          <a:p>
            <a:r>
              <a:rPr lang="en-US" dirty="0" smtClean="0"/>
              <a:t>http://bio1100.nicerweb.com/Locked/media/ch14/</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7</a:t>
            </a:fld>
            <a:endParaRPr lang="en-US"/>
          </a:p>
        </p:txBody>
      </p:sp>
    </p:spTree>
    <p:extLst>
      <p:ext uri="{BB962C8B-B14F-4D97-AF65-F5344CB8AC3E}">
        <p14:creationId xmlns:p14="http://schemas.microsoft.com/office/powerpoint/2010/main" xmlns="" val="168479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 této chvíle jsme se zabývali evolucí a teorií vzniku druhů. Jak s tím vším</a:t>
            </a:r>
            <a:r>
              <a:rPr lang="cs-CZ" baseline="0" dirty="0" smtClean="0"/>
              <a:t> souvisí myš? Myš domácí, toto nenápadné a většinou nevítané zvířátko, nám pomáhá nahlédnout do laboratoře přírody a ověřit či vyvrátit naše teorie. V dalších částech prezentace si řekneme mimo jiné odkud se myš vzala, jak žije a nakonec si ukážeme příklad toho, jak může myš posloužit pro studium evoluce. </a:t>
            </a:r>
            <a:endParaRPr lang="cs-CZ" dirty="0" smtClean="0"/>
          </a:p>
          <a:p>
            <a:endParaRPr lang="cs-CZ" dirty="0" smtClean="0"/>
          </a:p>
          <a:p>
            <a:r>
              <a:rPr lang="en-US" dirty="0" smtClean="0"/>
              <a:t>http://www.erniejanes.com/wildlife/british-wildlife?PgNo=22</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8</a:t>
            </a:fld>
            <a:endParaRPr lang="en-US"/>
          </a:p>
        </p:txBody>
      </p:sp>
    </p:spTree>
    <p:extLst>
      <p:ext uri="{BB962C8B-B14F-4D97-AF65-F5344CB8AC3E}">
        <p14:creationId xmlns:p14="http://schemas.microsoft.com/office/powerpoint/2010/main" xmlns="" val="53283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Přestože se náš přístup k myším mění v důsledku jejich použití jako pokusného zvířete, v povědomí většiny lidí stále figuruje jako škůdce. Mít ve spíži myš jistě není nic příjemného.</a:t>
            </a:r>
            <a:r>
              <a:rPr lang="cs-CZ" sz="1200" b="0" baseline="0" dirty="0" smtClean="0"/>
              <a:t> Při dostatku potravy může dojít k přemnožení, kdy se celé prostory mění v jakýsi „myší koberec“ .Jeden z dobře zdokumentovaných případů se odehrál v Austrálii, kde nedostatek přirozených nepřátel vedl k masivnímu nárůstu myší populace</a:t>
            </a:r>
            <a:r>
              <a:rPr lang="cs-CZ" sz="1200" b="0" dirty="0" smtClean="0"/>
              <a:t>. Je těžko uvěřitelné, že v roce 1917 bylo v australském městě </a:t>
            </a:r>
            <a:r>
              <a:rPr lang="cs-CZ" sz="1200" b="0" dirty="0" err="1" smtClean="0"/>
              <a:t>Pullut</a:t>
            </a:r>
            <a:r>
              <a:rPr lang="cs-CZ" sz="1200" b="0" dirty="0" smtClean="0"/>
              <a:t> na jednom místě zabito tři a půl tuny myší.</a:t>
            </a:r>
          </a:p>
          <a:p>
            <a:endParaRPr lang="en-US" dirty="0" smtClean="0"/>
          </a:p>
          <a:p>
            <a:r>
              <a:rPr lang="en-US" dirty="0" smtClean="0"/>
              <a:t>http://tempo11.blogspot.cz/2012/05/plague.html</a:t>
            </a:r>
            <a:endParaRPr lang="cs-CZ" dirty="0" smtClean="0"/>
          </a:p>
          <a:p>
            <a:r>
              <a:rPr lang="en-US" dirty="0" smtClean="0"/>
              <a:t>http://www.picturesofmice.com/</a:t>
            </a:r>
            <a:endParaRPr lang="cs-CZ" dirty="0" smtClean="0"/>
          </a:p>
          <a:p>
            <a:r>
              <a:rPr lang="en-US" dirty="0" smtClean="0"/>
              <a:t>http://www.pir.sa.gov.au/pirsa/more/factsheets/fact_sheets/field_crops/pests_and_diseases/faqs_on_mice_plagues</a:t>
            </a:r>
            <a:endParaRPr lang="cs-CZ" dirty="0" smtClean="0"/>
          </a:p>
          <a:p>
            <a:r>
              <a:rPr lang="en-US" dirty="0" smtClean="0"/>
              <a:t>http://keanradio.com/creepy-tv-show-infested-on-animal-planet-video/</a:t>
            </a:r>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9</a:t>
            </a:fld>
            <a:endParaRPr lang="en-US"/>
          </a:p>
        </p:txBody>
      </p:sp>
    </p:spTree>
    <p:extLst>
      <p:ext uri="{BB962C8B-B14F-4D97-AF65-F5344CB8AC3E}">
        <p14:creationId xmlns:p14="http://schemas.microsoft.com/office/powerpoint/2010/main" xmlns="" val="371522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t>S rozvojem vědy vyvstala potřeba najít vhodný modelový organismus, na kterém by se daly zkoumat biologické procesy. Na obrázcích jsou zachyceny dnes již klasické modelové organismy, které se používají v celé řadě biologických a medicínských odvětví. Jedná se o bakterii </a:t>
            </a:r>
            <a:r>
              <a:rPr lang="cs-CZ" sz="1200" b="0" i="1" dirty="0" err="1" smtClean="0"/>
              <a:t>Escherichia</a:t>
            </a:r>
            <a:r>
              <a:rPr lang="cs-CZ" sz="1200" b="0" i="1" baseline="0" dirty="0" smtClean="0"/>
              <a:t> coli</a:t>
            </a:r>
            <a:r>
              <a:rPr lang="cs-CZ" sz="1200" b="0" baseline="0" dirty="0" smtClean="0"/>
              <a:t>, Háďátko obecné </a:t>
            </a:r>
            <a:r>
              <a:rPr lang="cs-CZ" sz="1200" b="0" i="1" baseline="0" dirty="0" err="1" smtClean="0"/>
              <a:t>Coenorhabditis</a:t>
            </a:r>
            <a:r>
              <a:rPr lang="cs-CZ" sz="1200" b="0" i="1" baseline="0" dirty="0" smtClean="0"/>
              <a:t> </a:t>
            </a:r>
            <a:r>
              <a:rPr lang="cs-CZ" sz="1200" b="0" i="1" baseline="0" dirty="0" err="1" smtClean="0"/>
              <a:t>elegans</a:t>
            </a:r>
            <a:r>
              <a:rPr lang="cs-CZ" sz="1200" b="0" baseline="0" dirty="0" smtClean="0"/>
              <a:t>, </a:t>
            </a:r>
            <a:r>
              <a:rPr lang="cs-CZ" sz="1200" b="0" baseline="0" dirty="0" err="1" smtClean="0"/>
              <a:t>huseníček</a:t>
            </a:r>
            <a:r>
              <a:rPr lang="cs-CZ" sz="1200" b="0" baseline="0" dirty="0" smtClean="0"/>
              <a:t> rolní </a:t>
            </a:r>
            <a:r>
              <a:rPr lang="cs-CZ" sz="1200" b="0" i="1" baseline="0" dirty="0" err="1" smtClean="0"/>
              <a:t>Arabidopsis</a:t>
            </a:r>
            <a:r>
              <a:rPr lang="cs-CZ" sz="1200" b="0" i="1" baseline="0" dirty="0" smtClean="0"/>
              <a:t> </a:t>
            </a:r>
            <a:r>
              <a:rPr lang="cs-CZ" sz="1200" b="0" i="1" baseline="0" dirty="0" err="1" smtClean="0"/>
              <a:t>thaliana</a:t>
            </a:r>
            <a:r>
              <a:rPr lang="cs-CZ" sz="1200" b="0" i="1" baseline="0" dirty="0" smtClean="0"/>
              <a:t> </a:t>
            </a:r>
            <a:r>
              <a:rPr lang="cs-CZ" sz="1200" b="0" baseline="0" dirty="0" smtClean="0"/>
              <a:t>a banánovou mušku </a:t>
            </a:r>
            <a:r>
              <a:rPr lang="cs-CZ" sz="1200" b="0" i="1" baseline="0" dirty="0" err="1" smtClean="0"/>
              <a:t>Drosophilu</a:t>
            </a:r>
            <a:r>
              <a:rPr lang="cs-CZ" sz="1200" b="0" i="1" baseline="0" dirty="0" smtClean="0"/>
              <a:t> </a:t>
            </a:r>
            <a:r>
              <a:rPr lang="cs-CZ" sz="1200" b="0" i="1" baseline="0" dirty="0" err="1" smtClean="0"/>
              <a:t>melanogarster</a:t>
            </a:r>
            <a:r>
              <a:rPr lang="cs-CZ" sz="1200" b="0" baseline="0" dirty="0" smtClean="0"/>
              <a:t>. </a:t>
            </a:r>
            <a:r>
              <a:rPr lang="cs-CZ" sz="1200" b="0" dirty="0" smtClean="0"/>
              <a:t>Přestože jsou velmi užitečné a nelze si bez nich představit vědu tak, jak ji známe dnes, mají, zejména pro lidskou medicínu, jednu zřejmou nevýhodu. Nejedná se o savce. (kliknout myší – objeví se obrázek myši:) Proto lidstvo hledalo adekvátní model a nalezlo jej v myši domácí.</a:t>
            </a:r>
          </a:p>
          <a:p>
            <a:endParaRPr lang="cs-CZ" dirty="0" smtClean="0"/>
          </a:p>
          <a:p>
            <a:r>
              <a:rPr lang="en-US" dirty="0" smtClean="0"/>
              <a:t>http://en.wikipedia.org/wiki/Escherichia</a:t>
            </a:r>
            <a:endParaRPr lang="cs-CZ" dirty="0" smtClean="0"/>
          </a:p>
          <a:p>
            <a:r>
              <a:rPr lang="en-US" dirty="0" smtClean="0"/>
              <a:t>http://lifesciencesfoundation.org/printer_events-Caenorhabditis_elegans.html</a:t>
            </a:r>
            <a:endParaRPr lang="cs-CZ" dirty="0" smtClean="0"/>
          </a:p>
          <a:p>
            <a:r>
              <a:rPr lang="en-US" dirty="0" smtClean="0"/>
              <a:t>http://www.ccmb.res.in/staff/imran/Resources.html</a:t>
            </a:r>
            <a:endParaRPr lang="cs-CZ" dirty="0" smtClean="0"/>
          </a:p>
          <a:p>
            <a:r>
              <a:rPr lang="en-US" dirty="0" smtClean="0"/>
              <a:t>http://stephenesherman.com/save-drosophila-melanogaster/</a:t>
            </a:r>
            <a:endParaRPr lang="cs-CZ" dirty="0" smtClean="0"/>
          </a:p>
          <a:p>
            <a:r>
              <a:rPr lang="en-US" dirty="0" smtClean="0"/>
              <a:t>http://www.cambridge.org/us/academic/subjects/life-sciences/evolutionary-biology/evolution-house-mouse</a:t>
            </a:r>
            <a:endParaRPr lang="en-US" dirty="0"/>
          </a:p>
        </p:txBody>
      </p:sp>
      <p:sp>
        <p:nvSpPr>
          <p:cNvPr id="4" name="Zástupný symbol pro číslo snímku 3"/>
          <p:cNvSpPr>
            <a:spLocks noGrp="1"/>
          </p:cNvSpPr>
          <p:nvPr>
            <p:ph type="sldNum" sz="quarter" idx="10"/>
          </p:nvPr>
        </p:nvSpPr>
        <p:spPr/>
        <p:txBody>
          <a:bodyPr/>
          <a:lstStyle/>
          <a:p>
            <a:fld id="{479E3E4F-06B8-46D6-A185-123BE78609B0}" type="slidenum">
              <a:rPr lang="en-US" smtClean="0"/>
              <a:pPr/>
              <a:t>10</a:t>
            </a:fld>
            <a:endParaRPr lang="en-US"/>
          </a:p>
        </p:txBody>
      </p:sp>
    </p:spTree>
    <p:extLst>
      <p:ext uri="{BB962C8B-B14F-4D97-AF65-F5344CB8AC3E}">
        <p14:creationId xmlns:p14="http://schemas.microsoft.com/office/powerpoint/2010/main" xmlns="" val="1791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AB09409-2A15-4B50-9357-9CA1475A2C1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66525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B09409-2A15-4B50-9357-9CA1475A2C1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236678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B09409-2A15-4B50-9357-9CA1475A2C1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41071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B09409-2A15-4B50-9357-9CA1475A2C1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361230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AB09409-2A15-4B50-9357-9CA1475A2C1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77094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AB09409-2A15-4B50-9357-9CA1475A2C1E}" type="datetimeFigureOut">
              <a:rPr lang="cs-CZ" smtClean="0"/>
              <a:pPr/>
              <a:t>1.4.2014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325524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AB09409-2A15-4B50-9357-9CA1475A2C1E}" type="datetimeFigureOut">
              <a:rPr lang="cs-CZ" smtClean="0"/>
              <a:pPr/>
              <a:t>1.4.2014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253180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AB09409-2A15-4B50-9357-9CA1475A2C1E}" type="datetimeFigureOut">
              <a:rPr lang="cs-CZ" smtClean="0"/>
              <a:pPr/>
              <a:t>1.4.2014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230288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B09409-2A15-4B50-9357-9CA1475A2C1E}" type="datetimeFigureOut">
              <a:rPr lang="cs-CZ" smtClean="0"/>
              <a:pPr/>
              <a:t>1.4.2014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150123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B09409-2A15-4B50-9357-9CA1475A2C1E}" type="datetimeFigureOut">
              <a:rPr lang="cs-CZ" smtClean="0"/>
              <a:pPr/>
              <a:t>1.4.2014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329893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B09409-2A15-4B50-9357-9CA1475A2C1E}" type="datetimeFigureOut">
              <a:rPr lang="cs-CZ" smtClean="0"/>
              <a:pPr/>
              <a:t>1.4.2014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10972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09409-2A15-4B50-9357-9CA1475A2C1E}" type="datetimeFigureOut">
              <a:rPr lang="cs-CZ" smtClean="0"/>
              <a:pPr/>
              <a:t>1.4.2014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5BA8F-5FBF-422A-925C-EB5372D480FA}" type="slidenum">
              <a:rPr lang="cs-CZ" smtClean="0"/>
              <a:pPr/>
              <a:t>‹#›</a:t>
            </a:fld>
            <a:endParaRPr lang="cs-CZ"/>
          </a:p>
        </p:txBody>
      </p:sp>
    </p:spTree>
    <p:extLst>
      <p:ext uri="{BB962C8B-B14F-4D97-AF65-F5344CB8AC3E}">
        <p14:creationId xmlns:p14="http://schemas.microsoft.com/office/powerpoint/2010/main" xmlns="" val="149654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7.png"/><Relationship Id="rId5" Type="http://schemas.openxmlformats.org/officeDocument/2006/relationships/image" Target="../media/image40.jpeg"/><Relationship Id="rId10" Type="http://schemas.openxmlformats.org/officeDocument/2006/relationships/image" Target="../media/image6.png"/><Relationship Id="rId4" Type="http://schemas.openxmlformats.org/officeDocument/2006/relationships/image" Target="../media/image39.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3.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4.jpe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5.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8.png"/><Relationship Id="rId5" Type="http://schemas.openxmlformats.org/officeDocument/2006/relationships/image" Target="../media/image47.jpeg"/><Relationship Id="rId10" Type="http://schemas.openxmlformats.org/officeDocument/2006/relationships/image" Target="../media/image7.png"/><Relationship Id="rId4" Type="http://schemas.openxmlformats.org/officeDocument/2006/relationships/image" Target="../media/image46.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1.jpeg"/><Relationship Id="rId4" Type="http://schemas.openxmlformats.org/officeDocument/2006/relationships/image" Target="../media/image5.png"/><Relationship Id="rId9"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2.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5.jpe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8.jpeg"/><Relationship Id="rId5" Type="http://schemas.openxmlformats.org/officeDocument/2006/relationships/image" Target="../media/image5.png"/><Relationship Id="rId10" Type="http://schemas.openxmlformats.org/officeDocument/2006/relationships/image" Target="../media/image57.jpeg"/><Relationship Id="rId4" Type="http://schemas.openxmlformats.org/officeDocument/2006/relationships/image" Target="../media/image4.png"/><Relationship Id="rId9"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9.jpeg"/><Relationship Id="rId7" Type="http://schemas.openxmlformats.org/officeDocument/2006/relationships/image" Target="../media/image4.png"/><Relationship Id="rId12"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2.gif"/><Relationship Id="rId11" Type="http://schemas.openxmlformats.org/officeDocument/2006/relationships/image" Target="../media/image8.png"/><Relationship Id="rId5" Type="http://schemas.openxmlformats.org/officeDocument/2006/relationships/image" Target="../media/image61.jpeg"/><Relationship Id="rId10" Type="http://schemas.openxmlformats.org/officeDocument/2006/relationships/image" Target="../media/image7.png"/><Relationship Id="rId4" Type="http://schemas.openxmlformats.org/officeDocument/2006/relationships/image" Target="../media/image60.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66.jpeg"/><Relationship Id="rId4" Type="http://schemas.openxmlformats.org/officeDocument/2006/relationships/image" Target="../media/image5.png"/><Relationship Id="rId9" Type="http://schemas.openxmlformats.org/officeDocument/2006/relationships/image" Target="../media/image65.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7.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0.png"/><Relationship Id="rId5" Type="http://schemas.openxmlformats.org/officeDocument/2006/relationships/image" Target="../media/image69.jpeg"/><Relationship Id="rId10" Type="http://schemas.openxmlformats.org/officeDocument/2006/relationships/image" Target="../media/image8.png"/><Relationship Id="rId4" Type="http://schemas.openxmlformats.org/officeDocument/2006/relationships/image" Target="../media/image68.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1.jpeg"/><Relationship Id="rId7" Type="http://schemas.openxmlformats.org/officeDocument/2006/relationships/image" Target="../media/image6.png"/><Relationship Id="rId12"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4.jpeg"/><Relationship Id="rId5" Type="http://schemas.openxmlformats.org/officeDocument/2006/relationships/image" Target="../media/image4.png"/><Relationship Id="rId10"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6.jpe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79.png"/><Relationship Id="rId5" Type="http://schemas.openxmlformats.org/officeDocument/2006/relationships/image" Target="../media/image5.png"/><Relationship Id="rId10" Type="http://schemas.openxmlformats.org/officeDocument/2006/relationships/image" Target="../media/image78.jpeg"/><Relationship Id="rId4" Type="http://schemas.openxmlformats.org/officeDocument/2006/relationships/image" Target="../media/image4.png"/><Relationship Id="rId9" Type="http://schemas.openxmlformats.org/officeDocument/2006/relationships/image" Target="../media/image77.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0.jpe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1.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2.jpe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5.jpeg"/><Relationship Id="rId11" Type="http://schemas.openxmlformats.org/officeDocument/2006/relationships/image" Target="../media/image8.png"/><Relationship Id="rId5" Type="http://schemas.openxmlformats.org/officeDocument/2006/relationships/image" Target="../media/image84.jpeg"/><Relationship Id="rId10" Type="http://schemas.openxmlformats.org/officeDocument/2006/relationships/image" Target="../media/image7.png"/><Relationship Id="rId4" Type="http://schemas.openxmlformats.org/officeDocument/2006/relationships/image" Target="../media/image83.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6.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7.jpe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9.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jpeg"/><Relationship Id="rId5" Type="http://schemas.openxmlformats.org/officeDocument/2006/relationships/image" Target="../media/image6.png"/><Relationship Id="rId10"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jpeg"/><Relationship Id="rId4" Type="http://schemas.openxmlformats.org/officeDocument/2006/relationships/image" Target="../media/image5.png"/><Relationship Id="rId9"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7.jpeg"/><Relationship Id="rId4" Type="http://schemas.openxmlformats.org/officeDocument/2006/relationships/image" Target="../media/image4.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1.jpeg"/><Relationship Id="rId5" Type="http://schemas.openxmlformats.org/officeDocument/2006/relationships/image" Target="../media/image6.png"/><Relationship Id="rId10" Type="http://schemas.openxmlformats.org/officeDocument/2006/relationships/image" Target="../media/image30.jpeg"/><Relationship Id="rId4" Type="http://schemas.openxmlformats.org/officeDocument/2006/relationships/image" Target="../media/image5.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7.png"/><Relationship Id="rId5" Type="http://schemas.openxmlformats.org/officeDocument/2006/relationships/image" Target="../media/image35.jpeg"/><Relationship Id="rId10" Type="http://schemas.openxmlformats.org/officeDocument/2006/relationships/image" Target="../media/image6.png"/><Relationship Id="rId4" Type="http://schemas.openxmlformats.org/officeDocument/2006/relationships/image" Target="../media/image34.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8431" y="1122028"/>
            <a:ext cx="7050023" cy="4800992"/>
          </a:xfrm>
          <a:prstGeom prst="rect">
            <a:avLst/>
          </a:prstGeom>
        </p:spPr>
      </p:pic>
      <p:sp>
        <p:nvSpPr>
          <p:cNvPr id="2" name="Nadpis 1"/>
          <p:cNvSpPr>
            <a:spLocks noGrp="1"/>
          </p:cNvSpPr>
          <p:nvPr>
            <p:ph type="ctrTitle"/>
          </p:nvPr>
        </p:nvSpPr>
        <p:spPr>
          <a:xfrm>
            <a:off x="974696" y="266609"/>
            <a:ext cx="7772400" cy="1470025"/>
          </a:xfrm>
        </p:spPr>
        <p:txBody>
          <a:bodyPr>
            <a:normAutofit fontScale="90000"/>
          </a:bodyPr>
          <a:lstStyle/>
          <a:p>
            <a:r>
              <a:rPr lang="cs-CZ" b="1" dirty="0" smtClean="0"/>
              <a:t>Myš domácí jak ji neznáte – </a:t>
            </a:r>
            <a:br>
              <a:rPr lang="cs-CZ" b="1" dirty="0" smtClean="0"/>
            </a:br>
            <a:r>
              <a:rPr lang="cs-CZ" sz="4000" b="1" i="1" dirty="0" smtClean="0"/>
              <a:t>aneb </a:t>
            </a:r>
            <a:r>
              <a:rPr lang="cs-CZ" sz="4000" b="1" i="1" dirty="0"/>
              <a:t>nahlédnutí do kuchyně evoluce: teorie vzniku druhů</a:t>
            </a:r>
            <a:endParaRPr lang="cs-CZ" sz="4000" b="1" dirty="0"/>
          </a:p>
        </p:txBody>
      </p:sp>
      <p:sp>
        <p:nvSpPr>
          <p:cNvPr id="3" name="Podnadpis 2"/>
          <p:cNvSpPr>
            <a:spLocks noGrp="1"/>
          </p:cNvSpPr>
          <p:nvPr>
            <p:ph type="subTitle" idx="1"/>
          </p:nvPr>
        </p:nvSpPr>
        <p:spPr>
          <a:xfrm>
            <a:off x="1685764" y="5046720"/>
            <a:ext cx="6400800" cy="1752600"/>
          </a:xfrm>
        </p:spPr>
        <p:txBody>
          <a:bodyPr/>
          <a:lstStyle/>
          <a:p>
            <a:r>
              <a:rPr lang="cs-CZ" b="1" dirty="0" smtClean="0">
                <a:solidFill>
                  <a:schemeClr val="tx1"/>
                </a:solidFill>
              </a:rPr>
              <a:t>Mgr. Iva Martincová</a:t>
            </a:r>
          </a:p>
          <a:p>
            <a:r>
              <a:rPr lang="cs-CZ" sz="2400" dirty="0" smtClean="0">
                <a:solidFill>
                  <a:schemeClr val="tx1"/>
                </a:solidFill>
              </a:rPr>
              <a:t>UBO AVČR </a:t>
            </a:r>
            <a:r>
              <a:rPr lang="cs-CZ" sz="2400" dirty="0" err="1" smtClean="0">
                <a:solidFill>
                  <a:schemeClr val="tx1"/>
                </a:solidFill>
              </a:rPr>
              <a:t>v.v.i</a:t>
            </a:r>
            <a:r>
              <a:rPr lang="cs-CZ" sz="2400" dirty="0" smtClean="0">
                <a:solidFill>
                  <a:schemeClr val="tx1"/>
                </a:solidFill>
              </a:rPr>
              <a:t>. Studenec</a:t>
            </a:r>
          </a:p>
          <a:p>
            <a:r>
              <a:rPr lang="cs-CZ" sz="2400" dirty="0" smtClean="0">
                <a:solidFill>
                  <a:schemeClr val="tx1"/>
                </a:solidFill>
              </a:rPr>
              <a:t>Masarykova univerzita</a:t>
            </a:r>
            <a:endParaRPr lang="cs-CZ" sz="2400" dirty="0">
              <a:solidFill>
                <a:schemeClr val="tx1"/>
              </a:solidFill>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48264" y="4637618"/>
            <a:ext cx="1905000" cy="1905000"/>
          </a:xfrm>
          <a:prstGeom prst="rect">
            <a:avLst/>
          </a:prstGeom>
        </p:spPr>
      </p:pic>
      <p:pic>
        <p:nvPicPr>
          <p:cNvPr id="5" name="Picture 4" descr="5;slozka=150283;inline=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9768" y="4709762"/>
            <a:ext cx="1451992" cy="1887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Skupina 1"/>
          <p:cNvGrpSpPr>
            <a:grpSpLocks/>
          </p:cNvGrpSpPr>
          <p:nvPr/>
        </p:nvGrpSpPr>
        <p:grpSpPr bwMode="auto">
          <a:xfrm>
            <a:off x="-11113" y="0"/>
            <a:ext cx="776289" cy="6858000"/>
            <a:chOff x="-11186" y="0"/>
            <a:chExt cx="775907" cy="6858000"/>
          </a:xfrm>
        </p:grpSpPr>
        <p:sp>
          <p:nvSpPr>
            <p:cNvPr id="9"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0" name="Obrázok 27" descr="logoa.cs"/>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775701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8396" y="53046"/>
            <a:ext cx="3960440" cy="864096"/>
          </a:xfrm>
        </p:spPr>
        <p:txBody>
          <a:bodyPr>
            <a:normAutofit/>
          </a:bodyPr>
          <a:lstStyle/>
          <a:p>
            <a:pPr algn="l"/>
            <a:r>
              <a:rPr lang="cs-CZ" sz="3200" b="1" dirty="0" smtClean="0"/>
              <a:t>Modelový organismus</a:t>
            </a:r>
            <a:endParaRPr lang="cs-CZ" sz="3200" b="1" dirty="0"/>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87624" y="834635"/>
            <a:ext cx="3456384" cy="2510148"/>
          </a:xfrm>
        </p:spPr>
      </p:pic>
      <p:pic>
        <p:nvPicPr>
          <p:cNvPr id="6" name="Obráze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4168" y="4124767"/>
            <a:ext cx="2385566" cy="2385566"/>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97220" y="3719901"/>
            <a:ext cx="3536838" cy="2801068"/>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20120" y="219085"/>
            <a:ext cx="2048976" cy="3500816"/>
          </a:xfrm>
          <a:prstGeom prst="rect">
            <a:avLst/>
          </a:prstGeom>
        </p:spPr>
      </p:pic>
      <p:sp>
        <p:nvSpPr>
          <p:cNvPr id="12" name="Nadpis 1"/>
          <p:cNvSpPr txBox="1">
            <a:spLocks/>
          </p:cNvSpPr>
          <p:nvPr/>
        </p:nvSpPr>
        <p:spPr>
          <a:xfrm>
            <a:off x="1107705" y="3287853"/>
            <a:ext cx="176922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400" b="1" dirty="0" err="1" smtClean="0"/>
              <a:t>Escherichia</a:t>
            </a:r>
            <a:r>
              <a:rPr lang="cs-CZ" sz="1400" b="1" dirty="0" smtClean="0"/>
              <a:t> coli</a:t>
            </a:r>
            <a:endParaRPr lang="cs-CZ" sz="1400" b="1" dirty="0"/>
          </a:p>
        </p:txBody>
      </p:sp>
      <p:sp>
        <p:nvSpPr>
          <p:cNvPr id="13" name="Nadpis 1"/>
          <p:cNvSpPr txBox="1">
            <a:spLocks/>
          </p:cNvSpPr>
          <p:nvPr/>
        </p:nvSpPr>
        <p:spPr>
          <a:xfrm>
            <a:off x="6876256" y="3645024"/>
            <a:ext cx="1958838"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400" b="1" dirty="0" err="1" smtClean="0"/>
              <a:t>Arabidopsis</a:t>
            </a:r>
            <a:r>
              <a:rPr lang="cs-CZ" sz="1400" b="1" dirty="0" smtClean="0"/>
              <a:t> </a:t>
            </a:r>
            <a:r>
              <a:rPr lang="cs-CZ" sz="1400" b="1" dirty="0" err="1" smtClean="0"/>
              <a:t>thaliana</a:t>
            </a:r>
            <a:endParaRPr lang="cs-CZ" sz="1400" b="1" dirty="0"/>
          </a:p>
        </p:txBody>
      </p:sp>
      <p:sp>
        <p:nvSpPr>
          <p:cNvPr id="14" name="Nadpis 1"/>
          <p:cNvSpPr txBox="1">
            <a:spLocks/>
          </p:cNvSpPr>
          <p:nvPr/>
        </p:nvSpPr>
        <p:spPr>
          <a:xfrm>
            <a:off x="1107705" y="6466395"/>
            <a:ext cx="1946645"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400" b="1" dirty="0" err="1" smtClean="0"/>
              <a:t>Coenorhabditis</a:t>
            </a:r>
            <a:r>
              <a:rPr lang="cs-CZ" sz="1400" b="1" dirty="0" smtClean="0"/>
              <a:t> </a:t>
            </a:r>
            <a:r>
              <a:rPr lang="cs-CZ" sz="1400" b="1" dirty="0" err="1" smtClean="0"/>
              <a:t>elegans</a:t>
            </a:r>
            <a:endParaRPr lang="cs-CZ" sz="1400" b="1" dirty="0"/>
          </a:p>
        </p:txBody>
      </p:sp>
      <p:sp>
        <p:nvSpPr>
          <p:cNvPr id="15" name="Nadpis 1"/>
          <p:cNvSpPr txBox="1">
            <a:spLocks/>
          </p:cNvSpPr>
          <p:nvPr/>
        </p:nvSpPr>
        <p:spPr>
          <a:xfrm>
            <a:off x="6434928" y="6434722"/>
            <a:ext cx="2103137"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400" b="1" dirty="0" err="1" smtClean="0"/>
              <a:t>Drosophila</a:t>
            </a:r>
            <a:r>
              <a:rPr lang="cs-CZ" sz="1400" b="1" dirty="0" smtClean="0"/>
              <a:t> </a:t>
            </a:r>
            <a:r>
              <a:rPr lang="cs-CZ" sz="1400" b="1" dirty="0" err="1" smtClean="0"/>
              <a:t>melanogaster</a:t>
            </a:r>
            <a:endParaRPr lang="cs-CZ" sz="1400" b="1" dirty="0"/>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81482" y="61983"/>
            <a:ext cx="4505151" cy="6734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3" name="Skupina 1"/>
          <p:cNvGrpSpPr>
            <a:grpSpLocks/>
          </p:cNvGrpSpPr>
          <p:nvPr/>
        </p:nvGrpSpPr>
        <p:grpSpPr bwMode="auto">
          <a:xfrm>
            <a:off x="-11113" y="0"/>
            <a:ext cx="776289" cy="6858000"/>
            <a:chOff x="-11186" y="0"/>
            <a:chExt cx="775907" cy="6858000"/>
          </a:xfrm>
        </p:grpSpPr>
        <p:sp>
          <p:nvSpPr>
            <p:cNvPr id="24"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25" name="Obrázok 27" descr="logoa.cs"/>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50809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116633"/>
            <a:ext cx="3898776" cy="922114"/>
          </a:xfrm>
        </p:spPr>
        <p:txBody>
          <a:bodyPr>
            <a:normAutofit/>
          </a:bodyPr>
          <a:lstStyle/>
          <a:p>
            <a:pPr algn="l"/>
            <a:r>
              <a:rPr lang="cs-CZ" sz="2800" b="1" dirty="0" smtClean="0"/>
              <a:t>Kde se vzala myš?</a:t>
            </a:r>
            <a:endParaRPr lang="cs-CZ" sz="2800" b="1" dirty="0"/>
          </a:p>
        </p:txBody>
      </p:sp>
      <p:sp>
        <p:nvSpPr>
          <p:cNvPr id="6" name="Pěticípá hvězda 5"/>
          <p:cNvSpPr/>
          <p:nvPr/>
        </p:nvSpPr>
        <p:spPr>
          <a:xfrm>
            <a:off x="5076056" y="4077072"/>
            <a:ext cx="360040" cy="360040"/>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031" y="2414294"/>
            <a:ext cx="1803728" cy="1276138"/>
          </a:xfrm>
          <a:prstGeom prst="rect">
            <a:avLst/>
          </a:prstGeom>
        </p:spPr>
      </p:pic>
      <p:pic>
        <p:nvPicPr>
          <p:cNvPr id="4" name="Zástupný symbol pro obsah 3" descr="Hybrid zone_Fig.1.jpg"/>
          <p:cNvPicPr>
            <a:picLocks noGrp="1" noChangeAspect="1"/>
          </p:cNvPicPr>
          <p:nvPr>
            <p:ph idx="1"/>
          </p:nvPr>
        </p:nvPicPr>
        <p:blipFill>
          <a:blip r:embed="rId4" cstate="print"/>
          <a:stretch>
            <a:fillRect/>
          </a:stretch>
        </p:blipFill>
        <p:spPr>
          <a:xfrm>
            <a:off x="1819265" y="1091545"/>
            <a:ext cx="7233662" cy="4861957"/>
          </a:xfrm>
          <a:prstGeom prst="rect">
            <a:avLst/>
          </a:prstGeom>
        </p:spPr>
      </p:pic>
      <p:sp>
        <p:nvSpPr>
          <p:cNvPr id="8" name="Pěticípá hvězda 7"/>
          <p:cNvSpPr/>
          <p:nvPr/>
        </p:nvSpPr>
        <p:spPr>
          <a:xfrm>
            <a:off x="4932040" y="3140968"/>
            <a:ext cx="504056" cy="504056"/>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1"/>
          <p:cNvGrpSpPr>
            <a:grpSpLocks/>
          </p:cNvGrpSpPr>
          <p:nvPr/>
        </p:nvGrpSpPr>
        <p:grpSpPr bwMode="auto">
          <a:xfrm>
            <a:off x="-11113" y="0"/>
            <a:ext cx="776289" cy="6858000"/>
            <a:chOff x="-11186" y="0"/>
            <a:chExt cx="775907" cy="6858000"/>
          </a:xfrm>
        </p:grpSpPr>
        <p:sp>
          <p:nvSpPr>
            <p:cNvPr id="10"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1" name="Obrázok 27" descr="logoa.cs"/>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59141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ahnutá šipka doleva 7"/>
          <p:cNvSpPr/>
          <p:nvPr/>
        </p:nvSpPr>
        <p:spPr>
          <a:xfrm rot="17454219">
            <a:off x="5175005" y="-140570"/>
            <a:ext cx="685993" cy="20829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9" name="Zahnutá šipka doleva 8"/>
          <p:cNvSpPr/>
          <p:nvPr/>
        </p:nvSpPr>
        <p:spPr>
          <a:xfrm rot="2883426">
            <a:off x="5841139" y="3676285"/>
            <a:ext cx="813087" cy="23749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0907" y="1578488"/>
            <a:ext cx="3705549" cy="2354568"/>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332656"/>
            <a:ext cx="3770362" cy="2450735"/>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560" y="4093523"/>
            <a:ext cx="4572000" cy="1999773"/>
          </a:xfrm>
          <a:prstGeom prst="rect">
            <a:avLst/>
          </a:prstGeom>
        </p:spPr>
      </p:pic>
      <p:pic>
        <p:nvPicPr>
          <p:cNvPr id="11" name="Obrázek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00192" y="4863765"/>
            <a:ext cx="2592288" cy="1733661"/>
          </a:xfrm>
          <a:prstGeom prst="rect">
            <a:avLst/>
          </a:prstGeom>
        </p:spPr>
      </p:pic>
      <p:grpSp>
        <p:nvGrpSpPr>
          <p:cNvPr id="16" name="Skupina 1"/>
          <p:cNvGrpSpPr>
            <a:grpSpLocks/>
          </p:cNvGrpSpPr>
          <p:nvPr/>
        </p:nvGrpSpPr>
        <p:grpSpPr bwMode="auto">
          <a:xfrm>
            <a:off x="-11113" y="0"/>
            <a:ext cx="776289" cy="6858000"/>
            <a:chOff x="-11186" y="0"/>
            <a:chExt cx="775907" cy="6858000"/>
          </a:xfrm>
        </p:grpSpPr>
        <p:sp>
          <p:nvSpPr>
            <p:cNvPr id="17"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8" name="Obrázok 27" descr="logoa.cs"/>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04955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25028" y="1005939"/>
            <a:ext cx="3355284" cy="714385"/>
          </a:xfrm>
        </p:spPr>
        <p:txBody>
          <a:bodyPr>
            <a:normAutofit/>
          </a:bodyPr>
          <a:lstStyle/>
          <a:p>
            <a:pPr algn="l"/>
            <a:r>
              <a:rPr lang="cs-CZ" sz="2000" b="1" dirty="0" err="1" smtClean="0"/>
              <a:t>Mus</a:t>
            </a:r>
            <a:r>
              <a:rPr lang="cs-CZ" sz="2000" b="1" dirty="0" smtClean="0"/>
              <a:t> </a:t>
            </a:r>
            <a:r>
              <a:rPr lang="cs-CZ" sz="2000" b="1" dirty="0" err="1" smtClean="0"/>
              <a:t>musculus</a:t>
            </a:r>
            <a:r>
              <a:rPr lang="cs-CZ" sz="2000" b="1" dirty="0" smtClean="0"/>
              <a:t> </a:t>
            </a:r>
            <a:r>
              <a:rPr lang="cs-CZ" sz="2000" b="1" dirty="0" err="1" smtClean="0">
                <a:solidFill>
                  <a:srgbClr val="FF0000"/>
                </a:solidFill>
              </a:rPr>
              <a:t>musculus</a:t>
            </a:r>
            <a:endParaRPr lang="cs-CZ" sz="2000" b="1" dirty="0">
              <a:solidFill>
                <a:srgbClr val="FF0000"/>
              </a:solidFill>
            </a:endParaRPr>
          </a:p>
        </p:txBody>
      </p:sp>
      <p:sp>
        <p:nvSpPr>
          <p:cNvPr id="5" name="Zástupný symbol pro obsah 4"/>
          <p:cNvSpPr>
            <a:spLocks noGrp="1"/>
          </p:cNvSpPr>
          <p:nvPr>
            <p:ph idx="1"/>
          </p:nvPr>
        </p:nvSpPr>
        <p:spPr>
          <a:xfrm>
            <a:off x="3203848" y="5661248"/>
            <a:ext cx="4877027" cy="720080"/>
          </a:xfrm>
        </p:spPr>
        <p:txBody>
          <a:bodyPr>
            <a:normAutofit/>
          </a:bodyPr>
          <a:lstStyle/>
          <a:p>
            <a:pPr marL="0" indent="0">
              <a:buNone/>
            </a:pPr>
            <a:r>
              <a:rPr lang="cs-CZ" sz="2000" b="1" dirty="0" err="1" smtClean="0"/>
              <a:t>Mus</a:t>
            </a:r>
            <a:r>
              <a:rPr lang="cs-CZ" sz="2000" b="1" dirty="0" smtClean="0"/>
              <a:t> </a:t>
            </a:r>
            <a:r>
              <a:rPr lang="cs-CZ" sz="2000" b="1" dirty="0" err="1" smtClean="0"/>
              <a:t>musculus</a:t>
            </a:r>
            <a:r>
              <a:rPr lang="cs-CZ" sz="2000" b="1" dirty="0" smtClean="0"/>
              <a:t> </a:t>
            </a:r>
            <a:r>
              <a:rPr lang="cs-CZ" sz="2000" b="1" dirty="0" err="1" smtClean="0">
                <a:solidFill>
                  <a:schemeClr val="tx2">
                    <a:lumMod val="75000"/>
                  </a:schemeClr>
                </a:solidFill>
              </a:rPr>
              <a:t>domesticus</a:t>
            </a:r>
            <a:endParaRPr lang="cs-CZ" sz="2000" b="1" dirty="0">
              <a:solidFill>
                <a:schemeClr val="tx2">
                  <a:lumMod val="75000"/>
                </a:schemeClr>
              </a:solidFill>
            </a:endParaRPr>
          </a:p>
        </p:txBody>
      </p:sp>
      <p:sp>
        <p:nvSpPr>
          <p:cNvPr id="23" name="Nadpis 1"/>
          <p:cNvSpPr txBox="1">
            <a:spLocks/>
          </p:cNvSpPr>
          <p:nvPr/>
        </p:nvSpPr>
        <p:spPr>
          <a:xfrm>
            <a:off x="1071514" y="149942"/>
            <a:ext cx="3705405" cy="7143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800" b="1" dirty="0" smtClean="0"/>
              <a:t>Myš domácí v Evropě</a:t>
            </a:r>
            <a:endParaRPr lang="cs-CZ" sz="2800" b="1" dirty="0">
              <a:solidFill>
                <a:srgbClr val="FF0000"/>
              </a:solidFill>
            </a:endParaRPr>
          </a:p>
        </p:txBody>
      </p:sp>
      <p:grpSp>
        <p:nvGrpSpPr>
          <p:cNvPr id="26" name="Skupina 1"/>
          <p:cNvGrpSpPr>
            <a:grpSpLocks/>
          </p:cNvGrpSpPr>
          <p:nvPr/>
        </p:nvGrpSpPr>
        <p:grpSpPr bwMode="auto">
          <a:xfrm>
            <a:off x="-11113" y="0"/>
            <a:ext cx="776289" cy="6858000"/>
            <a:chOff x="-11186" y="0"/>
            <a:chExt cx="775907" cy="6858000"/>
          </a:xfrm>
        </p:grpSpPr>
        <p:sp>
          <p:nvSpPr>
            <p:cNvPr id="27"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28"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 name="Skupina 33"/>
          <p:cNvGrpSpPr/>
          <p:nvPr/>
        </p:nvGrpSpPr>
        <p:grpSpPr>
          <a:xfrm>
            <a:off x="1265124" y="1484785"/>
            <a:ext cx="6801505" cy="4248472"/>
            <a:chOff x="-244104" y="812663"/>
            <a:chExt cx="9028508" cy="5354239"/>
          </a:xfrm>
        </p:grpSpPr>
        <p:pic>
          <p:nvPicPr>
            <p:cNvPr id="35" name="Picture 13"/>
            <p:cNvPicPr>
              <a:picLocks noChangeAspect="1" noChangeArrowheads="1"/>
            </p:cNvPicPr>
            <p:nvPr/>
          </p:nvPicPr>
          <p:blipFill>
            <a:blip r:embed="rId8" cstate="print"/>
            <a:srcRect l="8103" r="8332" b="2492"/>
            <a:stretch>
              <a:fillRect/>
            </a:stretch>
          </p:blipFill>
          <p:spPr bwMode="auto">
            <a:xfrm>
              <a:off x="326292" y="950913"/>
              <a:ext cx="8458112" cy="5215989"/>
            </a:xfrm>
            <a:prstGeom prst="rect">
              <a:avLst/>
            </a:prstGeom>
            <a:noFill/>
            <a:ln w="9525">
              <a:noFill/>
              <a:miter lim="800000"/>
              <a:headEnd/>
              <a:tailEnd/>
            </a:ln>
          </p:spPr>
        </p:pic>
        <p:grpSp>
          <p:nvGrpSpPr>
            <p:cNvPr id="36" name="Skupina 21"/>
            <p:cNvGrpSpPr/>
            <p:nvPr/>
          </p:nvGrpSpPr>
          <p:grpSpPr>
            <a:xfrm>
              <a:off x="1982899" y="3707623"/>
              <a:ext cx="4410152" cy="2280567"/>
              <a:chOff x="1982899" y="3707623"/>
              <a:chExt cx="4410152" cy="2280567"/>
            </a:xfrm>
          </p:grpSpPr>
          <p:sp>
            <p:nvSpPr>
              <p:cNvPr id="49" name="Volný tvar 48"/>
              <p:cNvSpPr/>
              <p:nvPr/>
            </p:nvSpPr>
            <p:spPr>
              <a:xfrm>
                <a:off x="5479473" y="4882739"/>
                <a:ext cx="709419" cy="898996"/>
              </a:xfrm>
              <a:custGeom>
                <a:avLst/>
                <a:gdLst>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0 w 674914"/>
                  <a:gd name="connsiteY2" fmla="*/ 0 h 881743"/>
                  <a:gd name="connsiteX3" fmla="*/ 0 w 674914"/>
                  <a:gd name="connsiteY3"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709419 w 709419"/>
                  <a:gd name="connsiteY0" fmla="*/ 898996 h 898996"/>
                  <a:gd name="connsiteX1" fmla="*/ 0 w 709419"/>
                  <a:gd name="connsiteY1" fmla="*/ 0 h 898996"/>
                  <a:gd name="connsiteX2" fmla="*/ 0 w 709419"/>
                  <a:gd name="connsiteY2" fmla="*/ 0 h 898996"/>
                </a:gdLst>
                <a:ahLst/>
                <a:cxnLst>
                  <a:cxn ang="0">
                    <a:pos x="connsiteX0" y="connsiteY0"/>
                  </a:cxn>
                  <a:cxn ang="0">
                    <a:pos x="connsiteX1" y="connsiteY1"/>
                  </a:cxn>
                  <a:cxn ang="0">
                    <a:pos x="connsiteX2" y="connsiteY2"/>
                  </a:cxn>
                </a:cxnLst>
                <a:rect l="l" t="t" r="r" b="b"/>
                <a:pathLst>
                  <a:path w="709419" h="898996">
                    <a:moveTo>
                      <a:pt x="709419" y="898996"/>
                    </a:moveTo>
                    <a:cubicBezTo>
                      <a:pt x="347882" y="789150"/>
                      <a:pt x="94343" y="578922"/>
                      <a:pt x="0" y="0"/>
                    </a:cubicBezTo>
                    <a:lnTo>
                      <a:pt x="0" y="0"/>
                    </a:lnTo>
                  </a:path>
                </a:pathLst>
              </a:custGeom>
              <a:ln w="76200">
                <a:solidFill>
                  <a:srgbClr val="00339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0" name="Volný tvar 49"/>
              <p:cNvSpPr/>
              <p:nvPr/>
            </p:nvSpPr>
            <p:spPr>
              <a:xfrm>
                <a:off x="1982899" y="3707623"/>
                <a:ext cx="4410152" cy="2280567"/>
              </a:xfrm>
              <a:custGeom>
                <a:avLst/>
                <a:gdLst>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0 w 674914"/>
                  <a:gd name="connsiteY2" fmla="*/ 0 h 881743"/>
                  <a:gd name="connsiteX3" fmla="*/ 0 w 674914"/>
                  <a:gd name="connsiteY3"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2408824 w 2408824"/>
                  <a:gd name="connsiteY0" fmla="*/ 898996 h 898996"/>
                  <a:gd name="connsiteX1" fmla="*/ 1733910 w 2408824"/>
                  <a:gd name="connsiteY1" fmla="*/ 17253 h 898996"/>
                  <a:gd name="connsiteX2" fmla="*/ 0 w 2408824"/>
                  <a:gd name="connsiteY2" fmla="*/ 0 h 898996"/>
                  <a:gd name="connsiteX0" fmla="*/ 674914 w 674914"/>
                  <a:gd name="connsiteY0" fmla="*/ 881743 h 881743"/>
                  <a:gd name="connsiteX1" fmla="*/ 0 w 674914"/>
                  <a:gd name="connsiteY1" fmla="*/ 0 h 881743"/>
                  <a:gd name="connsiteX0" fmla="*/ 4039216 w 4039216"/>
                  <a:gd name="connsiteY0" fmla="*/ 700588 h 700588"/>
                  <a:gd name="connsiteX1" fmla="*/ 0 w 4039216"/>
                  <a:gd name="connsiteY1" fmla="*/ 0 h 700588"/>
                  <a:gd name="connsiteX0" fmla="*/ 4039216 w 4039216"/>
                  <a:gd name="connsiteY0" fmla="*/ 1726179 h 1726179"/>
                  <a:gd name="connsiteX1" fmla="*/ 0 w 4039216"/>
                  <a:gd name="connsiteY1" fmla="*/ 1025591 h 1726179"/>
                  <a:gd name="connsiteX0" fmla="*/ 3461246 w 3461246"/>
                  <a:gd name="connsiteY0" fmla="*/ 1303485 h 1303485"/>
                  <a:gd name="connsiteX1" fmla="*/ 0 w 3461246"/>
                  <a:gd name="connsiteY1" fmla="*/ 1025591 h 1303485"/>
                  <a:gd name="connsiteX0" fmla="*/ 3461246 w 3461246"/>
                  <a:gd name="connsiteY0" fmla="*/ 1303485 h 1676718"/>
                  <a:gd name="connsiteX1" fmla="*/ 0 w 3461246"/>
                  <a:gd name="connsiteY1" fmla="*/ 1025591 h 1676718"/>
                  <a:gd name="connsiteX0" fmla="*/ 4410152 w 4410152"/>
                  <a:gd name="connsiteY0" fmla="*/ 1631289 h 2004522"/>
                  <a:gd name="connsiteX1" fmla="*/ 0 w 4410152"/>
                  <a:gd name="connsiteY1" fmla="*/ 1025591 h 2004522"/>
                  <a:gd name="connsiteX0" fmla="*/ 4410152 w 4410152"/>
                  <a:gd name="connsiteY0" fmla="*/ 1631289 h 1711224"/>
                  <a:gd name="connsiteX1" fmla="*/ 0 w 4410152"/>
                  <a:gd name="connsiteY1" fmla="*/ 1025591 h 1711224"/>
                  <a:gd name="connsiteX0" fmla="*/ 4410152 w 4410152"/>
                  <a:gd name="connsiteY0" fmla="*/ 2200632 h 2280567"/>
                  <a:gd name="connsiteX1" fmla="*/ 0 w 4410152"/>
                  <a:gd name="connsiteY1" fmla="*/ 1594934 h 2280567"/>
                </a:gdLst>
                <a:ahLst/>
                <a:cxnLst>
                  <a:cxn ang="0">
                    <a:pos x="connsiteX0" y="connsiteY0"/>
                  </a:cxn>
                  <a:cxn ang="0">
                    <a:pos x="connsiteX1" y="connsiteY1"/>
                  </a:cxn>
                </a:cxnLst>
                <a:rect l="l" t="t" r="r" b="b"/>
                <a:pathLst>
                  <a:path w="4410152" h="2280567">
                    <a:moveTo>
                      <a:pt x="4410152" y="2200632"/>
                    </a:moveTo>
                    <a:cubicBezTo>
                      <a:pt x="2884050" y="2280567"/>
                      <a:pt x="2613256" y="0"/>
                      <a:pt x="0" y="1594934"/>
                    </a:cubicBezTo>
                  </a:path>
                </a:pathLst>
              </a:custGeom>
              <a:ln w="76200">
                <a:solidFill>
                  <a:srgbClr val="00339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1" name="Volný tvar 50"/>
              <p:cNvSpPr/>
              <p:nvPr/>
            </p:nvSpPr>
            <p:spPr>
              <a:xfrm>
                <a:off x="3778371" y="3743865"/>
                <a:ext cx="871269" cy="1328468"/>
              </a:xfrm>
              <a:custGeom>
                <a:avLst/>
                <a:gdLst>
                  <a:gd name="connsiteX0" fmla="*/ 974785 w 974785"/>
                  <a:gd name="connsiteY0" fmla="*/ 1293963 h 1293963"/>
                  <a:gd name="connsiteX1" fmla="*/ 0 w 974785"/>
                  <a:gd name="connsiteY1" fmla="*/ 0 h 1293963"/>
                  <a:gd name="connsiteX2" fmla="*/ 0 w 974785"/>
                  <a:gd name="connsiteY2" fmla="*/ 0 h 1293963"/>
                  <a:gd name="connsiteX0" fmla="*/ 974785 w 974785"/>
                  <a:gd name="connsiteY0" fmla="*/ 1293963 h 1293963"/>
                  <a:gd name="connsiteX1" fmla="*/ 0 w 974785"/>
                  <a:gd name="connsiteY1" fmla="*/ 0 h 1293963"/>
                  <a:gd name="connsiteX2" fmla="*/ 0 w 974785"/>
                  <a:gd name="connsiteY2" fmla="*/ 0 h 1293963"/>
                  <a:gd name="connsiteX0" fmla="*/ 974785 w 974785"/>
                  <a:gd name="connsiteY0" fmla="*/ 1293963 h 1293963"/>
                  <a:gd name="connsiteX1" fmla="*/ 0 w 974785"/>
                  <a:gd name="connsiteY1" fmla="*/ 0 h 1293963"/>
                  <a:gd name="connsiteX2" fmla="*/ 0 w 974785"/>
                  <a:gd name="connsiteY2" fmla="*/ 0 h 1293963"/>
                  <a:gd name="connsiteX0" fmla="*/ 974785 w 974785"/>
                  <a:gd name="connsiteY0" fmla="*/ 1293963 h 1293963"/>
                  <a:gd name="connsiteX1" fmla="*/ 0 w 974785"/>
                  <a:gd name="connsiteY1" fmla="*/ 0 h 1293963"/>
                  <a:gd name="connsiteX2" fmla="*/ 0 w 974785"/>
                  <a:gd name="connsiteY2" fmla="*/ 0 h 1293963"/>
                  <a:gd name="connsiteX0" fmla="*/ 1061050 w 1061050"/>
                  <a:gd name="connsiteY0" fmla="*/ 1345721 h 1345721"/>
                  <a:gd name="connsiteX1" fmla="*/ 0 w 1061050"/>
                  <a:gd name="connsiteY1" fmla="*/ 0 h 1345721"/>
                  <a:gd name="connsiteX2" fmla="*/ 0 w 1061050"/>
                  <a:gd name="connsiteY2" fmla="*/ 0 h 1345721"/>
                  <a:gd name="connsiteX0" fmla="*/ 1061050 w 1061050"/>
                  <a:gd name="connsiteY0" fmla="*/ 1345721 h 1345721"/>
                  <a:gd name="connsiteX1" fmla="*/ 0 w 1061050"/>
                  <a:gd name="connsiteY1" fmla="*/ 0 h 1345721"/>
                  <a:gd name="connsiteX2" fmla="*/ 0 w 1061050"/>
                  <a:gd name="connsiteY2" fmla="*/ 0 h 1345721"/>
                  <a:gd name="connsiteX0" fmla="*/ 1061050 w 1061050"/>
                  <a:gd name="connsiteY0" fmla="*/ 1431985 h 1431985"/>
                  <a:gd name="connsiteX1" fmla="*/ 0 w 1061050"/>
                  <a:gd name="connsiteY1" fmla="*/ 86264 h 1431985"/>
                  <a:gd name="connsiteX2" fmla="*/ 232913 w 1061050"/>
                  <a:gd name="connsiteY2" fmla="*/ 0 h 1431985"/>
                  <a:gd name="connsiteX0" fmla="*/ 1061050 w 1061050"/>
                  <a:gd name="connsiteY0" fmla="*/ 1345721 h 1345721"/>
                  <a:gd name="connsiteX1" fmla="*/ 0 w 1061050"/>
                  <a:gd name="connsiteY1" fmla="*/ 0 h 1345721"/>
                  <a:gd name="connsiteX0" fmla="*/ 871269 w 871269"/>
                  <a:gd name="connsiteY0" fmla="*/ 1328468 h 1328468"/>
                  <a:gd name="connsiteX1" fmla="*/ 0 w 871269"/>
                  <a:gd name="connsiteY1" fmla="*/ 0 h 1328468"/>
                  <a:gd name="connsiteX0" fmla="*/ 871269 w 871269"/>
                  <a:gd name="connsiteY0" fmla="*/ 1328468 h 1328468"/>
                  <a:gd name="connsiteX1" fmla="*/ 0 w 871269"/>
                  <a:gd name="connsiteY1" fmla="*/ 0 h 1328468"/>
                </a:gdLst>
                <a:ahLst/>
                <a:cxnLst>
                  <a:cxn ang="0">
                    <a:pos x="connsiteX0" y="connsiteY0"/>
                  </a:cxn>
                  <a:cxn ang="0">
                    <a:pos x="connsiteX1" y="connsiteY1"/>
                  </a:cxn>
                </a:cxnLst>
                <a:rect l="l" t="t" r="r" b="b"/>
                <a:pathLst>
                  <a:path w="871269" h="1328468">
                    <a:moveTo>
                      <a:pt x="871269" y="1328468"/>
                    </a:moveTo>
                    <a:cubicBezTo>
                      <a:pt x="451451" y="1061049"/>
                      <a:pt x="23003" y="724620"/>
                      <a:pt x="0" y="0"/>
                    </a:cubicBezTo>
                  </a:path>
                </a:pathLst>
              </a:custGeom>
              <a:ln w="76200">
                <a:solidFill>
                  <a:srgbClr val="0033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37" name="Volný tvar 36"/>
            <p:cNvSpPr/>
            <p:nvPr/>
          </p:nvSpPr>
          <p:spPr>
            <a:xfrm>
              <a:off x="-244104" y="3155984"/>
              <a:ext cx="2012545" cy="2557675"/>
            </a:xfrm>
            <a:custGeom>
              <a:avLst/>
              <a:gdLst>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0 w 674914"/>
                <a:gd name="connsiteY2" fmla="*/ 0 h 881743"/>
                <a:gd name="connsiteX3" fmla="*/ 0 w 674914"/>
                <a:gd name="connsiteY3"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709419 w 709419"/>
                <a:gd name="connsiteY0" fmla="*/ 898996 h 898996"/>
                <a:gd name="connsiteX1" fmla="*/ 0 w 709419"/>
                <a:gd name="connsiteY1" fmla="*/ 0 h 898996"/>
                <a:gd name="connsiteX2" fmla="*/ 0 w 709419"/>
                <a:gd name="connsiteY2" fmla="*/ 0 h 898996"/>
                <a:gd name="connsiteX0" fmla="*/ 709419 w 1158949"/>
                <a:gd name="connsiteY0" fmla="*/ 2600205 h 2600205"/>
                <a:gd name="connsiteX1" fmla="*/ 0 w 1158949"/>
                <a:gd name="connsiteY1" fmla="*/ 1701209 h 2600205"/>
                <a:gd name="connsiteX2" fmla="*/ 1158949 w 1158949"/>
                <a:gd name="connsiteY2" fmla="*/ 0 h 2600205"/>
                <a:gd name="connsiteX0" fmla="*/ 709419 w 709419"/>
                <a:gd name="connsiteY0" fmla="*/ 898996 h 898996"/>
                <a:gd name="connsiteX1" fmla="*/ 0 w 709419"/>
                <a:gd name="connsiteY1" fmla="*/ 0 h 898996"/>
                <a:gd name="connsiteX0" fmla="*/ 361537 w 1033000"/>
                <a:gd name="connsiteY0" fmla="*/ 2217433 h 2217433"/>
                <a:gd name="connsiteX1" fmla="*/ 938657 w 1033000"/>
                <a:gd name="connsiteY1" fmla="*/ 0 h 2217433"/>
                <a:gd name="connsiteX0" fmla="*/ 361537 w 1288182"/>
                <a:gd name="connsiteY0" fmla="*/ 2557675 h 2557675"/>
                <a:gd name="connsiteX1" fmla="*/ 1193839 w 1288182"/>
                <a:gd name="connsiteY1" fmla="*/ 0 h 2557675"/>
                <a:gd name="connsiteX0" fmla="*/ 1084550 w 2011195"/>
                <a:gd name="connsiteY0" fmla="*/ 2557675 h 2557675"/>
                <a:gd name="connsiteX1" fmla="*/ 1916852 w 2011195"/>
                <a:gd name="connsiteY1" fmla="*/ 0 h 2557675"/>
                <a:gd name="connsiteX0" fmla="*/ 1084550 w 1916852"/>
                <a:gd name="connsiteY0" fmla="*/ 2557675 h 2557675"/>
                <a:gd name="connsiteX1" fmla="*/ 1916852 w 1916852"/>
                <a:gd name="connsiteY1" fmla="*/ 0 h 2557675"/>
                <a:gd name="connsiteX0" fmla="*/ 1180243 w 2012545"/>
                <a:gd name="connsiteY0" fmla="*/ 2557675 h 2557675"/>
                <a:gd name="connsiteX1" fmla="*/ 2012545 w 2012545"/>
                <a:gd name="connsiteY1" fmla="*/ 0 h 2557675"/>
              </a:gdLst>
              <a:ahLst/>
              <a:cxnLst>
                <a:cxn ang="0">
                  <a:pos x="connsiteX0" y="connsiteY0"/>
                </a:cxn>
                <a:cxn ang="0">
                  <a:pos x="connsiteX1" y="connsiteY1"/>
                </a:cxn>
              </a:cxnLst>
              <a:rect l="l" t="t" r="r" b="b"/>
              <a:pathLst>
                <a:path w="2012545" h="2557675">
                  <a:moveTo>
                    <a:pt x="1180243" y="2557675"/>
                  </a:moveTo>
                  <a:cubicBezTo>
                    <a:pt x="0" y="1724814"/>
                    <a:pt x="1107427" y="111090"/>
                    <a:pt x="2012545" y="0"/>
                  </a:cubicBezTo>
                </a:path>
              </a:pathLst>
            </a:custGeom>
            <a:ln w="76200">
              <a:solidFill>
                <a:srgbClr val="003399"/>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38" name="Skupina 22"/>
            <p:cNvGrpSpPr/>
            <p:nvPr/>
          </p:nvGrpSpPr>
          <p:grpSpPr>
            <a:xfrm>
              <a:off x="4706890" y="2263114"/>
              <a:ext cx="3788523" cy="3054056"/>
              <a:chOff x="4706890" y="2263114"/>
              <a:chExt cx="3788523" cy="3054056"/>
            </a:xfrm>
          </p:grpSpPr>
          <p:sp>
            <p:nvSpPr>
              <p:cNvPr id="47" name="Volný tvar 46"/>
              <p:cNvSpPr/>
              <p:nvPr/>
            </p:nvSpPr>
            <p:spPr>
              <a:xfrm>
                <a:off x="5118015" y="3062177"/>
                <a:ext cx="3377398" cy="2254993"/>
              </a:xfrm>
              <a:custGeom>
                <a:avLst/>
                <a:gdLst>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0 w 674914"/>
                  <a:gd name="connsiteY2" fmla="*/ 0 h 881743"/>
                  <a:gd name="connsiteX3" fmla="*/ 0 w 674914"/>
                  <a:gd name="connsiteY3"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709419 w 709419"/>
                  <a:gd name="connsiteY0" fmla="*/ 898996 h 898996"/>
                  <a:gd name="connsiteX1" fmla="*/ 0 w 709419"/>
                  <a:gd name="connsiteY1" fmla="*/ 0 h 898996"/>
                  <a:gd name="connsiteX2" fmla="*/ 0 w 709419"/>
                  <a:gd name="connsiteY2" fmla="*/ 0 h 898996"/>
                  <a:gd name="connsiteX0" fmla="*/ 361537 w 682126"/>
                  <a:gd name="connsiteY0" fmla="*/ 484326 h 578922"/>
                  <a:gd name="connsiteX1" fmla="*/ 587783 w 682126"/>
                  <a:gd name="connsiteY1" fmla="*/ 0 h 578922"/>
                  <a:gd name="connsiteX2" fmla="*/ 587783 w 682126"/>
                  <a:gd name="connsiteY2" fmla="*/ 0 h 578922"/>
                  <a:gd name="connsiteX0" fmla="*/ 106355 w 426944"/>
                  <a:gd name="connsiteY0" fmla="*/ 484326 h 578922"/>
                  <a:gd name="connsiteX1" fmla="*/ 332601 w 426944"/>
                  <a:gd name="connsiteY1" fmla="*/ 0 h 578922"/>
                  <a:gd name="connsiteX2" fmla="*/ 332601 w 426944"/>
                  <a:gd name="connsiteY2" fmla="*/ 0 h 578922"/>
                  <a:gd name="connsiteX0" fmla="*/ 106355 w 1597876"/>
                  <a:gd name="connsiteY0" fmla="*/ 654447 h 749043"/>
                  <a:gd name="connsiteX1" fmla="*/ 332601 w 1597876"/>
                  <a:gd name="connsiteY1" fmla="*/ 170121 h 749043"/>
                  <a:gd name="connsiteX2" fmla="*/ 1597876 w 1597876"/>
                  <a:gd name="connsiteY2" fmla="*/ 0 h 749043"/>
                  <a:gd name="connsiteX0" fmla="*/ 106355 w 426944"/>
                  <a:gd name="connsiteY0" fmla="*/ 484326 h 578922"/>
                  <a:gd name="connsiteX1" fmla="*/ 332601 w 426944"/>
                  <a:gd name="connsiteY1" fmla="*/ 0 h 578922"/>
                  <a:gd name="connsiteX0" fmla="*/ 305381 w 305381"/>
                  <a:gd name="connsiteY0" fmla="*/ 1164810 h 1164810"/>
                  <a:gd name="connsiteX1" fmla="*/ 0 w 305381"/>
                  <a:gd name="connsiteY1" fmla="*/ 0 h 1164810"/>
                  <a:gd name="connsiteX0" fmla="*/ 305381 w 1391516"/>
                  <a:gd name="connsiteY0" fmla="*/ 1287637 h 1287637"/>
                  <a:gd name="connsiteX1" fmla="*/ 0 w 1391516"/>
                  <a:gd name="connsiteY1" fmla="*/ 122827 h 1287637"/>
                  <a:gd name="connsiteX0" fmla="*/ 113994 w 1391516"/>
                  <a:gd name="connsiteY0" fmla="*/ 1340799 h 1340799"/>
                  <a:gd name="connsiteX1" fmla="*/ 0 w 1391516"/>
                  <a:gd name="connsiteY1" fmla="*/ 122827 h 1340799"/>
                  <a:gd name="connsiteX0" fmla="*/ 159518 w 1437040"/>
                  <a:gd name="connsiteY0" fmla="*/ 1340799 h 1340799"/>
                  <a:gd name="connsiteX1" fmla="*/ 126876 w 1437040"/>
                  <a:gd name="connsiteY1" fmla="*/ 1321912 h 1340799"/>
                  <a:gd name="connsiteX2" fmla="*/ 45524 w 1437040"/>
                  <a:gd name="connsiteY2" fmla="*/ 122827 h 1340799"/>
                  <a:gd name="connsiteX0" fmla="*/ 170150 w 1447672"/>
                  <a:gd name="connsiteY0" fmla="*/ 1340799 h 1340799"/>
                  <a:gd name="connsiteX1" fmla="*/ 137508 w 1447672"/>
                  <a:gd name="connsiteY1" fmla="*/ 1321912 h 1340799"/>
                  <a:gd name="connsiteX2" fmla="*/ 56156 w 1447672"/>
                  <a:gd name="connsiteY2" fmla="*/ 122827 h 1340799"/>
                  <a:gd name="connsiteX0" fmla="*/ 170150 w 1447672"/>
                  <a:gd name="connsiteY0" fmla="*/ 1330166 h 1330166"/>
                  <a:gd name="connsiteX1" fmla="*/ 137508 w 1447672"/>
                  <a:gd name="connsiteY1" fmla="*/ 1311279 h 1330166"/>
                  <a:gd name="connsiteX2" fmla="*/ 56156 w 1447672"/>
                  <a:gd name="connsiteY2" fmla="*/ 112194 h 1330166"/>
                  <a:gd name="connsiteX0" fmla="*/ 170150 w 820351"/>
                  <a:gd name="connsiteY0" fmla="*/ 1217972 h 1217972"/>
                  <a:gd name="connsiteX1" fmla="*/ 137508 w 820351"/>
                  <a:gd name="connsiteY1" fmla="*/ 1199085 h 1217972"/>
                  <a:gd name="connsiteX2" fmla="*/ 56156 w 820351"/>
                  <a:gd name="connsiteY2" fmla="*/ 0 h 1217972"/>
                  <a:gd name="connsiteX0" fmla="*/ 113994 w 764195"/>
                  <a:gd name="connsiteY0" fmla="*/ 1217972 h 1217972"/>
                  <a:gd name="connsiteX1" fmla="*/ 81352 w 764195"/>
                  <a:gd name="connsiteY1" fmla="*/ 1199085 h 1217972"/>
                  <a:gd name="connsiteX2" fmla="*/ 0 w 764195"/>
                  <a:gd name="connsiteY2" fmla="*/ 0 h 1217972"/>
                  <a:gd name="connsiteX0" fmla="*/ 113994 w 764195"/>
                  <a:gd name="connsiteY0" fmla="*/ 1217972 h 1555344"/>
                  <a:gd name="connsiteX1" fmla="*/ 301045 w 764195"/>
                  <a:gd name="connsiteY1" fmla="*/ 1555344 h 1555344"/>
                  <a:gd name="connsiteX2" fmla="*/ 0 w 764195"/>
                  <a:gd name="connsiteY2" fmla="*/ 0 h 1555344"/>
                  <a:gd name="connsiteX0" fmla="*/ 301045 w 764195"/>
                  <a:gd name="connsiteY0" fmla="*/ 1555344 h 1555344"/>
                  <a:gd name="connsiteX1" fmla="*/ 0 w 764195"/>
                  <a:gd name="connsiteY1" fmla="*/ 0 h 1555344"/>
                  <a:gd name="connsiteX0" fmla="*/ 301045 w 764195"/>
                  <a:gd name="connsiteY0" fmla="*/ 1555344 h 1555344"/>
                  <a:gd name="connsiteX1" fmla="*/ 18708 w 764195"/>
                  <a:gd name="connsiteY1" fmla="*/ 861650 h 1555344"/>
                  <a:gd name="connsiteX2" fmla="*/ 0 w 764195"/>
                  <a:gd name="connsiteY2" fmla="*/ 0 h 1555344"/>
                  <a:gd name="connsiteX0" fmla="*/ 301045 w 301045"/>
                  <a:gd name="connsiteY0" fmla="*/ 1555344 h 1555344"/>
                  <a:gd name="connsiteX1" fmla="*/ 0 w 301045"/>
                  <a:gd name="connsiteY1" fmla="*/ 0 h 1555344"/>
                  <a:gd name="connsiteX0" fmla="*/ 403168 w 403168"/>
                  <a:gd name="connsiteY0" fmla="*/ 1555344 h 1555344"/>
                  <a:gd name="connsiteX1" fmla="*/ 97081 w 403168"/>
                  <a:gd name="connsiteY1" fmla="*/ 903214 h 1555344"/>
                  <a:gd name="connsiteX2" fmla="*/ 102123 w 403168"/>
                  <a:gd name="connsiteY2" fmla="*/ 0 h 1555344"/>
                  <a:gd name="connsiteX0" fmla="*/ 747553 w 747553"/>
                  <a:gd name="connsiteY0" fmla="*/ 1157521 h 1157521"/>
                  <a:gd name="connsiteX1" fmla="*/ 97081 w 747553"/>
                  <a:gd name="connsiteY1" fmla="*/ 903214 h 1157521"/>
                  <a:gd name="connsiteX2" fmla="*/ 102123 w 747553"/>
                  <a:gd name="connsiteY2" fmla="*/ 0 h 1157521"/>
                  <a:gd name="connsiteX0" fmla="*/ 97081 w 202471"/>
                  <a:gd name="connsiteY0" fmla="*/ 903214 h 903214"/>
                  <a:gd name="connsiteX1" fmla="*/ 102123 w 202471"/>
                  <a:gd name="connsiteY1" fmla="*/ 0 h 903214"/>
                  <a:gd name="connsiteX0" fmla="*/ 214651 w 214651"/>
                  <a:gd name="connsiteY0" fmla="*/ 507585 h 603770"/>
                  <a:gd name="connsiteX1" fmla="*/ 0 w 214651"/>
                  <a:gd name="connsiteY1" fmla="*/ 85322 h 603770"/>
                  <a:gd name="connsiteX0" fmla="*/ 214651 w 214651"/>
                  <a:gd name="connsiteY0" fmla="*/ 507585 h 507585"/>
                  <a:gd name="connsiteX1" fmla="*/ 0 w 214651"/>
                  <a:gd name="connsiteY1" fmla="*/ 85322 h 507585"/>
                  <a:gd name="connsiteX0" fmla="*/ 214651 w 214651"/>
                  <a:gd name="connsiteY0" fmla="*/ 422263 h 422263"/>
                  <a:gd name="connsiteX1" fmla="*/ 0 w 214651"/>
                  <a:gd name="connsiteY1" fmla="*/ 0 h 422263"/>
                  <a:gd name="connsiteX0" fmla="*/ 214651 w 985074"/>
                  <a:gd name="connsiteY0" fmla="*/ 486871 h 486871"/>
                  <a:gd name="connsiteX1" fmla="*/ 985074 w 985074"/>
                  <a:gd name="connsiteY1" fmla="*/ 158966 h 486871"/>
                  <a:gd name="connsiteX2" fmla="*/ 0 w 985074"/>
                  <a:gd name="connsiteY2" fmla="*/ 64608 h 486871"/>
                  <a:gd name="connsiteX0" fmla="*/ 214651 w 214651"/>
                  <a:gd name="connsiteY0" fmla="*/ 422263 h 422263"/>
                  <a:gd name="connsiteX1" fmla="*/ 0 w 214651"/>
                  <a:gd name="connsiteY1" fmla="*/ 0 h 422263"/>
                  <a:gd name="connsiteX0" fmla="*/ 214651 w 1102032"/>
                  <a:gd name="connsiteY0" fmla="*/ 523526 h 523526"/>
                  <a:gd name="connsiteX1" fmla="*/ 1102032 w 1102032"/>
                  <a:gd name="connsiteY1" fmla="*/ 142458 h 523526"/>
                  <a:gd name="connsiteX2" fmla="*/ 0 w 1102032"/>
                  <a:gd name="connsiteY2" fmla="*/ 101263 h 523526"/>
                  <a:gd name="connsiteX0" fmla="*/ 1102032 w 1102032"/>
                  <a:gd name="connsiteY0" fmla="*/ 142458 h 242017"/>
                  <a:gd name="connsiteX1" fmla="*/ 0 w 1102032"/>
                  <a:gd name="connsiteY1" fmla="*/ 101263 h 242017"/>
                  <a:gd name="connsiteX0" fmla="*/ 1102032 w 1102032"/>
                  <a:gd name="connsiteY0" fmla="*/ 206254 h 305813"/>
                  <a:gd name="connsiteX1" fmla="*/ 1091399 w 1102032"/>
                  <a:gd name="connsiteY1" fmla="*/ 121194 h 305813"/>
                  <a:gd name="connsiteX2" fmla="*/ 0 w 1102032"/>
                  <a:gd name="connsiteY2" fmla="*/ 165059 h 305813"/>
                  <a:gd name="connsiteX0" fmla="*/ 3462460 w 3462460"/>
                  <a:gd name="connsiteY0" fmla="*/ 206254 h 3038381"/>
                  <a:gd name="connsiteX1" fmla="*/ 3451827 w 3462460"/>
                  <a:gd name="connsiteY1" fmla="*/ 121194 h 3038381"/>
                  <a:gd name="connsiteX2" fmla="*/ 0 w 3462460"/>
                  <a:gd name="connsiteY2" fmla="*/ 2897627 h 3038381"/>
                  <a:gd name="connsiteX0" fmla="*/ 3462460 w 3462460"/>
                  <a:gd name="connsiteY0" fmla="*/ 206254 h 2897627"/>
                  <a:gd name="connsiteX1" fmla="*/ 3451827 w 3462460"/>
                  <a:gd name="connsiteY1" fmla="*/ 121194 h 2897627"/>
                  <a:gd name="connsiteX2" fmla="*/ 0 w 3462460"/>
                  <a:gd name="connsiteY2" fmla="*/ 2897627 h 2897627"/>
                  <a:gd name="connsiteX0" fmla="*/ 3462460 w 3462460"/>
                  <a:gd name="connsiteY0" fmla="*/ 85060 h 2776433"/>
                  <a:gd name="connsiteX1" fmla="*/ 3451827 w 3462460"/>
                  <a:gd name="connsiteY1" fmla="*/ 0 h 2776433"/>
                  <a:gd name="connsiteX2" fmla="*/ 0 w 3462460"/>
                  <a:gd name="connsiteY2" fmla="*/ 2776433 h 2776433"/>
                  <a:gd name="connsiteX0" fmla="*/ 3462460 w 3462460"/>
                  <a:gd name="connsiteY0" fmla="*/ 1141919 h 3833292"/>
                  <a:gd name="connsiteX1" fmla="*/ 3451827 w 3462460"/>
                  <a:gd name="connsiteY1" fmla="*/ 1056859 h 3833292"/>
                  <a:gd name="connsiteX2" fmla="*/ 0 w 3462460"/>
                  <a:gd name="connsiteY2" fmla="*/ 3833292 h 3833292"/>
                  <a:gd name="connsiteX0" fmla="*/ 3462460 w 3462460"/>
                  <a:gd name="connsiteY0" fmla="*/ 1120654 h 3812027"/>
                  <a:gd name="connsiteX1" fmla="*/ 2813873 w 3462460"/>
                  <a:gd name="connsiteY1" fmla="*/ 1056859 h 3812027"/>
                  <a:gd name="connsiteX2" fmla="*/ 0 w 3462460"/>
                  <a:gd name="connsiteY2" fmla="*/ 3812027 h 3812027"/>
                  <a:gd name="connsiteX0" fmla="*/ 2813873 w 2813873"/>
                  <a:gd name="connsiteY0" fmla="*/ 1056859 h 3812027"/>
                  <a:gd name="connsiteX1" fmla="*/ 0 w 2813873"/>
                  <a:gd name="connsiteY1" fmla="*/ 3812027 h 3812027"/>
                  <a:gd name="connsiteX0" fmla="*/ 3451826 w 3451826"/>
                  <a:gd name="connsiteY0" fmla="*/ 1056859 h 3737600"/>
                  <a:gd name="connsiteX1" fmla="*/ 0 w 3451826"/>
                  <a:gd name="connsiteY1" fmla="*/ 3737600 h 3737600"/>
                  <a:gd name="connsiteX0" fmla="*/ 3451826 w 3451826"/>
                  <a:gd name="connsiteY0" fmla="*/ 0 h 2680741"/>
                  <a:gd name="connsiteX1" fmla="*/ 0 w 3451826"/>
                  <a:gd name="connsiteY1" fmla="*/ 2680741 h 2680741"/>
                  <a:gd name="connsiteX0" fmla="*/ 3451826 w 3451826"/>
                  <a:gd name="connsiteY0" fmla="*/ 0 h 2680741"/>
                  <a:gd name="connsiteX1" fmla="*/ 0 w 3451826"/>
                  <a:gd name="connsiteY1" fmla="*/ 2680741 h 2680741"/>
                  <a:gd name="connsiteX0" fmla="*/ 3451826 w 3451826"/>
                  <a:gd name="connsiteY0" fmla="*/ 0 h 2680741"/>
                  <a:gd name="connsiteX1" fmla="*/ 0 w 3451826"/>
                  <a:gd name="connsiteY1" fmla="*/ 2680741 h 2680741"/>
                  <a:gd name="connsiteX0" fmla="*/ 3451826 w 3451826"/>
                  <a:gd name="connsiteY0" fmla="*/ 0 h 2680741"/>
                  <a:gd name="connsiteX1" fmla="*/ 0 w 3451826"/>
                  <a:gd name="connsiteY1" fmla="*/ 2680741 h 2680741"/>
                  <a:gd name="connsiteX0" fmla="*/ 3462459 w 3462459"/>
                  <a:gd name="connsiteY0" fmla="*/ 0 h 2457457"/>
                  <a:gd name="connsiteX1" fmla="*/ 0 w 3462459"/>
                  <a:gd name="connsiteY1" fmla="*/ 2457457 h 2457457"/>
                  <a:gd name="connsiteX0" fmla="*/ 3462459 w 3462459"/>
                  <a:gd name="connsiteY0" fmla="*/ 0 h 2457457"/>
                  <a:gd name="connsiteX1" fmla="*/ 0 w 3462459"/>
                  <a:gd name="connsiteY1" fmla="*/ 2457457 h 2457457"/>
                  <a:gd name="connsiteX0" fmla="*/ 8172682 w 8172682"/>
                  <a:gd name="connsiteY0" fmla="*/ 400171 h 1911330"/>
                  <a:gd name="connsiteX1" fmla="*/ 0 w 8172682"/>
                  <a:gd name="connsiteY1" fmla="*/ 1911330 h 1911330"/>
                  <a:gd name="connsiteX0" fmla="*/ 8172682 w 8172682"/>
                  <a:gd name="connsiteY0" fmla="*/ 400171 h 1911330"/>
                  <a:gd name="connsiteX1" fmla="*/ 0 w 8172682"/>
                  <a:gd name="connsiteY1" fmla="*/ 1911330 h 1911330"/>
                  <a:gd name="connsiteX0" fmla="*/ 3419928 w 3419928"/>
                  <a:gd name="connsiteY0" fmla="*/ 1208245 h 1911330"/>
                  <a:gd name="connsiteX1" fmla="*/ 0 w 3419928"/>
                  <a:gd name="connsiteY1" fmla="*/ 1911330 h 1911330"/>
                  <a:gd name="connsiteX0" fmla="*/ 3419928 w 3419928"/>
                  <a:gd name="connsiteY0" fmla="*/ 291315 h 2698140"/>
                  <a:gd name="connsiteX1" fmla="*/ 0 w 3419928"/>
                  <a:gd name="connsiteY1" fmla="*/ 994400 h 2698140"/>
                  <a:gd name="connsiteX0" fmla="*/ 3419928 w 3419928"/>
                  <a:gd name="connsiteY0" fmla="*/ 323212 h 2730037"/>
                  <a:gd name="connsiteX1" fmla="*/ 0 w 3419928"/>
                  <a:gd name="connsiteY1" fmla="*/ 1026297 h 2730037"/>
                  <a:gd name="connsiteX0" fmla="*/ 3377398 w 3377398"/>
                  <a:gd name="connsiteY0" fmla="*/ 323212 h 2793833"/>
                  <a:gd name="connsiteX1" fmla="*/ 0 w 3377398"/>
                  <a:gd name="connsiteY1" fmla="*/ 1090093 h 2793833"/>
                  <a:gd name="connsiteX0" fmla="*/ 3377398 w 3377398"/>
                  <a:gd name="connsiteY0" fmla="*/ 323212 h 2836364"/>
                  <a:gd name="connsiteX1" fmla="*/ 0 w 3377398"/>
                  <a:gd name="connsiteY1" fmla="*/ 1090093 h 2836364"/>
                  <a:gd name="connsiteX0" fmla="*/ 3377398 w 3377398"/>
                  <a:gd name="connsiteY0" fmla="*/ 323212 h 2836364"/>
                  <a:gd name="connsiteX1" fmla="*/ 1389111 w 3377398"/>
                  <a:gd name="connsiteY1" fmla="*/ 1067491 h 2836364"/>
                  <a:gd name="connsiteX2" fmla="*/ 0 w 3377398"/>
                  <a:gd name="connsiteY2" fmla="*/ 1090093 h 2836364"/>
                  <a:gd name="connsiteX0" fmla="*/ 3377398 w 3377398"/>
                  <a:gd name="connsiteY0" fmla="*/ 0 h 2513152"/>
                  <a:gd name="connsiteX1" fmla="*/ 1389111 w 3377398"/>
                  <a:gd name="connsiteY1" fmla="*/ 744279 h 2513152"/>
                  <a:gd name="connsiteX2" fmla="*/ 0 w 3377398"/>
                  <a:gd name="connsiteY2" fmla="*/ 766881 h 2513152"/>
                  <a:gd name="connsiteX0" fmla="*/ 3377398 w 3377398"/>
                  <a:gd name="connsiteY0" fmla="*/ 0 h 2513152"/>
                  <a:gd name="connsiteX1" fmla="*/ 1389111 w 3377398"/>
                  <a:gd name="connsiteY1" fmla="*/ 744279 h 2513152"/>
                  <a:gd name="connsiteX2" fmla="*/ 0 w 3377398"/>
                  <a:gd name="connsiteY2" fmla="*/ 766881 h 2513152"/>
                  <a:gd name="connsiteX0" fmla="*/ 3377398 w 3377398"/>
                  <a:gd name="connsiteY0" fmla="*/ 187151 h 2700303"/>
                  <a:gd name="connsiteX1" fmla="*/ 1389111 w 3377398"/>
                  <a:gd name="connsiteY1" fmla="*/ 931430 h 2700303"/>
                  <a:gd name="connsiteX2" fmla="*/ 0 w 3377398"/>
                  <a:gd name="connsiteY2" fmla="*/ 954032 h 2700303"/>
                  <a:gd name="connsiteX0" fmla="*/ 3377398 w 3377398"/>
                  <a:gd name="connsiteY0" fmla="*/ 0 h 766881"/>
                  <a:gd name="connsiteX1" fmla="*/ 0 w 3377398"/>
                  <a:gd name="connsiteY1" fmla="*/ 766881 h 766881"/>
                  <a:gd name="connsiteX0" fmla="*/ 3377398 w 3377398"/>
                  <a:gd name="connsiteY0" fmla="*/ 0 h 2116770"/>
                  <a:gd name="connsiteX1" fmla="*/ 0 w 3377398"/>
                  <a:gd name="connsiteY1" fmla="*/ 766881 h 2116770"/>
                  <a:gd name="connsiteX0" fmla="*/ 3377398 w 3377398"/>
                  <a:gd name="connsiteY0" fmla="*/ 42530 h 2159300"/>
                  <a:gd name="connsiteX1" fmla="*/ 3334869 w 3377398"/>
                  <a:gd name="connsiteY1" fmla="*/ 0 h 2159300"/>
                  <a:gd name="connsiteX2" fmla="*/ 0 w 3377398"/>
                  <a:gd name="connsiteY2" fmla="*/ 809411 h 2159300"/>
                  <a:gd name="connsiteX0" fmla="*/ 3377398 w 3377398"/>
                  <a:gd name="connsiteY0" fmla="*/ 42530 h 2159300"/>
                  <a:gd name="connsiteX1" fmla="*/ 3334869 w 3377398"/>
                  <a:gd name="connsiteY1" fmla="*/ 0 h 2159300"/>
                  <a:gd name="connsiteX2" fmla="*/ 0 w 3377398"/>
                  <a:gd name="connsiteY2" fmla="*/ 809411 h 2159300"/>
                  <a:gd name="connsiteX0" fmla="*/ 3377398 w 3377398"/>
                  <a:gd name="connsiteY0" fmla="*/ 0 h 2116770"/>
                  <a:gd name="connsiteX1" fmla="*/ 3132850 w 3377398"/>
                  <a:gd name="connsiteY1" fmla="*/ 53163 h 2116770"/>
                  <a:gd name="connsiteX2" fmla="*/ 0 w 3377398"/>
                  <a:gd name="connsiteY2" fmla="*/ 766881 h 2116770"/>
                  <a:gd name="connsiteX0" fmla="*/ 3377398 w 3377398"/>
                  <a:gd name="connsiteY0" fmla="*/ 0 h 2254993"/>
                  <a:gd name="connsiteX1" fmla="*/ 3132850 w 3377398"/>
                  <a:gd name="connsiteY1" fmla="*/ 53163 h 2254993"/>
                  <a:gd name="connsiteX2" fmla="*/ 0 w 3377398"/>
                  <a:gd name="connsiteY2" fmla="*/ 766881 h 2254993"/>
                </a:gdLst>
                <a:ahLst/>
                <a:cxnLst>
                  <a:cxn ang="0">
                    <a:pos x="connsiteX0" y="connsiteY0"/>
                  </a:cxn>
                  <a:cxn ang="0">
                    <a:pos x="connsiteX1" y="connsiteY1"/>
                  </a:cxn>
                  <a:cxn ang="0">
                    <a:pos x="connsiteX2" y="connsiteY2"/>
                  </a:cxn>
                </a:cxnLst>
                <a:rect l="l" t="t" r="r" b="b"/>
                <a:pathLst>
                  <a:path w="3377398" h="2254993">
                    <a:moveTo>
                      <a:pt x="3377398" y="0"/>
                    </a:moveTo>
                    <a:lnTo>
                      <a:pt x="3132850" y="53163"/>
                    </a:lnTo>
                    <a:cubicBezTo>
                      <a:pt x="826836" y="106772"/>
                      <a:pt x="1604264" y="2254993"/>
                      <a:pt x="0" y="766881"/>
                    </a:cubicBezTo>
                  </a:path>
                </a:pathLst>
              </a:cu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8" name="Volný tvar 47"/>
              <p:cNvSpPr/>
              <p:nvPr/>
            </p:nvSpPr>
            <p:spPr>
              <a:xfrm>
                <a:off x="4706890" y="2263114"/>
                <a:ext cx="3533342" cy="783568"/>
              </a:xfrm>
              <a:custGeom>
                <a:avLst/>
                <a:gdLst>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0 w 674914"/>
                  <a:gd name="connsiteY2" fmla="*/ 0 h 881743"/>
                  <a:gd name="connsiteX3" fmla="*/ 0 w 674914"/>
                  <a:gd name="connsiteY3"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709419 w 709419"/>
                  <a:gd name="connsiteY0" fmla="*/ 898996 h 898996"/>
                  <a:gd name="connsiteX1" fmla="*/ 0 w 709419"/>
                  <a:gd name="connsiteY1" fmla="*/ 0 h 898996"/>
                  <a:gd name="connsiteX2" fmla="*/ 0 w 709419"/>
                  <a:gd name="connsiteY2" fmla="*/ 0 h 898996"/>
                  <a:gd name="connsiteX0" fmla="*/ 361537 w 682126"/>
                  <a:gd name="connsiteY0" fmla="*/ 484326 h 578922"/>
                  <a:gd name="connsiteX1" fmla="*/ 587783 w 682126"/>
                  <a:gd name="connsiteY1" fmla="*/ 0 h 578922"/>
                  <a:gd name="connsiteX2" fmla="*/ 587783 w 682126"/>
                  <a:gd name="connsiteY2" fmla="*/ 0 h 578922"/>
                  <a:gd name="connsiteX0" fmla="*/ 106355 w 426944"/>
                  <a:gd name="connsiteY0" fmla="*/ 484326 h 578922"/>
                  <a:gd name="connsiteX1" fmla="*/ 332601 w 426944"/>
                  <a:gd name="connsiteY1" fmla="*/ 0 h 578922"/>
                  <a:gd name="connsiteX2" fmla="*/ 332601 w 426944"/>
                  <a:gd name="connsiteY2" fmla="*/ 0 h 578922"/>
                  <a:gd name="connsiteX0" fmla="*/ 106355 w 1597876"/>
                  <a:gd name="connsiteY0" fmla="*/ 654447 h 749043"/>
                  <a:gd name="connsiteX1" fmla="*/ 332601 w 1597876"/>
                  <a:gd name="connsiteY1" fmla="*/ 170121 h 749043"/>
                  <a:gd name="connsiteX2" fmla="*/ 1597876 w 1597876"/>
                  <a:gd name="connsiteY2" fmla="*/ 0 h 749043"/>
                  <a:gd name="connsiteX0" fmla="*/ 106355 w 426944"/>
                  <a:gd name="connsiteY0" fmla="*/ 484326 h 578922"/>
                  <a:gd name="connsiteX1" fmla="*/ 332601 w 426944"/>
                  <a:gd name="connsiteY1" fmla="*/ 0 h 578922"/>
                  <a:gd name="connsiteX0" fmla="*/ 305381 w 305381"/>
                  <a:gd name="connsiteY0" fmla="*/ 1164810 h 1164810"/>
                  <a:gd name="connsiteX1" fmla="*/ 0 w 305381"/>
                  <a:gd name="connsiteY1" fmla="*/ 0 h 1164810"/>
                  <a:gd name="connsiteX0" fmla="*/ 305381 w 1391516"/>
                  <a:gd name="connsiteY0" fmla="*/ 1287637 h 1287637"/>
                  <a:gd name="connsiteX1" fmla="*/ 0 w 1391516"/>
                  <a:gd name="connsiteY1" fmla="*/ 122827 h 1287637"/>
                  <a:gd name="connsiteX0" fmla="*/ 113994 w 1391516"/>
                  <a:gd name="connsiteY0" fmla="*/ 1340799 h 1340799"/>
                  <a:gd name="connsiteX1" fmla="*/ 0 w 1391516"/>
                  <a:gd name="connsiteY1" fmla="*/ 122827 h 1340799"/>
                  <a:gd name="connsiteX0" fmla="*/ 159518 w 1437040"/>
                  <a:gd name="connsiteY0" fmla="*/ 1340799 h 1340799"/>
                  <a:gd name="connsiteX1" fmla="*/ 126876 w 1437040"/>
                  <a:gd name="connsiteY1" fmla="*/ 1321912 h 1340799"/>
                  <a:gd name="connsiteX2" fmla="*/ 45524 w 1437040"/>
                  <a:gd name="connsiteY2" fmla="*/ 122827 h 1340799"/>
                  <a:gd name="connsiteX0" fmla="*/ 170150 w 1447672"/>
                  <a:gd name="connsiteY0" fmla="*/ 1340799 h 1340799"/>
                  <a:gd name="connsiteX1" fmla="*/ 137508 w 1447672"/>
                  <a:gd name="connsiteY1" fmla="*/ 1321912 h 1340799"/>
                  <a:gd name="connsiteX2" fmla="*/ 56156 w 1447672"/>
                  <a:gd name="connsiteY2" fmla="*/ 122827 h 1340799"/>
                  <a:gd name="connsiteX0" fmla="*/ 170150 w 1447672"/>
                  <a:gd name="connsiteY0" fmla="*/ 1330166 h 1330166"/>
                  <a:gd name="connsiteX1" fmla="*/ 137508 w 1447672"/>
                  <a:gd name="connsiteY1" fmla="*/ 1311279 h 1330166"/>
                  <a:gd name="connsiteX2" fmla="*/ 56156 w 1447672"/>
                  <a:gd name="connsiteY2" fmla="*/ 112194 h 1330166"/>
                  <a:gd name="connsiteX0" fmla="*/ 170150 w 820351"/>
                  <a:gd name="connsiteY0" fmla="*/ 1217972 h 1217972"/>
                  <a:gd name="connsiteX1" fmla="*/ 137508 w 820351"/>
                  <a:gd name="connsiteY1" fmla="*/ 1199085 h 1217972"/>
                  <a:gd name="connsiteX2" fmla="*/ 56156 w 820351"/>
                  <a:gd name="connsiteY2" fmla="*/ 0 h 1217972"/>
                  <a:gd name="connsiteX0" fmla="*/ 113994 w 764195"/>
                  <a:gd name="connsiteY0" fmla="*/ 1217972 h 1217972"/>
                  <a:gd name="connsiteX1" fmla="*/ 81352 w 764195"/>
                  <a:gd name="connsiteY1" fmla="*/ 1199085 h 1217972"/>
                  <a:gd name="connsiteX2" fmla="*/ 0 w 764195"/>
                  <a:gd name="connsiteY2" fmla="*/ 0 h 1217972"/>
                  <a:gd name="connsiteX0" fmla="*/ 113994 w 764195"/>
                  <a:gd name="connsiteY0" fmla="*/ 1217972 h 1555344"/>
                  <a:gd name="connsiteX1" fmla="*/ 301045 w 764195"/>
                  <a:gd name="connsiteY1" fmla="*/ 1555344 h 1555344"/>
                  <a:gd name="connsiteX2" fmla="*/ 0 w 764195"/>
                  <a:gd name="connsiteY2" fmla="*/ 0 h 1555344"/>
                  <a:gd name="connsiteX0" fmla="*/ 301045 w 764195"/>
                  <a:gd name="connsiteY0" fmla="*/ 1555344 h 1555344"/>
                  <a:gd name="connsiteX1" fmla="*/ 0 w 764195"/>
                  <a:gd name="connsiteY1" fmla="*/ 0 h 1555344"/>
                  <a:gd name="connsiteX0" fmla="*/ 301045 w 764195"/>
                  <a:gd name="connsiteY0" fmla="*/ 1555344 h 1555344"/>
                  <a:gd name="connsiteX1" fmla="*/ 18708 w 764195"/>
                  <a:gd name="connsiteY1" fmla="*/ 861650 h 1555344"/>
                  <a:gd name="connsiteX2" fmla="*/ 0 w 764195"/>
                  <a:gd name="connsiteY2" fmla="*/ 0 h 1555344"/>
                  <a:gd name="connsiteX0" fmla="*/ 301045 w 301045"/>
                  <a:gd name="connsiteY0" fmla="*/ 1555344 h 1555344"/>
                  <a:gd name="connsiteX1" fmla="*/ 0 w 301045"/>
                  <a:gd name="connsiteY1" fmla="*/ 0 h 1555344"/>
                  <a:gd name="connsiteX0" fmla="*/ 403168 w 403168"/>
                  <a:gd name="connsiteY0" fmla="*/ 1555344 h 1555344"/>
                  <a:gd name="connsiteX1" fmla="*/ 97081 w 403168"/>
                  <a:gd name="connsiteY1" fmla="*/ 903214 h 1555344"/>
                  <a:gd name="connsiteX2" fmla="*/ 102123 w 403168"/>
                  <a:gd name="connsiteY2" fmla="*/ 0 h 1555344"/>
                  <a:gd name="connsiteX0" fmla="*/ 747553 w 747553"/>
                  <a:gd name="connsiteY0" fmla="*/ 1157521 h 1157521"/>
                  <a:gd name="connsiteX1" fmla="*/ 97081 w 747553"/>
                  <a:gd name="connsiteY1" fmla="*/ 903214 h 1157521"/>
                  <a:gd name="connsiteX2" fmla="*/ 102123 w 747553"/>
                  <a:gd name="connsiteY2" fmla="*/ 0 h 1157521"/>
                  <a:gd name="connsiteX0" fmla="*/ 97081 w 202471"/>
                  <a:gd name="connsiteY0" fmla="*/ 903214 h 903214"/>
                  <a:gd name="connsiteX1" fmla="*/ 102123 w 202471"/>
                  <a:gd name="connsiteY1" fmla="*/ 0 h 903214"/>
                  <a:gd name="connsiteX0" fmla="*/ 214651 w 214651"/>
                  <a:gd name="connsiteY0" fmla="*/ 507585 h 603770"/>
                  <a:gd name="connsiteX1" fmla="*/ 0 w 214651"/>
                  <a:gd name="connsiteY1" fmla="*/ 85322 h 603770"/>
                  <a:gd name="connsiteX0" fmla="*/ 214651 w 214651"/>
                  <a:gd name="connsiteY0" fmla="*/ 507585 h 507585"/>
                  <a:gd name="connsiteX1" fmla="*/ 0 w 214651"/>
                  <a:gd name="connsiteY1" fmla="*/ 85322 h 507585"/>
                  <a:gd name="connsiteX0" fmla="*/ 214651 w 214651"/>
                  <a:gd name="connsiteY0" fmla="*/ 422263 h 422263"/>
                  <a:gd name="connsiteX1" fmla="*/ 0 w 214651"/>
                  <a:gd name="connsiteY1" fmla="*/ 0 h 422263"/>
                  <a:gd name="connsiteX0" fmla="*/ 214651 w 985074"/>
                  <a:gd name="connsiteY0" fmla="*/ 486871 h 486871"/>
                  <a:gd name="connsiteX1" fmla="*/ 985074 w 985074"/>
                  <a:gd name="connsiteY1" fmla="*/ 158966 h 486871"/>
                  <a:gd name="connsiteX2" fmla="*/ 0 w 985074"/>
                  <a:gd name="connsiteY2" fmla="*/ 64608 h 486871"/>
                  <a:gd name="connsiteX0" fmla="*/ 214651 w 214651"/>
                  <a:gd name="connsiteY0" fmla="*/ 422263 h 422263"/>
                  <a:gd name="connsiteX1" fmla="*/ 0 w 214651"/>
                  <a:gd name="connsiteY1" fmla="*/ 0 h 422263"/>
                  <a:gd name="connsiteX0" fmla="*/ 214651 w 1102032"/>
                  <a:gd name="connsiteY0" fmla="*/ 523526 h 523526"/>
                  <a:gd name="connsiteX1" fmla="*/ 1102032 w 1102032"/>
                  <a:gd name="connsiteY1" fmla="*/ 142458 h 523526"/>
                  <a:gd name="connsiteX2" fmla="*/ 0 w 1102032"/>
                  <a:gd name="connsiteY2" fmla="*/ 101263 h 523526"/>
                  <a:gd name="connsiteX0" fmla="*/ 1102032 w 1102032"/>
                  <a:gd name="connsiteY0" fmla="*/ 142458 h 242017"/>
                  <a:gd name="connsiteX1" fmla="*/ 0 w 1102032"/>
                  <a:gd name="connsiteY1" fmla="*/ 101263 h 242017"/>
                  <a:gd name="connsiteX0" fmla="*/ 1102032 w 1102032"/>
                  <a:gd name="connsiteY0" fmla="*/ 206254 h 305813"/>
                  <a:gd name="connsiteX1" fmla="*/ 1091399 w 1102032"/>
                  <a:gd name="connsiteY1" fmla="*/ 121194 h 305813"/>
                  <a:gd name="connsiteX2" fmla="*/ 0 w 1102032"/>
                  <a:gd name="connsiteY2" fmla="*/ 165059 h 305813"/>
                  <a:gd name="connsiteX0" fmla="*/ 3462460 w 3462460"/>
                  <a:gd name="connsiteY0" fmla="*/ 206254 h 3038381"/>
                  <a:gd name="connsiteX1" fmla="*/ 3451827 w 3462460"/>
                  <a:gd name="connsiteY1" fmla="*/ 121194 h 3038381"/>
                  <a:gd name="connsiteX2" fmla="*/ 0 w 3462460"/>
                  <a:gd name="connsiteY2" fmla="*/ 2897627 h 3038381"/>
                  <a:gd name="connsiteX0" fmla="*/ 3462460 w 3462460"/>
                  <a:gd name="connsiteY0" fmla="*/ 206254 h 2897627"/>
                  <a:gd name="connsiteX1" fmla="*/ 3451827 w 3462460"/>
                  <a:gd name="connsiteY1" fmla="*/ 121194 h 2897627"/>
                  <a:gd name="connsiteX2" fmla="*/ 0 w 3462460"/>
                  <a:gd name="connsiteY2" fmla="*/ 2897627 h 2897627"/>
                  <a:gd name="connsiteX0" fmla="*/ 3462460 w 3462460"/>
                  <a:gd name="connsiteY0" fmla="*/ 85060 h 2776433"/>
                  <a:gd name="connsiteX1" fmla="*/ 3451827 w 3462460"/>
                  <a:gd name="connsiteY1" fmla="*/ 0 h 2776433"/>
                  <a:gd name="connsiteX2" fmla="*/ 0 w 3462460"/>
                  <a:gd name="connsiteY2" fmla="*/ 2776433 h 2776433"/>
                  <a:gd name="connsiteX0" fmla="*/ 3462460 w 3462460"/>
                  <a:gd name="connsiteY0" fmla="*/ 1141919 h 3833292"/>
                  <a:gd name="connsiteX1" fmla="*/ 3451827 w 3462460"/>
                  <a:gd name="connsiteY1" fmla="*/ 1056859 h 3833292"/>
                  <a:gd name="connsiteX2" fmla="*/ 0 w 3462460"/>
                  <a:gd name="connsiteY2" fmla="*/ 3833292 h 3833292"/>
                  <a:gd name="connsiteX0" fmla="*/ 3462460 w 3462460"/>
                  <a:gd name="connsiteY0" fmla="*/ 1120654 h 3812027"/>
                  <a:gd name="connsiteX1" fmla="*/ 2813873 w 3462460"/>
                  <a:gd name="connsiteY1" fmla="*/ 1056859 h 3812027"/>
                  <a:gd name="connsiteX2" fmla="*/ 0 w 3462460"/>
                  <a:gd name="connsiteY2" fmla="*/ 3812027 h 3812027"/>
                  <a:gd name="connsiteX0" fmla="*/ 2813873 w 2813873"/>
                  <a:gd name="connsiteY0" fmla="*/ 1056859 h 3812027"/>
                  <a:gd name="connsiteX1" fmla="*/ 0 w 2813873"/>
                  <a:gd name="connsiteY1" fmla="*/ 3812027 h 3812027"/>
                  <a:gd name="connsiteX0" fmla="*/ 3451826 w 3451826"/>
                  <a:gd name="connsiteY0" fmla="*/ 1056859 h 3737600"/>
                  <a:gd name="connsiteX1" fmla="*/ 0 w 3451826"/>
                  <a:gd name="connsiteY1" fmla="*/ 3737600 h 3737600"/>
                  <a:gd name="connsiteX0" fmla="*/ 3451826 w 3451826"/>
                  <a:gd name="connsiteY0" fmla="*/ 0 h 2680741"/>
                  <a:gd name="connsiteX1" fmla="*/ 0 w 3451826"/>
                  <a:gd name="connsiteY1" fmla="*/ 2680741 h 2680741"/>
                  <a:gd name="connsiteX0" fmla="*/ 3451826 w 3451826"/>
                  <a:gd name="connsiteY0" fmla="*/ 0 h 2680741"/>
                  <a:gd name="connsiteX1" fmla="*/ 0 w 3451826"/>
                  <a:gd name="connsiteY1" fmla="*/ 2680741 h 2680741"/>
                  <a:gd name="connsiteX0" fmla="*/ 3451826 w 3451826"/>
                  <a:gd name="connsiteY0" fmla="*/ 0 h 2680741"/>
                  <a:gd name="connsiteX1" fmla="*/ 0 w 3451826"/>
                  <a:gd name="connsiteY1" fmla="*/ 2680741 h 2680741"/>
                  <a:gd name="connsiteX0" fmla="*/ 3451826 w 3451826"/>
                  <a:gd name="connsiteY0" fmla="*/ 0 h 2680741"/>
                  <a:gd name="connsiteX1" fmla="*/ 0 w 3451826"/>
                  <a:gd name="connsiteY1" fmla="*/ 2680741 h 2680741"/>
                  <a:gd name="connsiteX0" fmla="*/ 3462459 w 3462459"/>
                  <a:gd name="connsiteY0" fmla="*/ 0 h 2457457"/>
                  <a:gd name="connsiteX1" fmla="*/ 0 w 3462459"/>
                  <a:gd name="connsiteY1" fmla="*/ 2457457 h 2457457"/>
                  <a:gd name="connsiteX0" fmla="*/ 3462459 w 3462459"/>
                  <a:gd name="connsiteY0" fmla="*/ 0 h 2457457"/>
                  <a:gd name="connsiteX1" fmla="*/ 0 w 3462459"/>
                  <a:gd name="connsiteY1" fmla="*/ 2457457 h 2457457"/>
                  <a:gd name="connsiteX0" fmla="*/ 8172682 w 8172682"/>
                  <a:gd name="connsiteY0" fmla="*/ 400171 h 1911330"/>
                  <a:gd name="connsiteX1" fmla="*/ 0 w 8172682"/>
                  <a:gd name="connsiteY1" fmla="*/ 1911330 h 1911330"/>
                  <a:gd name="connsiteX0" fmla="*/ 8172682 w 8172682"/>
                  <a:gd name="connsiteY0" fmla="*/ 400171 h 1911330"/>
                  <a:gd name="connsiteX1" fmla="*/ 0 w 8172682"/>
                  <a:gd name="connsiteY1" fmla="*/ 1911330 h 1911330"/>
                  <a:gd name="connsiteX0" fmla="*/ 3419928 w 3419928"/>
                  <a:gd name="connsiteY0" fmla="*/ 1208245 h 1911330"/>
                  <a:gd name="connsiteX1" fmla="*/ 0 w 3419928"/>
                  <a:gd name="connsiteY1" fmla="*/ 1911330 h 1911330"/>
                  <a:gd name="connsiteX0" fmla="*/ 3419928 w 3419928"/>
                  <a:gd name="connsiteY0" fmla="*/ 291315 h 2698140"/>
                  <a:gd name="connsiteX1" fmla="*/ 0 w 3419928"/>
                  <a:gd name="connsiteY1" fmla="*/ 994400 h 2698140"/>
                  <a:gd name="connsiteX0" fmla="*/ 3419928 w 3419928"/>
                  <a:gd name="connsiteY0" fmla="*/ 323212 h 2730037"/>
                  <a:gd name="connsiteX1" fmla="*/ 0 w 3419928"/>
                  <a:gd name="connsiteY1" fmla="*/ 1026297 h 2730037"/>
                  <a:gd name="connsiteX0" fmla="*/ 3377398 w 3377398"/>
                  <a:gd name="connsiteY0" fmla="*/ 323212 h 2793833"/>
                  <a:gd name="connsiteX1" fmla="*/ 0 w 3377398"/>
                  <a:gd name="connsiteY1" fmla="*/ 1090093 h 2793833"/>
                  <a:gd name="connsiteX0" fmla="*/ 3377398 w 3377398"/>
                  <a:gd name="connsiteY0" fmla="*/ 323212 h 2836364"/>
                  <a:gd name="connsiteX1" fmla="*/ 0 w 3377398"/>
                  <a:gd name="connsiteY1" fmla="*/ 1090093 h 2836364"/>
                  <a:gd name="connsiteX0" fmla="*/ 3377398 w 3377398"/>
                  <a:gd name="connsiteY0" fmla="*/ 323212 h 2836364"/>
                  <a:gd name="connsiteX1" fmla="*/ 1389111 w 3377398"/>
                  <a:gd name="connsiteY1" fmla="*/ 1067491 h 2836364"/>
                  <a:gd name="connsiteX2" fmla="*/ 0 w 3377398"/>
                  <a:gd name="connsiteY2" fmla="*/ 1090093 h 2836364"/>
                  <a:gd name="connsiteX0" fmla="*/ 3377398 w 3377398"/>
                  <a:gd name="connsiteY0" fmla="*/ 0 h 2513152"/>
                  <a:gd name="connsiteX1" fmla="*/ 1389111 w 3377398"/>
                  <a:gd name="connsiteY1" fmla="*/ 744279 h 2513152"/>
                  <a:gd name="connsiteX2" fmla="*/ 0 w 3377398"/>
                  <a:gd name="connsiteY2" fmla="*/ 766881 h 2513152"/>
                  <a:gd name="connsiteX0" fmla="*/ 3377398 w 3377398"/>
                  <a:gd name="connsiteY0" fmla="*/ 0 h 2513152"/>
                  <a:gd name="connsiteX1" fmla="*/ 1389111 w 3377398"/>
                  <a:gd name="connsiteY1" fmla="*/ 744279 h 2513152"/>
                  <a:gd name="connsiteX2" fmla="*/ 0 w 3377398"/>
                  <a:gd name="connsiteY2" fmla="*/ 766881 h 2513152"/>
                  <a:gd name="connsiteX0" fmla="*/ 3377398 w 3377398"/>
                  <a:gd name="connsiteY0" fmla="*/ 187151 h 2700303"/>
                  <a:gd name="connsiteX1" fmla="*/ 1389111 w 3377398"/>
                  <a:gd name="connsiteY1" fmla="*/ 931430 h 2700303"/>
                  <a:gd name="connsiteX2" fmla="*/ 0 w 3377398"/>
                  <a:gd name="connsiteY2" fmla="*/ 954032 h 2700303"/>
                  <a:gd name="connsiteX0" fmla="*/ 3377398 w 3377398"/>
                  <a:gd name="connsiteY0" fmla="*/ 0 h 766881"/>
                  <a:gd name="connsiteX1" fmla="*/ 0 w 3377398"/>
                  <a:gd name="connsiteY1" fmla="*/ 766881 h 766881"/>
                  <a:gd name="connsiteX0" fmla="*/ 3377398 w 3377398"/>
                  <a:gd name="connsiteY0" fmla="*/ 0 h 2116770"/>
                  <a:gd name="connsiteX1" fmla="*/ 0 w 3377398"/>
                  <a:gd name="connsiteY1" fmla="*/ 766881 h 2116770"/>
                  <a:gd name="connsiteX0" fmla="*/ 3377398 w 3377398"/>
                  <a:gd name="connsiteY0" fmla="*/ 42530 h 2159300"/>
                  <a:gd name="connsiteX1" fmla="*/ 3334869 w 3377398"/>
                  <a:gd name="connsiteY1" fmla="*/ 0 h 2159300"/>
                  <a:gd name="connsiteX2" fmla="*/ 0 w 3377398"/>
                  <a:gd name="connsiteY2" fmla="*/ 809411 h 2159300"/>
                  <a:gd name="connsiteX0" fmla="*/ 3377398 w 3377398"/>
                  <a:gd name="connsiteY0" fmla="*/ 42530 h 2159300"/>
                  <a:gd name="connsiteX1" fmla="*/ 3334869 w 3377398"/>
                  <a:gd name="connsiteY1" fmla="*/ 0 h 2159300"/>
                  <a:gd name="connsiteX2" fmla="*/ 0 w 3377398"/>
                  <a:gd name="connsiteY2" fmla="*/ 809411 h 2159300"/>
                  <a:gd name="connsiteX0" fmla="*/ 3377398 w 3377398"/>
                  <a:gd name="connsiteY0" fmla="*/ 0 h 2116770"/>
                  <a:gd name="connsiteX1" fmla="*/ 3132850 w 3377398"/>
                  <a:gd name="connsiteY1" fmla="*/ 53163 h 2116770"/>
                  <a:gd name="connsiteX2" fmla="*/ 0 w 3377398"/>
                  <a:gd name="connsiteY2" fmla="*/ 766881 h 2116770"/>
                  <a:gd name="connsiteX0" fmla="*/ 3377398 w 3377398"/>
                  <a:gd name="connsiteY0" fmla="*/ 0 h 2254993"/>
                  <a:gd name="connsiteX1" fmla="*/ 3132850 w 3377398"/>
                  <a:gd name="connsiteY1" fmla="*/ 53163 h 2254993"/>
                  <a:gd name="connsiteX2" fmla="*/ 0 w 3377398"/>
                  <a:gd name="connsiteY2" fmla="*/ 766881 h 2254993"/>
                  <a:gd name="connsiteX0" fmla="*/ 3377398 w 3377398"/>
                  <a:gd name="connsiteY0" fmla="*/ 0 h 766881"/>
                  <a:gd name="connsiteX1" fmla="*/ 3132850 w 3377398"/>
                  <a:gd name="connsiteY1" fmla="*/ 53163 h 766881"/>
                  <a:gd name="connsiteX2" fmla="*/ 0 w 3377398"/>
                  <a:gd name="connsiteY2" fmla="*/ 766881 h 766881"/>
                  <a:gd name="connsiteX0" fmla="*/ 4232584 w 4232584"/>
                  <a:gd name="connsiteY0" fmla="*/ 381789 h 640586"/>
                  <a:gd name="connsiteX1" fmla="*/ 3988036 w 4232584"/>
                  <a:gd name="connsiteY1" fmla="*/ 434952 h 640586"/>
                  <a:gd name="connsiteX2" fmla="*/ 0 w 4232584"/>
                  <a:gd name="connsiteY2" fmla="*/ 640586 h 640586"/>
                  <a:gd name="connsiteX0" fmla="*/ 4232584 w 4232584"/>
                  <a:gd name="connsiteY0" fmla="*/ 224108 h 482905"/>
                  <a:gd name="connsiteX1" fmla="*/ 3988036 w 4232584"/>
                  <a:gd name="connsiteY1" fmla="*/ 277271 h 482905"/>
                  <a:gd name="connsiteX2" fmla="*/ 0 w 4232584"/>
                  <a:gd name="connsiteY2" fmla="*/ 482905 h 482905"/>
                  <a:gd name="connsiteX0" fmla="*/ 5362076 w 5362076"/>
                  <a:gd name="connsiteY0" fmla="*/ 197828 h 482905"/>
                  <a:gd name="connsiteX1" fmla="*/ 3988036 w 5362076"/>
                  <a:gd name="connsiteY1" fmla="*/ 277271 h 482905"/>
                  <a:gd name="connsiteX2" fmla="*/ 0 w 5362076"/>
                  <a:gd name="connsiteY2" fmla="*/ 482905 h 482905"/>
                  <a:gd name="connsiteX0" fmla="*/ 5362076 w 5362076"/>
                  <a:gd name="connsiteY0" fmla="*/ 0 h 285077"/>
                  <a:gd name="connsiteX1" fmla="*/ 0 w 5362076"/>
                  <a:gd name="connsiteY1" fmla="*/ 285077 h 285077"/>
                  <a:gd name="connsiteX0" fmla="*/ 5362076 w 5362076"/>
                  <a:gd name="connsiteY0" fmla="*/ 360498 h 645575"/>
                  <a:gd name="connsiteX1" fmla="*/ 0 w 5362076"/>
                  <a:gd name="connsiteY1" fmla="*/ 645575 h 645575"/>
                  <a:gd name="connsiteX0" fmla="*/ 5362076 w 5362076"/>
                  <a:gd name="connsiteY0" fmla="*/ 360498 h 645575"/>
                  <a:gd name="connsiteX1" fmla="*/ 0 w 5362076"/>
                  <a:gd name="connsiteY1" fmla="*/ 645575 h 645575"/>
                </a:gdLst>
                <a:ahLst/>
                <a:cxnLst>
                  <a:cxn ang="0">
                    <a:pos x="connsiteX0" y="connsiteY0"/>
                  </a:cxn>
                  <a:cxn ang="0">
                    <a:pos x="connsiteX1" y="connsiteY1"/>
                  </a:cxn>
                </a:cxnLst>
                <a:rect l="l" t="t" r="r" b="b"/>
                <a:pathLst>
                  <a:path w="5362076" h="645575">
                    <a:moveTo>
                      <a:pt x="5362076" y="360498"/>
                    </a:moveTo>
                    <a:cubicBezTo>
                      <a:pt x="2638851" y="0"/>
                      <a:pt x="1545326" y="217666"/>
                      <a:pt x="0" y="645575"/>
                    </a:cubicBezTo>
                  </a:path>
                </a:pathLst>
              </a:cu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39" name="Skupina 23"/>
            <p:cNvGrpSpPr/>
            <p:nvPr/>
          </p:nvGrpSpPr>
          <p:grpSpPr>
            <a:xfrm>
              <a:off x="7064830" y="5040085"/>
              <a:ext cx="1611085" cy="857280"/>
              <a:chOff x="7064830" y="5040085"/>
              <a:chExt cx="1611085" cy="857280"/>
            </a:xfrm>
          </p:grpSpPr>
          <p:cxnSp>
            <p:nvCxnSpPr>
              <p:cNvPr id="45" name="Přímá spojovací šipka 14"/>
              <p:cNvCxnSpPr/>
              <p:nvPr/>
            </p:nvCxnSpPr>
            <p:spPr>
              <a:xfrm rot="10800000" flipV="1">
                <a:off x="7839183" y="5519546"/>
                <a:ext cx="651189" cy="377819"/>
              </a:xfrm>
              <a:prstGeom prst="straightConnector1">
                <a:avLst/>
              </a:prstGeom>
              <a:ln w="762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ovací šipka 15"/>
              <p:cNvCxnSpPr/>
              <p:nvPr/>
            </p:nvCxnSpPr>
            <p:spPr>
              <a:xfrm rot="10800000" flipV="1">
                <a:off x="7064830" y="5040085"/>
                <a:ext cx="1611085" cy="250372"/>
              </a:xfrm>
              <a:prstGeom prst="straightConnector1">
                <a:avLst/>
              </a:prstGeom>
              <a:ln w="76200">
                <a:solidFill>
                  <a:srgbClr val="003399"/>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Volný tvar 39"/>
            <p:cNvSpPr/>
            <p:nvPr/>
          </p:nvSpPr>
          <p:spPr>
            <a:xfrm>
              <a:off x="1754674" y="812663"/>
              <a:ext cx="1986053" cy="1019406"/>
            </a:xfrm>
            <a:custGeom>
              <a:avLst/>
              <a:gdLst>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293914 w 674914"/>
                <a:gd name="connsiteY2" fmla="*/ 664028 h 881743"/>
                <a:gd name="connsiteX3" fmla="*/ 0 w 674914"/>
                <a:gd name="connsiteY3" fmla="*/ 0 h 881743"/>
                <a:gd name="connsiteX4" fmla="*/ 0 w 674914"/>
                <a:gd name="connsiteY4" fmla="*/ 0 h 881743"/>
                <a:gd name="connsiteX0" fmla="*/ 674914 w 674914"/>
                <a:gd name="connsiteY0" fmla="*/ 881743 h 881743"/>
                <a:gd name="connsiteX1" fmla="*/ 293914 w 674914"/>
                <a:gd name="connsiteY1" fmla="*/ 664028 h 881743"/>
                <a:gd name="connsiteX2" fmla="*/ 0 w 674914"/>
                <a:gd name="connsiteY2" fmla="*/ 0 h 881743"/>
                <a:gd name="connsiteX3" fmla="*/ 0 w 674914"/>
                <a:gd name="connsiteY3"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674914 w 674914"/>
                <a:gd name="connsiteY0" fmla="*/ 881743 h 881743"/>
                <a:gd name="connsiteX1" fmla="*/ 0 w 674914"/>
                <a:gd name="connsiteY1" fmla="*/ 0 h 881743"/>
                <a:gd name="connsiteX2" fmla="*/ 0 w 674914"/>
                <a:gd name="connsiteY2" fmla="*/ 0 h 881743"/>
                <a:gd name="connsiteX0" fmla="*/ 709419 w 709419"/>
                <a:gd name="connsiteY0" fmla="*/ 898996 h 898996"/>
                <a:gd name="connsiteX1" fmla="*/ 0 w 709419"/>
                <a:gd name="connsiteY1" fmla="*/ 0 h 898996"/>
                <a:gd name="connsiteX2" fmla="*/ 0 w 709419"/>
                <a:gd name="connsiteY2" fmla="*/ 0 h 898996"/>
                <a:gd name="connsiteX0" fmla="*/ 361537 w 682126"/>
                <a:gd name="connsiteY0" fmla="*/ 484326 h 578922"/>
                <a:gd name="connsiteX1" fmla="*/ 587783 w 682126"/>
                <a:gd name="connsiteY1" fmla="*/ 0 h 578922"/>
                <a:gd name="connsiteX2" fmla="*/ 587783 w 682126"/>
                <a:gd name="connsiteY2" fmla="*/ 0 h 578922"/>
                <a:gd name="connsiteX0" fmla="*/ 106355 w 426944"/>
                <a:gd name="connsiteY0" fmla="*/ 484326 h 578922"/>
                <a:gd name="connsiteX1" fmla="*/ 332601 w 426944"/>
                <a:gd name="connsiteY1" fmla="*/ 0 h 578922"/>
                <a:gd name="connsiteX2" fmla="*/ 332601 w 426944"/>
                <a:gd name="connsiteY2" fmla="*/ 0 h 578922"/>
                <a:gd name="connsiteX0" fmla="*/ 106355 w 1597876"/>
                <a:gd name="connsiteY0" fmla="*/ 654447 h 749043"/>
                <a:gd name="connsiteX1" fmla="*/ 332601 w 1597876"/>
                <a:gd name="connsiteY1" fmla="*/ 170121 h 749043"/>
                <a:gd name="connsiteX2" fmla="*/ 1597876 w 1597876"/>
                <a:gd name="connsiteY2" fmla="*/ 0 h 749043"/>
                <a:gd name="connsiteX0" fmla="*/ 106355 w 426944"/>
                <a:gd name="connsiteY0" fmla="*/ 484326 h 578922"/>
                <a:gd name="connsiteX1" fmla="*/ 332601 w 426944"/>
                <a:gd name="connsiteY1" fmla="*/ 0 h 578922"/>
                <a:gd name="connsiteX0" fmla="*/ 305381 w 305381"/>
                <a:gd name="connsiteY0" fmla="*/ 1164810 h 1164810"/>
                <a:gd name="connsiteX1" fmla="*/ 0 w 305381"/>
                <a:gd name="connsiteY1" fmla="*/ 0 h 1164810"/>
                <a:gd name="connsiteX0" fmla="*/ 305381 w 1391516"/>
                <a:gd name="connsiteY0" fmla="*/ 1287637 h 1287637"/>
                <a:gd name="connsiteX1" fmla="*/ 0 w 1391516"/>
                <a:gd name="connsiteY1" fmla="*/ 122827 h 1287637"/>
                <a:gd name="connsiteX0" fmla="*/ 113994 w 1391516"/>
                <a:gd name="connsiteY0" fmla="*/ 1340799 h 1340799"/>
                <a:gd name="connsiteX1" fmla="*/ 0 w 1391516"/>
                <a:gd name="connsiteY1" fmla="*/ 122827 h 1340799"/>
                <a:gd name="connsiteX0" fmla="*/ 159518 w 1437040"/>
                <a:gd name="connsiteY0" fmla="*/ 1340799 h 1340799"/>
                <a:gd name="connsiteX1" fmla="*/ 126876 w 1437040"/>
                <a:gd name="connsiteY1" fmla="*/ 1321912 h 1340799"/>
                <a:gd name="connsiteX2" fmla="*/ 45524 w 1437040"/>
                <a:gd name="connsiteY2" fmla="*/ 122827 h 1340799"/>
                <a:gd name="connsiteX0" fmla="*/ 170150 w 1447672"/>
                <a:gd name="connsiteY0" fmla="*/ 1340799 h 1340799"/>
                <a:gd name="connsiteX1" fmla="*/ 137508 w 1447672"/>
                <a:gd name="connsiteY1" fmla="*/ 1321912 h 1340799"/>
                <a:gd name="connsiteX2" fmla="*/ 56156 w 1447672"/>
                <a:gd name="connsiteY2" fmla="*/ 122827 h 1340799"/>
                <a:gd name="connsiteX0" fmla="*/ 170150 w 1447672"/>
                <a:gd name="connsiteY0" fmla="*/ 1330166 h 1330166"/>
                <a:gd name="connsiteX1" fmla="*/ 137508 w 1447672"/>
                <a:gd name="connsiteY1" fmla="*/ 1311279 h 1330166"/>
                <a:gd name="connsiteX2" fmla="*/ 56156 w 1447672"/>
                <a:gd name="connsiteY2" fmla="*/ 112194 h 1330166"/>
                <a:gd name="connsiteX0" fmla="*/ 170150 w 820351"/>
                <a:gd name="connsiteY0" fmla="*/ 1217972 h 1217972"/>
                <a:gd name="connsiteX1" fmla="*/ 137508 w 820351"/>
                <a:gd name="connsiteY1" fmla="*/ 1199085 h 1217972"/>
                <a:gd name="connsiteX2" fmla="*/ 56156 w 820351"/>
                <a:gd name="connsiteY2" fmla="*/ 0 h 1217972"/>
                <a:gd name="connsiteX0" fmla="*/ 113994 w 764195"/>
                <a:gd name="connsiteY0" fmla="*/ 1217972 h 1217972"/>
                <a:gd name="connsiteX1" fmla="*/ 81352 w 764195"/>
                <a:gd name="connsiteY1" fmla="*/ 1199085 h 1217972"/>
                <a:gd name="connsiteX2" fmla="*/ 0 w 764195"/>
                <a:gd name="connsiteY2" fmla="*/ 0 h 1217972"/>
                <a:gd name="connsiteX0" fmla="*/ 113994 w 764195"/>
                <a:gd name="connsiteY0" fmla="*/ 1217972 h 1555344"/>
                <a:gd name="connsiteX1" fmla="*/ 301045 w 764195"/>
                <a:gd name="connsiteY1" fmla="*/ 1555344 h 1555344"/>
                <a:gd name="connsiteX2" fmla="*/ 0 w 764195"/>
                <a:gd name="connsiteY2" fmla="*/ 0 h 1555344"/>
                <a:gd name="connsiteX0" fmla="*/ 301045 w 764195"/>
                <a:gd name="connsiteY0" fmla="*/ 1555344 h 1555344"/>
                <a:gd name="connsiteX1" fmla="*/ 0 w 764195"/>
                <a:gd name="connsiteY1" fmla="*/ 0 h 1555344"/>
                <a:gd name="connsiteX0" fmla="*/ 301045 w 764195"/>
                <a:gd name="connsiteY0" fmla="*/ 1555344 h 1555344"/>
                <a:gd name="connsiteX1" fmla="*/ 18708 w 764195"/>
                <a:gd name="connsiteY1" fmla="*/ 861650 h 1555344"/>
                <a:gd name="connsiteX2" fmla="*/ 0 w 764195"/>
                <a:gd name="connsiteY2" fmla="*/ 0 h 1555344"/>
                <a:gd name="connsiteX0" fmla="*/ 301045 w 301045"/>
                <a:gd name="connsiteY0" fmla="*/ 1555344 h 1555344"/>
                <a:gd name="connsiteX1" fmla="*/ 0 w 301045"/>
                <a:gd name="connsiteY1" fmla="*/ 0 h 1555344"/>
                <a:gd name="connsiteX0" fmla="*/ 403168 w 403168"/>
                <a:gd name="connsiteY0" fmla="*/ 1555344 h 1555344"/>
                <a:gd name="connsiteX1" fmla="*/ 97081 w 403168"/>
                <a:gd name="connsiteY1" fmla="*/ 903214 h 1555344"/>
                <a:gd name="connsiteX2" fmla="*/ 102123 w 403168"/>
                <a:gd name="connsiteY2" fmla="*/ 0 h 1555344"/>
                <a:gd name="connsiteX0" fmla="*/ 747553 w 747553"/>
                <a:gd name="connsiteY0" fmla="*/ 1157521 h 1157521"/>
                <a:gd name="connsiteX1" fmla="*/ 97081 w 747553"/>
                <a:gd name="connsiteY1" fmla="*/ 903214 h 1157521"/>
                <a:gd name="connsiteX2" fmla="*/ 102123 w 747553"/>
                <a:gd name="connsiteY2" fmla="*/ 0 h 1157521"/>
                <a:gd name="connsiteX0" fmla="*/ 97081 w 202471"/>
                <a:gd name="connsiteY0" fmla="*/ 903214 h 903214"/>
                <a:gd name="connsiteX1" fmla="*/ 102123 w 202471"/>
                <a:gd name="connsiteY1" fmla="*/ 0 h 903214"/>
                <a:gd name="connsiteX0" fmla="*/ 214651 w 214651"/>
                <a:gd name="connsiteY0" fmla="*/ 507585 h 603770"/>
                <a:gd name="connsiteX1" fmla="*/ 0 w 214651"/>
                <a:gd name="connsiteY1" fmla="*/ 85322 h 603770"/>
                <a:gd name="connsiteX0" fmla="*/ 214651 w 214651"/>
                <a:gd name="connsiteY0" fmla="*/ 507585 h 507585"/>
                <a:gd name="connsiteX1" fmla="*/ 0 w 214651"/>
                <a:gd name="connsiteY1" fmla="*/ 85322 h 507585"/>
                <a:gd name="connsiteX0" fmla="*/ 214651 w 214651"/>
                <a:gd name="connsiteY0" fmla="*/ 422263 h 422263"/>
                <a:gd name="connsiteX1" fmla="*/ 0 w 214651"/>
                <a:gd name="connsiteY1" fmla="*/ 0 h 422263"/>
                <a:gd name="connsiteX0" fmla="*/ 1889072 w 1889072"/>
                <a:gd name="connsiteY0" fmla="*/ 157262 h 1203473"/>
                <a:gd name="connsiteX1" fmla="*/ 0 w 1889072"/>
                <a:gd name="connsiteY1" fmla="*/ 875030 h 1203473"/>
                <a:gd name="connsiteX0" fmla="*/ 1889072 w 1889072"/>
                <a:gd name="connsiteY0" fmla="*/ 301638 h 1019406"/>
                <a:gd name="connsiteX1" fmla="*/ 0 w 1889072"/>
                <a:gd name="connsiteY1" fmla="*/ 1019406 h 1019406"/>
                <a:gd name="connsiteX0" fmla="*/ 1889072 w 2092931"/>
                <a:gd name="connsiteY0" fmla="*/ 301638 h 1019406"/>
                <a:gd name="connsiteX1" fmla="*/ 2092931 w 2092931"/>
                <a:gd name="connsiteY1" fmla="*/ 345181 h 1019406"/>
                <a:gd name="connsiteX2" fmla="*/ 0 w 2092931"/>
                <a:gd name="connsiteY2" fmla="*/ 1019406 h 1019406"/>
                <a:gd name="connsiteX0" fmla="*/ 2092931 w 2092931"/>
                <a:gd name="connsiteY0" fmla="*/ 345181 h 1019406"/>
                <a:gd name="connsiteX1" fmla="*/ 0 w 2092931"/>
                <a:gd name="connsiteY1" fmla="*/ 1019406 h 1019406"/>
                <a:gd name="connsiteX0" fmla="*/ 2092931 w 2092931"/>
                <a:gd name="connsiteY0" fmla="*/ 345181 h 1019406"/>
                <a:gd name="connsiteX1" fmla="*/ 0 w 2092931"/>
                <a:gd name="connsiteY1" fmla="*/ 1019406 h 1019406"/>
                <a:gd name="connsiteX0" fmla="*/ 1986053 w 1986053"/>
                <a:gd name="connsiteY0" fmla="*/ 386745 h 1019406"/>
                <a:gd name="connsiteX1" fmla="*/ 0 w 1986053"/>
                <a:gd name="connsiteY1" fmla="*/ 1019406 h 1019406"/>
              </a:gdLst>
              <a:ahLst/>
              <a:cxnLst>
                <a:cxn ang="0">
                  <a:pos x="connsiteX0" y="connsiteY0"/>
                </a:cxn>
                <a:cxn ang="0">
                  <a:pos x="connsiteX1" y="connsiteY1"/>
                </a:cxn>
              </a:cxnLst>
              <a:rect l="l" t="t" r="r" b="b"/>
              <a:pathLst>
                <a:path w="1986053" h="1019406">
                  <a:moveTo>
                    <a:pt x="1986053" y="386745"/>
                  </a:moveTo>
                  <a:cubicBezTo>
                    <a:pt x="1411980" y="108750"/>
                    <a:pt x="325980" y="0"/>
                    <a:pt x="0" y="1019406"/>
                  </a:cubicBezTo>
                </a:path>
              </a:pathLst>
            </a:custGeom>
            <a:ln w="76200">
              <a:solidFill>
                <a:srgbClr val="0033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1" name="Volný tvar 40"/>
            <p:cNvSpPr/>
            <p:nvPr/>
          </p:nvSpPr>
          <p:spPr>
            <a:xfrm>
              <a:off x="3317357" y="2275367"/>
              <a:ext cx="3242931" cy="2828261"/>
            </a:xfrm>
            <a:custGeom>
              <a:avLst/>
              <a:gdLst>
                <a:gd name="connsiteX0" fmla="*/ 0 w 3072810"/>
                <a:gd name="connsiteY0" fmla="*/ 0 h 2817628"/>
                <a:gd name="connsiteX1" fmla="*/ 3072810 w 3072810"/>
                <a:gd name="connsiteY1" fmla="*/ 2817628 h 2817628"/>
                <a:gd name="connsiteX2" fmla="*/ 3072810 w 3072810"/>
                <a:gd name="connsiteY2" fmla="*/ 2817628 h 2817628"/>
                <a:gd name="connsiteX0" fmla="*/ 0 w 3072810"/>
                <a:gd name="connsiteY0" fmla="*/ 0 h 2817628"/>
                <a:gd name="connsiteX1" fmla="*/ 3072810 w 3072810"/>
                <a:gd name="connsiteY1" fmla="*/ 2817628 h 2817628"/>
                <a:gd name="connsiteX2" fmla="*/ 3072810 w 3072810"/>
                <a:gd name="connsiteY2" fmla="*/ 2817628 h 2817628"/>
                <a:gd name="connsiteX0" fmla="*/ 0 w 3072810"/>
                <a:gd name="connsiteY0" fmla="*/ 0 h 2817628"/>
                <a:gd name="connsiteX1" fmla="*/ 3072810 w 3072810"/>
                <a:gd name="connsiteY1" fmla="*/ 2817628 h 2817628"/>
                <a:gd name="connsiteX2" fmla="*/ 3072810 w 3072810"/>
                <a:gd name="connsiteY2" fmla="*/ 2817628 h 2817628"/>
                <a:gd name="connsiteX0" fmla="*/ 0 w 3072810"/>
                <a:gd name="connsiteY0" fmla="*/ 0 h 2967518"/>
                <a:gd name="connsiteX1" fmla="*/ 1340441 w 3072810"/>
                <a:gd name="connsiteY1" fmla="*/ 2497913 h 2967518"/>
                <a:gd name="connsiteX2" fmla="*/ 3072810 w 3072810"/>
                <a:gd name="connsiteY2" fmla="*/ 2817628 h 2967518"/>
                <a:gd name="connsiteX3" fmla="*/ 3072810 w 3072810"/>
                <a:gd name="connsiteY3" fmla="*/ 2817628 h 2967518"/>
                <a:gd name="connsiteX0" fmla="*/ 0 w 3072810"/>
                <a:gd name="connsiteY0" fmla="*/ 0 h 3361218"/>
                <a:gd name="connsiteX1" fmla="*/ 1207091 w 3072810"/>
                <a:gd name="connsiteY1" fmla="*/ 2891613 h 3361218"/>
                <a:gd name="connsiteX2" fmla="*/ 3072810 w 3072810"/>
                <a:gd name="connsiteY2" fmla="*/ 2817628 h 3361218"/>
                <a:gd name="connsiteX3" fmla="*/ 3072810 w 3072810"/>
                <a:gd name="connsiteY3" fmla="*/ 2817628 h 3361218"/>
                <a:gd name="connsiteX0" fmla="*/ 0 w 3072810"/>
                <a:gd name="connsiteY0" fmla="*/ 0 h 3405668"/>
                <a:gd name="connsiteX1" fmla="*/ 1207091 w 3072810"/>
                <a:gd name="connsiteY1" fmla="*/ 2891613 h 3405668"/>
                <a:gd name="connsiteX2" fmla="*/ 3072810 w 3072810"/>
                <a:gd name="connsiteY2" fmla="*/ 2817628 h 3405668"/>
                <a:gd name="connsiteX3" fmla="*/ 3072810 w 3072810"/>
                <a:gd name="connsiteY3" fmla="*/ 2817628 h 3405668"/>
                <a:gd name="connsiteX0" fmla="*/ 0 w 3072810"/>
                <a:gd name="connsiteY0" fmla="*/ 0 h 3405668"/>
                <a:gd name="connsiteX1" fmla="*/ 1207091 w 3072810"/>
                <a:gd name="connsiteY1" fmla="*/ 2891613 h 3405668"/>
                <a:gd name="connsiteX2" fmla="*/ 3072810 w 3072810"/>
                <a:gd name="connsiteY2" fmla="*/ 2817628 h 3405668"/>
                <a:gd name="connsiteX3" fmla="*/ 3072810 w 3072810"/>
                <a:gd name="connsiteY3" fmla="*/ 2817628 h 3405668"/>
                <a:gd name="connsiteX0" fmla="*/ 0 w 3072810"/>
                <a:gd name="connsiteY0" fmla="*/ 0 h 3450118"/>
                <a:gd name="connsiteX1" fmla="*/ 1207091 w 3072810"/>
                <a:gd name="connsiteY1" fmla="*/ 2891613 h 3450118"/>
                <a:gd name="connsiteX2" fmla="*/ 3072810 w 3072810"/>
                <a:gd name="connsiteY2" fmla="*/ 2817628 h 3450118"/>
                <a:gd name="connsiteX3" fmla="*/ 3072810 w 3072810"/>
                <a:gd name="connsiteY3" fmla="*/ 2817628 h 3450118"/>
                <a:gd name="connsiteX0" fmla="*/ 0 w 3072810"/>
                <a:gd name="connsiteY0" fmla="*/ 0 h 3450118"/>
                <a:gd name="connsiteX1" fmla="*/ 1207091 w 3072810"/>
                <a:gd name="connsiteY1" fmla="*/ 2891613 h 3450118"/>
                <a:gd name="connsiteX2" fmla="*/ 3072810 w 3072810"/>
                <a:gd name="connsiteY2" fmla="*/ 2817628 h 3450118"/>
                <a:gd name="connsiteX3" fmla="*/ 3072810 w 3072810"/>
                <a:gd name="connsiteY3" fmla="*/ 2817628 h 3450118"/>
                <a:gd name="connsiteX0" fmla="*/ 428994 w 3501804"/>
                <a:gd name="connsiteY0" fmla="*/ 0 h 3450118"/>
                <a:gd name="connsiteX1" fmla="*/ 1636085 w 3501804"/>
                <a:gd name="connsiteY1" fmla="*/ 2891613 h 3450118"/>
                <a:gd name="connsiteX2" fmla="*/ 3501804 w 3501804"/>
                <a:gd name="connsiteY2" fmla="*/ 2817628 h 3450118"/>
                <a:gd name="connsiteX3" fmla="*/ 3501804 w 3501804"/>
                <a:gd name="connsiteY3" fmla="*/ 2817628 h 3450118"/>
                <a:gd name="connsiteX0" fmla="*/ 428994 w 3501804"/>
                <a:gd name="connsiteY0" fmla="*/ 0 h 3450118"/>
                <a:gd name="connsiteX1" fmla="*/ 1636085 w 3501804"/>
                <a:gd name="connsiteY1" fmla="*/ 2891613 h 3450118"/>
                <a:gd name="connsiteX2" fmla="*/ 3501804 w 3501804"/>
                <a:gd name="connsiteY2" fmla="*/ 2817628 h 3450118"/>
                <a:gd name="connsiteX3" fmla="*/ 3501804 w 3501804"/>
                <a:gd name="connsiteY3" fmla="*/ 2817628 h 3450118"/>
                <a:gd name="connsiteX0" fmla="*/ 981444 w 4054254"/>
                <a:gd name="connsiteY0" fmla="*/ 0 h 3450118"/>
                <a:gd name="connsiteX1" fmla="*/ 2188535 w 4054254"/>
                <a:gd name="connsiteY1" fmla="*/ 2891613 h 3450118"/>
                <a:gd name="connsiteX2" fmla="*/ 4054254 w 4054254"/>
                <a:gd name="connsiteY2" fmla="*/ 2817628 h 3450118"/>
                <a:gd name="connsiteX3" fmla="*/ 4054254 w 4054254"/>
                <a:gd name="connsiteY3" fmla="*/ 2817628 h 3450118"/>
                <a:gd name="connsiteX0" fmla="*/ 981444 w 4054254"/>
                <a:gd name="connsiteY0" fmla="*/ 0 h 3450118"/>
                <a:gd name="connsiteX1" fmla="*/ 2188535 w 4054254"/>
                <a:gd name="connsiteY1" fmla="*/ 2891613 h 3450118"/>
                <a:gd name="connsiteX2" fmla="*/ 4054254 w 4054254"/>
                <a:gd name="connsiteY2" fmla="*/ 2817628 h 3450118"/>
                <a:gd name="connsiteX3" fmla="*/ 4054254 w 4054254"/>
                <a:gd name="connsiteY3" fmla="*/ 2817628 h 3450118"/>
                <a:gd name="connsiteX0" fmla="*/ 879844 w 3952654"/>
                <a:gd name="connsiteY0" fmla="*/ 0 h 3450118"/>
                <a:gd name="connsiteX1" fmla="*/ 2086935 w 3952654"/>
                <a:gd name="connsiteY1" fmla="*/ 2891613 h 3450118"/>
                <a:gd name="connsiteX2" fmla="*/ 3952654 w 3952654"/>
                <a:gd name="connsiteY2" fmla="*/ 2817628 h 3450118"/>
                <a:gd name="connsiteX3" fmla="*/ 3952654 w 3952654"/>
                <a:gd name="connsiteY3" fmla="*/ 2817628 h 3450118"/>
                <a:gd name="connsiteX0" fmla="*/ 879844 w 3952654"/>
                <a:gd name="connsiteY0" fmla="*/ 0 h 3450118"/>
                <a:gd name="connsiteX1" fmla="*/ 2086935 w 3952654"/>
                <a:gd name="connsiteY1" fmla="*/ 2891613 h 3450118"/>
                <a:gd name="connsiteX2" fmla="*/ 3952654 w 3952654"/>
                <a:gd name="connsiteY2" fmla="*/ 2817628 h 3450118"/>
                <a:gd name="connsiteX3" fmla="*/ 3952654 w 3952654"/>
                <a:gd name="connsiteY3" fmla="*/ 2817628 h 3450118"/>
                <a:gd name="connsiteX0" fmla="*/ 829044 w 3901854"/>
                <a:gd name="connsiteY0" fmla="*/ 0 h 3450118"/>
                <a:gd name="connsiteX1" fmla="*/ 2036135 w 3901854"/>
                <a:gd name="connsiteY1" fmla="*/ 2891613 h 3450118"/>
                <a:gd name="connsiteX2" fmla="*/ 3901854 w 3901854"/>
                <a:gd name="connsiteY2" fmla="*/ 2817628 h 3450118"/>
                <a:gd name="connsiteX3" fmla="*/ 3901854 w 3901854"/>
                <a:gd name="connsiteY3" fmla="*/ 2817628 h 3450118"/>
                <a:gd name="connsiteX0" fmla="*/ 829044 w 3901854"/>
                <a:gd name="connsiteY0" fmla="*/ 0 h 3450118"/>
                <a:gd name="connsiteX1" fmla="*/ 2036135 w 3901854"/>
                <a:gd name="connsiteY1" fmla="*/ 2891613 h 3450118"/>
                <a:gd name="connsiteX2" fmla="*/ 3901854 w 3901854"/>
                <a:gd name="connsiteY2" fmla="*/ 2817628 h 3450118"/>
              </a:gdLst>
              <a:ahLst/>
              <a:cxnLst>
                <a:cxn ang="0">
                  <a:pos x="connsiteX0" y="connsiteY0"/>
                </a:cxn>
                <a:cxn ang="0">
                  <a:pos x="connsiteX1" y="connsiteY1"/>
                </a:cxn>
                <a:cxn ang="0">
                  <a:pos x="connsiteX2" y="connsiteY2"/>
                </a:cxn>
              </a:cxnLst>
              <a:rect l="l" t="t" r="r" b="b"/>
              <a:pathLst>
                <a:path w="3901854" h="3450118">
                  <a:moveTo>
                    <a:pt x="829044" y="0"/>
                  </a:moveTo>
                  <a:cubicBezTo>
                    <a:pt x="1782701" y="1044969"/>
                    <a:pt x="0" y="1221858"/>
                    <a:pt x="2036135" y="2891613"/>
                  </a:cubicBezTo>
                  <a:cubicBezTo>
                    <a:pt x="2999120" y="3450118"/>
                    <a:pt x="2927326" y="2726242"/>
                    <a:pt x="3901854" y="2817628"/>
                  </a:cubicBezTo>
                </a:path>
              </a:pathLst>
            </a:custGeom>
            <a:ln w="5715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42" name="Skupina 18"/>
            <p:cNvGrpSpPr/>
            <p:nvPr/>
          </p:nvGrpSpPr>
          <p:grpSpPr>
            <a:xfrm>
              <a:off x="3790544" y="975412"/>
              <a:ext cx="265346" cy="1046340"/>
              <a:chOff x="3805561" y="952870"/>
              <a:chExt cx="239697" cy="1074198"/>
            </a:xfrm>
          </p:grpSpPr>
          <p:cxnSp>
            <p:nvCxnSpPr>
              <p:cNvPr id="43" name="Přímá spojovací čára 26"/>
              <p:cNvCxnSpPr/>
              <p:nvPr/>
            </p:nvCxnSpPr>
            <p:spPr>
              <a:xfrm>
                <a:off x="3805561" y="2015231"/>
                <a:ext cx="124288" cy="11837"/>
              </a:xfrm>
              <a:prstGeom prst="line">
                <a:avLst/>
              </a:prstGeom>
              <a:ln w="57150">
                <a:solidFill>
                  <a:srgbClr val="CC00CC"/>
                </a:solidFill>
              </a:ln>
            </p:spPr>
            <p:style>
              <a:lnRef idx="1">
                <a:schemeClr val="accent1"/>
              </a:lnRef>
              <a:fillRef idx="0">
                <a:schemeClr val="accent1"/>
              </a:fillRef>
              <a:effectRef idx="0">
                <a:schemeClr val="accent1"/>
              </a:effectRef>
              <a:fontRef idx="minor">
                <a:schemeClr val="tx1"/>
              </a:fontRef>
            </p:style>
          </p:cxnSp>
          <p:sp>
            <p:nvSpPr>
              <p:cNvPr id="44" name="Volný tvar 43"/>
              <p:cNvSpPr/>
              <p:nvPr/>
            </p:nvSpPr>
            <p:spPr>
              <a:xfrm>
                <a:off x="3916038" y="952870"/>
                <a:ext cx="129220" cy="313678"/>
              </a:xfrm>
              <a:custGeom>
                <a:avLst/>
                <a:gdLst>
                  <a:gd name="connsiteX0" fmla="*/ 94695 w 94695"/>
                  <a:gd name="connsiteY0" fmla="*/ 313678 h 313678"/>
                  <a:gd name="connsiteX1" fmla="*/ 0 w 94695"/>
                  <a:gd name="connsiteY1" fmla="*/ 0 h 313678"/>
                  <a:gd name="connsiteX2" fmla="*/ 0 w 94695"/>
                  <a:gd name="connsiteY2" fmla="*/ 0 h 313678"/>
                  <a:gd name="connsiteX0" fmla="*/ 95681 w 95681"/>
                  <a:gd name="connsiteY0" fmla="*/ 313678 h 313678"/>
                  <a:gd name="connsiteX1" fmla="*/ 986 w 95681"/>
                  <a:gd name="connsiteY1" fmla="*/ 0 h 313678"/>
                  <a:gd name="connsiteX2" fmla="*/ 986 w 95681"/>
                  <a:gd name="connsiteY2" fmla="*/ 0 h 313678"/>
                  <a:gd name="connsiteX0" fmla="*/ 129220 w 129220"/>
                  <a:gd name="connsiteY0" fmla="*/ 313678 h 313678"/>
                  <a:gd name="connsiteX1" fmla="*/ 34525 w 129220"/>
                  <a:gd name="connsiteY1" fmla="*/ 0 h 313678"/>
                  <a:gd name="connsiteX2" fmla="*/ 34525 w 129220"/>
                  <a:gd name="connsiteY2" fmla="*/ 0 h 313678"/>
                  <a:gd name="connsiteX0" fmla="*/ 129220 w 129220"/>
                  <a:gd name="connsiteY0" fmla="*/ 319597 h 319597"/>
                  <a:gd name="connsiteX1" fmla="*/ 34525 w 129220"/>
                  <a:gd name="connsiteY1" fmla="*/ 5919 h 319597"/>
                  <a:gd name="connsiteX2" fmla="*/ 46362 w 129220"/>
                  <a:gd name="connsiteY2" fmla="*/ 0 h 319597"/>
                  <a:gd name="connsiteX0" fmla="*/ 129220 w 129220"/>
                  <a:gd name="connsiteY0" fmla="*/ 313678 h 313678"/>
                  <a:gd name="connsiteX1" fmla="*/ 34525 w 129220"/>
                  <a:gd name="connsiteY1" fmla="*/ 0 h 313678"/>
                  <a:gd name="connsiteX2" fmla="*/ 49321 w 129220"/>
                  <a:gd name="connsiteY2" fmla="*/ 5918 h 313678"/>
                </a:gdLst>
                <a:ahLst/>
                <a:cxnLst>
                  <a:cxn ang="0">
                    <a:pos x="connsiteX0" y="connsiteY0"/>
                  </a:cxn>
                  <a:cxn ang="0">
                    <a:pos x="connsiteX1" y="connsiteY1"/>
                  </a:cxn>
                  <a:cxn ang="0">
                    <a:pos x="connsiteX2" y="connsiteY2"/>
                  </a:cxn>
                </a:cxnLst>
                <a:rect l="l" t="t" r="r" b="b"/>
                <a:pathLst>
                  <a:path w="129220" h="313678">
                    <a:moveTo>
                      <a:pt x="129220" y="313678"/>
                    </a:moveTo>
                    <a:cubicBezTo>
                      <a:pt x="0" y="206160"/>
                      <a:pt x="33539" y="131192"/>
                      <a:pt x="34525" y="0"/>
                    </a:cubicBezTo>
                    <a:lnTo>
                      <a:pt x="49321" y="5918"/>
                    </a:lnTo>
                  </a:path>
                </a:pathLst>
              </a:custGeom>
              <a:ln w="5715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pic>
        <p:nvPicPr>
          <p:cNvPr id="25" name="Picture 4" descr="domesticus"/>
          <p:cNvPicPr>
            <a:picLocks noChangeAspect="1" noChangeArrowheads="1"/>
          </p:cNvPicPr>
          <p:nvPr/>
        </p:nvPicPr>
        <p:blipFill>
          <a:blip r:embed="rId9" cstate="print"/>
          <a:srcRect/>
          <a:stretch>
            <a:fillRect/>
          </a:stretch>
        </p:blipFill>
        <p:spPr bwMode="auto">
          <a:xfrm flipH="1">
            <a:off x="783290" y="5301208"/>
            <a:ext cx="2420558" cy="1534295"/>
          </a:xfrm>
          <a:prstGeom prst="rect">
            <a:avLst/>
          </a:prstGeom>
          <a:noFill/>
          <a:ln w="38100">
            <a:solidFill>
              <a:srgbClr val="003399"/>
            </a:solidFill>
            <a:miter lim="800000"/>
            <a:headEnd/>
            <a:tailEnd/>
          </a:ln>
        </p:spPr>
      </p:pic>
      <p:pic>
        <p:nvPicPr>
          <p:cNvPr id="24" name="Picture 3" descr="musculus"/>
          <p:cNvPicPr>
            <a:picLocks noChangeAspect="1" noChangeArrowheads="1"/>
          </p:cNvPicPr>
          <p:nvPr/>
        </p:nvPicPr>
        <p:blipFill>
          <a:blip r:embed="rId10" cstate="print"/>
          <a:srcRect/>
          <a:stretch>
            <a:fillRect/>
          </a:stretch>
        </p:blipFill>
        <p:spPr bwMode="auto">
          <a:xfrm>
            <a:off x="6804248" y="706860"/>
            <a:ext cx="2302725" cy="1929412"/>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xmlns="" val="3431592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Zástupný symbol pro obsah 1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87624" y="916300"/>
            <a:ext cx="4320480" cy="2296676"/>
          </a:xfrm>
        </p:spPr>
      </p:pic>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Nadpis 1"/>
          <p:cNvSpPr>
            <a:spLocks noGrp="1"/>
          </p:cNvSpPr>
          <p:nvPr>
            <p:ph type="title"/>
          </p:nvPr>
        </p:nvSpPr>
        <p:spPr>
          <a:xfrm>
            <a:off x="1150399" y="0"/>
            <a:ext cx="2341481" cy="1052736"/>
          </a:xfrm>
        </p:spPr>
        <p:txBody>
          <a:bodyPr>
            <a:normAutofit/>
          </a:bodyPr>
          <a:lstStyle/>
          <a:p>
            <a:pPr algn="l"/>
            <a:r>
              <a:rPr lang="cs-CZ" sz="2800" b="1" dirty="0" smtClean="0"/>
              <a:t>Jak žije myš?</a:t>
            </a:r>
            <a:endParaRPr lang="en-US" sz="2800" b="1" dirty="0"/>
          </a:p>
        </p:txBody>
      </p:sp>
      <p:pic>
        <p:nvPicPr>
          <p:cNvPr id="13" name="Obrázek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24128" y="908720"/>
            <a:ext cx="3096344" cy="2316503"/>
          </a:xfrm>
          <a:prstGeom prst="rect">
            <a:avLst/>
          </a:prstGeom>
        </p:spPr>
      </p:pic>
      <p:sp>
        <p:nvSpPr>
          <p:cNvPr id="15" name="Nadpis 1"/>
          <p:cNvSpPr txBox="1">
            <a:spLocks/>
          </p:cNvSpPr>
          <p:nvPr/>
        </p:nvSpPr>
        <p:spPr>
          <a:xfrm>
            <a:off x="1146488" y="3212976"/>
            <a:ext cx="7499096"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smtClean="0"/>
              <a:t>Myší rodina = dém = nejsilnější samec, samice, mláďata</a:t>
            </a:r>
          </a:p>
          <a:p>
            <a:pPr algn="l"/>
            <a:r>
              <a:rPr lang="cs-CZ" sz="2000" b="1" dirty="0" smtClean="0"/>
              <a:t>Vedoucí samec je otcem cca 90% mláďat ve skupině</a:t>
            </a:r>
            <a:endParaRPr lang="en-US" sz="2000" b="1" dirty="0"/>
          </a:p>
        </p:txBody>
      </p:sp>
      <p:pic>
        <p:nvPicPr>
          <p:cNvPr id="16" name="Obrázek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146488" y="4304953"/>
            <a:ext cx="7673984" cy="2410928"/>
          </a:xfrm>
          <a:prstGeom prst="rect">
            <a:avLst/>
          </a:prstGeom>
        </p:spPr>
      </p:pic>
    </p:spTree>
    <p:extLst>
      <p:ext uri="{BB962C8B-B14F-4D97-AF65-F5344CB8AC3E}">
        <p14:creationId xmlns:p14="http://schemas.microsoft.com/office/powerpoint/2010/main" xmlns="" val="303287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7280" y="116633"/>
            <a:ext cx="3970784" cy="778098"/>
          </a:xfrm>
        </p:spPr>
        <p:txBody>
          <a:bodyPr>
            <a:normAutofit/>
          </a:bodyPr>
          <a:lstStyle/>
          <a:p>
            <a:pPr algn="l"/>
            <a:r>
              <a:rPr lang="cs-CZ" sz="2800" b="1" dirty="0" smtClean="0"/>
              <a:t>Jak žije myš?</a:t>
            </a:r>
            <a:endParaRPr lang="en-US" sz="2800" b="1" dirty="0"/>
          </a:p>
        </p:txBody>
      </p:sp>
      <p:pic>
        <p:nvPicPr>
          <p:cNvPr id="11" name="Zástupný symbol pro obsah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87624" y="926633"/>
            <a:ext cx="3293748" cy="2199330"/>
          </a:xfrm>
        </p:spPr>
      </p:pic>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Obrázek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932040" y="934792"/>
            <a:ext cx="3755048" cy="2206176"/>
          </a:xfrm>
          <a:prstGeom prst="rect">
            <a:avLst/>
          </a:prstGeom>
        </p:spPr>
      </p:pic>
      <p:pic>
        <p:nvPicPr>
          <p:cNvPr id="13" name="Obrázek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122482" y="3804361"/>
            <a:ext cx="3305502" cy="2502296"/>
          </a:xfrm>
          <a:prstGeom prst="rect">
            <a:avLst/>
          </a:prstGeom>
        </p:spPr>
      </p:pic>
      <p:pic>
        <p:nvPicPr>
          <p:cNvPr id="14" name="Obrázek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948024" y="3804361"/>
            <a:ext cx="3739064" cy="2502296"/>
          </a:xfrm>
          <a:prstGeom prst="rect">
            <a:avLst/>
          </a:prstGeom>
        </p:spPr>
      </p:pic>
      <p:sp>
        <p:nvSpPr>
          <p:cNvPr id="17" name="Šipka doprava 16"/>
          <p:cNvSpPr/>
          <p:nvPr/>
        </p:nvSpPr>
        <p:spPr>
          <a:xfrm>
            <a:off x="4139952" y="1268760"/>
            <a:ext cx="108012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Šipka doprava 17"/>
          <p:cNvSpPr/>
          <p:nvPr/>
        </p:nvSpPr>
        <p:spPr>
          <a:xfrm rot="8499333">
            <a:off x="3932954" y="3309283"/>
            <a:ext cx="1494119" cy="2394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Šipka doprava 18"/>
          <p:cNvSpPr/>
          <p:nvPr/>
        </p:nvSpPr>
        <p:spPr>
          <a:xfrm>
            <a:off x="4139953" y="5877710"/>
            <a:ext cx="108012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2521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2126" y="188640"/>
            <a:ext cx="5303244" cy="1066130"/>
          </a:xfrm>
        </p:spPr>
        <p:txBody>
          <a:bodyPr>
            <a:normAutofit/>
          </a:bodyPr>
          <a:lstStyle/>
          <a:p>
            <a:pPr algn="l"/>
            <a:r>
              <a:rPr lang="cs-CZ" sz="2800" b="1" dirty="0" smtClean="0"/>
              <a:t>Laboratorní zvířata - proč myš?</a:t>
            </a:r>
            <a:endParaRPr lang="cs-CZ" sz="2800" b="1"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2" y="3284984"/>
            <a:ext cx="1440160" cy="1920214"/>
          </a:xfrm>
          <a:prstGeom prst="rect">
            <a:avLst/>
          </a:prstGeom>
        </p:spPr>
      </p:pic>
      <p:grpSp>
        <p:nvGrpSpPr>
          <p:cNvPr id="12" name="Skupina 11"/>
          <p:cNvGrpSpPr/>
          <p:nvPr/>
        </p:nvGrpSpPr>
        <p:grpSpPr>
          <a:xfrm>
            <a:off x="2591780" y="3933056"/>
            <a:ext cx="684076" cy="327168"/>
            <a:chOff x="3705673" y="4221088"/>
            <a:chExt cx="1154359" cy="465449"/>
          </a:xfrm>
        </p:grpSpPr>
        <p:sp>
          <p:nvSpPr>
            <p:cNvPr id="9" name="Obdélník 8"/>
            <p:cNvSpPr/>
            <p:nvPr/>
          </p:nvSpPr>
          <p:spPr>
            <a:xfrm>
              <a:off x="3707904" y="4221088"/>
              <a:ext cx="1152128"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3705673" y="4542521"/>
              <a:ext cx="1152128"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4" name="Nadpis 1"/>
          <p:cNvSpPr txBox="1">
            <a:spLocks/>
          </p:cNvSpPr>
          <p:nvPr/>
        </p:nvSpPr>
        <p:spPr>
          <a:xfrm>
            <a:off x="2483768" y="4149080"/>
            <a:ext cx="1368152"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dirty="0" smtClean="0">
                <a:solidFill>
                  <a:srgbClr val="FF0000"/>
                </a:solidFill>
              </a:rPr>
              <a:t>90%</a:t>
            </a:r>
            <a:endParaRPr lang="cs-CZ" sz="3200" b="1" dirty="0">
              <a:solidFill>
                <a:srgbClr val="FF0000"/>
              </a:solidFill>
            </a:endParaRPr>
          </a:p>
        </p:txBody>
      </p:sp>
      <p:sp>
        <p:nvSpPr>
          <p:cNvPr id="3" name="Zástupný symbol pro obsah 2"/>
          <p:cNvSpPr>
            <a:spLocks noGrp="1"/>
          </p:cNvSpPr>
          <p:nvPr>
            <p:ph idx="1"/>
          </p:nvPr>
        </p:nvSpPr>
        <p:spPr>
          <a:xfrm>
            <a:off x="922847" y="1238349"/>
            <a:ext cx="6869390" cy="2177161"/>
          </a:xfrm>
        </p:spPr>
        <p:txBody>
          <a:bodyPr>
            <a:normAutofit/>
          </a:bodyPr>
          <a:lstStyle/>
          <a:p>
            <a:r>
              <a:rPr lang="cs-CZ" sz="2000" b="1" dirty="0" smtClean="0"/>
              <a:t>Snadno se chová</a:t>
            </a:r>
          </a:p>
          <a:p>
            <a:r>
              <a:rPr lang="cs-CZ" sz="2000" b="1" dirty="0" smtClean="0"/>
              <a:t>Produkuje mnoho generací v krátkém časovém období</a:t>
            </a:r>
          </a:p>
          <a:p>
            <a:r>
              <a:rPr lang="cs-CZ" sz="2000" b="1" dirty="0" smtClean="0"/>
              <a:t>Genom myši je kompletně </a:t>
            </a:r>
            <a:r>
              <a:rPr lang="cs-CZ" sz="2000" b="1" dirty="0" err="1" smtClean="0"/>
              <a:t>osekvenovaný</a:t>
            </a:r>
            <a:endParaRPr lang="cs-CZ" sz="2000" b="1" dirty="0" smtClean="0"/>
          </a:p>
          <a:p>
            <a:r>
              <a:rPr lang="cs-CZ" sz="2000" b="1" dirty="0" smtClean="0"/>
              <a:t>Myš má víc než 90 % genetické informace shodné s lidskou</a:t>
            </a:r>
          </a:p>
          <a:p>
            <a:endParaRPr lang="en-US" sz="2000" b="1"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98770" y="116633"/>
            <a:ext cx="2021638" cy="1344389"/>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68144" y="3059756"/>
            <a:ext cx="3142030" cy="2256121"/>
          </a:xfrm>
          <a:prstGeom prst="rect">
            <a:avLst/>
          </a:prstGeom>
        </p:spPr>
      </p:pic>
      <p:pic>
        <p:nvPicPr>
          <p:cNvPr id="16" name="Obrázek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5177" y="5733256"/>
            <a:ext cx="8389127" cy="1130918"/>
          </a:xfrm>
          <a:prstGeom prst="rect">
            <a:avLst/>
          </a:prstGeom>
        </p:spPr>
      </p:pic>
      <p:grpSp>
        <p:nvGrpSpPr>
          <p:cNvPr id="17" name="Skupina 1"/>
          <p:cNvGrpSpPr>
            <a:grpSpLocks/>
          </p:cNvGrpSpPr>
          <p:nvPr/>
        </p:nvGrpSpPr>
        <p:grpSpPr bwMode="auto">
          <a:xfrm>
            <a:off x="-11113" y="0"/>
            <a:ext cx="776289" cy="6858000"/>
            <a:chOff x="-11186" y="0"/>
            <a:chExt cx="775907" cy="6858000"/>
          </a:xfrm>
        </p:grpSpPr>
        <p:sp>
          <p:nvSpPr>
            <p:cNvPr id="18"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9" name="Obrázok 27" descr="logoa.cs"/>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Obrázek 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419872" y="3367845"/>
            <a:ext cx="2309715" cy="1501315"/>
          </a:xfrm>
          <a:prstGeom prst="rect">
            <a:avLst/>
          </a:prstGeom>
        </p:spPr>
      </p:pic>
    </p:spTree>
    <p:extLst>
      <p:ext uri="{BB962C8B-B14F-4D97-AF65-F5344CB8AC3E}">
        <p14:creationId xmlns:p14="http://schemas.microsoft.com/office/powerpoint/2010/main" xmlns="" val="3775925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7384"/>
            <a:ext cx="7632848" cy="1143000"/>
          </a:xfrm>
        </p:spPr>
        <p:txBody>
          <a:bodyPr>
            <a:normAutofit/>
          </a:bodyPr>
          <a:lstStyle/>
          <a:p>
            <a:pPr algn="l"/>
            <a:r>
              <a:rPr lang="cs-CZ" sz="2800" b="1" dirty="0" smtClean="0"/>
              <a:t>Myš domácí: model pro studium evoluce</a:t>
            </a:r>
            <a:endParaRPr lang="cs-CZ" sz="2800" b="1" dirty="0"/>
          </a:p>
        </p:txBody>
      </p:sp>
      <p:sp>
        <p:nvSpPr>
          <p:cNvPr id="3" name="Zástupný symbol pro obsah 2"/>
          <p:cNvSpPr>
            <a:spLocks noGrp="1"/>
          </p:cNvSpPr>
          <p:nvPr>
            <p:ph idx="1"/>
          </p:nvPr>
        </p:nvSpPr>
        <p:spPr>
          <a:xfrm>
            <a:off x="1080200" y="908720"/>
            <a:ext cx="8388344" cy="2088232"/>
          </a:xfrm>
        </p:spPr>
        <p:txBody>
          <a:bodyPr>
            <a:normAutofit/>
          </a:bodyPr>
          <a:lstStyle/>
          <a:p>
            <a:pPr marL="0" indent="0">
              <a:buNone/>
            </a:pPr>
            <a:r>
              <a:rPr lang="cs-CZ" b="1" dirty="0" smtClean="0">
                <a:solidFill>
                  <a:srgbClr val="FF0000"/>
                </a:solidFill>
              </a:rPr>
              <a:t>Jak</a:t>
            </a:r>
            <a:r>
              <a:rPr lang="cs-CZ" sz="2800" b="1" dirty="0" smtClean="0"/>
              <a:t> </a:t>
            </a:r>
            <a:r>
              <a:rPr lang="cs-CZ" sz="2400" dirty="0" smtClean="0"/>
              <a:t>vznikají nové druhy?</a:t>
            </a:r>
          </a:p>
          <a:p>
            <a:pPr marL="0" indent="0">
              <a:buNone/>
            </a:pPr>
            <a:r>
              <a:rPr lang="cs-CZ" b="1" dirty="0" smtClean="0">
                <a:solidFill>
                  <a:srgbClr val="FF0000"/>
                </a:solidFill>
              </a:rPr>
              <a:t>Proč</a:t>
            </a:r>
            <a:r>
              <a:rPr lang="cs-CZ" sz="2800" b="1" dirty="0" smtClean="0"/>
              <a:t> </a:t>
            </a:r>
            <a:r>
              <a:rPr lang="cs-CZ" sz="2400" dirty="0" smtClean="0"/>
              <a:t>dva druhy nesplynou v jeden?</a:t>
            </a:r>
          </a:p>
          <a:p>
            <a:pPr marL="0" indent="0">
              <a:buNone/>
            </a:pPr>
            <a:r>
              <a:rPr lang="cs-CZ" b="1" dirty="0" smtClean="0">
                <a:solidFill>
                  <a:srgbClr val="FF0000"/>
                </a:solidFill>
              </a:rPr>
              <a:t>Které</a:t>
            </a:r>
            <a:r>
              <a:rPr lang="cs-CZ" b="1" dirty="0" smtClean="0"/>
              <a:t> </a:t>
            </a:r>
            <a:r>
              <a:rPr lang="cs-CZ" b="1" dirty="0" smtClean="0">
                <a:solidFill>
                  <a:srgbClr val="FF0000"/>
                </a:solidFill>
              </a:rPr>
              <a:t>geny</a:t>
            </a:r>
            <a:r>
              <a:rPr lang="cs-CZ" dirty="0" smtClean="0"/>
              <a:t> </a:t>
            </a:r>
            <a:r>
              <a:rPr lang="cs-CZ" sz="2400" dirty="0" smtClean="0"/>
              <a:t>jsou za vznik nových druhů zodpovědné?</a:t>
            </a:r>
            <a:endParaRPr lang="cs-CZ" sz="2400" dirty="0"/>
          </a:p>
        </p:txBody>
      </p:sp>
      <p:grpSp>
        <p:nvGrpSpPr>
          <p:cNvPr id="7" name="Skupina 1"/>
          <p:cNvGrpSpPr>
            <a:grpSpLocks/>
          </p:cNvGrpSpPr>
          <p:nvPr/>
        </p:nvGrpSpPr>
        <p:grpSpPr bwMode="auto">
          <a:xfrm>
            <a:off x="-11113" y="0"/>
            <a:ext cx="776289" cy="6858000"/>
            <a:chOff x="-11186" y="0"/>
            <a:chExt cx="775907" cy="6858000"/>
          </a:xfrm>
        </p:grpSpPr>
        <p:sp>
          <p:nvSpPr>
            <p:cNvPr id="8"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9"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Obrázek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5176" y="3276601"/>
            <a:ext cx="2381250" cy="3581400"/>
          </a:xfrm>
          <a:prstGeom prst="rect">
            <a:avLst/>
          </a:prstGeom>
        </p:spPr>
      </p:pic>
      <p:pic>
        <p:nvPicPr>
          <p:cNvPr id="16" name="Obrázek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46426" y="4392488"/>
            <a:ext cx="3323861" cy="2492896"/>
          </a:xfrm>
          <a:prstGeom prst="rect">
            <a:avLst/>
          </a:prstGeom>
        </p:spPr>
      </p:pic>
      <p:pic>
        <p:nvPicPr>
          <p:cNvPr id="14" name="Obrázek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330258" y="2673789"/>
            <a:ext cx="2813742" cy="4211595"/>
          </a:xfrm>
          <a:prstGeom prst="rect">
            <a:avLst/>
          </a:prstGeom>
        </p:spPr>
      </p:pic>
    </p:spTree>
    <p:extLst>
      <p:ext uri="{BB962C8B-B14F-4D97-AF65-F5344CB8AC3E}">
        <p14:creationId xmlns:p14="http://schemas.microsoft.com/office/powerpoint/2010/main" xmlns="" val="1381147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0099" y="116632"/>
            <a:ext cx="7464349" cy="922114"/>
          </a:xfrm>
        </p:spPr>
        <p:txBody>
          <a:bodyPr>
            <a:normAutofit/>
          </a:bodyPr>
          <a:lstStyle/>
          <a:p>
            <a:pPr algn="l"/>
            <a:r>
              <a:rPr lang="cs-CZ" sz="2800" b="1" dirty="0" smtClean="0"/>
              <a:t>Výzkum na ÚBO AVČR </a:t>
            </a:r>
            <a:r>
              <a:rPr lang="cs-CZ" sz="2800" b="1" dirty="0" err="1" smtClean="0"/>
              <a:t>v.v.i</a:t>
            </a:r>
            <a:r>
              <a:rPr lang="cs-CZ" sz="2800" b="1" dirty="0" smtClean="0"/>
              <a:t>. Studenec</a:t>
            </a:r>
            <a:endParaRPr lang="cs-CZ" sz="2800" b="1" dirty="0"/>
          </a:p>
        </p:txBody>
      </p:sp>
      <p:sp>
        <p:nvSpPr>
          <p:cNvPr id="3" name="Zástupný symbol pro obsah 2"/>
          <p:cNvSpPr>
            <a:spLocks noGrp="1"/>
          </p:cNvSpPr>
          <p:nvPr>
            <p:ph idx="1"/>
          </p:nvPr>
        </p:nvSpPr>
        <p:spPr>
          <a:xfrm>
            <a:off x="1150814" y="836712"/>
            <a:ext cx="7885682" cy="4752528"/>
          </a:xfrm>
        </p:spPr>
        <p:txBody>
          <a:bodyPr>
            <a:normAutofit/>
          </a:bodyPr>
          <a:lstStyle/>
          <a:p>
            <a:pPr marL="0" indent="0">
              <a:buNone/>
            </a:pPr>
            <a:r>
              <a:rPr lang="cs-CZ" sz="2400" b="1" dirty="0" smtClean="0">
                <a:solidFill>
                  <a:srgbClr val="FF0000"/>
                </a:solidFill>
              </a:rPr>
              <a:t>Hybridní zóna myši domácí = přírodní laboratoř</a:t>
            </a:r>
          </a:p>
          <a:p>
            <a:r>
              <a:rPr lang="cs-CZ" sz="2000" b="1" dirty="0" smtClean="0"/>
              <a:t>Jaké jsou mechanismy, které udržují HZ v rovnováze?</a:t>
            </a:r>
          </a:p>
          <a:p>
            <a:r>
              <a:rPr lang="cs-CZ" sz="2000" b="1" dirty="0" smtClean="0"/>
              <a:t>Jaké jsou reprodukční bariéry mezi poddruhy?</a:t>
            </a:r>
          </a:p>
          <a:p>
            <a:r>
              <a:rPr lang="cs-CZ" sz="2000" b="1" dirty="0" smtClean="0"/>
              <a:t>Dochází k přechodu genů přes HZ?</a:t>
            </a:r>
          </a:p>
        </p:txBody>
      </p:sp>
      <p:pic>
        <p:nvPicPr>
          <p:cNvPr id="20" name="Obrázek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83428" y="2564904"/>
            <a:ext cx="3024845" cy="2135808"/>
          </a:xfrm>
          <a:prstGeom prst="rect">
            <a:avLst/>
          </a:prstGeom>
        </p:spPr>
      </p:pic>
      <p:pic>
        <p:nvPicPr>
          <p:cNvPr id="15" name="Picture 2" descr="Y"/>
          <p:cNvPicPr>
            <a:picLocks noChangeAspect="1" noChangeArrowheads="1"/>
          </p:cNvPicPr>
          <p:nvPr/>
        </p:nvPicPr>
        <p:blipFill>
          <a:blip r:embed="rId4" cstate="print"/>
          <a:srcRect/>
          <a:stretch>
            <a:fillRect/>
          </a:stretch>
        </p:blipFill>
        <p:spPr bwMode="auto">
          <a:xfrm>
            <a:off x="1736020" y="4699398"/>
            <a:ext cx="6277443" cy="2157288"/>
          </a:xfrm>
          <a:prstGeom prst="rect">
            <a:avLst/>
          </a:prstGeom>
          <a:noFill/>
        </p:spPr>
      </p:pic>
      <p:grpSp>
        <p:nvGrpSpPr>
          <p:cNvPr id="17" name="Skupina 16"/>
          <p:cNvGrpSpPr/>
          <p:nvPr/>
        </p:nvGrpSpPr>
        <p:grpSpPr>
          <a:xfrm>
            <a:off x="732418" y="2982036"/>
            <a:ext cx="2751011" cy="1717362"/>
            <a:chOff x="899592" y="2748442"/>
            <a:chExt cx="2781883" cy="1942549"/>
          </a:xfrm>
        </p:grpSpPr>
        <p:pic>
          <p:nvPicPr>
            <p:cNvPr id="13" name="Obrázek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9592" y="2748442"/>
              <a:ext cx="2781883" cy="1942549"/>
            </a:xfrm>
            <a:prstGeom prst="rect">
              <a:avLst/>
            </a:prstGeom>
          </p:spPr>
        </p:pic>
        <p:sp>
          <p:nvSpPr>
            <p:cNvPr id="16" name="Obdélník 15"/>
            <p:cNvSpPr/>
            <p:nvPr/>
          </p:nvSpPr>
          <p:spPr>
            <a:xfrm>
              <a:off x="899592" y="2748442"/>
              <a:ext cx="2781883" cy="1942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Skupina 1"/>
          <p:cNvGrpSpPr>
            <a:grpSpLocks/>
          </p:cNvGrpSpPr>
          <p:nvPr/>
        </p:nvGrpSpPr>
        <p:grpSpPr bwMode="auto">
          <a:xfrm>
            <a:off x="-64470" y="0"/>
            <a:ext cx="776289" cy="6858000"/>
            <a:chOff x="-11186" y="0"/>
            <a:chExt cx="775907" cy="6858000"/>
          </a:xfrm>
        </p:grpSpPr>
        <p:sp>
          <p:nvSpPr>
            <p:cNvPr id="7"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8" name="Obrázok 27" descr="logoa.cs"/>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 name="Skupina 18"/>
          <p:cNvGrpSpPr/>
          <p:nvPr/>
        </p:nvGrpSpPr>
        <p:grpSpPr>
          <a:xfrm>
            <a:off x="6156177" y="2204865"/>
            <a:ext cx="3024336" cy="2495848"/>
            <a:chOff x="6214149" y="2459547"/>
            <a:chExt cx="2966363" cy="2241165"/>
          </a:xfrm>
        </p:grpSpPr>
        <p:pic>
          <p:nvPicPr>
            <p:cNvPr id="14" name="Obrázek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214149" y="2469235"/>
              <a:ext cx="2966363" cy="2231477"/>
            </a:xfrm>
            <a:prstGeom prst="rect">
              <a:avLst/>
            </a:prstGeom>
          </p:spPr>
        </p:pic>
        <p:sp>
          <p:nvSpPr>
            <p:cNvPr id="18" name="Obdélník 17"/>
            <p:cNvSpPr/>
            <p:nvPr/>
          </p:nvSpPr>
          <p:spPr>
            <a:xfrm>
              <a:off x="6214149" y="2459547"/>
              <a:ext cx="2966363" cy="2239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557455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PA213605.JPG"/>
          <p:cNvPicPr>
            <a:picLocks noChangeAspect="1"/>
          </p:cNvPicPr>
          <p:nvPr/>
        </p:nvPicPr>
        <p:blipFill>
          <a:blip r:embed="rId3" cstate="print"/>
          <a:stretch>
            <a:fillRect/>
          </a:stretch>
        </p:blipFill>
        <p:spPr>
          <a:xfrm>
            <a:off x="755576" y="1829744"/>
            <a:ext cx="2516384" cy="1887288"/>
          </a:xfrm>
          <a:prstGeom prst="rect">
            <a:avLst/>
          </a:prstGeom>
        </p:spPr>
      </p:pic>
      <p:pic>
        <p:nvPicPr>
          <p:cNvPr id="20" name="Obrázek 19" descr="klece.jpg"/>
          <p:cNvPicPr>
            <a:picLocks noChangeAspect="1"/>
          </p:cNvPicPr>
          <p:nvPr/>
        </p:nvPicPr>
        <p:blipFill>
          <a:blip r:embed="rId4" cstate="print"/>
          <a:stretch>
            <a:fillRect/>
          </a:stretch>
        </p:blipFill>
        <p:spPr>
          <a:xfrm>
            <a:off x="3271960" y="1818448"/>
            <a:ext cx="3336802" cy="2013625"/>
          </a:xfrm>
          <a:prstGeom prst="rect">
            <a:avLst/>
          </a:prstGeom>
        </p:spPr>
      </p:pic>
      <p:grpSp>
        <p:nvGrpSpPr>
          <p:cNvPr id="8" name="Skupina 1"/>
          <p:cNvGrpSpPr>
            <a:grpSpLocks/>
          </p:cNvGrpSpPr>
          <p:nvPr/>
        </p:nvGrpSpPr>
        <p:grpSpPr bwMode="auto">
          <a:xfrm>
            <a:off x="-11113" y="0"/>
            <a:ext cx="776289" cy="6858000"/>
            <a:chOff x="-11186" y="0"/>
            <a:chExt cx="775907" cy="6858000"/>
          </a:xfrm>
        </p:grpSpPr>
        <p:sp>
          <p:nvSpPr>
            <p:cNvPr id="9"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0" name="Obrázok 27" descr="logoa.cs"/>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Obrázek 14" descr="P1040621.JPG"/>
          <p:cNvPicPr>
            <a:picLocks noChangeAspect="1"/>
          </p:cNvPicPr>
          <p:nvPr/>
        </p:nvPicPr>
        <p:blipFill>
          <a:blip r:embed="rId10" cstate="print"/>
          <a:stretch>
            <a:fillRect/>
          </a:stretch>
        </p:blipFill>
        <p:spPr>
          <a:xfrm>
            <a:off x="755576" y="3684496"/>
            <a:ext cx="4238872" cy="3179154"/>
          </a:xfrm>
          <a:prstGeom prst="rect">
            <a:avLst/>
          </a:prstGeom>
        </p:spPr>
      </p:pic>
      <p:pic>
        <p:nvPicPr>
          <p:cNvPr id="17" name="Obrázek 1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608762" y="-1"/>
            <a:ext cx="2571750" cy="3429000"/>
          </a:xfrm>
          <a:prstGeom prst="rect">
            <a:avLst/>
          </a:prstGeom>
        </p:spPr>
      </p:pic>
      <p:pic>
        <p:nvPicPr>
          <p:cNvPr id="16" name="Obrázek 15" descr="P1040631.JPG"/>
          <p:cNvPicPr>
            <a:picLocks noChangeAspect="1"/>
          </p:cNvPicPr>
          <p:nvPr/>
        </p:nvPicPr>
        <p:blipFill>
          <a:blip r:embed="rId12" cstate="print"/>
          <a:srcRect r="16986"/>
          <a:stretch>
            <a:fillRect/>
          </a:stretch>
        </p:blipFill>
        <p:spPr>
          <a:xfrm>
            <a:off x="4994449" y="3126561"/>
            <a:ext cx="4186064" cy="3758823"/>
          </a:xfrm>
          <a:prstGeom prst="rect">
            <a:avLst/>
          </a:prstGeom>
        </p:spPr>
      </p:pic>
      <p:sp>
        <p:nvSpPr>
          <p:cNvPr id="19" name="Zástupný symbol pro obsah 2"/>
          <p:cNvSpPr>
            <a:spLocks noGrp="1"/>
          </p:cNvSpPr>
          <p:nvPr>
            <p:ph idx="1"/>
          </p:nvPr>
        </p:nvSpPr>
        <p:spPr>
          <a:xfrm>
            <a:off x="1187624" y="188640"/>
            <a:ext cx="5040560" cy="1944216"/>
          </a:xfrm>
        </p:spPr>
        <p:txBody>
          <a:bodyPr>
            <a:normAutofit/>
          </a:bodyPr>
          <a:lstStyle/>
          <a:p>
            <a:pPr marL="0" indent="0">
              <a:buNone/>
            </a:pPr>
            <a:r>
              <a:rPr lang="cs-CZ" sz="2400" b="1" dirty="0" smtClean="0"/>
              <a:t>Terénní laboratoř:</a:t>
            </a:r>
          </a:p>
          <a:p>
            <a:r>
              <a:rPr lang="cs-CZ" sz="2000" b="1" dirty="0" smtClean="0"/>
              <a:t>Pitva odchycených zvířat</a:t>
            </a:r>
          </a:p>
          <a:p>
            <a:r>
              <a:rPr lang="cs-CZ" sz="2000" b="1" dirty="0" smtClean="0"/>
              <a:t>Zisk co největšího možného množství vzorků a informací z každého zvířete</a:t>
            </a:r>
            <a:endParaRPr lang="cs-CZ" sz="2000" b="1" dirty="0"/>
          </a:p>
        </p:txBody>
      </p:sp>
    </p:spTree>
    <p:extLst>
      <p:ext uri="{BB962C8B-B14F-4D97-AF65-F5344CB8AC3E}">
        <p14:creationId xmlns:p14="http://schemas.microsoft.com/office/powerpoint/2010/main" xmlns="" val="129522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30622"/>
            <a:ext cx="3322712" cy="1138138"/>
          </a:xfrm>
        </p:spPr>
        <p:txBody>
          <a:bodyPr>
            <a:normAutofit/>
          </a:bodyPr>
          <a:lstStyle/>
          <a:p>
            <a:pPr algn="l"/>
            <a:r>
              <a:rPr lang="cs-CZ" sz="3200" b="1" dirty="0" smtClean="0"/>
              <a:t>Evoluce ?</a:t>
            </a:r>
            <a:endParaRPr lang="en-US" sz="3200" b="1" dirty="0"/>
          </a:p>
        </p:txBody>
      </p:sp>
      <p:sp>
        <p:nvSpPr>
          <p:cNvPr id="3" name="Zástupný symbol pro obsah 2"/>
          <p:cNvSpPr>
            <a:spLocks noGrp="1"/>
          </p:cNvSpPr>
          <p:nvPr>
            <p:ph idx="1"/>
          </p:nvPr>
        </p:nvSpPr>
        <p:spPr>
          <a:xfrm>
            <a:off x="909896" y="1181836"/>
            <a:ext cx="8352928" cy="2103148"/>
          </a:xfrm>
        </p:spPr>
        <p:txBody>
          <a:bodyPr>
            <a:normAutofit/>
          </a:bodyPr>
          <a:lstStyle/>
          <a:p>
            <a:pPr marL="0" indent="0">
              <a:buNone/>
            </a:pPr>
            <a:r>
              <a:rPr lang="cs-CZ" sz="2400" b="1" dirty="0" smtClean="0"/>
              <a:t>Biologická </a:t>
            </a:r>
            <a:r>
              <a:rPr lang="cs-CZ" sz="2400" b="1" dirty="0" smtClean="0">
                <a:solidFill>
                  <a:srgbClr val="FF0000"/>
                </a:solidFill>
              </a:rPr>
              <a:t>evoluce</a:t>
            </a:r>
            <a:r>
              <a:rPr lang="cs-CZ" sz="2400" b="1" dirty="0" smtClean="0"/>
              <a:t> je postupný </a:t>
            </a:r>
            <a:r>
              <a:rPr lang="cs-CZ" sz="2400" b="1" dirty="0" smtClean="0">
                <a:solidFill>
                  <a:srgbClr val="FF0000"/>
                </a:solidFill>
              </a:rPr>
              <a:t>vývoj</a:t>
            </a:r>
            <a:r>
              <a:rPr lang="cs-CZ" sz="2400" b="1" dirty="0" smtClean="0"/>
              <a:t> a proměna života na zemi</a:t>
            </a:r>
          </a:p>
          <a:p>
            <a:pPr marL="0" indent="0">
              <a:buNone/>
            </a:pPr>
            <a:r>
              <a:rPr lang="cs-CZ" sz="2400" b="1" dirty="0" smtClean="0"/>
              <a:t>Evoluce vede ke </a:t>
            </a:r>
            <a:r>
              <a:rPr lang="cs-CZ" sz="2400" b="1" dirty="0" err="1" smtClean="0"/>
              <a:t>speciaci</a:t>
            </a:r>
            <a:r>
              <a:rPr lang="cs-CZ" sz="2400" b="1" dirty="0" smtClean="0"/>
              <a:t>, tj. vzniku nových druhů</a:t>
            </a:r>
            <a:endParaRPr lang="cs-CZ" sz="2400" b="1" dirty="0"/>
          </a:p>
          <a:p>
            <a:pPr marL="0" indent="0">
              <a:buNone/>
            </a:pPr>
            <a:r>
              <a:rPr lang="cs-CZ" sz="2400" b="1" dirty="0" smtClean="0"/>
              <a:t>Evoluční biologie zkoumá proč a jakým způsobem nové druhy vznikají</a:t>
            </a:r>
          </a:p>
        </p:txBody>
      </p:sp>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 name="Obrázek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99592" y="3041227"/>
            <a:ext cx="2582687" cy="3556124"/>
          </a:xfrm>
          <a:prstGeom prst="rect">
            <a:avLst/>
          </a:prstGeom>
        </p:spPr>
      </p:pic>
      <p:pic>
        <p:nvPicPr>
          <p:cNvPr id="12" name="Obrázek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51986" y="3041227"/>
            <a:ext cx="5312502" cy="3556124"/>
          </a:xfrm>
          <a:prstGeom prst="rect">
            <a:avLst/>
          </a:prstGeom>
        </p:spPr>
      </p:pic>
    </p:spTree>
    <p:extLst>
      <p:ext uri="{BB962C8B-B14F-4D97-AF65-F5344CB8AC3E}">
        <p14:creationId xmlns:p14="http://schemas.microsoft.com/office/powerpoint/2010/main" xmlns="" val="67234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3672092" cy="2708920"/>
          </a:xfrm>
        </p:spPr>
      </p:pic>
      <p:sp>
        <p:nvSpPr>
          <p:cNvPr id="5" name="Nadpis 1"/>
          <p:cNvSpPr txBox="1">
            <a:spLocks/>
          </p:cNvSpPr>
          <p:nvPr/>
        </p:nvSpPr>
        <p:spPr>
          <a:xfrm>
            <a:off x="3932312" y="116632"/>
            <a:ext cx="5364088" cy="21960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smtClean="0"/>
              <a:t>Chovné zařízení ve Studenci</a:t>
            </a:r>
          </a:p>
          <a:p>
            <a:pPr marL="342900" indent="-342900" algn="l">
              <a:buFont typeface="Arial" panose="020B0604020202020204" pitchFamily="34" charset="0"/>
              <a:buChar char="•"/>
            </a:pPr>
            <a:r>
              <a:rPr lang="cs-CZ" sz="2000" b="1" dirty="0" smtClean="0"/>
              <a:t>Vytváření vlastních </a:t>
            </a:r>
            <a:r>
              <a:rPr lang="cs-CZ" sz="2000" b="1" dirty="0" err="1" smtClean="0"/>
              <a:t>inbredních</a:t>
            </a:r>
            <a:r>
              <a:rPr lang="cs-CZ" sz="2000" b="1" dirty="0" smtClean="0"/>
              <a:t> linií</a:t>
            </a:r>
          </a:p>
          <a:p>
            <a:pPr marL="342900" indent="-342900" algn="l">
              <a:buFont typeface="Arial" panose="020B0604020202020204" pitchFamily="34" charset="0"/>
              <a:buChar char="•"/>
            </a:pPr>
            <a:r>
              <a:rPr lang="cs-CZ" sz="2000" b="1" dirty="0" smtClean="0"/>
              <a:t>Poddruhy </a:t>
            </a:r>
            <a:r>
              <a:rPr lang="cs-CZ" sz="2000" b="1" dirty="0" err="1" smtClean="0">
                <a:solidFill>
                  <a:srgbClr val="FF0000"/>
                </a:solidFill>
              </a:rPr>
              <a:t>musculus</a:t>
            </a:r>
            <a:r>
              <a:rPr lang="cs-CZ" sz="2000" b="1" dirty="0" smtClean="0"/>
              <a:t> i </a:t>
            </a:r>
            <a:r>
              <a:rPr lang="cs-CZ" sz="2000" b="1" dirty="0" err="1" smtClean="0">
                <a:solidFill>
                  <a:schemeClr val="tx2"/>
                </a:solidFill>
              </a:rPr>
              <a:t>domesticus</a:t>
            </a:r>
            <a:endParaRPr lang="cs-CZ" sz="2000" b="1" dirty="0" smtClean="0">
              <a:solidFill>
                <a:schemeClr val="tx2"/>
              </a:solidFill>
            </a:endParaRPr>
          </a:p>
          <a:p>
            <a:pPr marL="342900" indent="-342900" algn="l">
              <a:buFont typeface="Arial" panose="020B0604020202020204" pitchFamily="34" charset="0"/>
              <a:buChar char="•"/>
            </a:pPr>
            <a:r>
              <a:rPr lang="cs-CZ" sz="2000" b="1" dirty="0" smtClean="0"/>
              <a:t>34 linií, cca 1500 myší</a:t>
            </a:r>
            <a:endParaRPr lang="cs-CZ" sz="2000" b="1" dirty="0"/>
          </a:p>
        </p:txBody>
      </p:sp>
      <p:grpSp>
        <p:nvGrpSpPr>
          <p:cNvPr id="7" name="Skupina 1"/>
          <p:cNvGrpSpPr>
            <a:grpSpLocks/>
          </p:cNvGrpSpPr>
          <p:nvPr/>
        </p:nvGrpSpPr>
        <p:grpSpPr bwMode="auto">
          <a:xfrm>
            <a:off x="-11113" y="0"/>
            <a:ext cx="776289" cy="6858000"/>
            <a:chOff x="-11186" y="0"/>
            <a:chExt cx="775907" cy="6858000"/>
          </a:xfrm>
        </p:grpSpPr>
        <p:sp>
          <p:nvSpPr>
            <p:cNvPr id="9"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0"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Obrázek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24128" y="2325555"/>
            <a:ext cx="3419872" cy="4559829"/>
          </a:xfrm>
          <a:prstGeom prst="rect">
            <a:avLst/>
          </a:prstGeom>
        </p:spPr>
      </p:pic>
      <p:pic>
        <p:nvPicPr>
          <p:cNvPr id="17" name="Obrázek 1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599573" y="2708920"/>
            <a:ext cx="3128004" cy="4170673"/>
          </a:xfrm>
          <a:prstGeom prst="rect">
            <a:avLst/>
          </a:prstGeom>
        </p:spPr>
      </p:pic>
      <p:pic>
        <p:nvPicPr>
          <p:cNvPr id="15" name="Zástupný symbol pro obsah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55576" y="2302051"/>
            <a:ext cx="2249337" cy="1690042"/>
          </a:xfrm>
          <a:prstGeom prst="rect">
            <a:avLst/>
          </a:prstGeom>
        </p:spPr>
      </p:pic>
    </p:spTree>
    <p:extLst>
      <p:ext uri="{BB962C8B-B14F-4D97-AF65-F5344CB8AC3E}">
        <p14:creationId xmlns:p14="http://schemas.microsoft.com/office/powerpoint/2010/main" xmlns="" val="1577036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1444" y="292213"/>
            <a:ext cx="8229600" cy="1143000"/>
          </a:xfrm>
        </p:spPr>
        <p:txBody>
          <a:bodyPr>
            <a:normAutofit/>
          </a:bodyPr>
          <a:lstStyle/>
          <a:p>
            <a:r>
              <a:rPr lang="cs-CZ" sz="2800" b="1" dirty="0" smtClean="0"/>
              <a:t>Příklad experimentu: plodnost/neplodnost kříženců</a:t>
            </a:r>
            <a:endParaRPr lang="cs-CZ" sz="2800" b="1" dirty="0"/>
          </a:p>
        </p:txBody>
      </p:sp>
      <p:sp>
        <p:nvSpPr>
          <p:cNvPr id="3" name="Zástupný symbol pro obsah 2"/>
          <p:cNvSpPr>
            <a:spLocks noGrp="1"/>
          </p:cNvSpPr>
          <p:nvPr>
            <p:ph idx="1"/>
          </p:nvPr>
        </p:nvSpPr>
        <p:spPr>
          <a:xfrm>
            <a:off x="961256" y="3378129"/>
            <a:ext cx="7211144" cy="2600661"/>
          </a:xfrm>
        </p:spPr>
        <p:txBody>
          <a:bodyPr>
            <a:normAutofit/>
          </a:bodyPr>
          <a:lstStyle/>
          <a:p>
            <a:pPr marL="0" indent="0" algn="ctr">
              <a:buNone/>
            </a:pPr>
            <a:r>
              <a:rPr lang="cs-CZ" sz="2800" b="1" dirty="0" err="1" smtClean="0">
                <a:solidFill>
                  <a:srgbClr val="C00000"/>
                </a:solidFill>
              </a:rPr>
              <a:t>musculus</a:t>
            </a:r>
            <a:r>
              <a:rPr lang="cs-CZ" sz="2800" b="1" dirty="0" smtClean="0">
                <a:solidFill>
                  <a:srgbClr val="C00000"/>
                </a:solidFill>
              </a:rPr>
              <a:t>  </a:t>
            </a:r>
            <a:r>
              <a:rPr lang="cs-CZ" sz="2800" b="1" dirty="0" smtClean="0"/>
              <a:t>x  </a:t>
            </a:r>
            <a:r>
              <a:rPr lang="cs-CZ" sz="2800" b="1" dirty="0" err="1" smtClean="0">
                <a:solidFill>
                  <a:schemeClr val="tx2"/>
                </a:solidFill>
              </a:rPr>
              <a:t>domesticus</a:t>
            </a:r>
            <a:endParaRPr lang="cs-CZ" sz="2800" b="1" dirty="0" smtClean="0">
              <a:solidFill>
                <a:schemeClr val="tx2"/>
              </a:solidFill>
            </a:endParaRPr>
          </a:p>
          <a:p>
            <a:pPr marL="0" indent="0" algn="ctr">
              <a:buNone/>
            </a:pPr>
            <a:endParaRPr lang="cs-CZ" sz="2800" b="1" dirty="0" smtClean="0">
              <a:solidFill>
                <a:schemeClr val="tx2"/>
              </a:solidFill>
            </a:endParaRPr>
          </a:p>
          <a:p>
            <a:pPr marL="0" indent="0" algn="ctr">
              <a:buNone/>
            </a:pPr>
            <a:r>
              <a:rPr lang="cs-CZ" sz="2800" b="1" dirty="0" smtClean="0"/>
              <a:t>plodný(fertilní)/neplodný(sterilní)</a:t>
            </a:r>
          </a:p>
        </p:txBody>
      </p:sp>
      <p:sp>
        <p:nvSpPr>
          <p:cNvPr id="4" name="Šipka dolů 3"/>
          <p:cNvSpPr/>
          <p:nvPr/>
        </p:nvSpPr>
        <p:spPr>
          <a:xfrm>
            <a:off x="4211960" y="3933056"/>
            <a:ext cx="432048" cy="487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0514" y="5099580"/>
            <a:ext cx="2637630" cy="1758420"/>
          </a:xfrm>
          <a:prstGeom prst="rect">
            <a:avLst/>
          </a:prstGeom>
        </p:spPr>
      </p:pic>
      <p:grpSp>
        <p:nvGrpSpPr>
          <p:cNvPr id="8" name="Skupina 1"/>
          <p:cNvGrpSpPr>
            <a:grpSpLocks/>
          </p:cNvGrpSpPr>
          <p:nvPr/>
        </p:nvGrpSpPr>
        <p:grpSpPr bwMode="auto">
          <a:xfrm>
            <a:off x="-11113" y="0"/>
            <a:ext cx="776289" cy="6858000"/>
            <a:chOff x="-11186" y="0"/>
            <a:chExt cx="775907" cy="6858000"/>
          </a:xfrm>
        </p:grpSpPr>
        <p:sp>
          <p:nvSpPr>
            <p:cNvPr id="9"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0"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Obrázek 1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608198" y="1435213"/>
            <a:ext cx="5783588" cy="1772679"/>
          </a:xfrm>
          <a:prstGeom prst="rect">
            <a:avLst/>
          </a:prstGeom>
        </p:spPr>
      </p:pic>
    </p:spTree>
    <p:extLst>
      <p:ext uri="{BB962C8B-B14F-4D97-AF65-F5344CB8AC3E}">
        <p14:creationId xmlns:p14="http://schemas.microsoft.com/office/powerpoint/2010/main" xmlns="" val="3290735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59632" y="404664"/>
            <a:ext cx="2880320" cy="576064"/>
          </a:xfrm>
        </p:spPr>
        <p:txBody>
          <a:bodyPr>
            <a:normAutofit/>
          </a:bodyPr>
          <a:lstStyle/>
          <a:p>
            <a:pPr marL="0" indent="0">
              <a:buNone/>
            </a:pPr>
            <a:r>
              <a:rPr lang="cs-CZ" sz="2400" b="1" dirty="0"/>
              <a:t>p</a:t>
            </a:r>
            <a:r>
              <a:rPr lang="cs-CZ" sz="2400" b="1" dirty="0" smtClean="0"/>
              <a:t>očet spermií</a:t>
            </a:r>
            <a:endParaRPr lang="cs-CZ" sz="2400" b="1"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897564"/>
            <a:ext cx="2267029" cy="1813623"/>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51920" y="908721"/>
            <a:ext cx="2393900" cy="1802466"/>
          </a:xfrm>
          <a:prstGeom prst="rect">
            <a:avLst/>
          </a:prstGeom>
        </p:spPr>
      </p:pic>
      <p:sp>
        <p:nvSpPr>
          <p:cNvPr id="6" name="Zástupný symbol pro obsah 2"/>
          <p:cNvSpPr txBox="1">
            <a:spLocks/>
          </p:cNvSpPr>
          <p:nvPr/>
        </p:nvSpPr>
        <p:spPr>
          <a:xfrm>
            <a:off x="7123922" y="404664"/>
            <a:ext cx="191257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2400" b="1" dirty="0"/>
              <a:t>r</a:t>
            </a:r>
            <a:r>
              <a:rPr lang="cs-CZ" sz="2400" b="1" dirty="0" smtClean="0"/>
              <a:t>ychlost</a:t>
            </a:r>
            <a:endParaRPr lang="cs-CZ" sz="2400" b="1" dirty="0"/>
          </a:p>
        </p:txBody>
      </p:sp>
      <p:sp>
        <p:nvSpPr>
          <p:cNvPr id="7" name="Zástupný symbol pro obsah 2"/>
          <p:cNvSpPr txBox="1">
            <a:spLocks/>
          </p:cNvSpPr>
          <p:nvPr/>
        </p:nvSpPr>
        <p:spPr>
          <a:xfrm>
            <a:off x="4554364" y="404664"/>
            <a:ext cx="188984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2400" b="1" dirty="0"/>
              <a:t>k</a:t>
            </a:r>
            <a:r>
              <a:rPr lang="cs-CZ" sz="2400" b="1" dirty="0" smtClean="0"/>
              <a:t>valita</a:t>
            </a:r>
            <a:endParaRPr lang="cs-CZ" sz="2400" b="1" dirty="0"/>
          </a:p>
        </p:txBody>
      </p:sp>
      <p:pic>
        <p:nvPicPr>
          <p:cNvPr id="8" name="Obrázek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60232" y="897564"/>
            <a:ext cx="2267028" cy="1813623"/>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95736" y="4437112"/>
            <a:ext cx="5406380" cy="1988932"/>
          </a:xfrm>
          <a:prstGeom prst="rect">
            <a:avLst/>
          </a:prstGeom>
        </p:spPr>
      </p:pic>
      <p:sp>
        <p:nvSpPr>
          <p:cNvPr id="10" name="Šipka doprava 9"/>
          <p:cNvSpPr/>
          <p:nvPr/>
        </p:nvSpPr>
        <p:spPr>
          <a:xfrm rot="5400000">
            <a:off x="4259624" y="3413854"/>
            <a:ext cx="1439759" cy="36004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3556815">
            <a:off x="1945130" y="3474352"/>
            <a:ext cx="1601571" cy="36004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7562017">
            <a:off x="6234460" y="3413854"/>
            <a:ext cx="1679389" cy="36004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
          <p:cNvGrpSpPr>
            <a:grpSpLocks/>
          </p:cNvGrpSpPr>
          <p:nvPr/>
        </p:nvGrpSpPr>
        <p:grpSpPr bwMode="auto">
          <a:xfrm>
            <a:off x="-11113" y="0"/>
            <a:ext cx="776289" cy="6858000"/>
            <a:chOff x="-11186" y="0"/>
            <a:chExt cx="775907" cy="6858000"/>
          </a:xfrm>
        </p:grpSpPr>
        <p:sp>
          <p:nvSpPr>
            <p:cNvPr id="14"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5" name="Obrázok 27" descr="logoa.cs"/>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 name="Zástupný symbol pro obsah 2"/>
          <p:cNvSpPr txBox="1">
            <a:spLocks/>
          </p:cNvSpPr>
          <p:nvPr/>
        </p:nvSpPr>
        <p:spPr>
          <a:xfrm>
            <a:off x="4039256" y="6381328"/>
            <a:ext cx="290900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2400" b="1" dirty="0" smtClean="0"/>
              <a:t>příslušný gen</a:t>
            </a:r>
            <a:endParaRPr lang="cs-CZ" sz="2400" b="1" dirty="0"/>
          </a:p>
        </p:txBody>
      </p:sp>
    </p:spTree>
    <p:extLst>
      <p:ext uri="{BB962C8B-B14F-4D97-AF65-F5344CB8AC3E}">
        <p14:creationId xmlns:p14="http://schemas.microsoft.com/office/powerpoint/2010/main" xmlns="" val="2649376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24601" y="3100212"/>
            <a:ext cx="1440160" cy="807504"/>
          </a:xfrm>
        </p:spPr>
        <p:txBody>
          <a:bodyPr>
            <a:normAutofit/>
          </a:bodyPr>
          <a:lstStyle/>
          <a:p>
            <a:pPr marL="0" indent="0">
              <a:buNone/>
            </a:pPr>
            <a:r>
              <a:rPr lang="cs-CZ" sz="2000" b="1" dirty="0" smtClean="0"/>
              <a:t>Společný předek</a:t>
            </a:r>
            <a:endParaRPr lang="cs-CZ" sz="2000" b="1" dirty="0"/>
          </a:p>
        </p:txBody>
      </p:sp>
      <p:sp>
        <p:nvSpPr>
          <p:cNvPr id="5" name="Zástupný symbol pro obsah 2"/>
          <p:cNvSpPr txBox="1">
            <a:spLocks/>
          </p:cNvSpPr>
          <p:nvPr/>
        </p:nvSpPr>
        <p:spPr>
          <a:xfrm>
            <a:off x="1063050" y="455060"/>
            <a:ext cx="8244408"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2400" b="1" dirty="0" smtClean="0"/>
              <a:t>Hledáme tzv. </a:t>
            </a:r>
            <a:r>
              <a:rPr lang="cs-CZ" sz="2400" b="1" dirty="0" err="1" smtClean="0">
                <a:solidFill>
                  <a:srgbClr val="FF0000"/>
                </a:solidFill>
              </a:rPr>
              <a:t>speciační</a:t>
            </a:r>
            <a:r>
              <a:rPr lang="cs-CZ" sz="2400" b="1" dirty="0" smtClean="0">
                <a:solidFill>
                  <a:srgbClr val="FF0000"/>
                </a:solidFill>
              </a:rPr>
              <a:t> geny </a:t>
            </a:r>
            <a:r>
              <a:rPr lang="cs-CZ" sz="2400" b="1" dirty="0" smtClean="0"/>
              <a:t>= znemožňují vzájemné rozmnožování, což vede ke vzniku nových druhů</a:t>
            </a:r>
            <a:endParaRPr lang="cs-CZ" sz="2400" b="1" dirty="0"/>
          </a:p>
        </p:txBody>
      </p:sp>
      <p:grpSp>
        <p:nvGrpSpPr>
          <p:cNvPr id="6" name="Skupina 5"/>
          <p:cNvGrpSpPr/>
          <p:nvPr/>
        </p:nvGrpSpPr>
        <p:grpSpPr>
          <a:xfrm>
            <a:off x="1043608" y="2708920"/>
            <a:ext cx="4904537" cy="2448272"/>
            <a:chOff x="291992" y="2344080"/>
            <a:chExt cx="5656153" cy="2813112"/>
          </a:xfrm>
        </p:grpSpPr>
        <p:sp>
          <p:nvSpPr>
            <p:cNvPr id="4" name="Ovál 3"/>
            <p:cNvSpPr/>
            <p:nvPr/>
          </p:nvSpPr>
          <p:spPr>
            <a:xfrm>
              <a:off x="291992" y="2344080"/>
              <a:ext cx="1894279" cy="1705609"/>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flipV="1">
              <a:off x="2123728" y="2573288"/>
              <a:ext cx="3503173"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4" idx="5"/>
            </p:cNvCxnSpPr>
            <p:nvPr/>
          </p:nvCxnSpPr>
          <p:spPr>
            <a:xfrm>
              <a:off x="1908860" y="3799908"/>
              <a:ext cx="3420543" cy="13572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Skupina 11"/>
            <p:cNvGrpSpPr/>
            <p:nvPr/>
          </p:nvGrpSpPr>
          <p:grpSpPr>
            <a:xfrm rot="529081">
              <a:off x="2275737" y="3488165"/>
              <a:ext cx="3672408" cy="387423"/>
              <a:chOff x="2699792" y="3257601"/>
              <a:chExt cx="3672408" cy="387423"/>
            </a:xfrm>
          </p:grpSpPr>
          <p:sp>
            <p:nvSpPr>
              <p:cNvPr id="10" name="Ovál 9"/>
              <p:cNvSpPr/>
              <p:nvPr/>
            </p:nvSpPr>
            <p:spPr>
              <a:xfrm>
                <a:off x="2699792" y="3257601"/>
                <a:ext cx="3672408" cy="387423"/>
              </a:xfrm>
              <a:prstGeom prst="ellipse">
                <a:avLst/>
              </a:prstGeom>
              <a:solidFill>
                <a:schemeClr val="accent6">
                  <a:lumMod val="75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013938" y="3266646"/>
                <a:ext cx="1044116" cy="369332"/>
              </a:xfrm>
              <a:prstGeom prst="rect">
                <a:avLst/>
              </a:prstGeom>
              <a:noFill/>
            </p:spPr>
            <p:txBody>
              <a:bodyPr wrap="square" rtlCol="0">
                <a:spAutoFit/>
              </a:bodyPr>
              <a:lstStyle/>
              <a:p>
                <a:r>
                  <a:rPr lang="cs-CZ" dirty="0" smtClean="0"/>
                  <a:t>Bariéra</a:t>
                </a:r>
                <a:endParaRPr lang="cs-CZ" dirty="0"/>
              </a:p>
            </p:txBody>
          </p:sp>
        </p:grpSp>
      </p:grpSp>
      <p:pic>
        <p:nvPicPr>
          <p:cNvPr id="13" name="Obrázek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6136" y="1499176"/>
            <a:ext cx="1896800" cy="2211148"/>
          </a:xfrm>
          <a:prstGeom prst="rect">
            <a:avLst/>
          </a:prstGeom>
        </p:spPr>
      </p:pic>
      <p:pic>
        <p:nvPicPr>
          <p:cNvPr id="14" name="Obrázek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4377697"/>
            <a:ext cx="1880766" cy="2507687"/>
          </a:xfrm>
          <a:prstGeom prst="rect">
            <a:avLst/>
          </a:prstGeom>
        </p:spPr>
      </p:pic>
      <p:grpSp>
        <p:nvGrpSpPr>
          <p:cNvPr id="15" name="Skupina 1"/>
          <p:cNvGrpSpPr>
            <a:grpSpLocks/>
          </p:cNvGrpSpPr>
          <p:nvPr/>
        </p:nvGrpSpPr>
        <p:grpSpPr bwMode="auto">
          <a:xfrm>
            <a:off x="-11113" y="0"/>
            <a:ext cx="776289" cy="6858000"/>
            <a:chOff x="-11186" y="0"/>
            <a:chExt cx="775907" cy="6858000"/>
          </a:xfrm>
        </p:grpSpPr>
        <p:sp>
          <p:nvSpPr>
            <p:cNvPr id="16"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17" name="Obrázok 27" descr="logoa.cs"/>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962653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
          <p:cNvGrpSpPr>
            <a:grpSpLocks/>
          </p:cNvGrpSpPr>
          <p:nvPr/>
        </p:nvGrpSpPr>
        <p:grpSpPr bwMode="auto">
          <a:xfrm>
            <a:off x="-11113" y="0"/>
            <a:ext cx="776289" cy="6858000"/>
            <a:chOff x="-11186" y="0"/>
            <a:chExt cx="775907" cy="6858000"/>
          </a:xfrm>
        </p:grpSpPr>
        <p:sp>
          <p:nvSpPr>
            <p:cNvPr id="6"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7"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Nadpis 2"/>
          <p:cNvSpPr>
            <a:spLocks noGrp="1"/>
          </p:cNvSpPr>
          <p:nvPr>
            <p:ph type="title"/>
          </p:nvPr>
        </p:nvSpPr>
        <p:spPr>
          <a:xfrm>
            <a:off x="683568" y="188640"/>
            <a:ext cx="8229600" cy="1143000"/>
          </a:xfrm>
        </p:spPr>
        <p:txBody>
          <a:bodyPr>
            <a:normAutofit/>
          </a:bodyPr>
          <a:lstStyle/>
          <a:p>
            <a:r>
              <a:rPr lang="cs-CZ" sz="3200" b="1" dirty="0" smtClean="0"/>
              <a:t>Děkujeme všem myším, které posloužily k prohloubení lidského vědění</a:t>
            </a:r>
            <a:endParaRPr lang="en-US" sz="3200" b="1" dirty="0"/>
          </a:p>
        </p:txBody>
      </p:sp>
      <p:pic>
        <p:nvPicPr>
          <p:cNvPr id="13" name="Obrázek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5177" y="3313509"/>
            <a:ext cx="4762500" cy="3571875"/>
          </a:xfrm>
          <a:prstGeom prst="rect">
            <a:avLst/>
          </a:prstGeom>
        </p:spPr>
      </p:pic>
      <p:pic>
        <p:nvPicPr>
          <p:cNvPr id="12" name="Obrázek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298876" y="1490997"/>
            <a:ext cx="4860032" cy="3645024"/>
          </a:xfrm>
          <a:prstGeom prst="rect">
            <a:avLst/>
          </a:prstGeom>
        </p:spPr>
      </p:pic>
    </p:spTree>
    <p:extLst>
      <p:ext uri="{BB962C8B-B14F-4D97-AF65-F5344CB8AC3E}">
        <p14:creationId xmlns:p14="http://schemas.microsoft.com/office/powerpoint/2010/main" xmlns="" val="4171533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71400"/>
            <a:ext cx="4176464" cy="1143000"/>
          </a:xfrm>
        </p:spPr>
        <p:txBody>
          <a:bodyPr>
            <a:normAutofit/>
          </a:bodyPr>
          <a:lstStyle/>
          <a:p>
            <a:pPr algn="l"/>
            <a:r>
              <a:rPr lang="cs-CZ" sz="2800" b="1" dirty="0" smtClean="0"/>
              <a:t>Vývoj evolučních teorií</a:t>
            </a:r>
            <a:endParaRPr lang="en-US" sz="2800" b="1" dirty="0"/>
          </a:p>
        </p:txBody>
      </p:sp>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 name="Obrázek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80803" y="1210149"/>
            <a:ext cx="1855093" cy="2242601"/>
          </a:xfrm>
          <a:prstGeom prst="rect">
            <a:avLst/>
          </a:prstGeom>
        </p:spPr>
      </p:pic>
      <p:sp>
        <p:nvSpPr>
          <p:cNvPr id="12" name="Nadpis 1"/>
          <p:cNvSpPr txBox="1">
            <a:spLocks/>
          </p:cNvSpPr>
          <p:nvPr/>
        </p:nvSpPr>
        <p:spPr>
          <a:xfrm>
            <a:off x="826946" y="545422"/>
            <a:ext cx="3456384" cy="7624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smtClean="0"/>
              <a:t>Carl von Linné - kreacionismus</a:t>
            </a:r>
            <a:endParaRPr lang="en-US" sz="2000" b="1" dirty="0"/>
          </a:p>
        </p:txBody>
      </p:sp>
      <p:pic>
        <p:nvPicPr>
          <p:cNvPr id="13" name="Obrázek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364088" y="1196752"/>
            <a:ext cx="1872208" cy="2245360"/>
          </a:xfrm>
          <a:prstGeom prst="rect">
            <a:avLst/>
          </a:prstGeom>
        </p:spPr>
      </p:pic>
      <p:sp>
        <p:nvSpPr>
          <p:cNvPr id="14" name="Nadpis 1"/>
          <p:cNvSpPr txBox="1">
            <a:spLocks/>
          </p:cNvSpPr>
          <p:nvPr/>
        </p:nvSpPr>
        <p:spPr>
          <a:xfrm>
            <a:off x="4543496" y="548680"/>
            <a:ext cx="3456384" cy="7624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smtClean="0"/>
              <a:t>George </a:t>
            </a:r>
            <a:r>
              <a:rPr lang="cs-CZ" sz="2000" b="1" dirty="0" err="1" smtClean="0"/>
              <a:t>Cuvier</a:t>
            </a:r>
            <a:r>
              <a:rPr lang="cs-CZ" sz="2000" b="1" dirty="0" smtClean="0"/>
              <a:t> - katastrofismus</a:t>
            </a:r>
            <a:endParaRPr lang="en-US" sz="2000" b="1" dirty="0"/>
          </a:p>
        </p:txBody>
      </p:sp>
      <p:pic>
        <p:nvPicPr>
          <p:cNvPr id="15" name="Obrázek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749460" y="4338658"/>
            <a:ext cx="1886436" cy="2258694"/>
          </a:xfrm>
          <a:prstGeom prst="rect">
            <a:avLst/>
          </a:prstGeom>
        </p:spPr>
      </p:pic>
      <p:sp>
        <p:nvSpPr>
          <p:cNvPr id="16" name="Nadpis 1"/>
          <p:cNvSpPr txBox="1">
            <a:spLocks/>
          </p:cNvSpPr>
          <p:nvPr/>
        </p:nvSpPr>
        <p:spPr>
          <a:xfrm>
            <a:off x="323528" y="3746699"/>
            <a:ext cx="4536504" cy="7624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000" b="1" dirty="0" smtClean="0"/>
              <a:t>Jean-</a:t>
            </a:r>
            <a:r>
              <a:rPr lang="cs-CZ" sz="2000" b="1" dirty="0" err="1" smtClean="0"/>
              <a:t>Baptiste</a:t>
            </a:r>
            <a:r>
              <a:rPr lang="cs-CZ" sz="2000" b="1" dirty="0" smtClean="0"/>
              <a:t> </a:t>
            </a:r>
            <a:r>
              <a:rPr lang="cs-CZ" sz="2000" b="1" dirty="0" err="1" smtClean="0"/>
              <a:t>Lamarck</a:t>
            </a:r>
            <a:r>
              <a:rPr lang="cs-CZ" sz="2000" b="1" dirty="0" smtClean="0"/>
              <a:t> </a:t>
            </a:r>
          </a:p>
          <a:p>
            <a:r>
              <a:rPr lang="cs-CZ" sz="2000" b="1" dirty="0" smtClean="0"/>
              <a:t>- lamarckismus</a:t>
            </a:r>
          </a:p>
          <a:p>
            <a:endParaRPr lang="en-US" sz="2000" b="1" dirty="0"/>
          </a:p>
        </p:txBody>
      </p:sp>
      <p:pic>
        <p:nvPicPr>
          <p:cNvPr id="18" name="Obrázek 1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436096" y="4338658"/>
            <a:ext cx="1872208" cy="2258694"/>
          </a:xfrm>
          <a:prstGeom prst="rect">
            <a:avLst/>
          </a:prstGeom>
        </p:spPr>
      </p:pic>
      <p:sp>
        <p:nvSpPr>
          <p:cNvPr id="19" name="Nadpis 1"/>
          <p:cNvSpPr txBox="1">
            <a:spLocks/>
          </p:cNvSpPr>
          <p:nvPr/>
        </p:nvSpPr>
        <p:spPr>
          <a:xfrm>
            <a:off x="3923928" y="3746699"/>
            <a:ext cx="4536504" cy="7624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000" b="1" dirty="0" smtClean="0"/>
              <a:t>Charles Darwin - darwinismus </a:t>
            </a:r>
          </a:p>
          <a:p>
            <a:endParaRPr lang="en-US" sz="2000" b="1" dirty="0"/>
          </a:p>
        </p:txBody>
      </p:sp>
    </p:spTree>
    <p:extLst>
      <p:ext uri="{BB962C8B-B14F-4D97-AF65-F5344CB8AC3E}">
        <p14:creationId xmlns:p14="http://schemas.microsoft.com/office/powerpoint/2010/main" xmlns="" val="351534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9470"/>
            <a:ext cx="5509843" cy="936103"/>
          </a:xfrm>
        </p:spPr>
        <p:txBody>
          <a:bodyPr>
            <a:normAutofit/>
          </a:bodyPr>
          <a:lstStyle/>
          <a:p>
            <a:pPr algn="l"/>
            <a:r>
              <a:rPr lang="cs-CZ" sz="2800" b="1" dirty="0" smtClean="0"/>
              <a:t>Charles Darwin</a:t>
            </a:r>
            <a:endParaRPr lang="en-US" sz="2800" b="1" dirty="0"/>
          </a:p>
        </p:txBody>
      </p:sp>
      <p:pic>
        <p:nvPicPr>
          <p:cNvPr id="11" name="Zástupný symbol pro obsah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300192" y="228436"/>
            <a:ext cx="2625283" cy="3417243"/>
          </a:xfrm>
        </p:spPr>
      </p:pic>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Obrázek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71600" y="839592"/>
            <a:ext cx="4608512" cy="2373384"/>
          </a:xfrm>
          <a:prstGeom prst="rect">
            <a:avLst/>
          </a:prstGeom>
        </p:spPr>
      </p:pic>
      <p:pic>
        <p:nvPicPr>
          <p:cNvPr id="13" name="Obrázek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292080" y="3839454"/>
            <a:ext cx="3626064" cy="2736031"/>
          </a:xfrm>
          <a:prstGeom prst="rect">
            <a:avLst/>
          </a:prstGeom>
        </p:spPr>
      </p:pic>
      <p:pic>
        <p:nvPicPr>
          <p:cNvPr id="14" name="Obrázek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971600" y="3464404"/>
            <a:ext cx="3528392" cy="3136349"/>
          </a:xfrm>
          <a:prstGeom prst="rect">
            <a:avLst/>
          </a:prstGeom>
        </p:spPr>
      </p:pic>
    </p:spTree>
    <p:extLst>
      <p:ext uri="{BB962C8B-B14F-4D97-AF65-F5344CB8AC3E}">
        <p14:creationId xmlns:p14="http://schemas.microsoft.com/office/powerpoint/2010/main" xmlns="" val="3526231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1281" y="2497459"/>
            <a:ext cx="3302767" cy="859533"/>
          </a:xfrm>
        </p:spPr>
        <p:txBody>
          <a:bodyPr>
            <a:normAutofit/>
          </a:bodyPr>
          <a:lstStyle/>
          <a:p>
            <a:pPr algn="l"/>
            <a:r>
              <a:rPr lang="cs-CZ" sz="1800" b="1" dirty="0" smtClean="0"/>
              <a:t>J. G. Mendel a dědičnost</a:t>
            </a:r>
            <a:endParaRPr lang="en-US" sz="1800" b="1" dirty="0"/>
          </a:p>
        </p:txBody>
      </p:sp>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Zástupný symbol pro obsah 12"/>
          <p:cNvPicPr>
            <a:picLocks noGrp="1" noChangeAspect="1"/>
          </p:cNvPicPr>
          <p:nvPr>
            <p:ph idx="1"/>
          </p:nvPr>
        </p:nvPicPr>
        <p:blipFill>
          <a:blip r:embed="rId8" cstate="print">
            <a:extLst>
              <a:ext uri="{28A0092B-C50C-407E-A947-70E740481C1C}">
                <a14:useLocalDpi xmlns:a14="http://schemas.microsoft.com/office/drawing/2010/main" xmlns="" val="0"/>
              </a:ext>
            </a:extLst>
          </a:blip>
          <a:stretch>
            <a:fillRect/>
          </a:stretch>
        </p:blipFill>
        <p:spPr>
          <a:xfrm>
            <a:off x="1043608" y="836712"/>
            <a:ext cx="2263751" cy="1800200"/>
          </a:xfrm>
        </p:spPr>
      </p:pic>
      <p:pic>
        <p:nvPicPr>
          <p:cNvPr id="14" name="Obrázek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91880" y="821471"/>
            <a:ext cx="1475894" cy="1815441"/>
          </a:xfrm>
          <a:prstGeom prst="rect">
            <a:avLst/>
          </a:prstGeom>
        </p:spPr>
      </p:pic>
      <p:sp>
        <p:nvSpPr>
          <p:cNvPr id="15" name="Nadpis 1"/>
          <p:cNvSpPr txBox="1">
            <a:spLocks/>
          </p:cNvSpPr>
          <p:nvPr/>
        </p:nvSpPr>
        <p:spPr>
          <a:xfrm>
            <a:off x="1026096" y="-171400"/>
            <a:ext cx="83788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800" b="1" dirty="0" smtClean="0"/>
              <a:t>Genetika a molekulární biologie při studiu evoluce</a:t>
            </a:r>
            <a:endParaRPr lang="en-US" sz="2800" b="1" dirty="0"/>
          </a:p>
        </p:txBody>
      </p:sp>
      <p:pic>
        <p:nvPicPr>
          <p:cNvPr id="16" name="Obrázek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215508" y="836712"/>
            <a:ext cx="3442863" cy="2070500"/>
          </a:xfrm>
          <a:prstGeom prst="rect">
            <a:avLst/>
          </a:prstGeom>
        </p:spPr>
      </p:pic>
      <p:sp>
        <p:nvSpPr>
          <p:cNvPr id="17" name="Nadpis 1"/>
          <p:cNvSpPr txBox="1">
            <a:spLocks/>
          </p:cNvSpPr>
          <p:nvPr/>
        </p:nvSpPr>
        <p:spPr>
          <a:xfrm>
            <a:off x="5189180" y="2636912"/>
            <a:ext cx="3672408" cy="859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smtClean="0"/>
              <a:t>J. Watson a F. Crick s modelem DNA</a:t>
            </a:r>
            <a:endParaRPr lang="en-US" sz="1800" b="1" dirty="0"/>
          </a:p>
        </p:txBody>
      </p:sp>
      <p:grpSp>
        <p:nvGrpSpPr>
          <p:cNvPr id="20" name="Skupina 19"/>
          <p:cNvGrpSpPr/>
          <p:nvPr/>
        </p:nvGrpSpPr>
        <p:grpSpPr>
          <a:xfrm>
            <a:off x="6660232" y="4055562"/>
            <a:ext cx="2302805" cy="2181750"/>
            <a:chOff x="2452876" y="3593840"/>
            <a:chExt cx="2736304" cy="2858804"/>
          </a:xfrm>
        </p:grpSpPr>
        <p:sp>
          <p:nvSpPr>
            <p:cNvPr id="19" name="Obdélník 18"/>
            <p:cNvSpPr/>
            <p:nvPr/>
          </p:nvSpPr>
          <p:spPr>
            <a:xfrm>
              <a:off x="2452876" y="3593840"/>
              <a:ext cx="2736304" cy="285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Obrázek 1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30403" y="3742129"/>
              <a:ext cx="2381250" cy="2562225"/>
            </a:xfrm>
            <a:prstGeom prst="rect">
              <a:avLst/>
            </a:prstGeom>
          </p:spPr>
        </p:pic>
      </p:grpSp>
      <p:sp>
        <p:nvSpPr>
          <p:cNvPr id="21" name="Nadpis 1"/>
          <p:cNvSpPr txBox="1">
            <a:spLocks/>
          </p:cNvSpPr>
          <p:nvPr/>
        </p:nvSpPr>
        <p:spPr>
          <a:xfrm>
            <a:off x="7452320" y="6025851"/>
            <a:ext cx="1215245" cy="859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t>s</a:t>
            </a:r>
            <a:r>
              <a:rPr lang="cs-CZ" sz="1800" b="1" dirty="0" smtClean="0"/>
              <a:t>elekce </a:t>
            </a:r>
            <a:endParaRPr lang="en-US" sz="1800" b="1" dirty="0"/>
          </a:p>
        </p:txBody>
      </p:sp>
      <p:pic>
        <p:nvPicPr>
          <p:cNvPr id="22" name="Obrázek 2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148427" y="3374579"/>
            <a:ext cx="2388280" cy="3150765"/>
          </a:xfrm>
          <a:prstGeom prst="rect">
            <a:avLst/>
          </a:prstGeom>
        </p:spPr>
      </p:pic>
      <p:pic>
        <p:nvPicPr>
          <p:cNvPr id="23" name="Obrázek 2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966143" y="3356992"/>
            <a:ext cx="3033744" cy="1611677"/>
          </a:xfrm>
          <a:prstGeom prst="rect">
            <a:avLst/>
          </a:prstGeom>
        </p:spPr>
      </p:pic>
      <p:sp>
        <p:nvSpPr>
          <p:cNvPr id="24" name="Nadpis 1"/>
          <p:cNvSpPr txBox="1">
            <a:spLocks/>
          </p:cNvSpPr>
          <p:nvPr/>
        </p:nvSpPr>
        <p:spPr>
          <a:xfrm>
            <a:off x="899592" y="4797152"/>
            <a:ext cx="3389833" cy="859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t>m</a:t>
            </a:r>
            <a:r>
              <a:rPr lang="cs-CZ" sz="1800" b="1" dirty="0" smtClean="0"/>
              <a:t>utace a její vliv na organismus </a:t>
            </a:r>
            <a:endParaRPr lang="en-US" sz="1800" b="1" dirty="0"/>
          </a:p>
        </p:txBody>
      </p:sp>
    </p:spTree>
    <p:extLst>
      <p:ext uri="{BB962C8B-B14F-4D97-AF65-F5344CB8AC3E}">
        <p14:creationId xmlns:p14="http://schemas.microsoft.com/office/powerpoint/2010/main" xmlns="" val="59152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6633"/>
            <a:ext cx="8229600" cy="1143000"/>
          </a:xfrm>
        </p:spPr>
        <p:txBody>
          <a:bodyPr>
            <a:normAutofit/>
          </a:bodyPr>
          <a:lstStyle/>
          <a:p>
            <a:pPr algn="l"/>
            <a:r>
              <a:rPr lang="cs-CZ" sz="2800" b="1" dirty="0" smtClean="0"/>
              <a:t>Jak tedy vznikají druhy?</a:t>
            </a:r>
            <a:endParaRPr lang="en-US" sz="2800" b="1" dirty="0"/>
          </a:p>
        </p:txBody>
      </p:sp>
      <p:pic>
        <p:nvPicPr>
          <p:cNvPr id="11" name="Zástupný symbol pro obsah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6055" y="1124744"/>
            <a:ext cx="3809847" cy="1630615"/>
          </a:xfrm>
        </p:spPr>
      </p:pic>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Obrázek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02014" y="4355977"/>
            <a:ext cx="5154162" cy="2093933"/>
          </a:xfrm>
          <a:prstGeom prst="rect">
            <a:avLst/>
          </a:prstGeom>
        </p:spPr>
      </p:pic>
      <p:pic>
        <p:nvPicPr>
          <p:cNvPr id="13" name="Obrázek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64088" y="116632"/>
            <a:ext cx="3612339" cy="3511796"/>
          </a:xfrm>
          <a:prstGeom prst="rect">
            <a:avLst/>
          </a:prstGeom>
        </p:spPr>
      </p:pic>
      <p:sp>
        <p:nvSpPr>
          <p:cNvPr id="14" name="Nadpis 1"/>
          <p:cNvSpPr txBox="1">
            <a:spLocks/>
          </p:cNvSpPr>
          <p:nvPr/>
        </p:nvSpPr>
        <p:spPr>
          <a:xfrm>
            <a:off x="1195019" y="2564904"/>
            <a:ext cx="4097061" cy="859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smtClean="0"/>
              <a:t>oddělení geografickou bariérou</a:t>
            </a:r>
            <a:endParaRPr lang="en-US" sz="1800" b="1" dirty="0"/>
          </a:p>
        </p:txBody>
      </p:sp>
      <p:sp>
        <p:nvSpPr>
          <p:cNvPr id="15" name="Šipka dolů 14"/>
          <p:cNvSpPr/>
          <p:nvPr/>
        </p:nvSpPr>
        <p:spPr>
          <a:xfrm>
            <a:off x="2627784" y="3356992"/>
            <a:ext cx="360040" cy="8840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dpis 1"/>
          <p:cNvSpPr txBox="1">
            <a:spLocks/>
          </p:cNvSpPr>
          <p:nvPr/>
        </p:nvSpPr>
        <p:spPr>
          <a:xfrm>
            <a:off x="1309239" y="6237312"/>
            <a:ext cx="4630913" cy="859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t>d</a:t>
            </a:r>
            <a:r>
              <a:rPr lang="cs-CZ" sz="1800" b="1" dirty="0" smtClean="0"/>
              <a:t>va druhy sysla oddělené Grand Canyonem</a:t>
            </a:r>
            <a:endParaRPr lang="en-US" sz="1800" b="1" dirty="0"/>
          </a:p>
        </p:txBody>
      </p:sp>
      <p:sp>
        <p:nvSpPr>
          <p:cNvPr id="17" name="Nadpis 1"/>
          <p:cNvSpPr txBox="1">
            <a:spLocks/>
          </p:cNvSpPr>
          <p:nvPr/>
        </p:nvSpPr>
        <p:spPr>
          <a:xfrm>
            <a:off x="5227467" y="3496445"/>
            <a:ext cx="4097061" cy="859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smtClean="0"/>
              <a:t>oddělení na základě odlišného způsobu získání potravy</a:t>
            </a:r>
            <a:endParaRPr lang="en-US" sz="1800" b="1" dirty="0"/>
          </a:p>
        </p:txBody>
      </p:sp>
    </p:spTree>
    <p:extLst>
      <p:ext uri="{BB962C8B-B14F-4D97-AF65-F5344CB8AC3E}">
        <p14:creationId xmlns:p14="http://schemas.microsoft.com/office/powerpoint/2010/main" xmlns="" val="183546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0976" y="25393"/>
            <a:ext cx="4089648" cy="1143000"/>
          </a:xfrm>
        </p:spPr>
        <p:txBody>
          <a:bodyPr>
            <a:normAutofit/>
          </a:bodyPr>
          <a:lstStyle/>
          <a:p>
            <a:pPr algn="l"/>
            <a:r>
              <a:rPr lang="cs-CZ" sz="2800" b="1" dirty="0" smtClean="0"/>
              <a:t>Reprodukční bariéry</a:t>
            </a:r>
            <a:endParaRPr lang="en-US" sz="2800" b="1" dirty="0"/>
          </a:p>
        </p:txBody>
      </p:sp>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6" name="Skupina 45"/>
          <p:cNvGrpSpPr/>
          <p:nvPr/>
        </p:nvGrpSpPr>
        <p:grpSpPr>
          <a:xfrm>
            <a:off x="1100618" y="1150614"/>
            <a:ext cx="7416824" cy="1690937"/>
            <a:chOff x="1270474" y="1412776"/>
            <a:chExt cx="7416824" cy="1690937"/>
          </a:xfrm>
        </p:grpSpPr>
        <p:sp>
          <p:nvSpPr>
            <p:cNvPr id="11" name="Obdélník 10"/>
            <p:cNvSpPr/>
            <p:nvPr/>
          </p:nvSpPr>
          <p:spPr>
            <a:xfrm>
              <a:off x="1270474" y="1412776"/>
              <a:ext cx="7416824" cy="1569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Skupina 14"/>
            <p:cNvGrpSpPr/>
            <p:nvPr/>
          </p:nvGrpSpPr>
          <p:grpSpPr>
            <a:xfrm>
              <a:off x="3078726" y="1825240"/>
              <a:ext cx="553164" cy="524994"/>
              <a:chOff x="2555776" y="3832072"/>
              <a:chExt cx="648072" cy="605040"/>
            </a:xfrm>
          </p:grpSpPr>
          <p:sp>
            <p:nvSpPr>
              <p:cNvPr id="12" name="Ovál 11"/>
              <p:cNvSpPr/>
              <p:nvPr/>
            </p:nvSpPr>
            <p:spPr>
              <a:xfrm>
                <a:off x="2555776" y="3832072"/>
                <a:ext cx="648072" cy="605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Přímá spojnice 13"/>
              <p:cNvCxnSpPr>
                <a:stCxn id="12" idx="1"/>
                <a:endCxn id="12" idx="5"/>
              </p:cNvCxnSpPr>
              <p:nvPr/>
            </p:nvCxnSpPr>
            <p:spPr>
              <a:xfrm>
                <a:off x="2650684" y="3920678"/>
                <a:ext cx="458256" cy="42782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Skupina 15"/>
            <p:cNvGrpSpPr/>
            <p:nvPr/>
          </p:nvGrpSpPr>
          <p:grpSpPr>
            <a:xfrm>
              <a:off x="6084168" y="1825240"/>
              <a:ext cx="553164" cy="516434"/>
              <a:chOff x="2555776" y="3832072"/>
              <a:chExt cx="648072" cy="605040"/>
            </a:xfrm>
          </p:grpSpPr>
          <p:sp>
            <p:nvSpPr>
              <p:cNvPr id="17" name="Ovál 16"/>
              <p:cNvSpPr/>
              <p:nvPr/>
            </p:nvSpPr>
            <p:spPr>
              <a:xfrm>
                <a:off x="2555776" y="3832072"/>
                <a:ext cx="648072" cy="605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Přímá spojnice 17"/>
              <p:cNvCxnSpPr>
                <a:stCxn id="17" idx="1"/>
                <a:endCxn id="17" idx="5"/>
              </p:cNvCxnSpPr>
              <p:nvPr/>
            </p:nvCxnSpPr>
            <p:spPr>
              <a:xfrm>
                <a:off x="2650684" y="3920678"/>
                <a:ext cx="458256" cy="42782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Skupina 20"/>
            <p:cNvGrpSpPr/>
            <p:nvPr/>
          </p:nvGrpSpPr>
          <p:grpSpPr>
            <a:xfrm>
              <a:off x="4572000" y="1794332"/>
              <a:ext cx="652078" cy="605039"/>
              <a:chOff x="3631890" y="3832073"/>
              <a:chExt cx="652078" cy="605039"/>
            </a:xfrm>
          </p:grpSpPr>
          <p:sp>
            <p:nvSpPr>
              <p:cNvPr id="19" name="Ovál 18"/>
              <p:cNvSpPr/>
              <p:nvPr/>
            </p:nvSpPr>
            <p:spPr>
              <a:xfrm>
                <a:off x="3631890" y="3832073"/>
                <a:ext cx="652078" cy="605039"/>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ál 19"/>
              <p:cNvSpPr/>
              <p:nvPr/>
            </p:nvSpPr>
            <p:spPr>
              <a:xfrm>
                <a:off x="3779912" y="3933056"/>
                <a:ext cx="178017" cy="2015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Skupina 24"/>
            <p:cNvGrpSpPr/>
            <p:nvPr/>
          </p:nvGrpSpPr>
          <p:grpSpPr>
            <a:xfrm rot="5400000">
              <a:off x="1729015" y="1472488"/>
              <a:ext cx="97787" cy="529862"/>
              <a:chOff x="3453094" y="3832073"/>
              <a:chExt cx="97787" cy="529862"/>
            </a:xfrm>
          </p:grpSpPr>
          <p:sp>
            <p:nvSpPr>
              <p:cNvPr id="22" name="Ovál 21"/>
              <p:cNvSpPr/>
              <p:nvPr/>
            </p:nvSpPr>
            <p:spPr>
              <a:xfrm>
                <a:off x="3453094" y="3832073"/>
                <a:ext cx="97787" cy="2044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3469256" y="4015946"/>
                <a:ext cx="64841" cy="345989"/>
              </a:xfrm>
              <a:custGeom>
                <a:avLst/>
                <a:gdLst>
                  <a:gd name="connsiteX0" fmla="*/ 40063 w 64841"/>
                  <a:gd name="connsiteY0" fmla="*/ 0 h 345989"/>
                  <a:gd name="connsiteX1" fmla="*/ 15349 w 64841"/>
                  <a:gd name="connsiteY1" fmla="*/ 98854 h 345989"/>
                  <a:gd name="connsiteX2" fmla="*/ 64776 w 64841"/>
                  <a:gd name="connsiteY2" fmla="*/ 148281 h 345989"/>
                  <a:gd name="connsiteX3" fmla="*/ 2993 w 64841"/>
                  <a:gd name="connsiteY3" fmla="*/ 271849 h 345989"/>
                  <a:gd name="connsiteX4" fmla="*/ 15349 w 64841"/>
                  <a:gd name="connsiteY4" fmla="*/ 345989 h 34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41" h="345989">
                    <a:moveTo>
                      <a:pt x="40063" y="0"/>
                    </a:moveTo>
                    <a:cubicBezTo>
                      <a:pt x="25646" y="37070"/>
                      <a:pt x="11230" y="74141"/>
                      <a:pt x="15349" y="98854"/>
                    </a:cubicBezTo>
                    <a:cubicBezTo>
                      <a:pt x="19468" y="123567"/>
                      <a:pt x="66835" y="119449"/>
                      <a:pt x="64776" y="148281"/>
                    </a:cubicBezTo>
                    <a:cubicBezTo>
                      <a:pt x="62717" y="177113"/>
                      <a:pt x="11231" y="238898"/>
                      <a:pt x="2993" y="271849"/>
                    </a:cubicBezTo>
                    <a:cubicBezTo>
                      <a:pt x="-5245" y="304800"/>
                      <a:pt x="5052" y="325394"/>
                      <a:pt x="15349" y="3459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ál 25"/>
            <p:cNvSpPr/>
            <p:nvPr/>
          </p:nvSpPr>
          <p:spPr>
            <a:xfrm>
              <a:off x="1619672" y="2244596"/>
              <a:ext cx="356867" cy="309549"/>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Přímá spojnice 29"/>
            <p:cNvCxnSpPr/>
            <p:nvPr/>
          </p:nvCxnSpPr>
          <p:spPr>
            <a:xfrm>
              <a:off x="2267744" y="1803621"/>
              <a:ext cx="673912" cy="145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2267744" y="2199220"/>
              <a:ext cx="673912" cy="14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779912" y="2096852"/>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a:off x="6732240" y="2096852"/>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a:off x="5364088" y="2095017"/>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Nadpis 1"/>
            <p:cNvSpPr txBox="1">
              <a:spLocks/>
            </p:cNvSpPr>
            <p:nvPr/>
          </p:nvSpPr>
          <p:spPr>
            <a:xfrm>
              <a:off x="1339035" y="2460204"/>
              <a:ext cx="1720797" cy="6435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600" b="1" dirty="0" smtClean="0"/>
                <a:t>Pohlavní buňky</a:t>
              </a:r>
              <a:endParaRPr lang="en-US" sz="1600" b="1" dirty="0"/>
            </a:p>
          </p:txBody>
        </p:sp>
        <p:sp>
          <p:nvSpPr>
            <p:cNvPr id="43" name="Nadpis 1"/>
            <p:cNvSpPr txBox="1">
              <a:spLocks/>
            </p:cNvSpPr>
            <p:nvPr/>
          </p:nvSpPr>
          <p:spPr>
            <a:xfrm>
              <a:off x="4535996" y="2492896"/>
              <a:ext cx="1260140" cy="506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600" b="1" dirty="0" smtClean="0"/>
                <a:t>Zygota</a:t>
              </a:r>
              <a:endParaRPr lang="en-US" sz="1600" b="1" dirty="0"/>
            </a:p>
          </p:txBody>
        </p:sp>
        <p:sp>
          <p:nvSpPr>
            <p:cNvPr id="44" name="Nadpis 1"/>
            <p:cNvSpPr txBox="1">
              <a:spLocks/>
            </p:cNvSpPr>
            <p:nvPr/>
          </p:nvSpPr>
          <p:spPr>
            <a:xfrm>
              <a:off x="7537921" y="2435429"/>
              <a:ext cx="1066527" cy="6335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600" b="1" dirty="0" smtClean="0"/>
                <a:t>Potomek</a:t>
              </a:r>
              <a:endParaRPr lang="en-US" sz="1600" b="1" dirty="0"/>
            </a:p>
          </p:txBody>
        </p:sp>
        <p:pic>
          <p:nvPicPr>
            <p:cNvPr id="45" name="Obrázek 4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80312" y="1785291"/>
              <a:ext cx="1115172" cy="707605"/>
            </a:xfrm>
            <a:prstGeom prst="rect">
              <a:avLst/>
            </a:prstGeom>
          </p:spPr>
        </p:pic>
      </p:grpSp>
      <p:sp>
        <p:nvSpPr>
          <p:cNvPr id="49" name="Šipka dolů 48"/>
          <p:cNvSpPr/>
          <p:nvPr/>
        </p:nvSpPr>
        <p:spPr>
          <a:xfrm rot="1058300">
            <a:off x="2633941" y="2453079"/>
            <a:ext cx="594460" cy="791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Šipka dolů 49"/>
          <p:cNvSpPr/>
          <p:nvPr/>
        </p:nvSpPr>
        <p:spPr>
          <a:xfrm rot="20555226">
            <a:off x="6145172" y="2451477"/>
            <a:ext cx="594460" cy="799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Nadpis 1"/>
          <p:cNvSpPr txBox="1">
            <a:spLocks/>
          </p:cNvSpPr>
          <p:nvPr/>
        </p:nvSpPr>
        <p:spPr>
          <a:xfrm>
            <a:off x="1822579" y="2924944"/>
            <a:ext cx="2172581" cy="11137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smtClean="0"/>
              <a:t>Prezygotické</a:t>
            </a:r>
            <a:endParaRPr lang="en-US" sz="2400" b="1" dirty="0"/>
          </a:p>
        </p:txBody>
      </p:sp>
      <p:sp>
        <p:nvSpPr>
          <p:cNvPr id="52" name="Nadpis 1"/>
          <p:cNvSpPr txBox="1">
            <a:spLocks/>
          </p:cNvSpPr>
          <p:nvPr/>
        </p:nvSpPr>
        <p:spPr>
          <a:xfrm>
            <a:off x="5539593" y="2924944"/>
            <a:ext cx="2172581" cy="11137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smtClean="0"/>
              <a:t>Postzygotické</a:t>
            </a:r>
            <a:endParaRPr lang="en-US" sz="2400" b="1" dirty="0"/>
          </a:p>
        </p:txBody>
      </p:sp>
      <p:pic>
        <p:nvPicPr>
          <p:cNvPr id="53" name="Obrázek 5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624375" y="4275748"/>
            <a:ext cx="2550372" cy="1721501"/>
          </a:xfrm>
          <a:prstGeom prst="rect">
            <a:avLst/>
          </a:prstGeom>
        </p:spPr>
      </p:pic>
      <p:pic>
        <p:nvPicPr>
          <p:cNvPr id="54" name="Obrázek 5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43750" y="3933056"/>
            <a:ext cx="2000250" cy="2924175"/>
          </a:xfrm>
          <a:prstGeom prst="rect">
            <a:avLst/>
          </a:prstGeom>
        </p:spPr>
      </p:pic>
      <p:pic>
        <p:nvPicPr>
          <p:cNvPr id="56" name="Obrázek 5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20296" y="3946360"/>
            <a:ext cx="3535680" cy="2218944"/>
          </a:xfrm>
          <a:prstGeom prst="rect">
            <a:avLst/>
          </a:prstGeom>
        </p:spPr>
      </p:pic>
    </p:spTree>
    <p:extLst>
      <p:ext uri="{BB962C8B-B14F-4D97-AF65-F5344CB8AC3E}">
        <p14:creationId xmlns:p14="http://schemas.microsoft.com/office/powerpoint/2010/main" xmlns="" val="3090542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2880" y="341784"/>
            <a:ext cx="8229600" cy="1143000"/>
          </a:xfrm>
        </p:spPr>
        <p:txBody>
          <a:bodyPr>
            <a:normAutofit/>
          </a:bodyPr>
          <a:lstStyle/>
          <a:p>
            <a:r>
              <a:rPr lang="cs-CZ" sz="3200" b="1" dirty="0" smtClean="0"/>
              <a:t>Myš domácí (</a:t>
            </a:r>
            <a:r>
              <a:rPr lang="cs-CZ" sz="3200" b="1" i="1" dirty="0" err="1" smtClean="0"/>
              <a:t>Mus</a:t>
            </a:r>
            <a:r>
              <a:rPr lang="cs-CZ" sz="3200" b="1" i="1" dirty="0" smtClean="0"/>
              <a:t> </a:t>
            </a:r>
            <a:r>
              <a:rPr lang="cs-CZ" sz="3200" b="1" i="1" dirty="0" err="1" smtClean="0"/>
              <a:t>musculus</a:t>
            </a:r>
            <a:r>
              <a:rPr lang="cs-CZ" sz="3200" b="1" dirty="0" smtClean="0"/>
              <a:t>)</a:t>
            </a:r>
            <a:endParaRPr lang="en-US" sz="3200" b="1" dirty="0"/>
          </a:p>
        </p:txBody>
      </p:sp>
      <p:pic>
        <p:nvPicPr>
          <p:cNvPr id="11" name="Zástupný symbol pro obsah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31640" y="1472443"/>
            <a:ext cx="7128792" cy="4719260"/>
          </a:xfrm>
        </p:spPr>
      </p:pic>
      <p:grpSp>
        <p:nvGrpSpPr>
          <p:cNvPr id="4" name="Skupina 1"/>
          <p:cNvGrpSpPr>
            <a:grpSpLocks/>
          </p:cNvGrpSpPr>
          <p:nvPr/>
        </p:nvGrpSpPr>
        <p:grpSpPr bwMode="auto">
          <a:xfrm>
            <a:off x="-11113" y="0"/>
            <a:ext cx="776289" cy="6858000"/>
            <a:chOff x="-11186" y="0"/>
            <a:chExt cx="775907" cy="6858000"/>
          </a:xfrm>
        </p:grpSpPr>
        <p:sp>
          <p:nvSpPr>
            <p:cNvPr id="5"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6" name="Obrázok 27" descr="logoa.c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54370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r765626_6473202.jpg"/>
          <p:cNvPicPr>
            <a:picLocks noChangeAspect="1"/>
          </p:cNvPicPr>
          <p:nvPr/>
        </p:nvPicPr>
        <p:blipFill>
          <a:blip r:embed="rId3" cstate="print"/>
          <a:srcRect t="1280" b="2151"/>
          <a:stretch>
            <a:fillRect/>
          </a:stretch>
        </p:blipFill>
        <p:spPr>
          <a:xfrm>
            <a:off x="1169234" y="4052316"/>
            <a:ext cx="4122846" cy="2656154"/>
          </a:xfrm>
          <a:prstGeom prst="rect">
            <a:avLst/>
          </a:prstGeom>
        </p:spPr>
      </p:pic>
      <p:pic>
        <p:nvPicPr>
          <p:cNvPr id="6" name="Picture 1"/>
          <p:cNvPicPr>
            <a:picLocks noChangeAspect="1" noChangeArrowheads="1"/>
          </p:cNvPicPr>
          <p:nvPr/>
        </p:nvPicPr>
        <p:blipFill>
          <a:blip r:embed="rId4" cstate="print"/>
          <a:srcRect/>
          <a:stretch>
            <a:fillRect/>
          </a:stretch>
        </p:blipFill>
        <p:spPr bwMode="auto">
          <a:xfrm>
            <a:off x="1169234" y="1075799"/>
            <a:ext cx="2921684" cy="2781951"/>
          </a:xfrm>
          <a:prstGeom prst="rect">
            <a:avLst/>
          </a:prstGeom>
          <a:noFill/>
          <a:ln w="9525">
            <a:noFill/>
            <a:miter lim="800000"/>
            <a:headEnd/>
            <a:tailEnd/>
          </a:ln>
        </p:spPr>
      </p:pic>
      <p:sp>
        <p:nvSpPr>
          <p:cNvPr id="11" name="Šipka dolů 10"/>
          <p:cNvSpPr/>
          <p:nvPr/>
        </p:nvSpPr>
        <p:spPr>
          <a:xfrm rot="8334372">
            <a:off x="3655970" y="3121636"/>
            <a:ext cx="432048" cy="12902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343438" y="188640"/>
            <a:ext cx="3466728" cy="706090"/>
          </a:xfrm>
        </p:spPr>
        <p:txBody>
          <a:bodyPr>
            <a:normAutofit/>
          </a:bodyPr>
          <a:lstStyle/>
          <a:p>
            <a:r>
              <a:rPr lang="cs-CZ" sz="3200" b="1" dirty="0" smtClean="0"/>
              <a:t>Škůdce?</a:t>
            </a:r>
            <a:endParaRPr lang="cs-CZ" sz="3200" b="1" dirty="0"/>
          </a:p>
        </p:txBody>
      </p:sp>
      <p:pic>
        <p:nvPicPr>
          <p:cNvPr id="3" name="Obrázek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4910" y="404664"/>
            <a:ext cx="3392180" cy="1899621"/>
          </a:xfrm>
          <a:prstGeom prst="rect">
            <a:avLst/>
          </a:prstGeom>
        </p:spPr>
      </p:pic>
      <p:pic>
        <p:nvPicPr>
          <p:cNvPr id="16" name="Obrázek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81228" y="4515458"/>
            <a:ext cx="3405862" cy="2108390"/>
          </a:xfrm>
          <a:prstGeom prst="rect">
            <a:avLst/>
          </a:prstGeom>
        </p:spPr>
      </p:pic>
      <p:pic>
        <p:nvPicPr>
          <p:cNvPr id="17" name="Obrázek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94910" y="2432013"/>
            <a:ext cx="3392180" cy="1928128"/>
          </a:xfrm>
          <a:prstGeom prst="rect">
            <a:avLst/>
          </a:prstGeom>
        </p:spPr>
      </p:pic>
      <p:grpSp>
        <p:nvGrpSpPr>
          <p:cNvPr id="18" name="Skupina 1"/>
          <p:cNvGrpSpPr>
            <a:grpSpLocks/>
          </p:cNvGrpSpPr>
          <p:nvPr/>
        </p:nvGrpSpPr>
        <p:grpSpPr bwMode="auto">
          <a:xfrm>
            <a:off x="-11113" y="0"/>
            <a:ext cx="776289" cy="6858000"/>
            <a:chOff x="-11186" y="0"/>
            <a:chExt cx="775907" cy="6858000"/>
          </a:xfrm>
        </p:grpSpPr>
        <p:sp>
          <p:nvSpPr>
            <p:cNvPr id="19" name="Rectangle 6"/>
            <p:cNvSpPr>
              <a:spLocks noChangeArrowheads="1"/>
            </p:cNvSpPr>
            <p:nvPr/>
          </p:nvSpPr>
          <p:spPr bwMode="auto">
            <a:xfrm rot="16200000">
              <a:off x="-3046679" y="3046600"/>
              <a:ext cx="6858000" cy="764799"/>
            </a:xfrm>
            <a:prstGeom prst="rect">
              <a:avLst/>
            </a:prstGeom>
            <a:solidFill>
              <a:schemeClr val="bg1"/>
            </a:solidFill>
            <a:ln w="9525">
              <a:noFill/>
              <a:miter lim="800000"/>
              <a:headEnd/>
              <a:tailEnd/>
            </a:ln>
          </p:spPr>
          <p:txBody>
            <a:bodyPr vert="eaVert" anchor="ctr"/>
            <a:lstStyle/>
            <a:p>
              <a:pPr algn="ctr">
                <a:defRPr/>
              </a:pPr>
              <a:endParaRPr lang="cs-CZ" sz="3200">
                <a:solidFill>
                  <a:srgbClr val="CC0000"/>
                </a:solidFill>
                <a:latin typeface="+mn-lt"/>
              </a:endParaRPr>
            </a:p>
          </p:txBody>
        </p:sp>
        <p:pic>
          <p:nvPicPr>
            <p:cNvPr id="20" name="Obrázok 27" descr="logoa.cs"/>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a:off x="-466809" y="702634"/>
              <a:ext cx="1620000" cy="44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937058"/>
              <a:ext cx="764721" cy="104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 y="3212976"/>
              <a:ext cx="764722" cy="61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 y="4241007"/>
              <a:ext cx="764720" cy="91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186" y="5590118"/>
              <a:ext cx="775907" cy="100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80639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19762</TotalTime>
  <Words>3700</Words>
  <Application>Microsoft Office PowerPoint</Application>
  <PresentationFormat>Předvádění na obrazovce (4:3)</PresentationFormat>
  <Paragraphs>221</Paragraphs>
  <Slides>24</Slides>
  <Notes>23</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systému Office</vt:lpstr>
      <vt:lpstr>Myš domácí jak ji neznáte –  aneb nahlédnutí do kuchyně evoluce: teorie vzniku druhů</vt:lpstr>
      <vt:lpstr>Evoluce ?</vt:lpstr>
      <vt:lpstr>Vývoj evolučních teorií</vt:lpstr>
      <vt:lpstr>Charles Darwin</vt:lpstr>
      <vt:lpstr>J. G. Mendel a dědičnost</vt:lpstr>
      <vt:lpstr>Jak tedy vznikají druhy?</vt:lpstr>
      <vt:lpstr>Reprodukční bariéry</vt:lpstr>
      <vt:lpstr>Myš domácí (Mus musculus)</vt:lpstr>
      <vt:lpstr>Škůdce?</vt:lpstr>
      <vt:lpstr>Modelový organismus</vt:lpstr>
      <vt:lpstr>Kde se vzala myš?</vt:lpstr>
      <vt:lpstr>Snímek 12</vt:lpstr>
      <vt:lpstr>Mus musculus musculus</vt:lpstr>
      <vt:lpstr>Jak žije myš?</vt:lpstr>
      <vt:lpstr>Jak žije myš?</vt:lpstr>
      <vt:lpstr>Laboratorní zvířata - proč myš?</vt:lpstr>
      <vt:lpstr>Myš domácí: model pro studium evoluce</vt:lpstr>
      <vt:lpstr>Výzkum na ÚBO AVČR v.v.i. Studenec</vt:lpstr>
      <vt:lpstr>Snímek 19</vt:lpstr>
      <vt:lpstr>Snímek 20</vt:lpstr>
      <vt:lpstr>Příklad experimentu: plodnost/neplodnost kříženců</vt:lpstr>
      <vt:lpstr>Snímek 22</vt:lpstr>
      <vt:lpstr>Snímek 23</vt:lpstr>
      <vt:lpstr>Děkujeme všem myším, které posloužily k prohloubení lidského vědění</vt:lpstr>
    </vt:vector>
  </TitlesOfParts>
  <Company>ATC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Myš domácí jak ji neznáte</dc:title>
  <dc:creator>Iva Martincová</dc:creator>
  <cp:lastModifiedBy>Bara</cp:lastModifiedBy>
  <cp:revision>242</cp:revision>
  <dcterms:created xsi:type="dcterms:W3CDTF">2013-10-30T13:30:11Z</dcterms:created>
  <dcterms:modified xsi:type="dcterms:W3CDTF">2014-04-01T09:47:10Z</dcterms:modified>
</cp:coreProperties>
</file>