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84" r:id="rId3"/>
    <p:sldId id="259" r:id="rId4"/>
    <p:sldId id="285" r:id="rId5"/>
    <p:sldId id="261" r:id="rId6"/>
    <p:sldId id="279" r:id="rId7"/>
    <p:sldId id="286" r:id="rId8"/>
    <p:sldId id="256" r:id="rId9"/>
    <p:sldId id="287" r:id="rId10"/>
    <p:sldId id="281" r:id="rId11"/>
    <p:sldId id="288" r:id="rId12"/>
    <p:sldId id="282" r:id="rId13"/>
    <p:sldId id="289" r:id="rId14"/>
    <p:sldId id="273" r:id="rId15"/>
    <p:sldId id="290" r:id="rId16"/>
    <p:sldId id="280" r:id="rId17"/>
    <p:sldId id="291" r:id="rId18"/>
    <p:sldId id="257" r:id="rId19"/>
    <p:sldId id="292" r:id="rId20"/>
    <p:sldId id="258" r:id="rId21"/>
    <p:sldId id="293" r:id="rId22"/>
    <p:sldId id="260" r:id="rId23"/>
    <p:sldId id="294" r:id="rId24"/>
    <p:sldId id="272" r:id="rId25"/>
    <p:sldId id="295" r:id="rId26"/>
    <p:sldId id="270" r:id="rId27"/>
    <p:sldId id="296" r:id="rId28"/>
    <p:sldId id="263" r:id="rId29"/>
    <p:sldId id="267" r:id="rId30"/>
    <p:sldId id="297" r:id="rId31"/>
    <p:sldId id="264" r:id="rId32"/>
    <p:sldId id="298" r:id="rId33"/>
    <p:sldId id="265" r:id="rId34"/>
    <p:sldId id="299" r:id="rId35"/>
    <p:sldId id="266" r:id="rId36"/>
    <p:sldId id="300" r:id="rId37"/>
    <p:sldId id="268" r:id="rId38"/>
    <p:sldId id="302" r:id="rId39"/>
    <p:sldId id="269" r:id="rId40"/>
    <p:sldId id="301" r:id="rId41"/>
    <p:sldId id="278" r:id="rId42"/>
    <p:sldId id="303" r:id="rId43"/>
    <p:sldId id="274" r:id="rId44"/>
    <p:sldId id="304" r:id="rId4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3E650-9057-407A-9BCB-A66136EBFC0A}" type="datetimeFigureOut">
              <a:rPr lang="cs-CZ" smtClean="0"/>
              <a:t>14. 5. 2014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FA55F-22ED-44B7-96F1-70842BCA4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3870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3E650-9057-407A-9BCB-A66136EBFC0A}" type="datetimeFigureOut">
              <a:rPr lang="cs-CZ" smtClean="0"/>
              <a:t>14. 5. 2014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FA55F-22ED-44B7-96F1-70842BCA4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4075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3E650-9057-407A-9BCB-A66136EBFC0A}" type="datetimeFigureOut">
              <a:rPr lang="cs-CZ" smtClean="0"/>
              <a:t>14. 5. 2014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FA55F-22ED-44B7-96F1-70842BCA4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3874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3E650-9057-407A-9BCB-A66136EBFC0A}" type="datetimeFigureOut">
              <a:rPr lang="cs-CZ" smtClean="0"/>
              <a:t>14. 5. 2014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FA55F-22ED-44B7-96F1-70842BCA4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9173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3E650-9057-407A-9BCB-A66136EBFC0A}" type="datetimeFigureOut">
              <a:rPr lang="cs-CZ" smtClean="0"/>
              <a:t>14. 5. 2014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FA55F-22ED-44B7-96F1-70842BCA4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7117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3E650-9057-407A-9BCB-A66136EBFC0A}" type="datetimeFigureOut">
              <a:rPr lang="cs-CZ" smtClean="0"/>
              <a:t>14. 5. 2014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FA55F-22ED-44B7-96F1-70842BCA4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7599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3E650-9057-407A-9BCB-A66136EBFC0A}" type="datetimeFigureOut">
              <a:rPr lang="cs-CZ" smtClean="0"/>
              <a:t>14. 5. 2014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FA55F-22ED-44B7-96F1-70842BCA4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3882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3E650-9057-407A-9BCB-A66136EBFC0A}" type="datetimeFigureOut">
              <a:rPr lang="cs-CZ" smtClean="0"/>
              <a:t>14. 5. 2014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FA55F-22ED-44B7-96F1-70842BCA4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1323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3E650-9057-407A-9BCB-A66136EBFC0A}" type="datetimeFigureOut">
              <a:rPr lang="cs-CZ" smtClean="0"/>
              <a:t>14. 5. 2014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FA55F-22ED-44B7-96F1-70842BCA4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079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3E650-9057-407A-9BCB-A66136EBFC0A}" type="datetimeFigureOut">
              <a:rPr lang="cs-CZ" smtClean="0"/>
              <a:t>14. 5. 2014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FA55F-22ED-44B7-96F1-70842BCA4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1713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3E650-9057-407A-9BCB-A66136EBFC0A}" type="datetimeFigureOut">
              <a:rPr lang="cs-CZ" smtClean="0"/>
              <a:t>14. 5. 2014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FA55F-22ED-44B7-96F1-70842BCA4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3439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3E650-9057-407A-9BCB-A66136EBFC0A}" type="datetimeFigureOut">
              <a:rPr lang="cs-CZ" smtClean="0"/>
              <a:t>14. 5. 2014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1FA55F-22ED-44B7-96F1-70842BCA4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3282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1.jpeg"/><Relationship Id="rId7" Type="http://schemas.openxmlformats.org/officeDocument/2006/relationships/image" Target="../media/image4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3.jpeg"/><Relationship Id="rId7" Type="http://schemas.openxmlformats.org/officeDocument/2006/relationships/image" Target="../media/image2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5.jpeg"/><Relationship Id="rId10" Type="http://schemas.openxmlformats.org/officeDocument/2006/relationships/image" Target="../media/image5.png"/><Relationship Id="rId4" Type="http://schemas.openxmlformats.org/officeDocument/2006/relationships/image" Target="../media/image24.jpeg"/><Relationship Id="rId9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7.jpeg"/><Relationship Id="rId7" Type="http://schemas.openxmlformats.org/officeDocument/2006/relationships/image" Target="../media/image3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28.jpeg"/><Relationship Id="rId9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0.jpeg"/><Relationship Id="rId7" Type="http://schemas.openxmlformats.org/officeDocument/2006/relationships/image" Target="../media/image3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31.jpeg"/><Relationship Id="rId9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3.jpeg"/><Relationship Id="rId7" Type="http://schemas.openxmlformats.org/officeDocument/2006/relationships/image" Target="../media/image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34.jpeg"/><Relationship Id="rId9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6.jpeg"/><Relationship Id="rId7" Type="http://schemas.openxmlformats.org/officeDocument/2006/relationships/image" Target="../media/image4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38.jpeg"/><Relationship Id="rId7" Type="http://schemas.openxmlformats.org/officeDocument/2006/relationships/image" Target="../media/image2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40.jpeg"/><Relationship Id="rId10" Type="http://schemas.openxmlformats.org/officeDocument/2006/relationships/image" Target="../media/image5.png"/><Relationship Id="rId4" Type="http://schemas.openxmlformats.org/officeDocument/2006/relationships/image" Target="../media/image39.jpeg"/><Relationship Id="rId9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42.jpeg"/><Relationship Id="rId7" Type="http://schemas.openxmlformats.org/officeDocument/2006/relationships/image" Target="../media/image4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44.jpeg"/><Relationship Id="rId7" Type="http://schemas.openxmlformats.org/officeDocument/2006/relationships/image" Target="../media/image3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45.jpeg"/><Relationship Id="rId9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47.jpeg"/><Relationship Id="rId7" Type="http://schemas.openxmlformats.org/officeDocument/2006/relationships/image" Target="../media/image3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48.jpeg"/><Relationship Id="rId9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50.jpeg"/><Relationship Id="rId7" Type="http://schemas.openxmlformats.org/officeDocument/2006/relationships/image" Target="../media/image4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8.jpeg"/><Relationship Id="rId7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9.jpeg"/><Relationship Id="rId9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2.jpeg"/><Relationship Id="rId7" Type="http://schemas.openxmlformats.org/officeDocument/2006/relationships/image" Target="../media/image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54.jpeg"/><Relationship Id="rId10" Type="http://schemas.openxmlformats.org/officeDocument/2006/relationships/image" Target="../media/image5.png"/><Relationship Id="rId4" Type="http://schemas.openxmlformats.org/officeDocument/2006/relationships/image" Target="../media/image53.jpeg"/><Relationship Id="rId9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6.jpeg"/><Relationship Id="rId7" Type="http://schemas.openxmlformats.org/officeDocument/2006/relationships/image" Target="../media/image2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58.jpeg"/><Relationship Id="rId10" Type="http://schemas.openxmlformats.org/officeDocument/2006/relationships/image" Target="../media/image5.png"/><Relationship Id="rId4" Type="http://schemas.openxmlformats.org/officeDocument/2006/relationships/image" Target="../media/image57.jpeg"/><Relationship Id="rId9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60.jpeg"/><Relationship Id="rId7" Type="http://schemas.openxmlformats.org/officeDocument/2006/relationships/image" Target="../media/image3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61.jpeg"/><Relationship Id="rId9" Type="http://schemas.openxmlformats.org/officeDocument/2006/relationships/image" Target="../media/image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63.jpeg"/><Relationship Id="rId7" Type="http://schemas.openxmlformats.org/officeDocument/2006/relationships/image" Target="../media/image2.pn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65.jpeg"/><Relationship Id="rId10" Type="http://schemas.openxmlformats.org/officeDocument/2006/relationships/image" Target="../media/image5.png"/><Relationship Id="rId4" Type="http://schemas.openxmlformats.org/officeDocument/2006/relationships/image" Target="../media/image64.jpeg"/><Relationship Id="rId9" Type="http://schemas.openxmlformats.org/officeDocument/2006/relationships/image" Target="../media/image4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67.jpeg"/><Relationship Id="rId7" Type="http://schemas.openxmlformats.org/officeDocument/2006/relationships/image" Target="../media/image3.pn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68.jpeg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70.jpeg"/><Relationship Id="rId7" Type="http://schemas.openxmlformats.org/officeDocument/2006/relationships/image" Target="../media/image2.pn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72.jpeg"/><Relationship Id="rId10" Type="http://schemas.openxmlformats.org/officeDocument/2006/relationships/image" Target="../media/image5.png"/><Relationship Id="rId4" Type="http://schemas.openxmlformats.org/officeDocument/2006/relationships/image" Target="../media/image71.jpeg"/><Relationship Id="rId9" Type="http://schemas.openxmlformats.org/officeDocument/2006/relationships/image" Target="../media/image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74.jpeg"/><Relationship Id="rId7" Type="http://schemas.openxmlformats.org/officeDocument/2006/relationships/image" Target="../media/image2.pn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76.jpeg"/><Relationship Id="rId10" Type="http://schemas.openxmlformats.org/officeDocument/2006/relationships/image" Target="../media/image5.png"/><Relationship Id="rId4" Type="http://schemas.openxmlformats.org/officeDocument/2006/relationships/image" Target="../media/image75.jpeg"/><Relationship Id="rId9" Type="http://schemas.openxmlformats.org/officeDocument/2006/relationships/image" Target="../media/image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1.jpeg"/><Relationship Id="rId7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3.jpeg"/><Relationship Id="rId7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5.jpeg"/><Relationship Id="rId10" Type="http://schemas.openxmlformats.org/officeDocument/2006/relationships/image" Target="../media/image5.png"/><Relationship Id="rId4" Type="http://schemas.openxmlformats.org/officeDocument/2006/relationships/image" Target="../media/image14.jpeg"/><Relationship Id="rId9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7.jpeg"/><Relationship Id="rId7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19.jpeg"/><Relationship Id="rId10" Type="http://schemas.openxmlformats.org/officeDocument/2006/relationships/image" Target="../media/image5.png"/><Relationship Id="rId4" Type="http://schemas.openxmlformats.org/officeDocument/2006/relationships/image" Target="../media/image18.jpeg"/><Relationship Id="rId9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sz="6700" dirty="0" smtClean="0"/>
              <a:t>Rekordmani v říši zvířat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Pojď si zkusit, co víš o nich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707904" y="6270358"/>
            <a:ext cx="3704456" cy="334888"/>
          </a:xfrm>
        </p:spPr>
        <p:txBody>
          <a:bodyPr>
            <a:normAutofit lnSpcReduction="10000"/>
          </a:bodyPr>
          <a:lstStyle/>
          <a:p>
            <a:r>
              <a:rPr lang="cs-CZ" sz="1600" dirty="0" smtClean="0">
                <a:solidFill>
                  <a:schemeClr val="tx1"/>
                </a:solidFill>
              </a:rPr>
              <a:t>Mgr. Ľudovít </a:t>
            </a:r>
            <a:r>
              <a:rPr lang="cs-CZ" sz="1600" dirty="0" err="1" smtClean="0">
                <a:solidFill>
                  <a:schemeClr val="tx1"/>
                </a:solidFill>
              </a:rPr>
              <a:t>Ďureje</a:t>
            </a:r>
            <a:r>
              <a:rPr lang="cs-CZ" sz="1600" dirty="0" smtClean="0">
                <a:solidFill>
                  <a:schemeClr val="tx1"/>
                </a:solidFill>
              </a:rPr>
              <a:t> Ph.D</a:t>
            </a:r>
            <a:r>
              <a:rPr lang="cs-CZ" sz="1600" dirty="0">
                <a:solidFill>
                  <a:schemeClr val="tx1"/>
                </a:solidFill>
              </a:rPr>
              <a:t>.</a:t>
            </a:r>
          </a:p>
        </p:txBody>
      </p:sp>
      <p:grpSp>
        <p:nvGrpSpPr>
          <p:cNvPr id="4" name="Skupina 1"/>
          <p:cNvGrpSpPr>
            <a:grpSpLocks/>
          </p:cNvGrpSpPr>
          <p:nvPr/>
        </p:nvGrpSpPr>
        <p:grpSpPr bwMode="auto">
          <a:xfrm>
            <a:off x="-11113" y="0"/>
            <a:ext cx="776289" cy="6858000"/>
            <a:chOff x="-11186" y="0"/>
            <a:chExt cx="775907" cy="6858000"/>
          </a:xfrm>
        </p:grpSpPr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 rot="16200000">
              <a:off x="-3046679" y="3046600"/>
              <a:ext cx="6858000" cy="76479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eaVert" anchor="ctr"/>
            <a:lstStyle/>
            <a:p>
              <a:pPr algn="ctr">
                <a:defRPr/>
              </a:pPr>
              <a:endParaRPr lang="cs-CZ" sz="3200">
                <a:solidFill>
                  <a:srgbClr val="CC0000"/>
                </a:solidFill>
                <a:latin typeface="+mn-lt"/>
              </a:endParaRPr>
            </a:p>
          </p:txBody>
        </p:sp>
        <p:pic>
          <p:nvPicPr>
            <p:cNvPr id="6" name="Obrázok 27" descr="logoa.cs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466809" y="702634"/>
              <a:ext cx="1620000" cy="447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937058"/>
              <a:ext cx="764721" cy="1044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3212976"/>
              <a:ext cx="764722" cy="619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4241007"/>
              <a:ext cx="764720" cy="9167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1186" y="5590118"/>
              <a:ext cx="775907" cy="1007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" name="Picture 4" descr="5;slozka=150283;inline=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768" y="4709762"/>
            <a:ext cx="1451992" cy="1887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bdélník 11"/>
          <p:cNvSpPr/>
          <p:nvPr/>
        </p:nvSpPr>
        <p:spPr>
          <a:xfrm>
            <a:off x="4139952" y="5909068"/>
            <a:ext cx="21635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Ú</a:t>
            </a:r>
            <a:r>
              <a:rPr lang="cs-CZ" dirty="0" smtClean="0"/>
              <a:t>BO </a:t>
            </a:r>
            <a:r>
              <a:rPr lang="cs-CZ" dirty="0"/>
              <a:t>AVČR </a:t>
            </a:r>
            <a:r>
              <a:rPr lang="cs-CZ" dirty="0" err="1"/>
              <a:t>v.v.i</a:t>
            </a:r>
            <a:r>
              <a:rPr lang="cs-CZ" dirty="0" smtClean="0"/>
              <a:t>., Brno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9264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899592" y="3174793"/>
            <a:ext cx="77768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/>
              <a:t>N</a:t>
            </a:r>
            <a:r>
              <a:rPr lang="cs-CZ" dirty="0" smtClean="0"/>
              <a:t>ejvětším ozubeným dravcem je </a:t>
            </a:r>
            <a:r>
              <a:rPr lang="cs-CZ" b="1" dirty="0" smtClean="0"/>
              <a:t>vorvaň obrovský</a:t>
            </a:r>
            <a:r>
              <a:rPr lang="cs-CZ" dirty="0" smtClean="0"/>
              <a:t>. Spodní čelist, která je uložena v Britském  přírodovědném muzeu v Londýně, měří něco přes 5 m. To znamená, že celý jedinec musel měřit okolo 25 metrů. Věří se, že se mohou potápět až k mořskému dnu do hloubky 3 000 metrů po dobu dvou hodin. Živí se především krakaticemi, chobotnicemi a živočichy mořského dna.</a:t>
            </a:r>
            <a:endParaRPr lang="cs-CZ" dirty="0"/>
          </a:p>
        </p:txBody>
      </p:sp>
      <p:pic>
        <p:nvPicPr>
          <p:cNvPr id="6146" name="Picture 2" descr="http://upload.wikimedia.org/wikipedia/commons/thumb/b/b1/Mother_and_baby_sperm_whale.jpg/1280px-Mother_and_baby_sperm_whal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" t="19559" r="49" b="15864"/>
          <a:stretch/>
        </p:blipFill>
        <p:spPr bwMode="auto">
          <a:xfrm>
            <a:off x="1331640" y="227522"/>
            <a:ext cx="7043568" cy="2754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Sperm Whal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665538"/>
            <a:ext cx="3096344" cy="2166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Skupina 1"/>
          <p:cNvGrpSpPr>
            <a:grpSpLocks/>
          </p:cNvGrpSpPr>
          <p:nvPr/>
        </p:nvGrpSpPr>
        <p:grpSpPr bwMode="auto">
          <a:xfrm>
            <a:off x="-11113" y="0"/>
            <a:ext cx="776289" cy="6858000"/>
            <a:chOff x="-11186" y="0"/>
            <a:chExt cx="775907" cy="6858000"/>
          </a:xfrm>
        </p:grpSpPr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 rot="16200000">
              <a:off x="-3046679" y="3046600"/>
              <a:ext cx="6858000" cy="76479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eaVert" anchor="ctr"/>
            <a:lstStyle/>
            <a:p>
              <a:pPr algn="ctr">
                <a:defRPr/>
              </a:pPr>
              <a:endParaRPr lang="cs-CZ" sz="3200">
                <a:solidFill>
                  <a:srgbClr val="CC0000"/>
                </a:solidFill>
                <a:latin typeface="+mn-lt"/>
              </a:endParaRPr>
            </a:p>
          </p:txBody>
        </p:sp>
        <p:pic>
          <p:nvPicPr>
            <p:cNvPr id="7" name="Obrázok 27" descr="logoa.cs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466809" y="702634"/>
              <a:ext cx="1620000" cy="447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937058"/>
              <a:ext cx="764721" cy="1044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3212976"/>
              <a:ext cx="764722" cy="619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0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4241007"/>
              <a:ext cx="764720" cy="9167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1186" y="5590118"/>
              <a:ext cx="775907" cy="1007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5365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765176" y="2969852"/>
            <a:ext cx="856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 smtClean="0">
                <a:solidFill>
                  <a:schemeClr val="accent6">
                    <a:lumMod val="50000"/>
                  </a:schemeClr>
                </a:solidFill>
              </a:rPr>
              <a:t>A co tak </a:t>
            </a:r>
            <a:r>
              <a:rPr lang="cs-CZ" sz="4800" dirty="0">
                <a:solidFill>
                  <a:schemeClr val="accent6">
                    <a:lumMod val="50000"/>
                  </a:schemeClr>
                </a:solidFill>
              </a:rPr>
              <a:t>největší </a:t>
            </a:r>
            <a:r>
              <a:rPr lang="cs-CZ" sz="4800" dirty="0" smtClean="0">
                <a:solidFill>
                  <a:schemeClr val="accent6">
                    <a:lumMod val="50000"/>
                  </a:schemeClr>
                </a:solidFill>
              </a:rPr>
              <a:t>šelma na souši?</a:t>
            </a:r>
            <a:r>
              <a:rPr lang="cs-CZ" sz="4800" dirty="0" smtClean="0"/>
              <a:t> </a:t>
            </a:r>
            <a:endParaRPr lang="cs-CZ" sz="4800" dirty="0"/>
          </a:p>
        </p:txBody>
      </p:sp>
      <p:grpSp>
        <p:nvGrpSpPr>
          <p:cNvPr id="3" name="Skupina 1"/>
          <p:cNvGrpSpPr>
            <a:grpSpLocks/>
          </p:cNvGrpSpPr>
          <p:nvPr/>
        </p:nvGrpSpPr>
        <p:grpSpPr bwMode="auto">
          <a:xfrm>
            <a:off x="-11113" y="0"/>
            <a:ext cx="776289" cy="6858000"/>
            <a:chOff x="-11186" y="0"/>
            <a:chExt cx="775907" cy="6858000"/>
          </a:xfrm>
        </p:grpSpPr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 rot="16200000">
              <a:off x="-3046679" y="3046600"/>
              <a:ext cx="6858000" cy="76479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eaVert" anchor="ctr"/>
            <a:lstStyle/>
            <a:p>
              <a:pPr algn="ctr">
                <a:defRPr/>
              </a:pPr>
              <a:endParaRPr lang="cs-CZ" sz="3200">
                <a:solidFill>
                  <a:srgbClr val="CC0000"/>
                </a:solidFill>
                <a:latin typeface="+mn-lt"/>
              </a:endParaRPr>
            </a:p>
          </p:txBody>
        </p:sp>
        <p:pic>
          <p:nvPicPr>
            <p:cNvPr id="6" name="Obrázok 27" descr="logoa.cs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466809" y="702634"/>
              <a:ext cx="1620000" cy="447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937058"/>
              <a:ext cx="764721" cy="1044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3212976"/>
              <a:ext cx="764722" cy="619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4241007"/>
              <a:ext cx="764720" cy="9167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1186" y="5590118"/>
              <a:ext cx="775907" cy="1007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4901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779912" y="1196752"/>
            <a:ext cx="172819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Za největší suchozemské šelmy jsou dnes považovány poddruh </a:t>
            </a:r>
            <a:r>
              <a:rPr lang="cs-CZ" b="1" dirty="0" smtClean="0"/>
              <a:t>medvěda </a:t>
            </a:r>
            <a:r>
              <a:rPr lang="cs-CZ" b="1" dirty="0" err="1" smtClean="0"/>
              <a:t>hnedého</a:t>
            </a:r>
            <a:r>
              <a:rPr lang="cs-CZ" b="1" dirty="0" smtClean="0"/>
              <a:t> </a:t>
            </a:r>
            <a:r>
              <a:rPr lang="cs-CZ" dirty="0" smtClean="0"/>
              <a:t>– </a:t>
            </a:r>
            <a:r>
              <a:rPr lang="cs-CZ" b="1" dirty="0" smtClean="0"/>
              <a:t>kodiak</a:t>
            </a:r>
            <a:r>
              <a:rPr lang="cs-CZ" dirty="0" smtClean="0"/>
              <a:t> a </a:t>
            </a:r>
            <a:r>
              <a:rPr lang="cs-CZ" b="1" dirty="0" smtClean="0"/>
              <a:t>medvěd lední</a:t>
            </a:r>
            <a:r>
              <a:rPr lang="cs-CZ" dirty="0" smtClean="0"/>
              <a:t>. Výška kodiaka ve vzpřímeném postoji je až 3,8 m a je známa hmotnost 1200kg. Medvěd lední dosahuje hmotnosti 900kg.</a:t>
            </a:r>
            <a:endParaRPr lang="cs-CZ" dirty="0"/>
          </a:p>
        </p:txBody>
      </p:sp>
      <p:pic>
        <p:nvPicPr>
          <p:cNvPr id="7170" name="Picture 2" descr="File:Lightmatter Alaskan brownbe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12" y="127398"/>
            <a:ext cx="3048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File:Ursus maritimus in Alask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615971"/>
            <a:ext cx="3456384" cy="2203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upload.wikimedia.org/wikipedia/commons/4/4f/Ursus_maritimus_Steve_Amstru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32656"/>
            <a:ext cx="3672408" cy="2410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File:2010-kodiak-bear-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17694"/>
            <a:ext cx="3240360" cy="2062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Skupina 1"/>
          <p:cNvGrpSpPr>
            <a:grpSpLocks/>
          </p:cNvGrpSpPr>
          <p:nvPr/>
        </p:nvGrpSpPr>
        <p:grpSpPr bwMode="auto">
          <a:xfrm>
            <a:off x="-11113" y="0"/>
            <a:ext cx="776289" cy="6858000"/>
            <a:chOff x="-11186" y="0"/>
            <a:chExt cx="775907" cy="6858000"/>
          </a:xfrm>
        </p:grpSpPr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 rot="16200000">
              <a:off x="-3046679" y="3046600"/>
              <a:ext cx="6858000" cy="76479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eaVert" anchor="ctr"/>
            <a:lstStyle/>
            <a:p>
              <a:pPr algn="ctr">
                <a:defRPr/>
              </a:pPr>
              <a:endParaRPr lang="cs-CZ" sz="3200">
                <a:solidFill>
                  <a:srgbClr val="CC0000"/>
                </a:solidFill>
                <a:latin typeface="+mn-lt"/>
              </a:endParaRPr>
            </a:p>
          </p:txBody>
        </p:sp>
        <p:pic>
          <p:nvPicPr>
            <p:cNvPr id="9" name="Obrázok 27" descr="logoa.cs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466809" y="702634"/>
              <a:ext cx="1620000" cy="447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8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937058"/>
              <a:ext cx="764721" cy="1044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9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3212976"/>
              <a:ext cx="764722" cy="619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20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4241007"/>
              <a:ext cx="764720" cy="9167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21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1186" y="5590118"/>
              <a:ext cx="775907" cy="1007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4760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979712" y="2852936"/>
            <a:ext cx="5040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 smtClean="0">
                <a:solidFill>
                  <a:schemeClr val="accent6">
                    <a:lumMod val="50000"/>
                  </a:schemeClr>
                </a:solidFill>
              </a:rPr>
              <a:t>A co nejvyšší zvíře?</a:t>
            </a:r>
            <a:r>
              <a:rPr lang="cs-CZ" sz="4800" dirty="0" smtClean="0"/>
              <a:t> </a:t>
            </a:r>
            <a:endParaRPr lang="cs-CZ" sz="4800" dirty="0"/>
          </a:p>
        </p:txBody>
      </p:sp>
      <p:grpSp>
        <p:nvGrpSpPr>
          <p:cNvPr id="3" name="Skupina 1"/>
          <p:cNvGrpSpPr>
            <a:grpSpLocks/>
          </p:cNvGrpSpPr>
          <p:nvPr/>
        </p:nvGrpSpPr>
        <p:grpSpPr bwMode="auto">
          <a:xfrm>
            <a:off x="-11113" y="0"/>
            <a:ext cx="776289" cy="6858000"/>
            <a:chOff x="-11186" y="0"/>
            <a:chExt cx="775907" cy="6858000"/>
          </a:xfrm>
        </p:grpSpPr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 rot="16200000">
              <a:off x="-3046679" y="3046600"/>
              <a:ext cx="6858000" cy="76479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eaVert" anchor="ctr"/>
            <a:lstStyle/>
            <a:p>
              <a:pPr algn="ctr">
                <a:defRPr/>
              </a:pPr>
              <a:endParaRPr lang="cs-CZ" sz="3200">
                <a:solidFill>
                  <a:srgbClr val="CC0000"/>
                </a:solidFill>
                <a:latin typeface="+mn-lt"/>
              </a:endParaRPr>
            </a:p>
          </p:txBody>
        </p:sp>
        <p:pic>
          <p:nvPicPr>
            <p:cNvPr id="6" name="Obrázok 27" descr="logoa.cs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466809" y="702634"/>
              <a:ext cx="1620000" cy="447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937058"/>
              <a:ext cx="764721" cy="1044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3212976"/>
              <a:ext cx="764722" cy="619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4241007"/>
              <a:ext cx="764720" cy="9167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1186" y="5590118"/>
              <a:ext cx="775907" cy="1007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5394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99592" y="131664"/>
            <a:ext cx="55166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Nejvyšší žijící zvíře s nejdelším  krkem na světe je </a:t>
            </a:r>
            <a:r>
              <a:rPr lang="cs-CZ" b="1" dirty="0" smtClean="0"/>
              <a:t>žirafa masajská</a:t>
            </a:r>
            <a:r>
              <a:rPr lang="cs-CZ" dirty="0" smtClean="0"/>
              <a:t>. Samec může dosáhnout přes 6 metrů výšky. Žirafa má i nejdelší ocas v poměru k tělu. Tvoří skoro půlku těla a je dlouhý až 2,7 metru. Žirafí jazyk může být dlouhý až 45 centimetrů a dokáže si s ním očistit i oči. Žirafa je velmi špatný spáč, spí totiž jen několik minut denně.  A i to za chůze.</a:t>
            </a:r>
            <a:endParaRPr lang="cs-CZ" dirty="0"/>
          </a:p>
        </p:txBody>
      </p:sp>
      <p:pic>
        <p:nvPicPr>
          <p:cNvPr id="8194" name="Picture 2" descr="http://upload.wikimedia.org/wikipedia/commons/9/9f/Giraffe_stand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204864"/>
            <a:ext cx="3295650" cy="440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upload.wikimedia.org/wikipedia/commons/0/02/Giraffe_Ithala_KZN_South_Africa_Luca_Galuzzi_20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429000"/>
            <a:ext cx="4139952" cy="2759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upload.wikimedia.org/wikipedia/commons/8/89/Giraffe%27s_tongu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76672"/>
            <a:ext cx="2416136" cy="241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Skupina 1"/>
          <p:cNvGrpSpPr>
            <a:grpSpLocks/>
          </p:cNvGrpSpPr>
          <p:nvPr/>
        </p:nvGrpSpPr>
        <p:grpSpPr bwMode="auto">
          <a:xfrm>
            <a:off x="-11113" y="0"/>
            <a:ext cx="776289" cy="6858000"/>
            <a:chOff x="-11186" y="0"/>
            <a:chExt cx="775907" cy="6858000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 rot="16200000">
              <a:off x="-3046679" y="3046600"/>
              <a:ext cx="6858000" cy="76479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eaVert" anchor="ctr"/>
            <a:lstStyle/>
            <a:p>
              <a:pPr algn="ctr">
                <a:defRPr/>
              </a:pPr>
              <a:endParaRPr lang="cs-CZ" sz="3200">
                <a:solidFill>
                  <a:srgbClr val="CC0000"/>
                </a:solidFill>
                <a:latin typeface="+mn-lt"/>
              </a:endParaRPr>
            </a:p>
          </p:txBody>
        </p:sp>
        <p:pic>
          <p:nvPicPr>
            <p:cNvPr id="8" name="Obrázok 27" descr="logoa.cs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466809" y="702634"/>
              <a:ext cx="1620000" cy="447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937058"/>
              <a:ext cx="764721" cy="1044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9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3212976"/>
              <a:ext cx="764722" cy="619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0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4241007"/>
              <a:ext cx="764720" cy="9167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21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1186" y="5590118"/>
              <a:ext cx="775907" cy="1007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3171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187624" y="2912586"/>
            <a:ext cx="7580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 smtClean="0">
                <a:solidFill>
                  <a:schemeClr val="accent6">
                    <a:lumMod val="50000"/>
                  </a:schemeClr>
                </a:solidFill>
              </a:rPr>
              <a:t>Víš kdo má nejdelší jazyk?</a:t>
            </a:r>
            <a:r>
              <a:rPr lang="cs-CZ" sz="4800" dirty="0" smtClean="0"/>
              <a:t> </a:t>
            </a:r>
            <a:endParaRPr lang="cs-CZ" sz="4800" dirty="0"/>
          </a:p>
        </p:txBody>
      </p:sp>
      <p:grpSp>
        <p:nvGrpSpPr>
          <p:cNvPr id="3" name="Skupina 1"/>
          <p:cNvGrpSpPr>
            <a:grpSpLocks/>
          </p:cNvGrpSpPr>
          <p:nvPr/>
        </p:nvGrpSpPr>
        <p:grpSpPr bwMode="auto">
          <a:xfrm>
            <a:off x="-11113" y="0"/>
            <a:ext cx="776289" cy="6858000"/>
            <a:chOff x="-11186" y="0"/>
            <a:chExt cx="775907" cy="6858000"/>
          </a:xfrm>
        </p:grpSpPr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 rot="16200000">
              <a:off x="-3046679" y="3046600"/>
              <a:ext cx="6858000" cy="76479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eaVert" anchor="ctr"/>
            <a:lstStyle/>
            <a:p>
              <a:pPr algn="ctr">
                <a:defRPr/>
              </a:pPr>
              <a:endParaRPr lang="cs-CZ" sz="3200">
                <a:solidFill>
                  <a:srgbClr val="CC0000"/>
                </a:solidFill>
                <a:latin typeface="+mn-lt"/>
              </a:endParaRPr>
            </a:p>
          </p:txBody>
        </p:sp>
        <p:pic>
          <p:nvPicPr>
            <p:cNvPr id="6" name="Obrázok 27" descr="logoa.cs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466809" y="702634"/>
              <a:ext cx="1620000" cy="447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937058"/>
              <a:ext cx="764721" cy="1044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3212976"/>
              <a:ext cx="764722" cy="619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4241007"/>
              <a:ext cx="764720" cy="9167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1186" y="5590118"/>
              <a:ext cx="775907" cy="1007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5394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923928" y="2420888"/>
            <a:ext cx="51125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/>
              <a:t>Mravenečník velký</a:t>
            </a:r>
            <a:r>
              <a:rPr lang="cs-CZ" dirty="0" smtClean="0"/>
              <a:t> má nejdelší jazyk ze všech suchozemských savců. Jazyk mravenečníka hřivnatého měří až 88 cm a jedinec ho může vymrštit až 150× za minutu. Sežere zhruba 30 000 mravenců a termitů za den. </a:t>
            </a:r>
            <a:endParaRPr lang="cs-CZ" dirty="0"/>
          </a:p>
        </p:txBody>
      </p:sp>
      <p:pic>
        <p:nvPicPr>
          <p:cNvPr id="9218" name="Picture 2" descr="mravene&amp;ccaron;ník velký (Myrmecophaga tridactyla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95088"/>
            <a:ext cx="2667000" cy="200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upload.wikimedia.org/wikipedia/commons/9/92/Giant_Anteater_Santa_Barbara_Zoo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925" y="404664"/>
            <a:ext cx="3015670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upload.wikimedia.org/wikipedia/commons/thumb/9/91/Myrmecophaga_tridactyla_-_Phoenix_Zoo.jpg/1024px-Myrmecophaga_tridactyla_-_Phoenix_Zo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047393"/>
            <a:ext cx="6432649" cy="2791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Skupina 1"/>
          <p:cNvGrpSpPr>
            <a:grpSpLocks/>
          </p:cNvGrpSpPr>
          <p:nvPr/>
        </p:nvGrpSpPr>
        <p:grpSpPr bwMode="auto">
          <a:xfrm>
            <a:off x="-11113" y="0"/>
            <a:ext cx="776289" cy="6858000"/>
            <a:chOff x="-11186" y="0"/>
            <a:chExt cx="775907" cy="6858000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 rot="16200000">
              <a:off x="-3046679" y="3046600"/>
              <a:ext cx="6858000" cy="76479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eaVert" anchor="ctr"/>
            <a:lstStyle/>
            <a:p>
              <a:pPr algn="ctr">
                <a:defRPr/>
              </a:pPr>
              <a:endParaRPr lang="cs-CZ" sz="3200">
                <a:solidFill>
                  <a:srgbClr val="CC0000"/>
                </a:solidFill>
                <a:latin typeface="+mn-lt"/>
              </a:endParaRPr>
            </a:p>
          </p:txBody>
        </p:sp>
        <p:pic>
          <p:nvPicPr>
            <p:cNvPr id="8" name="Obrázok 27" descr="logoa.cs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466809" y="702634"/>
              <a:ext cx="1620000" cy="447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937058"/>
              <a:ext cx="764721" cy="1044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9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3212976"/>
              <a:ext cx="764722" cy="619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0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4241007"/>
              <a:ext cx="764720" cy="9167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21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1186" y="5590118"/>
              <a:ext cx="775907" cy="1007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0997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2051720" y="2861072"/>
            <a:ext cx="4896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 smtClean="0">
                <a:solidFill>
                  <a:schemeClr val="accent6">
                    <a:lumMod val="50000"/>
                  </a:schemeClr>
                </a:solidFill>
              </a:rPr>
              <a:t>A co nejdelší had?</a:t>
            </a:r>
            <a:r>
              <a:rPr lang="cs-CZ" sz="4800" dirty="0" smtClean="0"/>
              <a:t> </a:t>
            </a:r>
            <a:endParaRPr lang="cs-CZ" sz="4800" dirty="0"/>
          </a:p>
        </p:txBody>
      </p:sp>
      <p:grpSp>
        <p:nvGrpSpPr>
          <p:cNvPr id="3" name="Skupina 1"/>
          <p:cNvGrpSpPr>
            <a:grpSpLocks/>
          </p:cNvGrpSpPr>
          <p:nvPr/>
        </p:nvGrpSpPr>
        <p:grpSpPr bwMode="auto">
          <a:xfrm>
            <a:off x="-11113" y="0"/>
            <a:ext cx="776289" cy="6858000"/>
            <a:chOff x="-11186" y="0"/>
            <a:chExt cx="775907" cy="6858000"/>
          </a:xfrm>
        </p:grpSpPr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 rot="16200000">
              <a:off x="-3046679" y="3046600"/>
              <a:ext cx="6858000" cy="76479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eaVert" anchor="ctr"/>
            <a:lstStyle/>
            <a:p>
              <a:pPr algn="ctr">
                <a:defRPr/>
              </a:pPr>
              <a:endParaRPr lang="cs-CZ" sz="3200">
                <a:solidFill>
                  <a:srgbClr val="CC0000"/>
                </a:solidFill>
                <a:latin typeface="+mn-lt"/>
              </a:endParaRPr>
            </a:p>
          </p:txBody>
        </p:sp>
        <p:pic>
          <p:nvPicPr>
            <p:cNvPr id="6" name="Obrázok 27" descr="logoa.cs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466809" y="702634"/>
              <a:ext cx="1620000" cy="447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937058"/>
              <a:ext cx="764721" cy="1044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3212976"/>
              <a:ext cx="764722" cy="619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4241007"/>
              <a:ext cx="764720" cy="9167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1186" y="5590118"/>
              <a:ext cx="775907" cy="1007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5394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931024" y="172436"/>
            <a:ext cx="42129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Nejdelší had na světě </a:t>
            </a:r>
            <a:r>
              <a:rPr lang="cs-CZ" b="1" dirty="0" smtClean="0"/>
              <a:t>krajta mřížkovaná </a:t>
            </a:r>
            <a:r>
              <a:rPr lang="cs-CZ" dirty="0" smtClean="0"/>
              <a:t>měl délku 9,76 m. Byl uloven v roce 1912 na ostrově Celebes.</a:t>
            </a:r>
            <a:endParaRPr lang="cs-CZ" dirty="0"/>
          </a:p>
        </p:txBody>
      </p:sp>
      <p:pic>
        <p:nvPicPr>
          <p:cNvPr id="10242" name="Picture 2" descr="File:Reticulated Python 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512" y="1702850"/>
            <a:ext cx="4392488" cy="3294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File:COLLECTIE TROPENMUSEUM Python reticulatus TMnr 1000643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7" y="926633"/>
            <a:ext cx="4056529" cy="297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upload.wikimedia.org/wikipedia/commons/b/b4/Python_reticulatus_%D1%81%D0%B5%D1%82%D1%87%D0%B0%D1%82%D1%8B%D0%B9_%D0%BF%D0%B8%D1%82%D0%BE%D0%BD-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413" y="4109670"/>
            <a:ext cx="3750056" cy="2555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Skupina 1"/>
          <p:cNvGrpSpPr>
            <a:grpSpLocks/>
          </p:cNvGrpSpPr>
          <p:nvPr/>
        </p:nvGrpSpPr>
        <p:grpSpPr bwMode="auto">
          <a:xfrm>
            <a:off x="-11113" y="0"/>
            <a:ext cx="776289" cy="6858000"/>
            <a:chOff x="-11186" y="0"/>
            <a:chExt cx="775907" cy="6858000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 rot="16200000">
              <a:off x="-3046679" y="3046600"/>
              <a:ext cx="6858000" cy="76479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eaVert" anchor="ctr"/>
            <a:lstStyle/>
            <a:p>
              <a:pPr algn="ctr">
                <a:defRPr/>
              </a:pPr>
              <a:endParaRPr lang="cs-CZ" sz="3200">
                <a:solidFill>
                  <a:srgbClr val="CC0000"/>
                </a:solidFill>
                <a:latin typeface="+mn-lt"/>
              </a:endParaRPr>
            </a:p>
          </p:txBody>
        </p:sp>
        <p:pic>
          <p:nvPicPr>
            <p:cNvPr id="8" name="Obrázok 27" descr="logoa.cs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466809" y="702634"/>
              <a:ext cx="1620000" cy="447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937058"/>
              <a:ext cx="764721" cy="1044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9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3212976"/>
              <a:ext cx="764722" cy="619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0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4241007"/>
              <a:ext cx="764720" cy="9167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21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1186" y="5590118"/>
              <a:ext cx="775907" cy="1007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8255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619672" y="2861072"/>
            <a:ext cx="6984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 smtClean="0">
                <a:solidFill>
                  <a:schemeClr val="accent6">
                    <a:lumMod val="50000"/>
                  </a:schemeClr>
                </a:solidFill>
              </a:rPr>
              <a:t>A co nejdelší jedovatý had? Čím se asi živí?</a:t>
            </a:r>
            <a:r>
              <a:rPr lang="cs-CZ" sz="4800" dirty="0" smtClean="0"/>
              <a:t> </a:t>
            </a:r>
            <a:endParaRPr lang="cs-CZ" sz="4800" dirty="0"/>
          </a:p>
        </p:txBody>
      </p:sp>
      <p:grpSp>
        <p:nvGrpSpPr>
          <p:cNvPr id="3" name="Skupina 1"/>
          <p:cNvGrpSpPr>
            <a:grpSpLocks/>
          </p:cNvGrpSpPr>
          <p:nvPr/>
        </p:nvGrpSpPr>
        <p:grpSpPr bwMode="auto">
          <a:xfrm>
            <a:off x="-11113" y="0"/>
            <a:ext cx="776289" cy="6858000"/>
            <a:chOff x="-11186" y="0"/>
            <a:chExt cx="775907" cy="6858000"/>
          </a:xfrm>
        </p:grpSpPr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 rot="16200000">
              <a:off x="-3046679" y="3046600"/>
              <a:ext cx="6858000" cy="76479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eaVert" anchor="ctr"/>
            <a:lstStyle/>
            <a:p>
              <a:pPr algn="ctr">
                <a:defRPr/>
              </a:pPr>
              <a:endParaRPr lang="cs-CZ" sz="3200">
                <a:solidFill>
                  <a:srgbClr val="CC0000"/>
                </a:solidFill>
                <a:latin typeface="+mn-lt"/>
              </a:endParaRPr>
            </a:p>
          </p:txBody>
        </p:sp>
        <p:pic>
          <p:nvPicPr>
            <p:cNvPr id="6" name="Obrázok 27" descr="logoa.cs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466809" y="702634"/>
              <a:ext cx="1620000" cy="447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937058"/>
              <a:ext cx="764721" cy="1044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3212976"/>
              <a:ext cx="764722" cy="619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4241007"/>
              <a:ext cx="764720" cy="9167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1186" y="5590118"/>
              <a:ext cx="775907" cy="1007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6920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187624" y="2780928"/>
            <a:ext cx="6840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 smtClean="0">
                <a:solidFill>
                  <a:schemeClr val="accent6">
                    <a:lumMod val="50000"/>
                  </a:schemeClr>
                </a:solidFill>
              </a:rPr>
              <a:t>Kdo je největší na souši?</a:t>
            </a:r>
            <a:r>
              <a:rPr lang="cs-CZ" sz="4800" dirty="0" smtClean="0"/>
              <a:t> </a:t>
            </a:r>
            <a:endParaRPr lang="cs-CZ" sz="4800" dirty="0"/>
          </a:p>
        </p:txBody>
      </p:sp>
      <p:grpSp>
        <p:nvGrpSpPr>
          <p:cNvPr id="3" name="Skupina 1"/>
          <p:cNvGrpSpPr>
            <a:grpSpLocks/>
          </p:cNvGrpSpPr>
          <p:nvPr/>
        </p:nvGrpSpPr>
        <p:grpSpPr bwMode="auto">
          <a:xfrm>
            <a:off x="-11113" y="0"/>
            <a:ext cx="776289" cy="6858000"/>
            <a:chOff x="-11186" y="0"/>
            <a:chExt cx="775907" cy="6858000"/>
          </a:xfrm>
        </p:grpSpPr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 rot="16200000">
              <a:off x="-3046679" y="3046600"/>
              <a:ext cx="6858000" cy="76479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eaVert" anchor="ctr"/>
            <a:lstStyle/>
            <a:p>
              <a:pPr algn="ctr">
                <a:defRPr/>
              </a:pPr>
              <a:endParaRPr lang="cs-CZ" sz="3200">
                <a:solidFill>
                  <a:srgbClr val="CC0000"/>
                </a:solidFill>
                <a:latin typeface="+mn-lt"/>
              </a:endParaRPr>
            </a:p>
          </p:txBody>
        </p:sp>
        <p:pic>
          <p:nvPicPr>
            <p:cNvPr id="6" name="Obrázok 27" descr="logoa.cs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466809" y="702634"/>
              <a:ext cx="1620000" cy="447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937058"/>
              <a:ext cx="764721" cy="1044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3212976"/>
              <a:ext cx="764722" cy="619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4241007"/>
              <a:ext cx="764720" cy="9167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1186" y="5590118"/>
              <a:ext cx="775907" cy="1007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2013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683568" y="5590118"/>
            <a:ext cx="48965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Kobra královská se specializuje na lov jiných hadů.</a:t>
            </a:r>
            <a:endParaRPr lang="cs-CZ" dirty="0"/>
          </a:p>
        </p:txBody>
      </p:sp>
      <p:pic>
        <p:nvPicPr>
          <p:cNvPr id="11266" name="Picture 2" descr="http://upload.wikimedia.org/wikipedia/commons/a/a9/King-Cob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8" y="666800"/>
            <a:ext cx="6176106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upload.wikimedia.org/wikipedia/commons/thumb/1/11/A_royal_meal.jpg/330px-A_royal_me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933056"/>
            <a:ext cx="3175620" cy="2540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6414616" y="260648"/>
            <a:ext cx="27293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Nejdelším jedovatým hadem je </a:t>
            </a:r>
            <a:r>
              <a:rPr lang="cs-CZ" b="1" dirty="0" smtClean="0"/>
              <a:t>kobra královská</a:t>
            </a:r>
            <a:r>
              <a:rPr lang="cs-CZ" dirty="0" smtClean="0"/>
              <a:t>. Exemplář chovaný v Londýnské ZOO dosáhl velikosti 5,71 m při hmotnosti téměř 12 kg. Její uštknutí, pokud nedojde k podání séra, bývá pro člověka smrtelné v 50-60 % případů. </a:t>
            </a:r>
            <a:endParaRPr lang="cs-CZ" dirty="0"/>
          </a:p>
        </p:txBody>
      </p:sp>
      <p:grpSp>
        <p:nvGrpSpPr>
          <p:cNvPr id="6" name="Skupina 1"/>
          <p:cNvGrpSpPr>
            <a:grpSpLocks/>
          </p:cNvGrpSpPr>
          <p:nvPr/>
        </p:nvGrpSpPr>
        <p:grpSpPr bwMode="auto">
          <a:xfrm>
            <a:off x="-11113" y="0"/>
            <a:ext cx="776289" cy="6858000"/>
            <a:chOff x="-11186" y="0"/>
            <a:chExt cx="775907" cy="6858000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 rot="16200000">
              <a:off x="-3046679" y="3046600"/>
              <a:ext cx="6858000" cy="76479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eaVert" anchor="ctr"/>
            <a:lstStyle/>
            <a:p>
              <a:pPr algn="ctr">
                <a:defRPr/>
              </a:pPr>
              <a:endParaRPr lang="cs-CZ" sz="3200">
                <a:solidFill>
                  <a:srgbClr val="CC0000"/>
                </a:solidFill>
                <a:latin typeface="+mn-lt"/>
              </a:endParaRPr>
            </a:p>
          </p:txBody>
        </p:sp>
        <p:pic>
          <p:nvPicPr>
            <p:cNvPr id="8" name="Obrázok 27" descr="logoa.cs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466809" y="702634"/>
              <a:ext cx="1620000" cy="447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937058"/>
              <a:ext cx="764721" cy="1044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3212976"/>
              <a:ext cx="764722" cy="619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0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4241007"/>
              <a:ext cx="764720" cy="9167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2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1186" y="5590118"/>
              <a:ext cx="775907" cy="1007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8255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619672" y="2861072"/>
            <a:ext cx="6984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 smtClean="0">
                <a:solidFill>
                  <a:schemeClr val="accent6">
                    <a:lumMod val="50000"/>
                  </a:schemeClr>
                </a:solidFill>
              </a:rPr>
              <a:t>Kdo běhá nejrychleji?</a:t>
            </a:r>
            <a:r>
              <a:rPr lang="cs-CZ" sz="4800" dirty="0" smtClean="0"/>
              <a:t> </a:t>
            </a:r>
            <a:endParaRPr lang="cs-CZ" sz="4800" dirty="0"/>
          </a:p>
        </p:txBody>
      </p:sp>
      <p:grpSp>
        <p:nvGrpSpPr>
          <p:cNvPr id="3" name="Skupina 1"/>
          <p:cNvGrpSpPr>
            <a:grpSpLocks/>
          </p:cNvGrpSpPr>
          <p:nvPr/>
        </p:nvGrpSpPr>
        <p:grpSpPr bwMode="auto">
          <a:xfrm>
            <a:off x="-11113" y="0"/>
            <a:ext cx="776289" cy="6858000"/>
            <a:chOff x="-11186" y="0"/>
            <a:chExt cx="775907" cy="6858000"/>
          </a:xfrm>
        </p:grpSpPr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 rot="16200000">
              <a:off x="-3046679" y="3046600"/>
              <a:ext cx="6858000" cy="76479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eaVert" anchor="ctr"/>
            <a:lstStyle/>
            <a:p>
              <a:pPr algn="ctr">
                <a:defRPr/>
              </a:pPr>
              <a:endParaRPr lang="cs-CZ" sz="3200">
                <a:solidFill>
                  <a:srgbClr val="CC0000"/>
                </a:solidFill>
                <a:latin typeface="+mn-lt"/>
              </a:endParaRPr>
            </a:p>
          </p:txBody>
        </p:sp>
        <p:pic>
          <p:nvPicPr>
            <p:cNvPr id="6" name="Obrázok 27" descr="logoa.cs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466809" y="702634"/>
              <a:ext cx="1620000" cy="447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937058"/>
              <a:ext cx="764721" cy="1044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3212976"/>
              <a:ext cx="764722" cy="619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4241007"/>
              <a:ext cx="764720" cy="9167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1186" y="5590118"/>
              <a:ext cx="775907" cy="1007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4296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043608" y="2132856"/>
            <a:ext cx="4248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Nejrychlejší pozemní zvíře na krátkou vzdálenost je </a:t>
            </a:r>
            <a:r>
              <a:rPr lang="cs-CZ" b="1" dirty="0" smtClean="0"/>
              <a:t>gepard štíhlý</a:t>
            </a:r>
            <a:r>
              <a:rPr lang="cs-CZ" dirty="0" smtClean="0"/>
              <a:t>. Vyvine rychlost přes 110km v hodině, krátkodobě dokonce až 130 km/h. </a:t>
            </a:r>
            <a:endParaRPr lang="cs-CZ" dirty="0"/>
          </a:p>
        </p:txBody>
      </p:sp>
      <p:pic>
        <p:nvPicPr>
          <p:cNvPr id="12290" name="Picture 2" descr="Popis obrázku chyb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12654"/>
            <a:ext cx="2619375" cy="178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upload.wikimedia.org/wikipedia/commons/thumb/f/fd/Maasai_Mara_Cheetah_2.jpg/330px-Maasai_Mara_Cheetah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733020"/>
            <a:ext cx="2981408" cy="3984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://farm4.staticflickr.com/3340/3316590723_0caa47d91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32" y="3441277"/>
            <a:ext cx="4762500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http://upload.wikimedia.org/wikipedia/commons/1/11/Cheetah_Kruger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91" t="21838"/>
          <a:stretch/>
        </p:blipFill>
        <p:spPr bwMode="auto">
          <a:xfrm>
            <a:off x="4932040" y="212654"/>
            <a:ext cx="3483855" cy="2208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Skupina 1"/>
          <p:cNvGrpSpPr>
            <a:grpSpLocks/>
          </p:cNvGrpSpPr>
          <p:nvPr/>
        </p:nvGrpSpPr>
        <p:grpSpPr bwMode="auto">
          <a:xfrm>
            <a:off x="-11113" y="0"/>
            <a:ext cx="776289" cy="6858000"/>
            <a:chOff x="-11186" y="0"/>
            <a:chExt cx="775907" cy="6858000"/>
          </a:xfrm>
        </p:grpSpPr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 rot="16200000">
              <a:off x="-3046679" y="3046600"/>
              <a:ext cx="6858000" cy="76479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eaVert" anchor="ctr"/>
            <a:lstStyle/>
            <a:p>
              <a:pPr algn="ctr">
                <a:defRPr/>
              </a:pPr>
              <a:endParaRPr lang="cs-CZ" sz="3200">
                <a:solidFill>
                  <a:srgbClr val="CC0000"/>
                </a:solidFill>
                <a:latin typeface="+mn-lt"/>
              </a:endParaRPr>
            </a:p>
          </p:txBody>
        </p:sp>
        <p:pic>
          <p:nvPicPr>
            <p:cNvPr id="9" name="Obrázok 27" descr="logoa.cs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466809" y="702634"/>
              <a:ext cx="1620000" cy="447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8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937058"/>
              <a:ext cx="764721" cy="1044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9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3212976"/>
              <a:ext cx="764722" cy="619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20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4241007"/>
              <a:ext cx="764720" cy="9167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21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1186" y="5590118"/>
              <a:ext cx="775907" cy="1007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8255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899592" y="2861072"/>
            <a:ext cx="8424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 smtClean="0">
                <a:solidFill>
                  <a:schemeClr val="accent6">
                    <a:lumMod val="50000"/>
                  </a:schemeClr>
                </a:solidFill>
              </a:rPr>
              <a:t>A co rychlý hmyz? Kdo vítězí?</a:t>
            </a:r>
            <a:endParaRPr lang="cs-CZ" sz="4800" dirty="0"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3" name="Skupina 1"/>
          <p:cNvGrpSpPr>
            <a:grpSpLocks/>
          </p:cNvGrpSpPr>
          <p:nvPr/>
        </p:nvGrpSpPr>
        <p:grpSpPr bwMode="auto">
          <a:xfrm>
            <a:off x="-11113" y="0"/>
            <a:ext cx="776289" cy="6858000"/>
            <a:chOff x="-11186" y="0"/>
            <a:chExt cx="775907" cy="6858000"/>
          </a:xfrm>
        </p:grpSpPr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 rot="16200000">
              <a:off x="-3046679" y="3046600"/>
              <a:ext cx="6858000" cy="76479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eaVert" anchor="ctr"/>
            <a:lstStyle/>
            <a:p>
              <a:pPr algn="ctr">
                <a:defRPr/>
              </a:pPr>
              <a:endParaRPr lang="cs-CZ" sz="3200">
                <a:solidFill>
                  <a:srgbClr val="CC0000"/>
                </a:solidFill>
                <a:latin typeface="+mn-lt"/>
              </a:endParaRPr>
            </a:p>
          </p:txBody>
        </p:sp>
        <p:pic>
          <p:nvPicPr>
            <p:cNvPr id="6" name="Obrázok 27" descr="logoa.cs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466809" y="702634"/>
              <a:ext cx="1620000" cy="447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937058"/>
              <a:ext cx="764721" cy="1044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3212976"/>
              <a:ext cx="764722" cy="619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4241007"/>
              <a:ext cx="764720" cy="9167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1186" y="5590118"/>
              <a:ext cx="775907" cy="1007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7633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499992" y="260648"/>
            <a:ext cx="42484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Nejrychlejším hmyzím běžcem na suché zemi </a:t>
            </a:r>
            <a:r>
              <a:rPr lang="cs-CZ" dirty="0" smtClean="0"/>
              <a:t>je </a:t>
            </a:r>
            <a:r>
              <a:rPr lang="cs-CZ" b="1" dirty="0" smtClean="0"/>
              <a:t>šváb americký</a:t>
            </a:r>
            <a:r>
              <a:rPr lang="cs-CZ" dirty="0" smtClean="0"/>
              <a:t>. Nejvyšším </a:t>
            </a:r>
            <a:r>
              <a:rPr lang="cs-CZ" dirty="0"/>
              <a:t>změřeným údajem z roku 1991 je 5,4 km/h neboli 50 délek těla za </a:t>
            </a:r>
            <a:r>
              <a:rPr lang="cs-CZ" dirty="0" smtClean="0"/>
              <a:t>sekundu. Ovšem </a:t>
            </a:r>
            <a:r>
              <a:rPr lang="cs-CZ" dirty="0"/>
              <a:t>v poměru k velikosti tohoto hmyzu jde o úžasný výkon. Ve stejném poměru </a:t>
            </a:r>
            <a:r>
              <a:rPr lang="cs-CZ" dirty="0" smtClean="0"/>
              <a:t>k tělu by </a:t>
            </a:r>
            <a:r>
              <a:rPr lang="cs-CZ" dirty="0"/>
              <a:t>člověk musel běžet rychlostí 330 km/h</a:t>
            </a:r>
            <a:r>
              <a:rPr lang="cs-CZ" dirty="0" smtClean="0"/>
              <a:t>!</a:t>
            </a:r>
            <a:endParaRPr lang="cs-CZ" dirty="0"/>
          </a:p>
        </p:txBody>
      </p:sp>
      <p:pic>
        <p:nvPicPr>
          <p:cNvPr id="13314" name="Picture 2" descr="http://upload.wikimedia.org/wikipedia/commons/3/3b/American-cockroa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128" y="2571229"/>
            <a:ext cx="8201808" cy="3831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upload.wikimedia.org/wikipedia/commons/0/0c/Amerikanische_Gro%C3%9Fschabe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44177"/>
            <a:ext cx="2952328" cy="2215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Skupina 1"/>
          <p:cNvGrpSpPr>
            <a:grpSpLocks/>
          </p:cNvGrpSpPr>
          <p:nvPr/>
        </p:nvGrpSpPr>
        <p:grpSpPr bwMode="auto">
          <a:xfrm>
            <a:off x="-11113" y="0"/>
            <a:ext cx="776289" cy="6858000"/>
            <a:chOff x="-11186" y="0"/>
            <a:chExt cx="775907" cy="6858000"/>
          </a:xfrm>
        </p:grpSpPr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 rot="16200000">
              <a:off x="-3046679" y="3046600"/>
              <a:ext cx="6858000" cy="76479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eaVert" anchor="ctr"/>
            <a:lstStyle/>
            <a:p>
              <a:pPr algn="ctr">
                <a:defRPr/>
              </a:pPr>
              <a:endParaRPr lang="cs-CZ" sz="3200">
                <a:solidFill>
                  <a:srgbClr val="CC0000"/>
                </a:solidFill>
                <a:latin typeface="+mn-lt"/>
              </a:endParaRPr>
            </a:p>
          </p:txBody>
        </p:sp>
        <p:pic>
          <p:nvPicPr>
            <p:cNvPr id="7" name="Obrázok 27" descr="logoa.cs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466809" y="702634"/>
              <a:ext cx="1620000" cy="447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937058"/>
              <a:ext cx="764721" cy="1044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3212976"/>
              <a:ext cx="764722" cy="619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0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4241007"/>
              <a:ext cx="764720" cy="9167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1186" y="5590118"/>
              <a:ext cx="775907" cy="1007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5444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43438" y="2861072"/>
            <a:ext cx="91085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dirty="0" smtClean="0">
                <a:solidFill>
                  <a:schemeClr val="accent6">
                    <a:lumMod val="50000"/>
                  </a:schemeClr>
                </a:solidFill>
              </a:rPr>
              <a:t>Kdo patří mezi ty opravdu pomalé suchozemce?</a:t>
            </a:r>
            <a:endParaRPr lang="cs-CZ" sz="4800" dirty="0"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3" name="Skupina 1"/>
          <p:cNvGrpSpPr>
            <a:grpSpLocks/>
          </p:cNvGrpSpPr>
          <p:nvPr/>
        </p:nvGrpSpPr>
        <p:grpSpPr bwMode="auto">
          <a:xfrm>
            <a:off x="-11113" y="0"/>
            <a:ext cx="776289" cy="6858000"/>
            <a:chOff x="-11186" y="0"/>
            <a:chExt cx="775907" cy="6858000"/>
          </a:xfrm>
        </p:grpSpPr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 rot="16200000">
              <a:off x="-3046679" y="3046600"/>
              <a:ext cx="6858000" cy="76479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eaVert" anchor="ctr"/>
            <a:lstStyle/>
            <a:p>
              <a:pPr algn="ctr">
                <a:defRPr/>
              </a:pPr>
              <a:endParaRPr lang="cs-CZ" sz="3200">
                <a:solidFill>
                  <a:srgbClr val="CC0000"/>
                </a:solidFill>
                <a:latin typeface="+mn-lt"/>
              </a:endParaRPr>
            </a:p>
          </p:txBody>
        </p:sp>
        <p:pic>
          <p:nvPicPr>
            <p:cNvPr id="6" name="Obrázok 27" descr="logoa.cs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466809" y="702634"/>
              <a:ext cx="1620000" cy="447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937058"/>
              <a:ext cx="764721" cy="1044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3212976"/>
              <a:ext cx="764722" cy="619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4241007"/>
              <a:ext cx="764720" cy="9167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1186" y="5590118"/>
              <a:ext cx="775907" cy="1007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8526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851920" y="5589240"/>
            <a:ext cx="51125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Mezi nejpomalejší živočichy patří </a:t>
            </a:r>
            <a:r>
              <a:rPr lang="cs-CZ" b="1" dirty="0" smtClean="0"/>
              <a:t>hlemýžď zahradní</a:t>
            </a:r>
            <a:r>
              <a:rPr lang="cs-CZ" dirty="0" smtClean="0"/>
              <a:t>. Jeho rychlost je 0,233cm/s. Stovku by tak urazil za 12 hodin. </a:t>
            </a:r>
            <a:endParaRPr lang="cs-CZ" dirty="0"/>
          </a:p>
        </p:txBody>
      </p:sp>
      <p:pic>
        <p:nvPicPr>
          <p:cNvPr id="14338" name="Picture 2" descr="hlemý&amp;zcaron;&amp;dcaron; zahradn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56" y="3789040"/>
            <a:ext cx="3360373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upload.wikimedia.org/wikipedia/commons/7/72/Snail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853" y="1475354"/>
            <a:ext cx="4501635" cy="3375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http://upload.wikimedia.org/wikipedia/commons/8/8c/Helix_pomatia_june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63" y="255709"/>
            <a:ext cx="3877592" cy="2907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Skupina 1"/>
          <p:cNvGrpSpPr>
            <a:grpSpLocks/>
          </p:cNvGrpSpPr>
          <p:nvPr/>
        </p:nvGrpSpPr>
        <p:grpSpPr bwMode="auto">
          <a:xfrm>
            <a:off x="-11113" y="0"/>
            <a:ext cx="776289" cy="6858000"/>
            <a:chOff x="-11186" y="0"/>
            <a:chExt cx="775907" cy="6858000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 rot="16200000">
              <a:off x="-3046679" y="3046600"/>
              <a:ext cx="6858000" cy="76479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eaVert" anchor="ctr"/>
            <a:lstStyle/>
            <a:p>
              <a:pPr algn="ctr">
                <a:defRPr/>
              </a:pPr>
              <a:endParaRPr lang="cs-CZ" sz="3200">
                <a:solidFill>
                  <a:srgbClr val="CC0000"/>
                </a:solidFill>
                <a:latin typeface="+mn-lt"/>
              </a:endParaRPr>
            </a:p>
          </p:txBody>
        </p:sp>
        <p:pic>
          <p:nvPicPr>
            <p:cNvPr id="8" name="Obrázok 27" descr="logoa.cs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466809" y="702634"/>
              <a:ext cx="1620000" cy="447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937058"/>
              <a:ext cx="764721" cy="1044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9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3212976"/>
              <a:ext cx="764722" cy="619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0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4241007"/>
              <a:ext cx="764720" cy="9167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21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1186" y="5590118"/>
              <a:ext cx="775907" cy="1007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28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899592" y="2861072"/>
            <a:ext cx="76328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 smtClean="0">
                <a:solidFill>
                  <a:schemeClr val="accent6">
                    <a:lumMod val="50000"/>
                  </a:schemeClr>
                </a:solidFill>
              </a:rPr>
              <a:t>A co nejrychlejší ryba světa? </a:t>
            </a:r>
          </a:p>
          <a:p>
            <a:r>
              <a:rPr lang="cs-CZ" sz="4800" dirty="0" smtClean="0">
                <a:solidFill>
                  <a:schemeClr val="accent6">
                    <a:lumMod val="50000"/>
                  </a:schemeClr>
                </a:solidFill>
              </a:rPr>
              <a:t>A poznáš vítěze u nás?</a:t>
            </a:r>
            <a:endParaRPr lang="cs-CZ" sz="4800" dirty="0"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3" name="Skupina 1"/>
          <p:cNvGrpSpPr>
            <a:grpSpLocks/>
          </p:cNvGrpSpPr>
          <p:nvPr/>
        </p:nvGrpSpPr>
        <p:grpSpPr bwMode="auto">
          <a:xfrm>
            <a:off x="-11113" y="0"/>
            <a:ext cx="776289" cy="6858000"/>
            <a:chOff x="-11186" y="0"/>
            <a:chExt cx="775907" cy="6858000"/>
          </a:xfrm>
        </p:grpSpPr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 rot="16200000">
              <a:off x="-3046679" y="3046600"/>
              <a:ext cx="6858000" cy="76479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eaVert" anchor="ctr"/>
            <a:lstStyle/>
            <a:p>
              <a:pPr algn="ctr">
                <a:defRPr/>
              </a:pPr>
              <a:endParaRPr lang="cs-CZ" sz="3200">
                <a:solidFill>
                  <a:srgbClr val="CC0000"/>
                </a:solidFill>
                <a:latin typeface="+mn-lt"/>
              </a:endParaRPr>
            </a:p>
          </p:txBody>
        </p:sp>
        <p:pic>
          <p:nvPicPr>
            <p:cNvPr id="6" name="Obrázok 27" descr="logoa.cs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466809" y="702634"/>
              <a:ext cx="1620000" cy="447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937058"/>
              <a:ext cx="764721" cy="1044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3212976"/>
              <a:ext cx="764722" cy="619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4241007"/>
              <a:ext cx="764720" cy="9167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1186" y="5590118"/>
              <a:ext cx="775907" cy="1007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8526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923928" y="76470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 smtClean="0"/>
              <a:t>Nejrychlejším </a:t>
            </a:r>
            <a:r>
              <a:rPr lang="cs-CZ" dirty="0"/>
              <a:t>vodním obratlovcem </a:t>
            </a:r>
            <a:r>
              <a:rPr lang="cs-CZ" dirty="0" smtClean="0"/>
              <a:t>planety je  </a:t>
            </a:r>
            <a:r>
              <a:rPr lang="cs-CZ" b="1" dirty="0" smtClean="0"/>
              <a:t>plachetník </a:t>
            </a:r>
            <a:r>
              <a:rPr lang="cs-CZ" b="1" dirty="0" err="1" smtClean="0"/>
              <a:t>širokoploutvý</a:t>
            </a:r>
            <a:r>
              <a:rPr lang="cs-CZ" dirty="0" smtClean="0"/>
              <a:t>. Tato tři metry velká oceánská ryba má tělo torpédového tvaru a dosahuje rychlost až 109 km v hodině. </a:t>
            </a:r>
            <a:endParaRPr lang="cs-CZ" dirty="0"/>
          </a:p>
        </p:txBody>
      </p:sp>
      <p:pic>
        <p:nvPicPr>
          <p:cNvPr id="15362" name="Picture 2" descr="File:Istiophorus platypterus 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088" y="1916832"/>
            <a:ext cx="5544616" cy="2980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File:Portrait of author Ernest Hemingway posing with sailfish Key West, Florid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7" y="404664"/>
            <a:ext cx="3039227" cy="5201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http://upload.wikimedia.org/wikipedia/commons/b/b9/Atlantic_blue_marli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053" y="4375680"/>
            <a:ext cx="3333750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Skupina 1"/>
          <p:cNvGrpSpPr>
            <a:grpSpLocks/>
          </p:cNvGrpSpPr>
          <p:nvPr/>
        </p:nvGrpSpPr>
        <p:grpSpPr bwMode="auto">
          <a:xfrm>
            <a:off x="-11113" y="0"/>
            <a:ext cx="776289" cy="6858000"/>
            <a:chOff x="-11186" y="0"/>
            <a:chExt cx="775907" cy="6858000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 rot="16200000">
              <a:off x="-3046679" y="3046600"/>
              <a:ext cx="6858000" cy="76479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eaVert" anchor="ctr"/>
            <a:lstStyle/>
            <a:p>
              <a:pPr algn="ctr">
                <a:defRPr/>
              </a:pPr>
              <a:endParaRPr lang="cs-CZ" sz="3200">
                <a:solidFill>
                  <a:srgbClr val="CC0000"/>
                </a:solidFill>
                <a:latin typeface="+mn-lt"/>
              </a:endParaRPr>
            </a:p>
          </p:txBody>
        </p:sp>
        <p:pic>
          <p:nvPicPr>
            <p:cNvPr id="8" name="Obrázok 27" descr="logoa.cs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466809" y="702634"/>
              <a:ext cx="1620000" cy="447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937058"/>
              <a:ext cx="764721" cy="1044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9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3212976"/>
              <a:ext cx="764722" cy="619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0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4241007"/>
              <a:ext cx="764720" cy="9167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21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1186" y="5590118"/>
              <a:ext cx="775907" cy="1007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0522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267744" y="3211235"/>
            <a:ext cx="4680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Naše nejrychlejší ryba je nepůvodní druh - </a:t>
            </a:r>
            <a:r>
              <a:rPr lang="cs-CZ" b="1" dirty="0" smtClean="0"/>
              <a:t>pstruh duhový</a:t>
            </a:r>
            <a:r>
              <a:rPr lang="cs-CZ" dirty="0" smtClean="0"/>
              <a:t>. Dokáže plavat rychlostí až 29 km/hod.</a:t>
            </a:r>
            <a:endParaRPr lang="cs-CZ" dirty="0"/>
          </a:p>
        </p:txBody>
      </p:sp>
      <p:pic>
        <p:nvPicPr>
          <p:cNvPr id="16388" name="Picture 4" descr="http://upload.wikimedia.org/wikipedia/commons/thumb/3/30/Oncorhynchus_mykiss_%D1%83_%D0%91%D1%83%D0%B4%D0%B0%D0%BF%D0%B5%D1%88%D1%86%D0%BA%D1%96%D0%BC_%D0%90%D0%BA%D0%B5%D0%B0%D0%BD%D0%B0%D1%80%D1%8B%D1%83%D0%BC%D0%B5_11.JPG/1024px-Oncorhynchus_mykiss_%D1%83_%D0%91%D1%83%D0%B4%D0%B0%D0%BF%D0%B5%D1%88%D1%86%D0%BA%D1%96%D0%BC_%D0%90%D0%BA%D0%B5%D0%B0%D0%BD%D0%B0%D1%80%D1%8B%D1%83%D0%BC%D0%B5_1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01" b="13914"/>
          <a:stretch/>
        </p:blipFill>
        <p:spPr bwMode="auto">
          <a:xfrm>
            <a:off x="1403648" y="116632"/>
            <a:ext cx="6264696" cy="293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2" name="Picture 8" descr="http://upload.wikimedia.org/wikipedia/commons/a/a6/Oncorhynchus_mykiss_01_by-dp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185" y="4517292"/>
            <a:ext cx="8207304" cy="1847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Skupina 1"/>
          <p:cNvGrpSpPr>
            <a:grpSpLocks/>
          </p:cNvGrpSpPr>
          <p:nvPr/>
        </p:nvGrpSpPr>
        <p:grpSpPr bwMode="auto">
          <a:xfrm>
            <a:off x="-11113" y="0"/>
            <a:ext cx="776289" cy="6858000"/>
            <a:chOff x="-11186" y="0"/>
            <a:chExt cx="775907" cy="6858000"/>
          </a:xfrm>
        </p:grpSpPr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 rot="16200000">
              <a:off x="-3046679" y="3046600"/>
              <a:ext cx="6858000" cy="76479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eaVert" anchor="ctr"/>
            <a:lstStyle/>
            <a:p>
              <a:pPr algn="ctr">
                <a:defRPr/>
              </a:pPr>
              <a:endParaRPr lang="cs-CZ" sz="3200">
                <a:solidFill>
                  <a:srgbClr val="CC0000"/>
                </a:solidFill>
                <a:latin typeface="+mn-lt"/>
              </a:endParaRPr>
            </a:p>
          </p:txBody>
        </p:sp>
        <p:pic>
          <p:nvPicPr>
            <p:cNvPr id="7" name="Obrázok 27" descr="logoa.cs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466809" y="702634"/>
              <a:ext cx="1620000" cy="447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937058"/>
              <a:ext cx="764721" cy="1044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3212976"/>
              <a:ext cx="764722" cy="619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0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4241007"/>
              <a:ext cx="764720" cy="9167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1186" y="5590118"/>
              <a:ext cx="775907" cy="1007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28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4139952" y="511512"/>
            <a:ext cx="47160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>
                <a:cs typeface="Times New Roman" panose="02020603050405020304" pitchFamily="18" charset="0"/>
              </a:rPr>
              <a:t>Nejtěžším suchozemským zvířetem je </a:t>
            </a:r>
            <a:r>
              <a:rPr lang="cs-CZ" b="1" dirty="0" smtClean="0">
                <a:cs typeface="Times New Roman" panose="02020603050405020304" pitchFamily="18" charset="0"/>
              </a:rPr>
              <a:t>slon africký </a:t>
            </a:r>
            <a:r>
              <a:rPr lang="cs-CZ" dirty="0" smtClean="0">
                <a:cs typeface="Times New Roman" panose="02020603050405020304" pitchFamily="18" charset="0"/>
              </a:rPr>
              <a:t>- váží až 7,5 tuny. Dorůstá výšky až 4 m. Denně musí spořádat až 225 kg potravy a </a:t>
            </a:r>
            <a:r>
              <a:rPr lang="cs-CZ" dirty="0" smtClean="0"/>
              <a:t>vyprodukuje denně až 180 kg trusu a 40-60 litrů moči.</a:t>
            </a:r>
            <a:endParaRPr lang="cs-CZ" dirty="0"/>
          </a:p>
        </p:txBody>
      </p:sp>
      <p:pic>
        <p:nvPicPr>
          <p:cNvPr id="4098" name="Picture 2" descr="http://upload.wikimedia.org/wikipedia/commons/0/09/Elephant_Kruger_20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22" y="1163301"/>
            <a:ext cx="3891367" cy="2592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pixabay.com/static/uploads/photo/2013/05/17/07/12/the-elephant-111695_6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016" y="2636912"/>
            <a:ext cx="4386952" cy="2920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pixabay.com/static/uploads/photo/2014/03/02/20/23/baby-elephant-278522_64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254575"/>
            <a:ext cx="3059832" cy="203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Skupina 1"/>
          <p:cNvGrpSpPr>
            <a:grpSpLocks/>
          </p:cNvGrpSpPr>
          <p:nvPr/>
        </p:nvGrpSpPr>
        <p:grpSpPr bwMode="auto">
          <a:xfrm>
            <a:off x="-11113" y="0"/>
            <a:ext cx="776289" cy="6858000"/>
            <a:chOff x="-11186" y="0"/>
            <a:chExt cx="775907" cy="6858000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 rot="16200000">
              <a:off x="-3046679" y="3046600"/>
              <a:ext cx="6858000" cy="76479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eaVert" anchor="ctr"/>
            <a:lstStyle/>
            <a:p>
              <a:pPr algn="ctr">
                <a:defRPr/>
              </a:pPr>
              <a:endParaRPr lang="cs-CZ" sz="3200">
                <a:solidFill>
                  <a:srgbClr val="CC0000"/>
                </a:solidFill>
                <a:latin typeface="+mn-lt"/>
              </a:endParaRPr>
            </a:p>
          </p:txBody>
        </p:sp>
        <p:pic>
          <p:nvPicPr>
            <p:cNvPr id="8" name="Obrázok 27" descr="logoa.cs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466809" y="702634"/>
              <a:ext cx="1620000" cy="447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937058"/>
              <a:ext cx="764721" cy="1044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9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3212976"/>
              <a:ext cx="764722" cy="619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0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4241007"/>
              <a:ext cx="764720" cy="9167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21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1186" y="5590118"/>
              <a:ext cx="775907" cy="1007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8255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403648" y="2861072"/>
            <a:ext cx="6624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 smtClean="0">
                <a:solidFill>
                  <a:schemeClr val="accent6">
                    <a:lumMod val="50000"/>
                  </a:schemeClr>
                </a:solidFill>
              </a:rPr>
              <a:t>A co nejpomalejší ryba?</a:t>
            </a:r>
            <a:endParaRPr lang="cs-CZ" sz="4800" dirty="0"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3" name="Skupina 1"/>
          <p:cNvGrpSpPr>
            <a:grpSpLocks/>
          </p:cNvGrpSpPr>
          <p:nvPr/>
        </p:nvGrpSpPr>
        <p:grpSpPr bwMode="auto">
          <a:xfrm>
            <a:off x="-11113" y="0"/>
            <a:ext cx="776289" cy="6858000"/>
            <a:chOff x="-11186" y="0"/>
            <a:chExt cx="775907" cy="6858000"/>
          </a:xfrm>
        </p:grpSpPr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 rot="16200000">
              <a:off x="-3046679" y="3046600"/>
              <a:ext cx="6858000" cy="76479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eaVert" anchor="ctr"/>
            <a:lstStyle/>
            <a:p>
              <a:pPr algn="ctr">
                <a:defRPr/>
              </a:pPr>
              <a:endParaRPr lang="cs-CZ" sz="3200">
                <a:solidFill>
                  <a:srgbClr val="CC0000"/>
                </a:solidFill>
                <a:latin typeface="+mn-lt"/>
              </a:endParaRPr>
            </a:p>
          </p:txBody>
        </p:sp>
        <p:pic>
          <p:nvPicPr>
            <p:cNvPr id="6" name="Obrázok 27" descr="logoa.cs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466809" y="702634"/>
              <a:ext cx="1620000" cy="447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937058"/>
              <a:ext cx="764721" cy="1044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3212976"/>
              <a:ext cx="764722" cy="619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4241007"/>
              <a:ext cx="764720" cy="9167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1186" y="5590118"/>
              <a:ext cx="775907" cy="1007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4495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889280" y="966457"/>
            <a:ext cx="37444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Mezi nejpomalejší ryby na světě patří </a:t>
            </a:r>
            <a:r>
              <a:rPr lang="cs-CZ" b="1" dirty="0" smtClean="0"/>
              <a:t>mořští koníčci</a:t>
            </a:r>
            <a:r>
              <a:rPr lang="cs-CZ" dirty="0" smtClean="0"/>
              <a:t>. </a:t>
            </a:r>
            <a:r>
              <a:rPr lang="cs-CZ" dirty="0"/>
              <a:t>N</a:t>
            </a:r>
            <a:r>
              <a:rPr lang="cs-CZ" dirty="0" smtClean="0"/>
              <a:t>ejsou schopni plavat proti proudu, a aby je nesmetl,  přidržují se svými chápavými ocasy korálů a mořských rostlin.  Jejich rychlost je maximálně 0,016 km/h.  </a:t>
            </a:r>
          </a:p>
          <a:p>
            <a:endParaRPr lang="cs-CZ" dirty="0"/>
          </a:p>
        </p:txBody>
      </p:sp>
      <p:pic>
        <p:nvPicPr>
          <p:cNvPr id="17410" name="Picture 2" descr="Koní&amp;ccaron;ek mo&amp;rcaron;sk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930" y="404662"/>
            <a:ext cx="209550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File:DSC28100, Zebrasnout Seahorse, Monterey Bay Aquarium, Monterey, California, USA (692027493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140968"/>
            <a:ext cx="2720076" cy="3626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6" name="Picture 8" descr="File:Lined Seahorse straight tai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47224"/>
            <a:ext cx="2286174" cy="3458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8" name="Picture 10" descr="http://upload.wikimedia.org/wikipedia/commons/thumb/c/c7/PikiWiki_Israel_29379_Seahorse_in_Eilat.JPG/1280px-PikiWiki_Israel_29379_Seahorse_in_Eila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764" y="4005064"/>
            <a:ext cx="3236888" cy="2426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Skupina 1"/>
          <p:cNvGrpSpPr>
            <a:grpSpLocks/>
          </p:cNvGrpSpPr>
          <p:nvPr/>
        </p:nvGrpSpPr>
        <p:grpSpPr bwMode="auto">
          <a:xfrm>
            <a:off x="-11113" y="0"/>
            <a:ext cx="776289" cy="6858000"/>
            <a:chOff x="-11186" y="0"/>
            <a:chExt cx="775907" cy="6858000"/>
          </a:xfrm>
        </p:grpSpPr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 rot="16200000">
              <a:off x="-3046679" y="3046600"/>
              <a:ext cx="6858000" cy="76479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eaVert" anchor="ctr"/>
            <a:lstStyle/>
            <a:p>
              <a:pPr algn="ctr">
                <a:defRPr/>
              </a:pPr>
              <a:endParaRPr lang="cs-CZ" sz="3200">
                <a:solidFill>
                  <a:srgbClr val="CC0000"/>
                </a:solidFill>
                <a:latin typeface="+mn-lt"/>
              </a:endParaRPr>
            </a:p>
          </p:txBody>
        </p:sp>
        <p:pic>
          <p:nvPicPr>
            <p:cNvPr id="9" name="Obrázok 27" descr="logoa.cs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466809" y="702634"/>
              <a:ext cx="1620000" cy="447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8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937058"/>
              <a:ext cx="764721" cy="1044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9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3212976"/>
              <a:ext cx="764722" cy="619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20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4241007"/>
              <a:ext cx="764720" cy="9167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21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1186" y="5590118"/>
              <a:ext cx="775907" cy="1007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28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033920" y="2861072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 smtClean="0">
                <a:solidFill>
                  <a:schemeClr val="accent6">
                    <a:lumMod val="50000"/>
                  </a:schemeClr>
                </a:solidFill>
              </a:rPr>
              <a:t>Kdo plave ze </a:t>
            </a:r>
            <a:r>
              <a:rPr lang="cs-CZ" sz="4800" dirty="0" err="1" smtClean="0">
                <a:solidFill>
                  <a:schemeClr val="accent6">
                    <a:lumMod val="50000"/>
                  </a:schemeClr>
                </a:solidFill>
              </a:rPr>
              <a:t>savcu</a:t>
            </a:r>
            <a:r>
              <a:rPr lang="cs-CZ" sz="4800" dirty="0" smtClean="0">
                <a:solidFill>
                  <a:schemeClr val="accent6">
                    <a:lumMod val="50000"/>
                  </a:schemeClr>
                </a:solidFill>
              </a:rPr>
              <a:t> nejrychleji?</a:t>
            </a:r>
            <a:endParaRPr lang="cs-CZ" sz="4800" dirty="0"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3" name="Skupina 1"/>
          <p:cNvGrpSpPr>
            <a:grpSpLocks/>
          </p:cNvGrpSpPr>
          <p:nvPr/>
        </p:nvGrpSpPr>
        <p:grpSpPr bwMode="auto">
          <a:xfrm>
            <a:off x="-11113" y="0"/>
            <a:ext cx="776289" cy="6858000"/>
            <a:chOff x="-11186" y="0"/>
            <a:chExt cx="775907" cy="6858000"/>
          </a:xfrm>
        </p:grpSpPr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 rot="16200000">
              <a:off x="-3046679" y="3046600"/>
              <a:ext cx="6858000" cy="76479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eaVert" anchor="ctr"/>
            <a:lstStyle/>
            <a:p>
              <a:pPr algn="ctr">
                <a:defRPr/>
              </a:pPr>
              <a:endParaRPr lang="cs-CZ" sz="3200">
                <a:solidFill>
                  <a:srgbClr val="CC0000"/>
                </a:solidFill>
                <a:latin typeface="+mn-lt"/>
              </a:endParaRPr>
            </a:p>
          </p:txBody>
        </p:sp>
        <p:pic>
          <p:nvPicPr>
            <p:cNvPr id="6" name="Obrázok 27" descr="logoa.cs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466809" y="702634"/>
              <a:ext cx="1620000" cy="447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937058"/>
              <a:ext cx="764721" cy="1044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3212976"/>
              <a:ext cx="764722" cy="619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4241007"/>
              <a:ext cx="764720" cy="9167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1186" y="5590118"/>
              <a:ext cx="775907" cy="1007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4495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791072" y="2777202"/>
            <a:ext cx="8461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Nejrychlejší plavec - savec. </a:t>
            </a:r>
            <a:r>
              <a:rPr lang="cs-CZ" b="1" dirty="0" smtClean="0"/>
              <a:t>Kosatka dravá</a:t>
            </a:r>
            <a:r>
              <a:rPr lang="cs-CZ" dirty="0" smtClean="0"/>
              <a:t> a </a:t>
            </a:r>
            <a:r>
              <a:rPr lang="cs-CZ" b="1" dirty="0" smtClean="0"/>
              <a:t>sviňucha běloploutvá</a:t>
            </a:r>
            <a:r>
              <a:rPr lang="cs-CZ" dirty="0" smtClean="0"/>
              <a:t> - oba tito kytovci dokážou plavat rychlostí 56 km/hod. Jejich kůže je hladká a pružná, jejich tělo má dokonalý hydrodynamický tvar. Sviňuchy dorůstají velikosti 230 cm a váží nanejvýš 200kg. Dospělý samec kosatky může být 9 m dlouhý a vážit 10 tun.</a:t>
            </a:r>
            <a:endParaRPr lang="cs-CZ" dirty="0"/>
          </a:p>
        </p:txBody>
      </p:sp>
      <p:pic>
        <p:nvPicPr>
          <p:cNvPr id="18434" name="Picture 2" descr="File:Orca-8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632"/>
            <a:ext cx="3960440" cy="2480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File:Type C Orca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977531"/>
            <a:ext cx="2128918" cy="2851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0" name="Picture 8" descr="http://upload.wikimedia.org/wikipedia/commons/8/89/Phocoenoides_dalli_Dallschweinswa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472135"/>
            <a:ext cx="35052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2" name="Picture 10" descr="http://www.swisscetaceansociety.org/wp-content/uploads/2010/03/Phocoenoides-dalli-SCS-OK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648" y="281581"/>
            <a:ext cx="4393520" cy="1718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899592" y="2204864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kosatka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6660232" y="1967682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sviňucha</a:t>
            </a:r>
            <a:endParaRPr lang="cs-CZ" dirty="0"/>
          </a:p>
        </p:txBody>
      </p:sp>
      <p:grpSp>
        <p:nvGrpSpPr>
          <p:cNvPr id="9" name="Skupina 1"/>
          <p:cNvGrpSpPr>
            <a:grpSpLocks/>
          </p:cNvGrpSpPr>
          <p:nvPr/>
        </p:nvGrpSpPr>
        <p:grpSpPr bwMode="auto">
          <a:xfrm>
            <a:off x="-11113" y="0"/>
            <a:ext cx="776289" cy="6858000"/>
            <a:chOff x="-11186" y="0"/>
            <a:chExt cx="775907" cy="6858000"/>
          </a:xfrm>
        </p:grpSpPr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 rot="16200000">
              <a:off x="-3046679" y="3046600"/>
              <a:ext cx="6858000" cy="76479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eaVert" anchor="ctr"/>
            <a:lstStyle/>
            <a:p>
              <a:pPr algn="ctr">
                <a:defRPr/>
              </a:pPr>
              <a:endParaRPr lang="cs-CZ" sz="3200">
                <a:solidFill>
                  <a:srgbClr val="CC0000"/>
                </a:solidFill>
                <a:latin typeface="+mn-lt"/>
              </a:endParaRPr>
            </a:p>
          </p:txBody>
        </p:sp>
        <p:pic>
          <p:nvPicPr>
            <p:cNvPr id="11" name="Obrázok 27" descr="logoa.cs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466809" y="702634"/>
              <a:ext cx="1620000" cy="447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8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937058"/>
              <a:ext cx="764721" cy="1044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9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3212976"/>
              <a:ext cx="764722" cy="619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20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4241007"/>
              <a:ext cx="764720" cy="9167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21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1186" y="5590118"/>
              <a:ext cx="775907" cy="1007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28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403648" y="2861072"/>
            <a:ext cx="60486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 smtClean="0">
                <a:solidFill>
                  <a:schemeClr val="accent6">
                    <a:lumMod val="50000"/>
                  </a:schemeClr>
                </a:solidFill>
              </a:rPr>
              <a:t>A co plavec pták?</a:t>
            </a:r>
            <a:endParaRPr lang="cs-CZ" sz="4800" dirty="0"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3" name="Skupina 1"/>
          <p:cNvGrpSpPr>
            <a:grpSpLocks/>
          </p:cNvGrpSpPr>
          <p:nvPr/>
        </p:nvGrpSpPr>
        <p:grpSpPr bwMode="auto">
          <a:xfrm>
            <a:off x="-11113" y="0"/>
            <a:ext cx="776289" cy="6858000"/>
            <a:chOff x="-11186" y="0"/>
            <a:chExt cx="775907" cy="6858000"/>
          </a:xfrm>
        </p:grpSpPr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 rot="16200000">
              <a:off x="-3046679" y="3046600"/>
              <a:ext cx="6858000" cy="76479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eaVert" anchor="ctr"/>
            <a:lstStyle/>
            <a:p>
              <a:pPr algn="ctr">
                <a:defRPr/>
              </a:pPr>
              <a:endParaRPr lang="cs-CZ" sz="3200">
                <a:solidFill>
                  <a:srgbClr val="CC0000"/>
                </a:solidFill>
                <a:latin typeface="+mn-lt"/>
              </a:endParaRPr>
            </a:p>
          </p:txBody>
        </p:sp>
        <p:pic>
          <p:nvPicPr>
            <p:cNvPr id="6" name="Obrázok 27" descr="logoa.cs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466809" y="702634"/>
              <a:ext cx="1620000" cy="447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937058"/>
              <a:ext cx="764721" cy="1044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3212976"/>
              <a:ext cx="764722" cy="619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4241007"/>
              <a:ext cx="764720" cy="9167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1186" y="5590118"/>
              <a:ext cx="775907" cy="1007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4495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112501" y="4062409"/>
            <a:ext cx="26502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Nejrychlejší plavec pták – </a:t>
            </a:r>
            <a:r>
              <a:rPr lang="cs-CZ" b="1" dirty="0" smtClean="0"/>
              <a:t>tučňák oslí</a:t>
            </a:r>
            <a:r>
              <a:rPr lang="cs-CZ" dirty="0" smtClean="0"/>
              <a:t> „létá“ pod vodou rychlostí 40km/h. Je 80 cm vysoký a pod hladinou k pohybu používá křídla. A oslí proto, že hýká jako osel.</a:t>
            </a:r>
            <a:endParaRPr lang="cs-CZ" dirty="0"/>
          </a:p>
        </p:txBody>
      </p:sp>
      <p:pic>
        <p:nvPicPr>
          <p:cNvPr id="19458" name="Picture 2" descr="Popis obrázku chyb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692696"/>
            <a:ext cx="2143125" cy="292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File:Falkland Islands Penguins 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88640"/>
            <a:ext cx="4392488" cy="2921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4" name="Picture 8" descr="File:Pygoscelis papua -Nagasaki Penguin Aquarium -swimming underwater-8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429000"/>
            <a:ext cx="4608512" cy="3064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Skupina 1"/>
          <p:cNvGrpSpPr>
            <a:grpSpLocks/>
          </p:cNvGrpSpPr>
          <p:nvPr/>
        </p:nvGrpSpPr>
        <p:grpSpPr bwMode="auto">
          <a:xfrm>
            <a:off x="-11113" y="0"/>
            <a:ext cx="776289" cy="6858000"/>
            <a:chOff x="-11186" y="0"/>
            <a:chExt cx="775907" cy="6858000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 rot="16200000">
              <a:off x="-3046679" y="3046600"/>
              <a:ext cx="6858000" cy="76479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eaVert" anchor="ctr"/>
            <a:lstStyle/>
            <a:p>
              <a:pPr algn="ctr">
                <a:defRPr/>
              </a:pPr>
              <a:endParaRPr lang="cs-CZ" sz="3200">
                <a:solidFill>
                  <a:srgbClr val="CC0000"/>
                </a:solidFill>
                <a:latin typeface="+mn-lt"/>
              </a:endParaRPr>
            </a:p>
          </p:txBody>
        </p:sp>
        <p:pic>
          <p:nvPicPr>
            <p:cNvPr id="8" name="Obrázok 27" descr="logoa.cs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466809" y="702634"/>
              <a:ext cx="1620000" cy="447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937058"/>
              <a:ext cx="764721" cy="1044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9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3212976"/>
              <a:ext cx="764722" cy="619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0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4241007"/>
              <a:ext cx="764720" cy="9167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21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1186" y="5590118"/>
              <a:ext cx="775907" cy="1007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28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0" y="2861072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dirty="0" smtClean="0">
                <a:solidFill>
                  <a:schemeClr val="accent6">
                    <a:lumMod val="50000"/>
                  </a:schemeClr>
                </a:solidFill>
              </a:rPr>
              <a:t>Víš který pták vyvine největší rychlost</a:t>
            </a:r>
            <a:r>
              <a:rPr lang="cs-CZ" sz="4800" dirty="0" smtClean="0"/>
              <a:t> </a:t>
            </a:r>
            <a:r>
              <a:rPr lang="cs-CZ" sz="4800" dirty="0" smtClean="0">
                <a:solidFill>
                  <a:schemeClr val="accent6">
                    <a:lumMod val="50000"/>
                  </a:schemeClr>
                </a:solidFill>
              </a:rPr>
              <a:t>bez použití svalů?</a:t>
            </a:r>
            <a:endParaRPr lang="cs-CZ" sz="4800" dirty="0"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3" name="Skupina 1"/>
          <p:cNvGrpSpPr>
            <a:grpSpLocks/>
          </p:cNvGrpSpPr>
          <p:nvPr/>
        </p:nvGrpSpPr>
        <p:grpSpPr bwMode="auto">
          <a:xfrm>
            <a:off x="-11113" y="0"/>
            <a:ext cx="776289" cy="6858000"/>
            <a:chOff x="-11186" y="0"/>
            <a:chExt cx="775907" cy="6858000"/>
          </a:xfrm>
        </p:grpSpPr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 rot="16200000">
              <a:off x="-3046679" y="3046600"/>
              <a:ext cx="6858000" cy="76479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eaVert" anchor="ctr"/>
            <a:lstStyle/>
            <a:p>
              <a:pPr algn="ctr">
                <a:defRPr/>
              </a:pPr>
              <a:endParaRPr lang="cs-CZ" sz="3200">
                <a:solidFill>
                  <a:srgbClr val="CC0000"/>
                </a:solidFill>
                <a:latin typeface="+mn-lt"/>
              </a:endParaRPr>
            </a:p>
          </p:txBody>
        </p:sp>
        <p:pic>
          <p:nvPicPr>
            <p:cNvPr id="6" name="Obrázok 27" descr="logoa.cs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466809" y="702634"/>
              <a:ext cx="1620000" cy="447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937058"/>
              <a:ext cx="764721" cy="1044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3212976"/>
              <a:ext cx="764722" cy="619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4241007"/>
              <a:ext cx="764720" cy="9167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1186" y="5590118"/>
              <a:ext cx="775907" cy="1007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4495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139952" y="326468"/>
            <a:ext cx="48965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Sokol stěhovavý</a:t>
            </a:r>
            <a:r>
              <a:rPr lang="cs-CZ" dirty="0" smtClean="0"/>
              <a:t> při střemhlavém útoku na kořist dokáže vyvinout úctyhodných 320 kilometrů za hodinu. Za takovou rychlost vděčí zemské přitažlivosti.</a:t>
            </a:r>
            <a:endParaRPr lang="cs-CZ" dirty="0"/>
          </a:p>
        </p:txBody>
      </p:sp>
      <p:pic>
        <p:nvPicPr>
          <p:cNvPr id="20482" name="Picture 2" descr="Sokol st&amp;ecaron;hovav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6" y="331746"/>
            <a:ext cx="3108239" cy="3108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http://upload.wikimedia.org/wikipedia/commons/thumb/3/3f/Faucon_pelerin_7_mai.jpg/330px-Faucon_pelerin_7_ma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786902"/>
            <a:ext cx="3655694" cy="2741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6" descr="http://cdn2.arkive.org/media/95/95644CF1-3F21-45D8-BCEC-D91F274584B6/Presentation.Large/peregrine-falcon-diving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46" t="14790" r="8837" b="10783"/>
          <a:stretch/>
        </p:blipFill>
        <p:spPr bwMode="auto">
          <a:xfrm>
            <a:off x="5076056" y="1638551"/>
            <a:ext cx="3845808" cy="3027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8" name="Picture 8" descr="File:Falco peregrinus Götebor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763228"/>
            <a:ext cx="2448272" cy="1937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Skupina 1"/>
          <p:cNvGrpSpPr>
            <a:grpSpLocks/>
          </p:cNvGrpSpPr>
          <p:nvPr/>
        </p:nvGrpSpPr>
        <p:grpSpPr bwMode="auto">
          <a:xfrm>
            <a:off x="-11113" y="0"/>
            <a:ext cx="776289" cy="6858000"/>
            <a:chOff x="-11186" y="0"/>
            <a:chExt cx="775907" cy="6858000"/>
          </a:xfrm>
        </p:grpSpPr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 rot="16200000">
              <a:off x="-3046679" y="3046600"/>
              <a:ext cx="6858000" cy="76479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eaVert" anchor="ctr"/>
            <a:lstStyle/>
            <a:p>
              <a:pPr algn="ctr">
                <a:defRPr/>
              </a:pPr>
              <a:endParaRPr lang="cs-CZ" sz="3200">
                <a:solidFill>
                  <a:srgbClr val="CC0000"/>
                </a:solidFill>
                <a:latin typeface="+mn-lt"/>
              </a:endParaRPr>
            </a:p>
          </p:txBody>
        </p:sp>
        <p:pic>
          <p:nvPicPr>
            <p:cNvPr id="9" name="Obrázok 27" descr="logoa.cs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466809" y="702634"/>
              <a:ext cx="1620000" cy="447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8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937058"/>
              <a:ext cx="764721" cy="1044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9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3212976"/>
              <a:ext cx="764722" cy="619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20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4241007"/>
              <a:ext cx="764720" cy="9167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21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1186" y="5590118"/>
              <a:ext cx="775907" cy="1007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28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251520" y="2861072"/>
            <a:ext cx="84969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dirty="0" smtClean="0">
                <a:solidFill>
                  <a:schemeClr val="accent6">
                    <a:lumMod val="50000"/>
                  </a:schemeClr>
                </a:solidFill>
              </a:rPr>
              <a:t>A kdo skutečně léta nejrychleji vlastní silou?</a:t>
            </a:r>
            <a:endParaRPr lang="cs-CZ" sz="48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95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187624" y="4527520"/>
            <a:ext cx="48965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Rorýs obecný</a:t>
            </a:r>
            <a:r>
              <a:rPr lang="cs-CZ" dirty="0" smtClean="0"/>
              <a:t>, který létá vlastní silou dokáže vyvinout rychlost 111 km/h. Jeho příbuzný </a:t>
            </a:r>
            <a:r>
              <a:rPr lang="cs-CZ" b="1" dirty="0" smtClean="0"/>
              <a:t>rorýs východní </a:t>
            </a:r>
            <a:r>
              <a:rPr lang="cs-CZ" dirty="0" smtClean="0"/>
              <a:t>až 169 km/h. Vyjma období hnízdění tráví celý život ve vzduchu. Od vylíhnutí po zahnízdění za 2 roky nalétá 500 000 km. </a:t>
            </a:r>
            <a:r>
              <a:rPr lang="pt-BR" dirty="0" smtClean="0"/>
              <a:t>Za letu žerou, pijí, odpočívají, spí a také se páří.</a:t>
            </a: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21508" name="Picture 4" descr="http://upload.wikimedia.org/wikipedia/commons/9/9c/ApusApusKlausRoggel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215496"/>
            <a:ext cx="2618537" cy="3488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 descr="http://upload.wikimedia.org/wikipedia/commons/d/d4/Apus_apus_cm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139" y="191448"/>
            <a:ext cx="3888432" cy="2715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4" name="Picture 10" descr="http://upload.wikimedia.org/wikipedia/commons/4/40/ApusApusKlausRoggel0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48" y="887423"/>
            <a:ext cx="3888432" cy="291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Skupina 1"/>
          <p:cNvGrpSpPr>
            <a:grpSpLocks/>
          </p:cNvGrpSpPr>
          <p:nvPr/>
        </p:nvGrpSpPr>
        <p:grpSpPr bwMode="auto">
          <a:xfrm>
            <a:off x="-11113" y="0"/>
            <a:ext cx="776289" cy="6858000"/>
            <a:chOff x="-11186" y="0"/>
            <a:chExt cx="775907" cy="6858000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 rot="16200000">
              <a:off x="-3046679" y="3046600"/>
              <a:ext cx="6858000" cy="76479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eaVert" anchor="ctr"/>
            <a:lstStyle/>
            <a:p>
              <a:pPr algn="ctr">
                <a:defRPr/>
              </a:pPr>
              <a:endParaRPr lang="cs-CZ" sz="3200">
                <a:solidFill>
                  <a:srgbClr val="CC0000"/>
                </a:solidFill>
                <a:latin typeface="+mn-lt"/>
              </a:endParaRPr>
            </a:p>
          </p:txBody>
        </p:sp>
        <p:pic>
          <p:nvPicPr>
            <p:cNvPr id="8" name="Obrázok 27" descr="logoa.cs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466809" y="702634"/>
              <a:ext cx="1620000" cy="447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937058"/>
              <a:ext cx="764721" cy="1044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9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3212976"/>
              <a:ext cx="764722" cy="619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0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4241007"/>
              <a:ext cx="764720" cy="9167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21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1186" y="5590118"/>
              <a:ext cx="775907" cy="1007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28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043608" y="2737694"/>
            <a:ext cx="79009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 smtClean="0">
                <a:solidFill>
                  <a:schemeClr val="accent6">
                    <a:lumMod val="50000"/>
                  </a:schemeClr>
                </a:solidFill>
              </a:rPr>
              <a:t>A kdo je nejmenší a nejlehčí savec?</a:t>
            </a:r>
            <a:r>
              <a:rPr lang="cs-CZ" sz="4800" dirty="0" smtClean="0"/>
              <a:t> </a:t>
            </a:r>
            <a:endParaRPr lang="cs-CZ" sz="4800" dirty="0"/>
          </a:p>
        </p:txBody>
      </p:sp>
      <p:grpSp>
        <p:nvGrpSpPr>
          <p:cNvPr id="3" name="Skupina 1"/>
          <p:cNvGrpSpPr>
            <a:grpSpLocks/>
          </p:cNvGrpSpPr>
          <p:nvPr/>
        </p:nvGrpSpPr>
        <p:grpSpPr bwMode="auto">
          <a:xfrm>
            <a:off x="-11113" y="0"/>
            <a:ext cx="776289" cy="6858000"/>
            <a:chOff x="-11186" y="0"/>
            <a:chExt cx="775907" cy="6858000"/>
          </a:xfrm>
        </p:grpSpPr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 rot="16200000">
              <a:off x="-3046679" y="3046600"/>
              <a:ext cx="6858000" cy="76479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eaVert" anchor="ctr"/>
            <a:lstStyle/>
            <a:p>
              <a:pPr algn="ctr">
                <a:defRPr/>
              </a:pPr>
              <a:endParaRPr lang="cs-CZ" sz="3200">
                <a:solidFill>
                  <a:srgbClr val="CC0000"/>
                </a:solidFill>
                <a:latin typeface="+mn-lt"/>
              </a:endParaRPr>
            </a:p>
          </p:txBody>
        </p:sp>
        <p:pic>
          <p:nvPicPr>
            <p:cNvPr id="6" name="Obrázok 27" descr="logoa.cs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466809" y="702634"/>
              <a:ext cx="1620000" cy="447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937058"/>
              <a:ext cx="764721" cy="1044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3212976"/>
              <a:ext cx="764722" cy="619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4241007"/>
              <a:ext cx="764720" cy="9167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1186" y="5590118"/>
              <a:ext cx="775907" cy="1007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9492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827584" y="2866152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 smtClean="0">
                <a:solidFill>
                  <a:schemeClr val="accent6">
                    <a:lumMod val="50000"/>
                  </a:schemeClr>
                </a:solidFill>
              </a:rPr>
              <a:t>A kdo letí skoro jako tryskáč?</a:t>
            </a:r>
            <a:endParaRPr lang="cs-CZ" sz="4800" dirty="0"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3" name="Skupina 1"/>
          <p:cNvGrpSpPr>
            <a:grpSpLocks/>
          </p:cNvGrpSpPr>
          <p:nvPr/>
        </p:nvGrpSpPr>
        <p:grpSpPr bwMode="auto">
          <a:xfrm>
            <a:off x="-11113" y="0"/>
            <a:ext cx="776289" cy="6858000"/>
            <a:chOff x="-11186" y="0"/>
            <a:chExt cx="775907" cy="6858000"/>
          </a:xfrm>
        </p:grpSpPr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 rot="16200000">
              <a:off x="-3046679" y="3046600"/>
              <a:ext cx="6858000" cy="76479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eaVert" anchor="ctr"/>
            <a:lstStyle/>
            <a:p>
              <a:pPr algn="ctr">
                <a:defRPr/>
              </a:pPr>
              <a:endParaRPr lang="cs-CZ" sz="3200">
                <a:solidFill>
                  <a:srgbClr val="CC0000"/>
                </a:solidFill>
                <a:latin typeface="+mn-lt"/>
              </a:endParaRPr>
            </a:p>
          </p:txBody>
        </p:sp>
        <p:pic>
          <p:nvPicPr>
            <p:cNvPr id="6" name="Obrázok 27" descr="logoa.cs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466809" y="702634"/>
              <a:ext cx="1620000" cy="447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937058"/>
              <a:ext cx="764721" cy="1044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3212976"/>
              <a:ext cx="764722" cy="619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4241007"/>
              <a:ext cx="764720" cy="9167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1186" y="5590118"/>
              <a:ext cx="775907" cy="1007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4495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547664" y="2852936"/>
            <a:ext cx="6192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Kolibřík </a:t>
            </a:r>
            <a:r>
              <a:rPr lang="cs-CZ" b="1" dirty="0" err="1" smtClean="0"/>
              <a:t>kalypta</a:t>
            </a:r>
            <a:r>
              <a:rPr lang="cs-CZ" b="1" dirty="0" smtClean="0"/>
              <a:t> růžovohlavá</a:t>
            </a:r>
            <a:r>
              <a:rPr lang="cs-CZ" dirty="0" smtClean="0"/>
              <a:t> dosahuje při letu až 90km/h. Za sekundu překoná 385 násobek délky svého 10 cm dlouhého těla. Při velikosti auta, 4 metry, by dosáhl rychlosti 2093km/h. Tedy víc než tryskáč. Kolibříci máchnou křídly až 200krát za sekundu.</a:t>
            </a:r>
            <a:endParaRPr lang="cs-CZ" dirty="0"/>
          </a:p>
        </p:txBody>
      </p:sp>
      <p:pic>
        <p:nvPicPr>
          <p:cNvPr id="22530" name="Picture 2" descr="http://farm3.staticflickr.com/2543/3993901402_d78767f4ef_z.jpg?zz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688" y="332656"/>
            <a:ext cx="3048000" cy="202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http://upload.wikimedia.org/wikipedia/commons/thumb/e/ea/Calypte_anna_-California,_USA_-male-8a.jpg/640px-Calypte_anna_-California,_USA_-male-8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722" y="332656"/>
            <a:ext cx="3312368" cy="2194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4" name="Picture 6" descr="http://upload.wikimedia.org/wikipedia/commons/6/60/Hummingbird_Calypte_anna_in_ggp_15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888" y="4198143"/>
            <a:ext cx="3600400" cy="2400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6" name="Picture 8" descr="http://upload.wikimedia.org/wikipedia/commons/thumb/f/f1/Calypte-anna-002.jpg/330px-Calypte-anna-00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198143"/>
            <a:ext cx="2743572" cy="2568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Skupina 1"/>
          <p:cNvGrpSpPr>
            <a:grpSpLocks/>
          </p:cNvGrpSpPr>
          <p:nvPr/>
        </p:nvGrpSpPr>
        <p:grpSpPr bwMode="auto">
          <a:xfrm>
            <a:off x="-11113" y="0"/>
            <a:ext cx="776289" cy="6858000"/>
            <a:chOff x="-11186" y="0"/>
            <a:chExt cx="775907" cy="6858000"/>
          </a:xfrm>
        </p:grpSpPr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 rot="16200000">
              <a:off x="-3046679" y="3046600"/>
              <a:ext cx="6858000" cy="76479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eaVert" anchor="ctr"/>
            <a:lstStyle/>
            <a:p>
              <a:pPr algn="ctr">
                <a:defRPr/>
              </a:pPr>
              <a:endParaRPr lang="cs-CZ" sz="3200">
                <a:solidFill>
                  <a:srgbClr val="CC0000"/>
                </a:solidFill>
                <a:latin typeface="+mn-lt"/>
              </a:endParaRPr>
            </a:p>
          </p:txBody>
        </p:sp>
        <p:pic>
          <p:nvPicPr>
            <p:cNvPr id="9" name="Obrázok 27" descr="logoa.cs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466809" y="702634"/>
              <a:ext cx="1620000" cy="447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8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937058"/>
              <a:ext cx="764721" cy="1044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9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3212976"/>
              <a:ext cx="764722" cy="619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20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4241007"/>
              <a:ext cx="764720" cy="9167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21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1186" y="5590118"/>
              <a:ext cx="775907" cy="1007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3804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914480" y="2897664"/>
            <a:ext cx="8208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dirty="0" smtClean="0">
                <a:solidFill>
                  <a:schemeClr val="accent6">
                    <a:lumMod val="50000"/>
                  </a:schemeClr>
                </a:solidFill>
              </a:rPr>
              <a:t>Co tak zkusit největší a nejmenší rozpětí křídel?</a:t>
            </a:r>
            <a:endParaRPr lang="cs-CZ" sz="4800" dirty="0"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3" name="Skupina 1"/>
          <p:cNvGrpSpPr>
            <a:grpSpLocks/>
          </p:cNvGrpSpPr>
          <p:nvPr/>
        </p:nvGrpSpPr>
        <p:grpSpPr bwMode="auto">
          <a:xfrm>
            <a:off x="-11113" y="0"/>
            <a:ext cx="776289" cy="6858000"/>
            <a:chOff x="-11186" y="0"/>
            <a:chExt cx="775907" cy="6858000"/>
          </a:xfrm>
        </p:grpSpPr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 rot="16200000">
              <a:off x="-3046679" y="3046600"/>
              <a:ext cx="6858000" cy="76479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eaVert" anchor="ctr"/>
            <a:lstStyle/>
            <a:p>
              <a:pPr algn="ctr">
                <a:defRPr/>
              </a:pPr>
              <a:endParaRPr lang="cs-CZ" sz="3200">
                <a:solidFill>
                  <a:srgbClr val="CC0000"/>
                </a:solidFill>
                <a:latin typeface="+mn-lt"/>
              </a:endParaRPr>
            </a:p>
          </p:txBody>
        </p:sp>
        <p:pic>
          <p:nvPicPr>
            <p:cNvPr id="6" name="Obrázok 27" descr="logoa.cs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466809" y="702634"/>
              <a:ext cx="1620000" cy="447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937058"/>
              <a:ext cx="764721" cy="1044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3212976"/>
              <a:ext cx="764722" cy="619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4241007"/>
              <a:ext cx="764720" cy="9167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1186" y="5590118"/>
              <a:ext cx="775907" cy="1007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4495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4389155" y="548680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 smtClean="0"/>
              <a:t>Největší rozpětí křídel ze současných ptáků má </a:t>
            </a:r>
            <a:r>
              <a:rPr lang="cs-CZ" b="1" dirty="0" smtClean="0"/>
              <a:t>albatros stěhovavý</a:t>
            </a:r>
            <a:r>
              <a:rPr lang="cs-CZ" dirty="0" smtClean="0"/>
              <a:t>, a to až 3,7 metru. Díky nim může plachtit ve vzduchu několik hodin a na jeden metr klesání urazí vpřed 22 metrů. Tím se stává největším létajícím živočichem současnosti. Naopak nejmenší rozpětí křídel má </a:t>
            </a:r>
            <a:r>
              <a:rPr lang="cs-CZ" b="1" dirty="0" smtClean="0"/>
              <a:t>kolibřík - </a:t>
            </a:r>
            <a:r>
              <a:rPr lang="cs-CZ" b="1" dirty="0" err="1" smtClean="0"/>
              <a:t>kalypta</a:t>
            </a:r>
            <a:r>
              <a:rPr lang="cs-CZ" b="1" dirty="0" smtClean="0"/>
              <a:t>  nejmenší</a:t>
            </a:r>
            <a:r>
              <a:rPr lang="cs-CZ" dirty="0" smtClean="0"/>
              <a:t>, jen 3,25cm.</a:t>
            </a:r>
            <a:endParaRPr lang="cs-CZ" dirty="0"/>
          </a:p>
        </p:txBody>
      </p:sp>
      <p:pic>
        <p:nvPicPr>
          <p:cNvPr id="23554" name="Picture 2" descr="http://farm9.staticflickr.com/8004/7240180946_619fc16c73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438" y="277435"/>
            <a:ext cx="3860720" cy="2573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http://upload.wikimedia.org/wikipedia/commons/c/c4/Diomedea_exulans_in_flight_-_SE_Tasmani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6" y="2978329"/>
            <a:ext cx="3476234" cy="2120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8" name="Picture 6" descr="http://upload.wikimedia.org/wikipedia/commons/4/48/BeeHummingbir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399390"/>
            <a:ext cx="3074056" cy="2381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2" name="Picture 10" descr="http://2.bp.blogspot.com/-e_nXNO30SMU/TqYuTN_zdUI/AAAAAAAAMQ8/mw-8Ecxqse0/s400/burung+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708920"/>
            <a:ext cx="3020507" cy="2121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Skupina 1"/>
          <p:cNvGrpSpPr>
            <a:grpSpLocks/>
          </p:cNvGrpSpPr>
          <p:nvPr/>
        </p:nvGrpSpPr>
        <p:grpSpPr bwMode="auto">
          <a:xfrm>
            <a:off x="-11113" y="0"/>
            <a:ext cx="776289" cy="6858000"/>
            <a:chOff x="-11186" y="0"/>
            <a:chExt cx="775907" cy="6858000"/>
          </a:xfrm>
        </p:grpSpPr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 rot="16200000">
              <a:off x="-3046679" y="3046600"/>
              <a:ext cx="6858000" cy="76479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eaVert" anchor="ctr"/>
            <a:lstStyle/>
            <a:p>
              <a:pPr algn="ctr">
                <a:defRPr/>
              </a:pPr>
              <a:endParaRPr lang="cs-CZ" sz="3200">
                <a:solidFill>
                  <a:srgbClr val="CC0000"/>
                </a:solidFill>
                <a:latin typeface="+mn-lt"/>
              </a:endParaRPr>
            </a:p>
          </p:txBody>
        </p:sp>
        <p:pic>
          <p:nvPicPr>
            <p:cNvPr id="9" name="Obrázok 27" descr="logoa.cs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466809" y="702634"/>
              <a:ext cx="1620000" cy="447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8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937058"/>
              <a:ext cx="764721" cy="1044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9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3212976"/>
              <a:ext cx="764722" cy="619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20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4241007"/>
              <a:ext cx="764720" cy="9167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21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1186" y="5590118"/>
              <a:ext cx="775907" cy="1007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2562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971600" y="692696"/>
            <a:ext cx="756084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dirty="0" smtClean="0">
                <a:solidFill>
                  <a:schemeClr val="accent6">
                    <a:lumMod val="50000"/>
                  </a:schemeClr>
                </a:solidFill>
              </a:rPr>
              <a:t>Jejda – konec</a:t>
            </a:r>
          </a:p>
          <a:p>
            <a:pPr algn="ctr"/>
            <a:endParaRPr lang="cs-CZ" sz="48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cs-CZ" sz="2800" dirty="0" smtClean="0">
                <a:solidFill>
                  <a:schemeClr val="accent6">
                    <a:lumMod val="50000"/>
                  </a:schemeClr>
                </a:solidFill>
              </a:rPr>
              <a:t>Kolik si toho uhodl? Všechno? Jsi fakt borec-znalec.</a:t>
            </a:r>
          </a:p>
          <a:p>
            <a:endParaRPr lang="cs-CZ" sz="28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cs-CZ" sz="2800" dirty="0" smtClean="0">
                <a:solidFill>
                  <a:schemeClr val="accent6">
                    <a:lumMod val="50000"/>
                  </a:schemeClr>
                </a:solidFill>
              </a:rPr>
              <a:t>Polovinu? Nejsi na tom špatně.</a:t>
            </a:r>
          </a:p>
          <a:p>
            <a:endParaRPr lang="cs-CZ" sz="28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cs-CZ" sz="2800" dirty="0" smtClean="0">
                <a:solidFill>
                  <a:schemeClr val="accent6">
                    <a:lumMod val="50000"/>
                  </a:schemeClr>
                </a:solidFill>
              </a:rPr>
              <a:t>Skoro nic? Nezoufej, </a:t>
            </a:r>
            <a:r>
              <a:rPr lang="cs-CZ" sz="2800" dirty="0" err="1" smtClean="0">
                <a:solidFill>
                  <a:schemeClr val="accent6">
                    <a:lumMod val="50000"/>
                  </a:schemeClr>
                </a:solidFill>
              </a:rPr>
              <a:t>dozvědel</a:t>
            </a:r>
            <a:r>
              <a:rPr lang="cs-CZ" sz="2800" dirty="0" smtClean="0">
                <a:solidFill>
                  <a:schemeClr val="accent6">
                    <a:lumMod val="50000"/>
                  </a:schemeClr>
                </a:solidFill>
              </a:rPr>
              <a:t> jsi se kopec nových věcí o zvířecích rekordmanech. A existuje jich mnohem víc.</a:t>
            </a:r>
            <a:endParaRPr lang="cs-CZ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3" name="Skupina 1"/>
          <p:cNvGrpSpPr>
            <a:grpSpLocks/>
          </p:cNvGrpSpPr>
          <p:nvPr/>
        </p:nvGrpSpPr>
        <p:grpSpPr bwMode="auto">
          <a:xfrm>
            <a:off x="-11113" y="0"/>
            <a:ext cx="776289" cy="6858000"/>
            <a:chOff x="-11186" y="0"/>
            <a:chExt cx="775907" cy="6858000"/>
          </a:xfrm>
        </p:grpSpPr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 rot="16200000">
              <a:off x="-3046679" y="3046600"/>
              <a:ext cx="6858000" cy="76479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eaVert" anchor="ctr"/>
            <a:lstStyle/>
            <a:p>
              <a:pPr algn="ctr">
                <a:defRPr/>
              </a:pPr>
              <a:endParaRPr lang="cs-CZ" sz="3200">
                <a:solidFill>
                  <a:srgbClr val="CC0000"/>
                </a:solidFill>
                <a:latin typeface="+mn-lt"/>
              </a:endParaRPr>
            </a:p>
          </p:txBody>
        </p:sp>
        <p:pic>
          <p:nvPicPr>
            <p:cNvPr id="6" name="Obrázok 27" descr="logoa.cs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466809" y="702634"/>
              <a:ext cx="1620000" cy="447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937058"/>
              <a:ext cx="764721" cy="1044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3212976"/>
              <a:ext cx="764722" cy="619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4241007"/>
              <a:ext cx="764720" cy="9167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1186" y="5590118"/>
              <a:ext cx="775907" cy="1007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4495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27584" y="926633"/>
            <a:ext cx="4608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Asi nejlehčím savcem na světe je </a:t>
            </a:r>
            <a:r>
              <a:rPr lang="cs-CZ" b="1" dirty="0" smtClean="0"/>
              <a:t>bělozubka nejmenší</a:t>
            </a:r>
            <a:r>
              <a:rPr lang="cs-CZ" dirty="0" smtClean="0"/>
              <a:t>. Váží přibližně 2 gramy.  Žije v jižní Evropě, Zakavkazsku, Turkmenistánu a Africe. </a:t>
            </a:r>
            <a:endParaRPr lang="cs-CZ" dirty="0"/>
          </a:p>
        </p:txBody>
      </p:sp>
      <p:pic>
        <p:nvPicPr>
          <p:cNvPr id="3074" name="Picture 2" descr="File:Suncus etruscus cro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158480"/>
            <a:ext cx="3657600" cy="33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scandinavianmountains.com/images/flora-fauna/mammals/common-shre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764704"/>
            <a:ext cx="3095625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5291720" y="4653135"/>
            <a:ext cx="33843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Díky své velikosti (nebo spíše maličkosti) je bělozubka nejmenší schopna procházet chodbičkami velkých druhů žížal.</a:t>
            </a:r>
            <a:endParaRPr lang="cs-CZ" dirty="0"/>
          </a:p>
        </p:txBody>
      </p:sp>
      <p:grpSp>
        <p:nvGrpSpPr>
          <p:cNvPr id="6" name="Skupina 1"/>
          <p:cNvGrpSpPr>
            <a:grpSpLocks/>
          </p:cNvGrpSpPr>
          <p:nvPr/>
        </p:nvGrpSpPr>
        <p:grpSpPr bwMode="auto">
          <a:xfrm>
            <a:off x="-11113" y="0"/>
            <a:ext cx="776289" cy="6858000"/>
            <a:chOff x="-11186" y="0"/>
            <a:chExt cx="775907" cy="6858000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 rot="16200000">
              <a:off x="-3046679" y="3046600"/>
              <a:ext cx="6858000" cy="76479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eaVert" anchor="ctr"/>
            <a:lstStyle/>
            <a:p>
              <a:pPr algn="ctr">
                <a:defRPr/>
              </a:pPr>
              <a:endParaRPr lang="cs-CZ" sz="3200">
                <a:solidFill>
                  <a:srgbClr val="CC0000"/>
                </a:solidFill>
                <a:latin typeface="+mn-lt"/>
              </a:endParaRPr>
            </a:p>
          </p:txBody>
        </p:sp>
        <p:pic>
          <p:nvPicPr>
            <p:cNvPr id="8" name="Obrázok 27" descr="logoa.cs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466809" y="702634"/>
              <a:ext cx="1620000" cy="447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937058"/>
              <a:ext cx="764721" cy="1044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3212976"/>
              <a:ext cx="764722" cy="619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0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4241007"/>
              <a:ext cx="764720" cy="9167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2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1186" y="5590118"/>
              <a:ext cx="775907" cy="1007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8255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765176" y="405136"/>
            <a:ext cx="46085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/>
              <a:t>D</a:t>
            </a:r>
            <a:r>
              <a:rPr lang="cs-CZ" dirty="0" smtClean="0"/>
              <a:t>ruhým nejmenším savcem světa je vzácný </a:t>
            </a:r>
            <a:r>
              <a:rPr lang="cs-CZ" b="1" dirty="0" smtClean="0"/>
              <a:t>netopýrek thajský</a:t>
            </a:r>
            <a:r>
              <a:rPr lang="cs-CZ" dirty="0" smtClean="0"/>
              <a:t>, který váží pouhých 1,7–2,0 g. </a:t>
            </a:r>
            <a:r>
              <a:rPr lang="cs-CZ" b="1" dirty="0" smtClean="0"/>
              <a:t>Netopýrek thajský </a:t>
            </a:r>
            <a:r>
              <a:rPr lang="cs-CZ" dirty="0" smtClean="0"/>
              <a:t>je rozhodně nejmenším zástupcem řádu letounů.</a:t>
            </a:r>
            <a:endParaRPr lang="cs-CZ" dirty="0"/>
          </a:p>
        </p:txBody>
      </p:sp>
      <p:pic>
        <p:nvPicPr>
          <p:cNvPr id="5122" name="Picture 2" descr="File:Craseonycteris thonglongya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764" y="4241007"/>
            <a:ext cx="3384376" cy="2103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koshersamurai.files.wordpress.com/2011/09/bumblebee-bat-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552" y="430456"/>
            <a:ext cx="3279447" cy="2597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raseonycteris thonglongyai.. Niekto by mi ho mohol ukáza&amp;tcaron; na&amp;zcaron;ivo :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275" y="3573016"/>
            <a:ext cx="3810000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koshersamurai.files.wordpress.com/2011/09/bumblebee-bat1.jpg?w=50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764" y="1988840"/>
            <a:ext cx="285750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Skupina 1"/>
          <p:cNvGrpSpPr>
            <a:grpSpLocks/>
          </p:cNvGrpSpPr>
          <p:nvPr/>
        </p:nvGrpSpPr>
        <p:grpSpPr bwMode="auto">
          <a:xfrm>
            <a:off x="-11113" y="0"/>
            <a:ext cx="776289" cy="6858000"/>
            <a:chOff x="-11186" y="0"/>
            <a:chExt cx="775907" cy="6858000"/>
          </a:xfrm>
        </p:grpSpPr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 rot="16200000">
              <a:off x="-3046679" y="3046600"/>
              <a:ext cx="6858000" cy="76479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eaVert" anchor="ctr"/>
            <a:lstStyle/>
            <a:p>
              <a:pPr algn="ctr">
                <a:defRPr/>
              </a:pPr>
              <a:endParaRPr lang="cs-CZ" sz="3200">
                <a:solidFill>
                  <a:srgbClr val="CC0000"/>
                </a:solidFill>
                <a:latin typeface="+mn-lt"/>
              </a:endParaRPr>
            </a:p>
          </p:txBody>
        </p:sp>
        <p:pic>
          <p:nvPicPr>
            <p:cNvPr id="9" name="Obrázok 27" descr="logoa.cs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466809" y="702634"/>
              <a:ext cx="1620000" cy="447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8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937058"/>
              <a:ext cx="764721" cy="1044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9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3212976"/>
              <a:ext cx="764722" cy="619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20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4241007"/>
              <a:ext cx="764720" cy="9167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21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1186" y="5590118"/>
              <a:ext cx="775907" cy="1007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1409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403648" y="2852936"/>
            <a:ext cx="6408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>
                <a:solidFill>
                  <a:schemeClr val="accent6">
                    <a:lumMod val="50000"/>
                  </a:schemeClr>
                </a:solidFill>
              </a:rPr>
              <a:t>Kdo je největší na </a:t>
            </a:r>
            <a:r>
              <a:rPr lang="cs-CZ" sz="4800" dirty="0" smtClean="0">
                <a:solidFill>
                  <a:schemeClr val="accent6">
                    <a:lumMod val="50000"/>
                  </a:schemeClr>
                </a:solidFill>
              </a:rPr>
              <a:t>Zemi?</a:t>
            </a:r>
            <a:r>
              <a:rPr lang="cs-CZ" sz="4800" dirty="0" smtClean="0"/>
              <a:t> </a:t>
            </a:r>
            <a:endParaRPr lang="cs-CZ" sz="4800" dirty="0"/>
          </a:p>
        </p:txBody>
      </p:sp>
      <p:grpSp>
        <p:nvGrpSpPr>
          <p:cNvPr id="3" name="Skupina 1"/>
          <p:cNvGrpSpPr>
            <a:grpSpLocks/>
          </p:cNvGrpSpPr>
          <p:nvPr/>
        </p:nvGrpSpPr>
        <p:grpSpPr bwMode="auto">
          <a:xfrm>
            <a:off x="-11113" y="0"/>
            <a:ext cx="776289" cy="6858000"/>
            <a:chOff x="-11186" y="0"/>
            <a:chExt cx="775907" cy="6858000"/>
          </a:xfrm>
        </p:grpSpPr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 rot="16200000">
              <a:off x="-3046679" y="3046600"/>
              <a:ext cx="6858000" cy="76479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eaVert" anchor="ctr"/>
            <a:lstStyle/>
            <a:p>
              <a:pPr algn="ctr">
                <a:defRPr/>
              </a:pPr>
              <a:endParaRPr lang="cs-CZ" sz="3200">
                <a:solidFill>
                  <a:srgbClr val="CC0000"/>
                </a:solidFill>
                <a:latin typeface="+mn-lt"/>
              </a:endParaRPr>
            </a:p>
          </p:txBody>
        </p:sp>
        <p:pic>
          <p:nvPicPr>
            <p:cNvPr id="6" name="Obrázok 27" descr="logoa.cs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466809" y="702634"/>
              <a:ext cx="1620000" cy="447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937058"/>
              <a:ext cx="764721" cy="1044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3212976"/>
              <a:ext cx="764722" cy="619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4241007"/>
              <a:ext cx="764720" cy="9167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1186" y="5590118"/>
              <a:ext cx="775907" cy="1007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216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731912" y="4985916"/>
            <a:ext cx="42484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 </a:t>
            </a:r>
            <a:r>
              <a:rPr lang="cs-CZ" b="1" dirty="0" smtClean="0"/>
              <a:t>Plejtvák obrovský</a:t>
            </a:r>
            <a:r>
              <a:rPr lang="cs-CZ" dirty="0" smtClean="0"/>
              <a:t> je největším i nejdelším zvířetem na světě. Dospělí jedinci mohou dosahovat délky téměř 34 metrů a váží přes 190 tun. Jen jazyk váží asi 4 tuny. Jeden plejtvák pozře každý den přibližně 4 tuny planktonu. </a:t>
            </a:r>
            <a:endParaRPr lang="cs-CZ" dirty="0"/>
          </a:p>
        </p:txBody>
      </p:sp>
      <p:pic>
        <p:nvPicPr>
          <p:cNvPr id="2050" name="Picture 2" descr="C:\Users\Ludovit\Desktop\prezentacie pre baru\AA rekordy\800px-Blue_whale_size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384" y="5632938"/>
            <a:ext cx="4163616" cy="791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6" descr="data:image/jpeg;base64,/9j/4AAQSkZJRgABAQAAAQABAAD/2wCEAAkGBxQTEhUUEhQUFRUUGB0XGBgYFx0YGBocHBcXHBQXHBgaHSggGBwlHBQUITEhJSkrLi4uFx8zODMsNygtLisBCgoKDg0OGhAQGywlHyQsLCwsLCwsLCwsLCwsLCwsLCwsLCwsLCwsLCwsLCwsLCwsLCwsLCwsLCwsLCwsLCwsLP/AABEIALgBEgMBIgACEQEDEQH/xAAbAAABBQEBAAAAAAAAAAAAAAACAAEDBAUGB//EADwQAAEDAgQDBQcCBQMFAQAAAAEAAhEDIQQSMUEFUWEicYGRoQYTMrHB0fAUQlJiguHxI3KSFRYzU+JD/8QAGgEAAwEBAQEAAAAAAAAAAAAAAAECAwQFBv/EACgRAAICAgICAgAGAwAAAAAAAAABAhEDEiExE1EEQRQiQpGx8DJhcf/aAAwDAQACEQMRAD8AMORhyiBRgr6CzxqJcyfMo5SlFjokzJsyAlOErCgw5PKCU4KLCg5TAoUkWOggjlRSnlFhRJmTFyCUpRYUESkChlIFKwoOU4KCU0osKDzpi5DmU2Ewz6jsrASfl3nZJyopRvhAtVh9BrWnO4B+zR2jse1B7IgiFNiajKIcymc1YETU/azcgczt8+SzqlQkkuJJNyTqe9QpOXXRo4qC57/geUJKGUxKuzKgpSlBKeUWAWZMXICUpQAiU0piUKLFQcpSjp0SVG9hBRY9WMSmlMSlKdk0KUk8hJFjoYIkIRBADpwmThACThMkCgAk6FPKBjpJJJAOkmCSAHToUigY6dMrDsG5rDUf2GD9z7D7lS5JdlKLfRAUloYSjhnsDxiWZTpsfGTPoiPHaFJxbhaXvXj/APR3wjlf7Qs3lX0arA/1cDUeFODHVKsspsGYn9xA5D7oq3FhkDcOPdsIBLr5zYWuAQb3Pks7EYipVM1nl95y6MHKG6eJugJQouXMv2BzjHiH7iKYppTLUxClDKUpigQ6ZJEKVkWOiMlMSj90UJalYUJolSspR3oGWUvvUmyopBNLh3IK5lG55PJQ1XSkin0JtOd0DmQU4f1QkqiHQ2VJLOkmSIJwmATucAJcQBzJA+aYqCCSpf8AVKRdla4vcdAwEzGsHT1UNXjIaATTeJnUiRFpLQSRfnqoeaC+y1ik/o1CkFhf9yjakY3JeB3bIW+04M/6Rga9q9t9I371P4jH7K8E/R0CSwne0rcub3ZiY+ITpImBZO32gLiAymCToM9/G1tUefH7Dwz9G6E8Lnv+4nfuptF4+InTXbT7J6HHajjAYzzOnhfn5KfxGP2PwzOhShYtTilWYDQDbUHfQ8r+Cjr4qvtUaBbQCRIuCYMQY+iT+RFDWGTOgp0y4wASeQEn0W1h+AQM1V4YOWp8dlgcK45VoDtCm+dQCQ6wsDpcTyOqPivtQ6qC0TSbuYDnR07bb9O5Q89m8MMV3yW8f7UYPCuDaTc75+J23Xp5BcxxL2sxOMmm2mHNJ0AMeP8AdRVsKwOL2NNQEzFUZXSYlwyEzMix69Vq4fEBo7TW02iwg26mIsFkrm/zOipS1VJGfguBGzqzp/kbYD86LapMDRDQAOQTU6oIBmJ0zWPkUeVdUIwivynLNyfYxKGUUJALSyKAKZTlyAJWPUApKVCQiwoUpg8pkJSGH71IvURKEFFBZPKcBQhyc1EUFkqic1N7xMXoE2hyEyRKGFRI8BJMkgCjQxtSu7Jh2Wgn3jwctomBvqFcxnswXAF1RxkQ50EgzytZo1iANFmcI9qMQKY7FOoGnKGwA505r5Yu2xBhdLhsW9zWB0NMS6mAA0XBgEWkAzGq8+WRzXPJ6MMcYlXDcApttRAv8Tj2s0C1s0jU6dFYqcIY4ug9owBDouTJIBk68+SuYaoHGQ+RE225iZj13V+lVAJh7coE6QAd7O5RqiFP6KlE5fGcEy03N90CZzOqEMJkzduYty37z0uo8TwCmclNuVxA+PPLW7uBEj+ObDSBeV0uJxbTTlzm03PMAuAeCJiWgdl5g67Ssqh7PYVuY1qonMDdzWCNWjLclviJvohpfQqOZxnCodlDqUgEgQGiASQAXAZvinckRdVamELZzAkuFmlxh2omRqAduq9I4XwdlMksdlDpiNDOkFwFojTlqVbocKaKheZJk5QCbc7TF40jZLQKPMMDw7QxOYN2kQdZmdpW43CUwADkmbiBEQdYBi4XajhNF0w0C9wBvuSqmJ9laNSDJEakWkcpM9FSjQnFs4rEAQIAlpgWuIMxeY1F48FFXxDhPb7LwAIeTMXi0gja663E+zBa15FRjRqJF7fz7W6LlsThcrw0ltUugu92QTygOGjiIsplaFqRYSswwHuAGohwJ0gagRvK0KFASwh4kmD22GIg5i/3mpB07+RUAw3u3yaVUDRggAgmctzrEGbbp+JcRLMocSZabRRfcGWyYnLbrupspJfYsTREyXtJA7IGQi+sgPOvUzYoDRAAnP2gXETadrNDtQdfkjwbRVcC2/ZIgUaQdAbJcAHAON97iLJ6nDC/Rgc4aN905ukH9riBr6aJioibTbNswAA10McyYMC+g3VvDVybxtroBewue4aJq+Hc0tBa9otEvcBcXGVwjU+qIvGnLS25IkS2TFwrjwQ0SuxZGrZ7h4eCkp4ljtDHf99CqAIMRqbSIO9zIIcN7ZSq9XBTJBdPXXWx2IHgtFkZm4I23shCFQw9YsABdPQj1jbT1V9ldpjbv0nlK1jNMzcBISFK5qjK0IGBTEJJFAgISIRQmTAEtTIkyBDISjCApiHQpJiExMdJMnQI49+HfhyWuGUn4agjkbAzF/MLZ4BxxxysdmLQe1EmdhNiTv0stmrSa9pa8AtOoKwcZwRwLnU2seDcCzXttFoAae7fvXDk+PKDuPR3QzqSqXZ0dWuHS5r2yaeUNBDjHOLZSCI8fFNR4t8LXizREQ4vgCCRltPQ89dlwgxj2ODX54bHZnKWwRpa1lPxHiIe4GlIzg5m3tfS9uZtbxWG5vTOvfxbI2sAyKrO0WlpzDcPLpixcezH7eqrjHCsz3jQysKIDnfGwt0zRTPZcZGbWNQuEzzawAvpPhz1RtxbgCAYBblIAAkTN41vueincep3XFPaNjZDHFxcS4dqwBiWFjHQwDlJNtBsWF9pnMiKtjecgawGDMEyQLiJHPmuCaHTpe2vdb0hWmV3EFpBc0DtQNANYtb9t/unuwaO9o+2TKYzOf7xxMx2m2veYInobCSp8P7fZnR7vszrmlwsdWgX+S80/WOzZpMjS8x3Eq9gMMagcW+8zN1DWZmwZ1LDOsD4SE/Iwo9Kr+3FISHAiP2ubncQdCALd8u8Fl1/aeM7qBp0nVHCIoukCIlxA36A3XnvvDoQCetuVtjtorFFw2B0g38Y36I8jYM63De2eI7QL3OiBIaI3BBJEwdtCoeL8cFUQ/Dk1IyucczS2DMNZMRfcWlc9Xc4mAYAvb4eY03nbRTVqmYw9znO1JLSSd5JJvabn0RsybNqjxZ7P/HT92x5sYJNokB7jE3GgVilx2qTldUcCTHaIIB2JJqADviPVc7UqNyjtENMwIs46WAJjRHg6wB7XUgx0kADYzH90bMR0pxwyyXNEiNWmCI0yu11/AiY2e0WDMdCSSRpezNr3lc7V4g95M5C3SYgAyYc6xv8Vip8BWJy5sp3BBbYydbfW3RWpCaOj92COQgWygAeZn/Kd+Dj4p08D3SIPLRUsIHHV5gWID3SBrsQB39VZZiCdHPiDqM0x6nz3WiIJf0lODLXEDYQe7XRVRgmNnK4E9QRYTbNEDlqr4Bc0CYvqBBPKZ1tKiqYMGCGMuYOYSDJ1BGl9o3ToCOm5w/b2RzPdPaIj/Cla0OuwzHUT6JVKTRdsMAtAByz5Cd09NogX7W8kjax5a8rK4yaIcUyEtQuC0CAR2p79PM3Chr4cgW7lsnZk40VAmhG8R+W/NULkyAYS9EgU7SmIYIXKRA9AhoTJJkxDQnTQnTEGiYSdAef3UQSlMYsRRZUEPY13ePrqsev7MUnElrnM6fEB539VtJ1EscJdoqOSUemcpV9laonK9juUyCfSB5rLxvD6tL42Fo5xI/5Du0XoAKfWxEg6g38wsJfEg+uDaPyZLvk84ps5z5fnRM+rcwTe3KfzVdrjOAUXXaDTP8ALp5Gy53i3BqlNxIBc0/uFz3kbLlngnBWdMM0ZMyWlS0K2UzA8RPjNiOdioiic+ddef8AZYGxqcSfLacNfZoAcXVIjWA2pMazYx5qpTe1sEgTr1BnSxQ4WobCS5syWSQCdPPqF0uO4K80G/6VVokf6jqbR2RJnstLhMn93yVLkRgNe12gIM84t943VkuLT2XGQYuZk98g+CRpEA5LtEAidOUjqZVao29jHTlzQT2WaT3G7pMGTqLkcgPqp3VmkxIMDKATA13O8W15J8GycrbRofXc848rKfB4Mh5zjS3ZMu0i3NUkSybDYdroL2kREybAgidLut08Vfo4IARTB1zGORItA5TrCo4/FBpIaQASNLAHp9u7TRVnVwbyCecZjHlEWPW6u0iOTaOJho36tBgwDa9vQKF2PySRa17xrqJi/mqDKmRpMzOsW0MWH9WnRZWLxOaduep/LwPBNzBRtm+OMwLT3kmDr3k7b+C1cLxQyAXAyJMCItoIB79lwmHBc4EkAzF+e9gOgVjMWTcadSQL+U+alZGU4neV6jR2hta0DXrpJULqjnHtONjoNNosQuU/UwM1xyJGlrX5nysr2Fx7g2XAdq5vyOt+7Tr4K/ITTOqpZxJDS9ltNutxqOqnpvBtaDoR/j8lYmH4mQZa9wO+7eneFt0S2s3M2zolw0veCTrC1jImrBq0ZGsdI/v1VGpTIMHVXhUyktJlw5RboiqsDrRfaPnK3TMZRMwJwNUbmGd/JAWqiBxpuo3BG4qNyZIJKYojdA4JiYsvVJDCdOyaBaUSEIgmA8pApFMgCSU46KIomFIaDPd90xB10SFSNNUOZIfBXr4ZjrPY13e0fNUK/AaJFmlp5g/QrVTFRKEZdopTkumZXDOGPw9QVabwSLwWiYBmATYHyXqWFrU69HKCDIuDqOhGy4OEdGoWOzNJa4aEflx3rN4Uv8TeGd/qKXGOGVcM/KGiH2MiW9CCZjWxi0rl8dhy10Wk6206aL1nCcepVWZMSBf9xHZ/+T1WbjPZBlQl9F7XtNss3Hc4WPiuWeNnRFp8owcBRGVuwImY1PM+qaq8Nd3C5lb1Xgpa0Ag2/IKzsRwtpcXFzhtAt6DotFjdcGbddnL4qmXusLu0m09b2QUCdNhBBgnlNtNiugZwNgM5n9bi/Q20Rt4O0EwYn+UGO6dFPgkLyoyKoBbB0BmA65tqSAVj49oc4ukNECBfoF1Ffgdvi9CPksuvwOoXAuIcLSQb2tFxyhTLFP0OGSPswqFNxI7JPp33V3D1GknWTO8xp0nXqr1Th9WB2HNjUNdI2E6mHWExyUVWmW2gucZ1v3W8uaz1a7NHNMt4Wo02J7ImDERaJk5bTO4CF9NjiAKmgjmIGgidfDz1WZTrkD4WW5z4g3vqrNLEBgvldTdq2Jgxs4fCe+9hqnYqJH0jTAc0zmAGsGQJ+XyWxweu5j5YcpicxMyLWcCYItvHNZuJLWgEEgO2cAbbgxY7dfJPROUZ8wHcL6+YAzDwTXDEdOKrajsxMVIFsxDSP2kTYWm3VX6fMa99+6RquZ4fj3GSWuuPivBAkkxaVr4WpMRcQb6crEczddGOZnJGgQHTOuuiqOZBIIkafafzZWiZ01SfBaeY35/3XQjJoznBMR5oqjY1nVAT5pmYQUbuqXvboaj/ACTEwcnQ+qSAuPI/ngkmSIIgUARhUIdIJk6AEUkkyQx0kk4KAGSKdIGCgAfJPKQKRSGChwWLqUX5qTyItkJlnlsneq1Q6AQolFMqM3Ho6/A+0jKsCsPdu5z2fPbxUvEeHfupxztuuKnZaHDOLvo2bdu7HaeB2Kz1cejdZVJVIuuHa02UTjqrGFr/AKhjqjBDmmHs37xzVOori00ZyVDvdzURG4SeUJeYiTHKfyVRAQMJntBBsCPP8/sgyJ2mEgKlfhdN09mCdSPsqbeEupkhv+ow7RBjWYmZsts9bfl0ZbBm5Pr/AHWcsUWaKckcu+iab9M7XRIAuL2IMQCDIkcigGED22MuNgXTJB+Foka9V09fDg6yLz2SR3fIWKyMbhMkWlpMzEwb5TB12nS8Lmnicf8AhvHJZkgOaTmzE6Xg8rTPOQt/guLPu8h/dckSLgg5dIO2nVZbcMHS12VhAlvSHEkQSM39V+/RVsKXNcSCTAmbwI5+Ed0rNNxZb5O+wh/aTfUfVTPby13UXCqrH02EG/WOeg6LTdROo7l3RfBi4mbVoyNIjU7Kg5kHquiGFtfWe7uuqGMwUSYt8vBWmZygzIjogcfzVWnMhRQqM2itfqkpCz8/CkmTRDKIKp+p6eqb9SdvkmTZdSCpGs5CXOOpjxQFl4lCao5hUsnWU4b1QKy178d6RxHQquGd6fKgLDOJPRCcSfwJpHMJA9UgHNQnn8kN/wAKcQlAQMYt7ki4JyehPp80o/l9UgAzBEHjkll3sE5H+FJRd4Vj3UX5mjWzhzC2eIUWvArUoyu1A1ad7clzbAtHhWNFN8uEscIeBy5jqFLVco1hK1qxnC5/O5CWqzi6YDraESDzHeoAFRLVMYiyRaeaMAIoQBEPwqRpATIoQMkaJ+/0QupAiHQQb/nJHKmawET5pDOa4nwwNvBLCY1iDfUCABr5qrUpuY4MgOuHW/h2sRvz3suxLQQQ4AgiIO/RY3E+HNb2mi3cDe5Gul49FzZMVco2jP2RcEeA59MZiCJBIAFokNm83Pku74bBaAdd51suB4RQaZdeZmT2SDtBgmCC7cXXS8NxrhUOcjsiCTYkjLadDYz4oxvg0+zoRQjTQp3UZEKene6ctWllamO7hV7x+arP4hw7KTlFgOfnC6kNsq+IwweIKpTMpYlXBxuXoEl0Z4J1SWmyMvFI8+nofzvUjJ5fJK/RJaHIOZ7k4p9fkEx8Uw/2+qYEmXvQZO9ECUJPegAhTH4U3uxySB5ApiOg+aQCt+QlHT5oSTzd4W+aQp9PM/YIAIP6+SV+bvl9E4AGsIw4dEqGCG9T+eKINTF3emDxz9fsgA3M6eaGY5dUhBOk94RR3BIoQYeqNgvsogTsVKAdL/JIaNGjXc5nuzEMbLTpuJb5kQohqoKLoMwCd7m/Mao6BzCQInaFK4dGjdqydpRZo5oaTCTABM8lr4fg9pde9xoP7ptoai2ZZTtbouipcJYIzQegn5q43C7Na0DkpckaLEzm/wBE6xI1Re5iPy+y6hlKLWVXGYHNca9UtivFRiGkbct+iY0C5sbeN/otb9JGvqiZRHlsNPyyLDU4t+EdSrNDfg5QLefKFttwLS4vbBIuQSdQCB9lNj20w6ajmDcS4A28VDS4jSa4EEvPINLumsQs9Uh2dBw5xyCbqy9ywjxd+tOhUPfDfmVVrcVr/wANJn+6q0eglMvdI6QuTe+jUrjMRxGqZnEUWd2Z3qBCza1cn4sTUJ/lZ9yE6IeVHoX/AFBnNMvNyxv/ALa/p90kav0T5kRdr8/ymJjVwHiPsoXU27uJ7ynaWDSPRdFnEH+pZ/ET3SUQrzo13lHzTCoNvkUWY7A+X3RyIkaT/DHinvyAULnH8P2QF/8AMPmqsRZLuoQ5xz9FAHDn6fdLOOpSsZI6p3+aHN+a/VQ/qeQRCs4iQLdyndD1ZM3u+n0Rz081RNepext3qJzKrxyUPIvopQZpF3d+d6ifiWt1c0eP0Czxwt5N3KdvCvL8tKneb6RekV2yb/qLBv00Kmbihs09RET5qsOH0xq4Kdj6Df3Hz/ultP7oesfoOniJMAesKzSY50EDZQsx9IftJ5a/Rq0aHGrAMosEc239SE1L/Yah0MEXEAX+XfJWuOGtaBmJ8NO7mVknilXYR4NH3Verjapm584+QTLTijr8L7um2w1VgYqnq5waeZMR5rzytiqvNviSfnCqOrP3rMb3AfUlQ2Wsh6QOJYdhk1Gk8xLvkCgqe1FATHvHf0R84XmpvriHeBj5BR+4pnWs8+ZWbl/bRfkf9R6DW9r27Uv+T2j7rMr+3FQfCKA73Fx9FyBo4cf+x351SmmPhYO91/qk5MN2auO9rMS4/wDmpj/Yz6kLIxXGq7/jqPd4kDyClAJ/cxvKAPsl+nB/eT+dAoabDdLshweLGa4aOtyV0+DpB27oP8xCyaGHa2I+g+i0WOOzo9fkFtjg12ZSmn0bdLhtI63/AKiT801bAUx+xvk76hZJL96lTzI+yrVaTTrmJ6un6raiXJGlXNJuzB4D6uCoHG0+bfDKPuq4w7dmD5ov05/hI8IT5M2xv1w5+v8A8pJvd/kpI5EUMg/hb4kI2ztlHcJSSTRDCDXbvPgIRNoA65jfn66pJKqCxe4iYaD5I3UjsAB+bJJJ6isZ+HmLkc4jn9k5wY5u80kkaIezHZhGgzF/zZWQ4jSOSSSFFLoWzGLio3tO7gPzqkkk+FY1ywLb1OmojnsoK+NojV4Pr8kklxz+Q10jrx/HT7ZTq8UogyGk2jTbxQHi7Doxx7zZJJY+aRv4YpBHipvlpgRzcibxaps1vhJPzSSVKcm+yHCKXRE/iFadwf8Ab90JrVTqXfJJJVT9mey9ET2O3a4+JQtY/ZrfGI9SkklKCTGsjDyVDu3wUzaDz8R9T9AkknGCYpTaF+nOkDxk/MqRtE7ZbdB90kkapCuxOfU2+iFr3Tq7wgJJJO/ZSr0WaGMaLQSerluYM5hOg70kleKbboJRRp4fAsOoU7qFJu7R3/5TJLpszfBDVyH9x/pb/ZUqtFnJ7j1skkqIZF7gfwN/5f3SSSTok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056" name="Picture 8" descr="http://upload.wikimedia.org/wikipedia/commons/f/f0/Sanc06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7151" y="187802"/>
            <a:ext cx="4221987" cy="2344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upload.wikimedia.org/wikipedia/commons/f/f8/Bryde%C2%B4s_whal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711" y="2636912"/>
            <a:ext cx="3606853" cy="2705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cdn.c.photoshelter.com/img-get2/I0000eWG453b08nc/fit=1000x750/blue-whales-blue-water-sri-lanka-201104-0374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4" t="-13646" r="1139" b="13646"/>
          <a:stretch/>
        </p:blipFill>
        <p:spPr bwMode="auto">
          <a:xfrm>
            <a:off x="460375" y="1810994"/>
            <a:ext cx="4532679" cy="2938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Skupina 1"/>
          <p:cNvGrpSpPr>
            <a:grpSpLocks/>
          </p:cNvGrpSpPr>
          <p:nvPr/>
        </p:nvGrpSpPr>
        <p:grpSpPr bwMode="auto">
          <a:xfrm>
            <a:off x="-11113" y="0"/>
            <a:ext cx="776289" cy="6858000"/>
            <a:chOff x="-11186" y="0"/>
            <a:chExt cx="775907" cy="6858000"/>
          </a:xfrm>
        </p:grpSpPr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 rot="16200000">
              <a:off x="-3046679" y="3046600"/>
              <a:ext cx="6858000" cy="76479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eaVert" anchor="ctr"/>
            <a:lstStyle/>
            <a:p>
              <a:pPr algn="ctr">
                <a:defRPr/>
              </a:pPr>
              <a:endParaRPr lang="cs-CZ" sz="3200">
                <a:solidFill>
                  <a:srgbClr val="CC0000"/>
                </a:solidFill>
                <a:latin typeface="+mn-lt"/>
              </a:endParaRPr>
            </a:p>
          </p:txBody>
        </p:sp>
        <p:pic>
          <p:nvPicPr>
            <p:cNvPr id="10" name="Obrázok 27" descr="logoa.cs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466809" y="702634"/>
              <a:ext cx="1620000" cy="447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8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937058"/>
              <a:ext cx="764721" cy="1044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9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3212976"/>
              <a:ext cx="764722" cy="619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20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4241007"/>
              <a:ext cx="764720" cy="9167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21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1186" y="5590118"/>
              <a:ext cx="775907" cy="1007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6576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683568" y="2871232"/>
            <a:ext cx="856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 smtClean="0">
                <a:solidFill>
                  <a:schemeClr val="accent6">
                    <a:lumMod val="50000"/>
                  </a:schemeClr>
                </a:solidFill>
              </a:rPr>
              <a:t>A kdo </a:t>
            </a:r>
            <a:r>
              <a:rPr lang="cs-CZ" sz="4800" dirty="0">
                <a:solidFill>
                  <a:schemeClr val="accent6">
                    <a:lumMod val="50000"/>
                  </a:schemeClr>
                </a:solidFill>
              </a:rPr>
              <a:t>je největší </a:t>
            </a:r>
            <a:r>
              <a:rPr lang="cs-CZ" sz="4800" dirty="0" smtClean="0">
                <a:solidFill>
                  <a:schemeClr val="accent6">
                    <a:lumMod val="50000"/>
                  </a:schemeClr>
                </a:solidFill>
              </a:rPr>
              <a:t>ozubený dravec?</a:t>
            </a:r>
            <a:r>
              <a:rPr lang="cs-CZ" sz="4800" dirty="0" smtClean="0"/>
              <a:t> </a:t>
            </a:r>
            <a:endParaRPr lang="cs-CZ" sz="4800" dirty="0"/>
          </a:p>
        </p:txBody>
      </p:sp>
      <p:grpSp>
        <p:nvGrpSpPr>
          <p:cNvPr id="3" name="Skupina 1"/>
          <p:cNvGrpSpPr>
            <a:grpSpLocks/>
          </p:cNvGrpSpPr>
          <p:nvPr/>
        </p:nvGrpSpPr>
        <p:grpSpPr bwMode="auto">
          <a:xfrm>
            <a:off x="-11113" y="0"/>
            <a:ext cx="776289" cy="6858000"/>
            <a:chOff x="-11186" y="0"/>
            <a:chExt cx="775907" cy="6858000"/>
          </a:xfrm>
        </p:grpSpPr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 rot="16200000">
              <a:off x="-3046679" y="3046600"/>
              <a:ext cx="6858000" cy="76479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eaVert" anchor="ctr"/>
            <a:lstStyle/>
            <a:p>
              <a:pPr algn="ctr">
                <a:defRPr/>
              </a:pPr>
              <a:endParaRPr lang="cs-CZ" sz="3200">
                <a:solidFill>
                  <a:srgbClr val="CC0000"/>
                </a:solidFill>
                <a:latin typeface="+mn-lt"/>
              </a:endParaRPr>
            </a:p>
          </p:txBody>
        </p:sp>
        <p:pic>
          <p:nvPicPr>
            <p:cNvPr id="6" name="Obrázok 27" descr="logoa.cs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466809" y="702634"/>
              <a:ext cx="1620000" cy="447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937058"/>
              <a:ext cx="764721" cy="1044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3212976"/>
              <a:ext cx="764722" cy="619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4241007"/>
              <a:ext cx="764720" cy="9167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1186" y="5590118"/>
              <a:ext cx="775907" cy="1007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8621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502</TotalTime>
  <Words>1038</Words>
  <Application>Microsoft Office PowerPoint</Application>
  <PresentationFormat>On-screen Show (4:3)</PresentationFormat>
  <Paragraphs>57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8" baseType="lpstr">
      <vt:lpstr>Arial</vt:lpstr>
      <vt:lpstr>Calibri</vt:lpstr>
      <vt:lpstr>Times New Roman</vt:lpstr>
      <vt:lpstr>Motiv systému Office</vt:lpstr>
      <vt:lpstr>Rekordmani v říši zvířat Pojď si zkusit, co víš o nich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Ludovit Dureje</dc:creator>
  <cp:lastModifiedBy>Ondřej Piálek</cp:lastModifiedBy>
  <cp:revision>46</cp:revision>
  <dcterms:created xsi:type="dcterms:W3CDTF">2014-04-23T12:01:40Z</dcterms:created>
  <dcterms:modified xsi:type="dcterms:W3CDTF">2014-05-13T22:27:49Z</dcterms:modified>
</cp:coreProperties>
</file>