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6" r:id="rId2"/>
    <p:sldId id="257" r:id="rId3"/>
    <p:sldId id="260" r:id="rId4"/>
    <p:sldId id="258" r:id="rId5"/>
    <p:sldId id="279" r:id="rId6"/>
    <p:sldId id="259" r:id="rId7"/>
    <p:sldId id="274" r:id="rId8"/>
    <p:sldId id="261" r:id="rId9"/>
    <p:sldId id="280" r:id="rId10"/>
    <p:sldId id="281" r:id="rId11"/>
    <p:sldId id="271" r:id="rId12"/>
    <p:sldId id="283" r:id="rId13"/>
    <p:sldId id="282" r:id="rId14"/>
    <p:sldId id="275" r:id="rId15"/>
    <p:sldId id="277" r:id="rId16"/>
    <p:sldId id="276" r:id="rId17"/>
    <p:sldId id="278" r:id="rId18"/>
    <p:sldId id="266" r:id="rId19"/>
    <p:sldId id="284" r:id="rId20"/>
    <p:sldId id="285" r:id="rId21"/>
    <p:sldId id="272" r:id="rId22"/>
    <p:sldId id="289" r:id="rId23"/>
    <p:sldId id="273" r:id="rId24"/>
    <p:sldId id="262" r:id="rId25"/>
    <p:sldId id="263" r:id="rId26"/>
    <p:sldId id="270" r:id="rId27"/>
    <p:sldId id="264" r:id="rId28"/>
    <p:sldId id="265" r:id="rId29"/>
    <p:sldId id="267" r:id="rId30"/>
    <p:sldId id="268" r:id="rId31"/>
    <p:sldId id="287" r:id="rId32"/>
    <p:sldId id="288" r:id="rId33"/>
    <p:sldId id="269" r:id="rId34"/>
    <p:sldId id="286" r:id="rId35"/>
    <p:sldId id="294" r:id="rId36"/>
    <p:sldId id="290" r:id="rId37"/>
    <p:sldId id="291"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14" r:id="rId53"/>
    <p:sldId id="309" r:id="rId54"/>
    <p:sldId id="311" r:id="rId55"/>
    <p:sldId id="312" r:id="rId56"/>
    <p:sldId id="313" r:id="rId57"/>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3C98"/>
    <a:srgbClr val="083C9E"/>
    <a:srgbClr val="083CA6"/>
    <a:srgbClr val="0D3CA6"/>
    <a:srgbClr val="0D48A6"/>
    <a:srgbClr val="2F48A6"/>
    <a:srgbClr val="2F5293"/>
    <a:srgbClr val="2F60A6"/>
    <a:srgbClr val="2760A6"/>
    <a:srgbClr val="2E5C8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Bez stylu, bez mřížky">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24" autoAdjust="0"/>
    <p:restoredTop sz="76732" autoAdjust="0"/>
  </p:normalViewPr>
  <p:slideViewPr>
    <p:cSldViewPr>
      <p:cViewPr>
        <p:scale>
          <a:sx n="50" d="100"/>
          <a:sy n="50" d="100"/>
        </p:scale>
        <p:origin x="-1824" y="-20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A7ECBF-214C-4F56-B1BD-4935ACD29CF9}" type="datetimeFigureOut">
              <a:rPr lang="cs-CZ" smtClean="0"/>
              <a:pPr/>
              <a:t>9.4.2014</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9D6C0D-13CC-4EED-BEDF-B4F17E1262E9}" type="slidenum">
              <a:rPr lang="cs-CZ" smtClean="0"/>
              <a:pPr/>
              <a:t>‹#›</a:t>
            </a:fld>
            <a:endParaRPr lang="cs-CZ"/>
          </a:p>
        </p:txBody>
      </p:sp>
    </p:spTree>
    <p:extLst>
      <p:ext uri="{BB962C8B-B14F-4D97-AF65-F5344CB8AC3E}">
        <p14:creationId xmlns:p14="http://schemas.microsoft.com/office/powerpoint/2010/main" xmlns="" val="3917205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flickr.com/photos/gavinbell/35378445/"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pl.wikipedia.org/wiki/Plik:Fregata_magnificens.JPG"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reefforum.net/"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smtClean="0">
                <a:solidFill>
                  <a:schemeClr val="tx1"/>
                </a:solidFill>
                <a:effectLst/>
                <a:latin typeface="+mn-lt"/>
                <a:ea typeface="+mn-ea"/>
                <a:cs typeface="+mn-cs"/>
              </a:rPr>
              <a:t>Komunikace je nezbytným prvkem života všech živočichů počínaje těmi jednobuněčnými. Zahrnuje celou škálu sdělení od prostého „Jsem tady“  nebo „toto je moje území“ přes varování před predátorem či nebezpečím, až po konejšení a uklidňování mláďat. </a:t>
            </a:r>
          </a:p>
          <a:p>
            <a:pPr marL="0" marR="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Komunikace mezi živočichy je mnohdy velmi sofistikovaná a vzbuzuje v pozorovateli údiv, nebo přinejmenším zvědavost. Pro příklad nemusíme chodit ani nijak daleko. Každý chovatel jistě potvrdí, že komunikační schopnosti jeho zvířecího</a:t>
            </a:r>
            <a:r>
              <a:rPr lang="cs-CZ" sz="1200" kern="1200" baseline="0" dirty="0" smtClean="0">
                <a:solidFill>
                  <a:schemeClr val="tx1"/>
                </a:solidFill>
                <a:effectLst/>
                <a:latin typeface="+mn-lt"/>
                <a:ea typeface="+mn-ea"/>
                <a:cs typeface="+mn-cs"/>
              </a:rPr>
              <a:t> </a:t>
            </a:r>
            <a:r>
              <a:rPr lang="cs-CZ" sz="1200" kern="1200" dirty="0" smtClean="0">
                <a:solidFill>
                  <a:schemeClr val="tx1"/>
                </a:solidFill>
                <a:effectLst/>
                <a:latin typeface="+mn-lt"/>
                <a:ea typeface="+mn-ea"/>
                <a:cs typeface="+mn-cs"/>
              </a:rPr>
              <a:t>miláčka jsou obrovské. Pojďme se dozvědět něco o způsobech komunikace, její evoluci a o čem všem si zvířata „povídají“.</a:t>
            </a:r>
          </a:p>
          <a:p>
            <a:endParaRPr lang="cs-CZ" dirty="0" smtClean="0"/>
          </a:p>
          <a:p>
            <a:r>
              <a:rPr lang="cs-CZ" dirty="0" smtClean="0"/>
              <a:t>http://en.wikipedia.org/wiki/File:Mikrofoto.de-volvox-4.jpg</a:t>
            </a:r>
          </a:p>
          <a:p>
            <a:r>
              <a:rPr lang="cs-CZ" dirty="0" smtClean="0"/>
              <a:t>http://www.flickr.com/photos/wildsingapore/3551578770/</a:t>
            </a:r>
          </a:p>
          <a:p>
            <a:r>
              <a:rPr lang="cs-CZ" dirty="0" smtClean="0"/>
              <a:t>http://en.wikipedia.org/wiki/File:Suneko_-_shout_(by).jpg</a:t>
            </a:r>
          </a:p>
          <a:p>
            <a:r>
              <a:rPr lang="cs-CZ" dirty="0" smtClean="0"/>
              <a:t>http://en.wikipedia.org/wiki/File:Northern_Cardinal_Pair-27527.jpg</a:t>
            </a:r>
          </a:p>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http://en.wikipedia.org/wiki/File:Rattlesnake_Dance_01.jpg</a:t>
            </a:r>
          </a:p>
          <a:p>
            <a:r>
              <a:rPr lang="cs-CZ" dirty="0" smtClean="0"/>
              <a:t>http://www.fotocommunity.de/pc/pc/display/16453722 (Lothar </a:t>
            </a:r>
            <a:r>
              <a:rPr lang="cs-CZ" dirty="0" err="1" smtClean="0"/>
              <a:t>Ortmann</a:t>
            </a:r>
            <a:r>
              <a:rPr lang="cs-CZ" dirty="0" smtClean="0"/>
              <a:t>)</a:t>
            </a:r>
          </a:p>
          <a:p>
            <a:r>
              <a:rPr lang="cs-CZ" dirty="0" smtClean="0"/>
              <a:t>http://en.wikipedia.org/wiki/File:Black-ants.jpg</a:t>
            </a:r>
          </a:p>
          <a:p>
            <a:r>
              <a:rPr lang="cs-CZ" dirty="0" smtClean="0"/>
              <a:t>http://commons.wikimedia.org/wiki/File:Kissing_Prairie_dog_edit_3.jpg</a:t>
            </a:r>
          </a:p>
          <a:p>
            <a:endParaRPr lang="cs-CZ" dirty="0"/>
          </a:p>
        </p:txBody>
      </p:sp>
      <p:sp>
        <p:nvSpPr>
          <p:cNvPr id="4" name="Zástupný symbol pro číslo snímku 3"/>
          <p:cNvSpPr>
            <a:spLocks noGrp="1"/>
          </p:cNvSpPr>
          <p:nvPr>
            <p:ph type="sldNum" sz="quarter" idx="10"/>
          </p:nvPr>
        </p:nvSpPr>
        <p:spPr/>
        <p:txBody>
          <a:bodyPr/>
          <a:lstStyle/>
          <a:p>
            <a:fld id="{149D6C0D-13CC-4EED-BEDF-B4F17E1262E9}" type="slidenum">
              <a:rPr lang="cs-CZ" smtClean="0"/>
              <a:pPr/>
              <a:t>1</a:t>
            </a:fld>
            <a:endParaRPr lang="cs-CZ"/>
          </a:p>
        </p:txBody>
      </p:sp>
    </p:spTree>
    <p:extLst>
      <p:ext uri="{BB962C8B-B14F-4D97-AF65-F5344CB8AC3E}">
        <p14:creationId xmlns:p14="http://schemas.microsoft.com/office/powerpoint/2010/main" xmlns="" val="4022324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dirty="0" smtClean="0"/>
              <a:t>Nalezení</a:t>
            </a:r>
            <a:r>
              <a:rPr lang="cs-CZ" b="1" baseline="0" dirty="0" smtClean="0"/>
              <a:t> rozmnožovacího partnera </a:t>
            </a:r>
            <a:r>
              <a:rPr lang="cs-CZ" baseline="0" dirty="0" smtClean="0"/>
              <a:t>– například atraktanty (feromony lákající příslušníky druhého pohlaví), zvukové signály ptáků či žab</a:t>
            </a:r>
          </a:p>
          <a:p>
            <a:r>
              <a:rPr lang="cs-CZ" b="1" baseline="0" dirty="0" smtClean="0"/>
              <a:t>Namlouvací tance </a:t>
            </a:r>
            <a:r>
              <a:rPr lang="cs-CZ" baseline="0" dirty="0" smtClean="0"/>
              <a:t>– známé hlavně u ptáků, tok-často probíhá skupinově na jednom místě (tokaništi)</a:t>
            </a:r>
          </a:p>
          <a:p>
            <a:r>
              <a:rPr lang="cs-CZ" b="1" baseline="0" dirty="0" smtClean="0"/>
              <a:t>Koordinace páření </a:t>
            </a:r>
            <a:r>
              <a:rPr lang="cs-CZ" baseline="0" dirty="0" smtClean="0"/>
              <a:t>je důležitá zejména u živočichů s vnějším oplozením např. ryby. Samice ryb produkují v době kladení jiker feromony, díky nimž samec může správně načasovat vypouštění svých pohlavních buněk.</a:t>
            </a:r>
          </a:p>
          <a:p>
            <a:r>
              <a:rPr lang="cs-CZ" baseline="0" dirty="0" smtClean="0"/>
              <a:t>Koordinace páření zahrnuje i vyladění jedince na proces rozmnožování. V tomto případě vyvolávají signály změnu nejen behaviorální, ale i fyziologickou. Typickým příkladem jsou feromony samců myší, které urychlují nástup fertilní periody u samic a zároveň ji i prodlužují. Při výměně teritoriálního samce, který často zabíjí </a:t>
            </a:r>
            <a:r>
              <a:rPr lang="cs-CZ" baseline="0" dirty="0" smtClean="0"/>
              <a:t>všechna </a:t>
            </a:r>
            <a:r>
              <a:rPr lang="cs-CZ" baseline="0" dirty="0" smtClean="0"/>
              <a:t>mláďata, která nejsou jeho, dochází často u již březích samic k samovolnému potratu tzv. efekt </a:t>
            </a:r>
            <a:r>
              <a:rPr lang="cs-CZ" baseline="0" dirty="0" err="1" smtClean="0"/>
              <a:t>Bruceové</a:t>
            </a:r>
            <a:r>
              <a:rPr lang="cs-CZ" baseline="0" dirty="0" smtClean="0"/>
              <a:t>). Roli pro vyladění organismu jak samců tak samic hrají i již zmíněné namlouvací tance.</a:t>
            </a:r>
          </a:p>
          <a:p>
            <a:r>
              <a:rPr lang="cs-CZ" b="1" dirty="0" smtClean="0"/>
              <a:t>Značení teritoria</a:t>
            </a:r>
            <a:r>
              <a:rPr lang="cs-CZ" b="0" dirty="0" smtClean="0"/>
              <a:t> je energeticky</a:t>
            </a:r>
            <a:r>
              <a:rPr lang="cs-CZ" b="0" baseline="0" dirty="0" smtClean="0"/>
              <a:t> nákladnou činností. Nejčastěji je zprostředkováno pachovými nebo zvukovými signály, někdy i signály vizuálními.</a:t>
            </a:r>
          </a:p>
          <a:p>
            <a:r>
              <a:rPr lang="cs-CZ" b="1" baseline="0" dirty="0" smtClean="0"/>
              <a:t>Kompetiční schopnosti</a:t>
            </a:r>
            <a:r>
              <a:rPr lang="cs-CZ" b="0" baseline="0" dirty="0" smtClean="0"/>
              <a:t> jedince jsou prezentovány různou formou. Prezentace těchto schopností je široce rozšířená a dobře propracovaná. U řady druhů nedojde díky vzájemné ukázce sil vůbec k souboji, nebo souboje probíhají ritualizovanou formou. Soupeřící jedinci se tak mohou vyhnout vážnému zranění, což je pro ně vysoce přínosné.</a:t>
            </a:r>
          </a:p>
          <a:p>
            <a:r>
              <a:rPr lang="cs-CZ" b="1" baseline="0" dirty="0" smtClean="0"/>
              <a:t>Druhově specifické signály </a:t>
            </a:r>
            <a:r>
              <a:rPr lang="cs-CZ" b="0" baseline="0" dirty="0" smtClean="0"/>
              <a:t>jsou důležité především v kontextu rozmnožování. Mají omezit možnost mezidruhového páření, které je pro živočichy většinou nevýhodné, protože kříženci mohou mít sníženou životaschopnost nebo mohou být neplodní. Tyto signály jsou proto často součástí sexuálních atraktantů nebo namlouvacích signálů.</a:t>
            </a:r>
          </a:p>
          <a:p>
            <a:r>
              <a:rPr lang="cs-CZ" b="1" baseline="0" dirty="0" smtClean="0"/>
              <a:t>Identifikace</a:t>
            </a:r>
            <a:r>
              <a:rPr lang="cs-CZ" b="0" baseline="0" dirty="0" smtClean="0"/>
              <a:t> – probíhá asi nejčastěji díky chemickým signálům. Uplatňují se i signály zvukové nebo vizuální. Řada živočichů je schopna rozlišit i jednotlivé jedince.</a:t>
            </a:r>
          </a:p>
          <a:p>
            <a:endParaRPr lang="cs-CZ" b="0" baseline="0" dirty="0" smtClean="0"/>
          </a:p>
          <a:p>
            <a:r>
              <a:rPr lang="cs-CZ" b="0" dirty="0" smtClean="0"/>
              <a:t>http://www.flickr.com/photos/teddyllovet/4366805829/</a:t>
            </a:r>
            <a:endParaRPr lang="cs-CZ" b="0" dirty="0"/>
          </a:p>
        </p:txBody>
      </p:sp>
      <p:sp>
        <p:nvSpPr>
          <p:cNvPr id="4" name="Zástupný symbol pro číslo snímku 3"/>
          <p:cNvSpPr>
            <a:spLocks noGrp="1"/>
          </p:cNvSpPr>
          <p:nvPr>
            <p:ph type="sldNum" sz="quarter" idx="10"/>
          </p:nvPr>
        </p:nvSpPr>
        <p:spPr/>
        <p:txBody>
          <a:bodyPr/>
          <a:lstStyle/>
          <a:p>
            <a:fld id="{149D6C0D-13CC-4EED-BEDF-B4F17E1262E9}" type="slidenum">
              <a:rPr lang="cs-CZ" smtClean="0"/>
              <a:pPr/>
              <a:t>11</a:t>
            </a:fld>
            <a:endParaRPr lang="cs-CZ"/>
          </a:p>
        </p:txBody>
      </p:sp>
    </p:spTree>
    <p:extLst>
      <p:ext uri="{BB962C8B-B14F-4D97-AF65-F5344CB8AC3E}">
        <p14:creationId xmlns:p14="http://schemas.microsoft.com/office/powerpoint/2010/main" xmlns="" val="423887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dirty="0" smtClean="0"/>
              <a:t>Koordinace pohybu - </a:t>
            </a:r>
            <a:r>
              <a:rPr lang="cs-CZ" dirty="0" smtClean="0"/>
              <a:t>Zvukové </a:t>
            </a:r>
            <a:r>
              <a:rPr lang="cs-CZ" dirty="0" smtClean="0"/>
              <a:t>signály jsou poměrně důležité i při orientaci živočichů při přesunech, tazích či lovu kořisti. Například</a:t>
            </a:r>
            <a:r>
              <a:rPr lang="cs-CZ" baseline="0" dirty="0" smtClean="0"/>
              <a:t> včely používají vizuální signály (včelí tance) pro sdělení polohy a vzdálenosti zdroje potravy ostatním členům kolonie. Ptáci se informují o své pozici při tazích apod.</a:t>
            </a:r>
            <a:endParaRPr lang="cs-CZ" dirty="0" smtClean="0"/>
          </a:p>
          <a:p>
            <a:r>
              <a:rPr lang="cs-CZ" b="1" dirty="0" smtClean="0"/>
              <a:t>Výstražné signály</a:t>
            </a:r>
            <a:r>
              <a:rPr lang="cs-CZ" b="0" dirty="0" smtClean="0"/>
              <a:t> – slouží jednak k varování ostatních jedinců před nebezpečím či predátorem,</a:t>
            </a:r>
            <a:r>
              <a:rPr lang="cs-CZ" b="0" baseline="0" dirty="0" smtClean="0"/>
              <a:t> ale mohou být i ukázkou kondice jedince, protože predátoři si většinou vybírají jako kořist slabší kusy. Někteří živočichové mají pro každého predátora specifický výstražný signál např. kočkodani používají jiný signál pro hada, orla a levharta – odpověď na signál se samozřejmě liší viz obrázek.</a:t>
            </a:r>
          </a:p>
          <a:p>
            <a:r>
              <a:rPr lang="cs-CZ" b="1" baseline="0" dirty="0" smtClean="0"/>
              <a:t>Sociální signály – </a:t>
            </a:r>
            <a:r>
              <a:rPr lang="cs-CZ" b="0" baseline="0" dirty="0" smtClean="0"/>
              <a:t>zde se ve velké míře uplatňují signály dotykové, které slouží k uklidnění jedinců (např. mláďat), udržování soudržnosti sociální jednotky apod.</a:t>
            </a:r>
          </a:p>
          <a:p>
            <a:endParaRPr lang="cs-CZ" b="0" baseline="0" dirty="0" smtClean="0"/>
          </a:p>
          <a:p>
            <a:r>
              <a:rPr lang="cs-CZ" b="0" dirty="0" smtClean="0"/>
              <a:t>http://www.nature.com/scitable/knowledge/library/an-introduction-to-animal-communication-23648715</a:t>
            </a:r>
            <a:endParaRPr lang="cs-CZ" b="0" dirty="0"/>
          </a:p>
        </p:txBody>
      </p:sp>
      <p:sp>
        <p:nvSpPr>
          <p:cNvPr id="4" name="Zástupný symbol pro číslo snímku 3"/>
          <p:cNvSpPr>
            <a:spLocks noGrp="1"/>
          </p:cNvSpPr>
          <p:nvPr>
            <p:ph type="sldNum" sz="quarter" idx="10"/>
          </p:nvPr>
        </p:nvSpPr>
        <p:spPr/>
        <p:txBody>
          <a:bodyPr/>
          <a:lstStyle/>
          <a:p>
            <a:fld id="{149D6C0D-13CC-4EED-BEDF-B4F17E1262E9}" type="slidenum">
              <a:rPr lang="cs-CZ" smtClean="0"/>
              <a:pPr/>
              <a:t>12</a:t>
            </a:fld>
            <a:endParaRPr lang="cs-CZ"/>
          </a:p>
        </p:txBody>
      </p:sp>
    </p:spTree>
    <p:extLst>
      <p:ext uri="{BB962C8B-B14F-4D97-AF65-F5344CB8AC3E}">
        <p14:creationId xmlns:p14="http://schemas.microsoft.com/office/powerpoint/2010/main" xmlns="" val="423887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Vizuální signály jsou využívány k přenosu všech možných informací, ze všech oblastí živočišné komunikace od rozpoznávání mezi jedinci, přes rozmnožování, péči o potomstvo, obranu teritoria až po sdělení polohy potravy.</a:t>
            </a:r>
          </a:p>
          <a:p>
            <a:pPr marL="0" marR="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Zvířata využívají při vizuální komunikaci řadu prvků, mezi něž patří nejen chování (hrozba, namlouvací tance apod.), ale i různé ornamenty, zbarvení a specifické části těla (např. parohy). Mnoho živočichů vytváří signály i s využitím dalších prostředků např. předmětů z jejich okolí. Samci lemčíků staví loubí, která slouží k přilákání samice. Samice si vybírají samce podle kvality a estetického vzhledu jím postaveného loubí. Někteří krabi (</a:t>
            </a:r>
            <a:r>
              <a:rPr lang="cs-CZ" sz="1200" kern="1200" dirty="0" err="1" smtClean="0">
                <a:solidFill>
                  <a:schemeClr val="tx1"/>
                </a:solidFill>
                <a:effectLst/>
                <a:latin typeface="+mn-lt"/>
                <a:ea typeface="+mn-ea"/>
                <a:cs typeface="+mn-cs"/>
              </a:rPr>
              <a:t>Ocypode</a:t>
            </a:r>
            <a:r>
              <a:rPr lang="cs-CZ" sz="1200" kern="1200" dirty="0" smtClean="0">
                <a:solidFill>
                  <a:schemeClr val="tx1"/>
                </a:solidFill>
                <a:effectLst/>
                <a:latin typeface="+mn-lt"/>
                <a:ea typeface="+mn-ea"/>
                <a:cs typeface="+mn-cs"/>
              </a:rPr>
              <a:t>) si staví před vchodem do svých podzemních úkrytů pyramidy z písku. Čím je pyramida vyšší, tím více potenciálních konkurentů odradí. Zároveň přiláká více samic. </a:t>
            </a:r>
          </a:p>
          <a:p>
            <a:endParaRPr lang="cs-CZ" sz="1200" kern="1200" dirty="0" smtClean="0">
              <a:solidFill>
                <a:schemeClr val="tx1"/>
              </a:solidFill>
              <a:effectLst/>
              <a:latin typeface="+mn-lt"/>
              <a:ea typeface="+mn-ea"/>
              <a:cs typeface="+mn-cs"/>
            </a:endParaRPr>
          </a:p>
          <a:p>
            <a:r>
              <a:rPr lang="cs-CZ" sz="1200" u="sng" kern="1200" dirty="0" smtClean="0">
                <a:solidFill>
                  <a:schemeClr val="tx1"/>
                </a:solidFill>
                <a:effectLst/>
                <a:latin typeface="+mn-lt"/>
                <a:ea typeface="+mn-ea"/>
                <a:cs typeface="+mn-cs"/>
                <a:hlinkClick r:id="rId3"/>
              </a:rPr>
              <a:t>http://commons.wikimedia.org/wiki/File:Red_Deer_Stag.jpg</a:t>
            </a:r>
          </a:p>
          <a:p>
            <a:r>
              <a:rPr lang="cs-CZ" sz="1200" u="sng" kern="1200" dirty="0" smtClean="0">
                <a:solidFill>
                  <a:schemeClr val="tx1"/>
                </a:solidFill>
                <a:effectLst/>
                <a:latin typeface="+mn-lt"/>
                <a:ea typeface="+mn-ea"/>
                <a:cs typeface="+mn-cs"/>
                <a:hlinkClick r:id="rId3"/>
              </a:rPr>
              <a:t>http://en.wikipedia.org/wiki/File:Wilson%27s_Bird_of_Paradise.jpg</a:t>
            </a:r>
          </a:p>
          <a:p>
            <a:r>
              <a:rPr lang="cs-CZ" sz="1200" u="sng" kern="1200" dirty="0" smtClean="0">
                <a:solidFill>
                  <a:schemeClr val="tx1"/>
                </a:solidFill>
                <a:effectLst/>
                <a:latin typeface="+mn-lt"/>
                <a:ea typeface="+mn-ea"/>
                <a:cs typeface="+mn-cs"/>
                <a:hlinkClick r:id="rId3"/>
              </a:rPr>
              <a:t>http://www.flickr.com/photos/gavinbell/35378445/</a:t>
            </a:r>
            <a:endParaRPr lang="cs-CZ" sz="1200" u="none" kern="1200" dirty="0" smtClean="0">
              <a:solidFill>
                <a:schemeClr val="tx1"/>
              </a:solidFill>
              <a:effectLst/>
              <a:latin typeface="+mn-lt"/>
              <a:ea typeface="+mn-ea"/>
              <a:cs typeface="+mn-cs"/>
            </a:endParaRPr>
          </a:p>
          <a:p>
            <a:r>
              <a:rPr lang="cs-CZ" sz="1200" kern="1200" dirty="0" smtClean="0">
                <a:solidFill>
                  <a:schemeClr val="tx1"/>
                </a:solidFill>
                <a:effectLst/>
                <a:latin typeface="+mn-lt"/>
                <a:ea typeface="+mn-ea"/>
                <a:cs typeface="+mn-cs"/>
              </a:rPr>
              <a:t>h</a:t>
            </a:r>
            <a:r>
              <a:rPr lang="cs-CZ" sz="1200" u="sng" kern="1200" dirty="0" smtClean="0">
                <a:solidFill>
                  <a:schemeClr val="tx1"/>
                </a:solidFill>
                <a:effectLst/>
                <a:latin typeface="+mn-lt"/>
                <a:ea typeface="+mn-ea"/>
                <a:cs typeface="+mn-cs"/>
                <a:hlinkClick r:id="rId4"/>
              </a:rPr>
              <a:t>ttp://pl.wikipedia.org/wiki/Plik:Fregata_magnificens.JPG</a:t>
            </a:r>
            <a:r>
              <a:rPr lang="cs-CZ" sz="1200" kern="1200" dirty="0" smtClean="0">
                <a:solidFill>
                  <a:schemeClr val="tx1"/>
                </a:solidFill>
                <a:effectLst/>
                <a:latin typeface="+mn-lt"/>
                <a:ea typeface="+mn-ea"/>
                <a:cs typeface="+mn-cs"/>
              </a:rPr>
              <a:t> </a:t>
            </a:r>
          </a:p>
          <a:p>
            <a:r>
              <a:rPr lang="cs-CZ" dirty="0" smtClean="0"/>
              <a:t>http://sci.forblabla.com/blog/45398680901/Samyie-trudolyubivyie-zhivotnyie</a:t>
            </a:r>
          </a:p>
          <a:p>
            <a:r>
              <a:rPr lang="cs-CZ" dirty="0" smtClean="0"/>
              <a:t>http://www.flickr.com/photos/steven-young/2908840677/</a:t>
            </a:r>
          </a:p>
          <a:p>
            <a:r>
              <a:rPr lang="cs-CZ" dirty="0" smtClean="0"/>
              <a:t>http://vimeo.com/53058789</a:t>
            </a:r>
            <a:endParaRPr lang="cs-CZ" dirty="0"/>
          </a:p>
        </p:txBody>
      </p:sp>
      <p:sp>
        <p:nvSpPr>
          <p:cNvPr id="4" name="Zástupný symbol pro číslo snímku 3"/>
          <p:cNvSpPr>
            <a:spLocks noGrp="1"/>
          </p:cNvSpPr>
          <p:nvPr>
            <p:ph type="sldNum" sz="quarter" idx="10"/>
          </p:nvPr>
        </p:nvSpPr>
        <p:spPr/>
        <p:txBody>
          <a:bodyPr/>
          <a:lstStyle/>
          <a:p>
            <a:fld id="{149D6C0D-13CC-4EED-BEDF-B4F17E1262E9}" type="slidenum">
              <a:rPr lang="cs-CZ" smtClean="0"/>
              <a:pPr/>
              <a:t>13</a:t>
            </a:fld>
            <a:endParaRPr lang="cs-CZ"/>
          </a:p>
        </p:txBody>
      </p:sp>
    </p:spTree>
    <p:extLst>
      <p:ext uri="{BB962C8B-B14F-4D97-AF65-F5344CB8AC3E}">
        <p14:creationId xmlns:p14="http://schemas.microsoft.com/office/powerpoint/2010/main" xmlns="" val="423887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Zbarvení povrchu</a:t>
            </a:r>
            <a:r>
              <a:rPr lang="cs-CZ" baseline="0" dirty="0" smtClean="0"/>
              <a:t> těla, </a:t>
            </a:r>
            <a:r>
              <a:rPr lang="cs-CZ" dirty="0" smtClean="0"/>
              <a:t>kůže</a:t>
            </a:r>
            <a:r>
              <a:rPr lang="cs-CZ" baseline="0" dirty="0" smtClean="0"/>
              <a:t> nebo jejích derivátů je založeno buď na přítomnosti různých pigmentů ve specializovaných buňkách, kterými jsou u studenokrevných živočichů tzv. </a:t>
            </a:r>
            <a:r>
              <a:rPr lang="cs-CZ" baseline="0" dirty="0" err="1" smtClean="0"/>
              <a:t>chromatocyty</a:t>
            </a:r>
            <a:r>
              <a:rPr lang="cs-CZ" baseline="0" dirty="0" smtClean="0"/>
              <a:t>, u ptáků a savců - melanocyty. </a:t>
            </a:r>
          </a:p>
          <a:p>
            <a:r>
              <a:rPr lang="cs-CZ" sz="1200" kern="1200" dirty="0" smtClean="0">
                <a:solidFill>
                  <a:schemeClr val="tx1"/>
                </a:solidFill>
                <a:effectLst/>
                <a:latin typeface="+mn-lt"/>
                <a:ea typeface="+mn-ea"/>
                <a:cs typeface="+mn-cs"/>
              </a:rPr>
              <a:t>Chromatofory – organely v buňkách obsahující pigmenty nebo látky odrážející světlo </a:t>
            </a:r>
          </a:p>
          <a:p>
            <a:r>
              <a:rPr lang="cs-CZ" sz="1200" kern="1200" dirty="0" err="1" smtClean="0">
                <a:solidFill>
                  <a:schemeClr val="tx1"/>
                </a:solidFill>
                <a:effectLst/>
                <a:latin typeface="+mn-lt"/>
                <a:ea typeface="+mn-ea"/>
                <a:cs typeface="+mn-cs"/>
              </a:rPr>
              <a:t>Leukofory</a:t>
            </a:r>
            <a:r>
              <a:rPr lang="cs-CZ" sz="1200" kern="1200" dirty="0" smtClean="0">
                <a:solidFill>
                  <a:schemeClr val="tx1"/>
                </a:solidFill>
                <a:effectLst/>
                <a:latin typeface="+mn-lt"/>
                <a:ea typeface="+mn-ea"/>
                <a:cs typeface="+mn-cs"/>
              </a:rPr>
              <a:t> a </a:t>
            </a:r>
            <a:r>
              <a:rPr lang="cs-CZ" sz="1200" kern="1200" dirty="0" err="1" smtClean="0">
                <a:solidFill>
                  <a:schemeClr val="tx1"/>
                </a:solidFill>
                <a:effectLst/>
                <a:latin typeface="+mn-lt"/>
                <a:ea typeface="+mn-ea"/>
                <a:cs typeface="+mn-cs"/>
              </a:rPr>
              <a:t>iridocyty</a:t>
            </a:r>
            <a:r>
              <a:rPr lang="cs-CZ" sz="1200" kern="1200" dirty="0" smtClean="0">
                <a:solidFill>
                  <a:schemeClr val="tx1"/>
                </a:solidFill>
                <a:effectLst/>
                <a:latin typeface="+mn-lt"/>
                <a:ea typeface="+mn-ea"/>
                <a:cs typeface="+mn-cs"/>
              </a:rPr>
              <a:t> obsahují krystalky guaninu a</a:t>
            </a:r>
            <a:r>
              <a:rPr lang="cs-CZ" sz="1200" kern="1200" baseline="0" dirty="0" smtClean="0">
                <a:solidFill>
                  <a:schemeClr val="tx1"/>
                </a:solidFill>
                <a:effectLst/>
                <a:latin typeface="+mn-lt"/>
                <a:ea typeface="+mn-ea"/>
                <a:cs typeface="+mn-cs"/>
              </a:rPr>
              <a:t> způsobují </a:t>
            </a:r>
            <a:r>
              <a:rPr lang="cs-CZ" sz="1200" kern="1200" dirty="0" smtClean="0">
                <a:solidFill>
                  <a:schemeClr val="tx1"/>
                </a:solidFill>
                <a:effectLst/>
                <a:latin typeface="+mn-lt"/>
                <a:ea typeface="+mn-ea"/>
                <a:cs typeface="+mn-cs"/>
              </a:rPr>
              <a:t>stříbrný </a:t>
            </a:r>
            <a:r>
              <a:rPr lang="cs-CZ" sz="1200" kern="1200" dirty="0" smtClean="0">
                <a:solidFill>
                  <a:schemeClr val="tx1"/>
                </a:solidFill>
                <a:effectLst/>
                <a:latin typeface="+mn-lt"/>
                <a:ea typeface="+mn-ea"/>
                <a:cs typeface="+mn-cs"/>
              </a:rPr>
              <a:t>lesk</a:t>
            </a:r>
            <a:r>
              <a:rPr lang="cs-CZ" sz="1200" kern="1200" baseline="0" dirty="0" smtClean="0">
                <a:solidFill>
                  <a:schemeClr val="tx1"/>
                </a:solidFill>
                <a:effectLst/>
                <a:latin typeface="+mn-lt"/>
                <a:ea typeface="+mn-ea"/>
                <a:cs typeface="+mn-cs"/>
              </a:rPr>
              <a:t> </a:t>
            </a:r>
            <a:r>
              <a:rPr lang="cs-CZ" sz="1200" kern="1200" dirty="0" smtClean="0">
                <a:solidFill>
                  <a:schemeClr val="tx1"/>
                </a:solidFill>
                <a:effectLst/>
                <a:latin typeface="+mn-lt"/>
                <a:ea typeface="+mn-ea"/>
                <a:cs typeface="+mn-cs"/>
              </a:rPr>
              <a:t>některých </a:t>
            </a:r>
            <a:r>
              <a:rPr lang="cs-CZ" sz="1200" kern="1200" dirty="0" smtClean="0">
                <a:solidFill>
                  <a:schemeClr val="tx1"/>
                </a:solidFill>
                <a:effectLst/>
                <a:latin typeface="+mn-lt"/>
                <a:ea typeface="+mn-ea"/>
                <a:cs typeface="+mn-cs"/>
              </a:rPr>
              <a:t>živočichů.</a:t>
            </a:r>
          </a:p>
          <a:p>
            <a:r>
              <a:rPr lang="cs-CZ" baseline="0" dirty="0" smtClean="0"/>
              <a:t>Kromě </a:t>
            </a:r>
            <a:r>
              <a:rPr lang="cs-CZ" baseline="0" dirty="0" err="1" smtClean="0"/>
              <a:t>pigmentozního</a:t>
            </a:r>
            <a:r>
              <a:rPr lang="cs-CZ" baseline="0" dirty="0" smtClean="0"/>
              <a:t> zbarvení využívají někteří živočichové i zbarvení strukturální. To je založeno na fyzikálních jevech jako je lom světla na specificky </a:t>
            </a:r>
            <a:r>
              <a:rPr lang="cs-CZ" sz="1200" kern="1200" dirty="0" smtClean="0">
                <a:solidFill>
                  <a:schemeClr val="tx1"/>
                </a:solidFill>
                <a:effectLst/>
                <a:latin typeface="+mn-lt"/>
                <a:ea typeface="+mn-ea"/>
                <a:cs typeface="+mn-cs"/>
              </a:rPr>
              <a:t>destičkovitě uspořádaném </a:t>
            </a:r>
            <a:r>
              <a:rPr lang="cs-CZ" sz="1200" kern="1200" dirty="0" err="1" smtClean="0">
                <a:solidFill>
                  <a:schemeClr val="tx1"/>
                </a:solidFill>
                <a:effectLst/>
                <a:latin typeface="+mn-lt"/>
                <a:ea typeface="+mn-ea"/>
                <a:cs typeface="+mn-cs"/>
              </a:rPr>
              <a:t>keratinizovaném</a:t>
            </a:r>
            <a:r>
              <a:rPr lang="cs-CZ" sz="1200" kern="1200" dirty="0" smtClean="0">
                <a:solidFill>
                  <a:schemeClr val="tx1"/>
                </a:solidFill>
                <a:effectLst/>
                <a:latin typeface="+mn-lt"/>
                <a:ea typeface="+mn-ea"/>
                <a:cs typeface="+mn-cs"/>
              </a:rPr>
              <a:t> povrchu těla</a:t>
            </a:r>
            <a:r>
              <a:rPr lang="cs-CZ" sz="1200" kern="1200" baseline="0" dirty="0" smtClean="0">
                <a:solidFill>
                  <a:schemeClr val="tx1"/>
                </a:solidFill>
                <a:effectLst/>
                <a:latin typeface="+mn-lt"/>
                <a:ea typeface="+mn-ea"/>
                <a:cs typeface="+mn-cs"/>
              </a:rPr>
              <a:t> či peří</a:t>
            </a:r>
            <a:r>
              <a:rPr lang="cs-CZ" sz="1200" kern="1200" dirty="0" smtClean="0">
                <a:solidFill>
                  <a:schemeClr val="tx1"/>
                </a:solidFill>
                <a:effectLst/>
                <a:latin typeface="+mn-lt"/>
                <a:ea typeface="+mn-ea"/>
                <a:cs typeface="+mn-cs"/>
              </a:rPr>
              <a:t> (modré peří páva, motýli, měňavé zbarvení).</a:t>
            </a:r>
          </a:p>
          <a:p>
            <a:endParaRPr lang="cs-CZ" dirty="0" smtClean="0"/>
          </a:p>
          <a:p>
            <a:r>
              <a:rPr lang="cs-CZ" dirty="0" smtClean="0"/>
              <a:t>http://en.wikipedia.org/wiki/File:Peacock_feathers_closeup.jpg</a:t>
            </a:r>
          </a:p>
          <a:p>
            <a:r>
              <a:rPr lang="cs-CZ" dirty="0" smtClean="0"/>
              <a:t>http://en.wikipedia.org/wiki/File:Butterfly_magnification_series_collage.jpg</a:t>
            </a:r>
          </a:p>
          <a:p>
            <a:r>
              <a:rPr lang="cs-CZ" dirty="0" smtClean="0"/>
              <a:t>http://commons.wikimedia.org/wiki/File:Mlok.JPG</a:t>
            </a:r>
          </a:p>
          <a:p>
            <a:r>
              <a:rPr lang="cs-CZ" dirty="0" smtClean="0"/>
              <a:t>http://commons.wikimedia.org/wiki/File:Caribbean_flamingo_at_slimbridge_arp.jpg</a:t>
            </a:r>
            <a:endParaRPr lang="cs-CZ" dirty="0"/>
          </a:p>
        </p:txBody>
      </p:sp>
      <p:sp>
        <p:nvSpPr>
          <p:cNvPr id="4" name="Zástupný symbol pro číslo snímku 3"/>
          <p:cNvSpPr>
            <a:spLocks noGrp="1"/>
          </p:cNvSpPr>
          <p:nvPr>
            <p:ph type="sldNum" sz="quarter" idx="10"/>
          </p:nvPr>
        </p:nvSpPr>
        <p:spPr/>
        <p:txBody>
          <a:bodyPr/>
          <a:lstStyle/>
          <a:p>
            <a:fld id="{149D6C0D-13CC-4EED-BEDF-B4F17E1262E9}" type="slidenum">
              <a:rPr lang="cs-CZ" smtClean="0"/>
              <a:pPr/>
              <a:t>14</a:t>
            </a:fld>
            <a:endParaRPr lang="cs-CZ"/>
          </a:p>
        </p:txBody>
      </p:sp>
    </p:spTree>
    <p:extLst>
      <p:ext uri="{BB962C8B-B14F-4D97-AF65-F5344CB8AC3E}">
        <p14:creationId xmlns:p14="http://schemas.microsoft.com/office/powerpoint/2010/main" xmlns="" val="423887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Barvoměna je schopnost</a:t>
            </a:r>
            <a:r>
              <a:rPr lang="cs-CZ" baseline="0" dirty="0" smtClean="0"/>
              <a:t> živočichů měnit zbarvení těla podle „nálady“ či fyziologického stavu nebo pro ochranu před predátory. Vyskytuje se u korýšů, hlavonožců, ryb, obojživelníků a plazů. </a:t>
            </a:r>
            <a:r>
              <a:rPr lang="cs-CZ" sz="1200" kern="1200" baseline="0" dirty="0" smtClean="0">
                <a:solidFill>
                  <a:schemeClr val="tx1"/>
                </a:solidFill>
                <a:effectLst/>
                <a:latin typeface="+mn-lt"/>
                <a:ea typeface="+mn-ea"/>
                <a:cs typeface="+mn-cs"/>
              </a:rPr>
              <a:t>Nastává p</a:t>
            </a:r>
            <a:r>
              <a:rPr lang="cs-CZ" sz="1200" kern="1200" dirty="0" smtClean="0">
                <a:solidFill>
                  <a:schemeClr val="tx1"/>
                </a:solidFill>
                <a:effectLst/>
                <a:latin typeface="+mn-lt"/>
                <a:ea typeface="+mn-ea"/>
                <a:cs typeface="+mn-cs"/>
              </a:rPr>
              <a:t>řesunem pigmentů v chromatoforech nebo změnou polohy plošek odrážejících světlo při strukturálním zbarvení. Je řízena </a:t>
            </a:r>
            <a:r>
              <a:rPr lang="cs-CZ" sz="1200" kern="1200" dirty="0" err="1" smtClean="0">
                <a:solidFill>
                  <a:schemeClr val="tx1"/>
                </a:solidFill>
                <a:effectLst/>
                <a:latin typeface="+mn-lt"/>
                <a:ea typeface="+mn-ea"/>
                <a:cs typeface="+mn-cs"/>
              </a:rPr>
              <a:t>neurosekretoricky</a:t>
            </a:r>
            <a:r>
              <a:rPr lang="cs-CZ" sz="1200" kern="1200" dirty="0" smtClean="0">
                <a:solidFill>
                  <a:schemeClr val="tx1"/>
                </a:solidFill>
                <a:effectLst/>
                <a:latin typeface="+mn-lt"/>
                <a:ea typeface="+mn-ea"/>
                <a:cs typeface="+mn-cs"/>
              </a:rPr>
              <a:t>. </a:t>
            </a:r>
            <a:r>
              <a:rPr lang="cs-CZ" baseline="0" dirty="0" smtClean="0"/>
              <a:t>Některé ryby dávají změnou barvy najevo hrozbu. Čím tmavší barva, tím je jedinec naladěn agresivněji.</a:t>
            </a:r>
          </a:p>
          <a:p>
            <a:endParaRPr lang="cs-CZ" baseline="0" dirty="0" smtClean="0"/>
          </a:p>
          <a:p>
            <a:r>
              <a:rPr lang="cs-CZ" baseline="0" dirty="0" err="1" smtClean="0"/>
              <a:t>Akara</a:t>
            </a:r>
            <a:r>
              <a:rPr lang="cs-CZ" baseline="0" dirty="0" smtClean="0"/>
              <a:t>; Veselovský Z. 2005 Etologie, Academia, Praha</a:t>
            </a:r>
          </a:p>
          <a:p>
            <a:r>
              <a:rPr lang="cs-CZ" baseline="0" dirty="0" smtClean="0"/>
              <a:t>http://www.flickr.com/photos/vlitvinov/8602578150/</a:t>
            </a:r>
          </a:p>
          <a:p>
            <a:r>
              <a:rPr lang="cs-CZ" dirty="0" smtClean="0"/>
              <a:t>http://commons.wikimedia.org/wiki/File:Octopus_Vulgaris.jpg</a:t>
            </a:r>
          </a:p>
          <a:p>
            <a:r>
              <a:rPr lang="cs-CZ" dirty="0" smtClean="0"/>
              <a:t>http://www.flickr.com/photos/joachim_s_mueller/6775460615/</a:t>
            </a:r>
            <a:endParaRPr lang="cs-CZ" dirty="0"/>
          </a:p>
        </p:txBody>
      </p:sp>
      <p:sp>
        <p:nvSpPr>
          <p:cNvPr id="4" name="Zástupný symbol pro číslo snímku 3"/>
          <p:cNvSpPr>
            <a:spLocks noGrp="1"/>
          </p:cNvSpPr>
          <p:nvPr>
            <p:ph type="sldNum" sz="quarter" idx="10"/>
          </p:nvPr>
        </p:nvSpPr>
        <p:spPr/>
        <p:txBody>
          <a:bodyPr/>
          <a:lstStyle/>
          <a:p>
            <a:fld id="{149D6C0D-13CC-4EED-BEDF-B4F17E1262E9}" type="slidenum">
              <a:rPr lang="cs-CZ" smtClean="0"/>
              <a:pPr/>
              <a:t>15</a:t>
            </a:fld>
            <a:endParaRPr lang="cs-CZ"/>
          </a:p>
        </p:txBody>
      </p:sp>
    </p:spTree>
    <p:extLst>
      <p:ext uri="{BB962C8B-B14F-4D97-AF65-F5344CB8AC3E}">
        <p14:creationId xmlns:p14="http://schemas.microsoft.com/office/powerpoint/2010/main" xmlns="" val="423887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Bioluminiscence,</a:t>
            </a:r>
            <a:r>
              <a:rPr lang="cs-CZ" baseline="0" dirty="0" smtClean="0"/>
              <a:t> schopnost živých organismů vydávat světlo </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fotofory</a:t>
            </a:r>
            <a:r>
              <a:rPr lang="cs-CZ" sz="1200" kern="1200" baseline="0" dirty="0" smtClean="0">
                <a:solidFill>
                  <a:schemeClr val="tx1"/>
                </a:solidFill>
                <a:effectLst/>
                <a:latin typeface="+mn-lt"/>
                <a:ea typeface="+mn-ea"/>
                <a:cs typeface="+mn-cs"/>
              </a:rPr>
              <a:t> jsou</a:t>
            </a:r>
            <a:r>
              <a:rPr lang="cs-CZ" sz="1200" kern="1200" dirty="0" smtClean="0">
                <a:solidFill>
                  <a:schemeClr val="tx1"/>
                </a:solidFill>
                <a:effectLst/>
                <a:latin typeface="+mn-lt"/>
                <a:ea typeface="+mn-ea"/>
                <a:cs typeface="+mn-cs"/>
              </a:rPr>
              <a:t> buňky schopné bioluminiscence.</a:t>
            </a:r>
            <a:r>
              <a:rPr lang="cs-CZ" sz="1200" kern="1200" baseline="0" dirty="0" smtClean="0">
                <a:solidFill>
                  <a:schemeClr val="tx1"/>
                </a:solidFill>
                <a:effectLst/>
                <a:latin typeface="+mn-lt"/>
                <a:ea typeface="+mn-ea"/>
                <a:cs typeface="+mn-cs"/>
              </a:rPr>
              <a:t> Tyto buňky mohou obsahovat symbiotické bakterie, které jsou bioluminiscence schopny. Světlo vzniká jako produkt reakce luciferinu a kyslíku za katalýzy enzymem luciferázou. Dalším p</a:t>
            </a:r>
            <a:r>
              <a:rPr lang="cs-CZ" sz="1200" kern="1200" dirty="0" smtClean="0">
                <a:solidFill>
                  <a:schemeClr val="tx1"/>
                </a:solidFill>
                <a:effectLst/>
                <a:latin typeface="+mn-lt"/>
                <a:ea typeface="+mn-ea"/>
                <a:cs typeface="+mn-cs"/>
              </a:rPr>
              <a:t>roduktem</a:t>
            </a:r>
            <a:r>
              <a:rPr lang="cs-CZ" sz="1200" kern="1200" baseline="0" dirty="0" smtClean="0">
                <a:solidFill>
                  <a:schemeClr val="tx1"/>
                </a:solidFill>
                <a:effectLst/>
                <a:latin typeface="+mn-lt"/>
                <a:ea typeface="+mn-ea"/>
                <a:cs typeface="+mn-cs"/>
              </a:rPr>
              <a:t> </a:t>
            </a:r>
            <a:r>
              <a:rPr lang="cs-CZ" sz="1200" kern="1200" dirty="0" smtClean="0">
                <a:solidFill>
                  <a:schemeClr val="tx1"/>
                </a:solidFill>
                <a:effectLst/>
                <a:latin typeface="+mn-lt"/>
                <a:ea typeface="+mn-ea"/>
                <a:cs typeface="+mn-cs"/>
              </a:rPr>
              <a:t>reakce je </a:t>
            </a:r>
            <a:r>
              <a:rPr lang="cs-CZ" sz="1200" kern="1200" dirty="0" err="1" smtClean="0">
                <a:solidFill>
                  <a:schemeClr val="tx1"/>
                </a:solidFill>
                <a:effectLst/>
                <a:latin typeface="+mn-lt"/>
                <a:ea typeface="+mn-ea"/>
                <a:cs typeface="+mn-cs"/>
              </a:rPr>
              <a:t>oxyluciferin</a:t>
            </a:r>
            <a:r>
              <a:rPr lang="cs-CZ" sz="1200" kern="1200" dirty="0" smtClean="0">
                <a:solidFill>
                  <a:schemeClr val="tx1"/>
                </a:solidFill>
                <a:effectLst/>
                <a:latin typeface="+mn-lt"/>
                <a:ea typeface="+mn-ea"/>
                <a:cs typeface="+mn-cs"/>
              </a:rPr>
              <a:t>. </a:t>
            </a:r>
            <a:r>
              <a:rPr lang="cs-CZ" sz="1200" kern="1200" baseline="0" dirty="0" smtClean="0">
                <a:solidFill>
                  <a:schemeClr val="tx1"/>
                </a:solidFill>
                <a:effectLst/>
                <a:latin typeface="+mn-lt"/>
                <a:ea typeface="+mn-ea"/>
                <a:cs typeface="+mn-cs"/>
              </a:rPr>
              <a:t>Reakce </a:t>
            </a:r>
            <a:r>
              <a:rPr lang="cs-CZ" sz="1200" kern="1200" dirty="0" smtClean="0">
                <a:solidFill>
                  <a:schemeClr val="tx1"/>
                </a:solidFill>
                <a:effectLst/>
                <a:latin typeface="+mn-lt"/>
                <a:ea typeface="+mn-ea"/>
                <a:cs typeface="+mn-cs"/>
              </a:rPr>
              <a:t>dává až 96% světla (zbytek je teplo). Bioluminiscence</a:t>
            </a:r>
            <a:r>
              <a:rPr lang="cs-CZ" sz="1200" kern="1200" baseline="0" dirty="0" smtClean="0">
                <a:solidFill>
                  <a:schemeClr val="tx1"/>
                </a:solidFill>
                <a:effectLst/>
                <a:latin typeface="+mn-lt"/>
                <a:ea typeface="+mn-ea"/>
                <a:cs typeface="+mn-cs"/>
              </a:rPr>
              <a:t> byla zjištěna u n</a:t>
            </a:r>
            <a:r>
              <a:rPr lang="cs-CZ" sz="1200" kern="1200" dirty="0" smtClean="0">
                <a:solidFill>
                  <a:schemeClr val="tx1"/>
                </a:solidFill>
                <a:effectLst/>
                <a:latin typeface="+mn-lt"/>
                <a:ea typeface="+mn-ea"/>
                <a:cs typeface="+mn-cs"/>
              </a:rPr>
              <a:t>ěkterých bakterií, řas, medúz, hlavonožců,</a:t>
            </a:r>
            <a:r>
              <a:rPr lang="cs-CZ" sz="1200" kern="1200" baseline="0" dirty="0" smtClean="0">
                <a:solidFill>
                  <a:schemeClr val="tx1"/>
                </a:solidFill>
                <a:effectLst/>
                <a:latin typeface="+mn-lt"/>
                <a:ea typeface="+mn-ea"/>
                <a:cs typeface="+mn-cs"/>
              </a:rPr>
              <a:t> </a:t>
            </a:r>
            <a:r>
              <a:rPr lang="cs-CZ" sz="1200" kern="1200" dirty="0" smtClean="0">
                <a:solidFill>
                  <a:schemeClr val="tx1"/>
                </a:solidFill>
                <a:effectLst/>
                <a:latin typeface="+mn-lt"/>
                <a:ea typeface="+mn-ea"/>
                <a:cs typeface="+mn-cs"/>
              </a:rPr>
              <a:t>hlubokomořských ryb</a:t>
            </a:r>
            <a:r>
              <a:rPr lang="cs-CZ" sz="1200" kern="1200" baseline="0" dirty="0" smtClean="0">
                <a:solidFill>
                  <a:schemeClr val="tx1"/>
                </a:solidFill>
                <a:effectLst/>
                <a:latin typeface="+mn-lt"/>
                <a:ea typeface="+mn-ea"/>
                <a:cs typeface="+mn-cs"/>
              </a:rPr>
              <a:t> a</a:t>
            </a:r>
            <a:r>
              <a:rPr lang="cs-CZ" sz="1200" kern="1200" dirty="0" smtClean="0">
                <a:solidFill>
                  <a:schemeClr val="tx1"/>
                </a:solidFill>
                <a:effectLst/>
                <a:latin typeface="+mn-lt"/>
                <a:ea typeface="+mn-ea"/>
                <a:cs typeface="+mn-cs"/>
              </a:rPr>
              <a:t> brouků. Umožňuje vizuální komunikaci ve tmě. </a:t>
            </a:r>
          </a:p>
          <a:p>
            <a:pPr marL="0" marR="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Ďas mořský má světelný orgán na prvním prodlouženém </a:t>
            </a:r>
            <a:r>
              <a:rPr lang="cs-CZ" dirty="0" smtClean="0"/>
              <a:t>paprsku hřbetní ploutve a láká jím kořist. Ryby z čeledi </a:t>
            </a:r>
            <a:r>
              <a:rPr lang="cs-CZ" dirty="0" err="1" smtClean="0"/>
              <a:t>světloočkovití</a:t>
            </a:r>
            <a:r>
              <a:rPr lang="cs-CZ" dirty="0" smtClean="0"/>
              <a:t> mají světelný orgán pod okem a používají ho k vnitrodruhové komunikaci i odrazení</a:t>
            </a:r>
            <a:r>
              <a:rPr lang="cs-CZ" baseline="0" dirty="0" smtClean="0"/>
              <a:t> predátorů.</a:t>
            </a:r>
            <a:endParaRPr lang="cs-CZ"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cs-CZ" sz="1200" kern="1200" dirty="0" err="1" smtClean="0">
                <a:solidFill>
                  <a:schemeClr val="tx1"/>
                </a:solidFill>
                <a:effectLst/>
                <a:latin typeface="+mn-lt"/>
                <a:ea typeface="+mn-ea"/>
                <a:cs typeface="+mn-cs"/>
              </a:rPr>
              <a:t>Medůza</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pohárovka</a:t>
            </a:r>
            <a:r>
              <a:rPr lang="cs-CZ" sz="1200" kern="1200" dirty="0" smtClean="0">
                <a:solidFill>
                  <a:schemeClr val="tx1"/>
                </a:solidFill>
                <a:effectLst/>
                <a:latin typeface="+mn-lt"/>
                <a:ea typeface="+mn-ea"/>
                <a:cs typeface="+mn-cs"/>
              </a:rPr>
              <a:t> využívá jiného způsobu bioluminiscence. Interakce</a:t>
            </a:r>
            <a:r>
              <a:rPr lang="cs-CZ" sz="1200" kern="1200" baseline="0" dirty="0" smtClean="0">
                <a:solidFill>
                  <a:schemeClr val="tx1"/>
                </a:solidFill>
                <a:effectLst/>
                <a:latin typeface="+mn-lt"/>
                <a:ea typeface="+mn-ea"/>
                <a:cs typeface="+mn-cs"/>
              </a:rPr>
              <a:t> kationtů vápníku s </a:t>
            </a:r>
            <a:r>
              <a:rPr lang="cs-CZ" sz="1200" kern="1200" baseline="0" dirty="0" err="1" smtClean="0">
                <a:solidFill>
                  <a:schemeClr val="tx1"/>
                </a:solidFill>
                <a:effectLst/>
                <a:latin typeface="+mn-lt"/>
                <a:ea typeface="+mn-ea"/>
                <a:cs typeface="+mn-cs"/>
              </a:rPr>
              <a:t>fotoproteinem</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aequorinem</a:t>
            </a:r>
            <a:r>
              <a:rPr lang="cs-CZ" sz="1200" kern="1200" baseline="0" dirty="0" smtClean="0">
                <a:solidFill>
                  <a:schemeClr val="tx1"/>
                </a:solidFill>
                <a:effectLst/>
                <a:latin typeface="+mn-lt"/>
                <a:ea typeface="+mn-ea"/>
                <a:cs typeface="+mn-cs"/>
              </a:rPr>
              <a:t> dává vznik modrému světlu. V tomto modrém světle fluoreskuje zeleně druhý protein známý jako GFP (green </a:t>
            </a:r>
            <a:r>
              <a:rPr lang="cs-CZ" sz="1200" kern="1200" baseline="0" dirty="0" err="1" smtClean="0">
                <a:solidFill>
                  <a:schemeClr val="tx1"/>
                </a:solidFill>
                <a:effectLst/>
                <a:latin typeface="+mn-lt"/>
                <a:ea typeface="+mn-ea"/>
                <a:cs typeface="+mn-cs"/>
              </a:rPr>
              <a:t>fluorescent</a:t>
            </a:r>
            <a:r>
              <a:rPr lang="cs-CZ" sz="1200" kern="1200" baseline="0" dirty="0" smtClean="0">
                <a:solidFill>
                  <a:schemeClr val="tx1"/>
                </a:solidFill>
                <a:effectLst/>
                <a:latin typeface="+mn-lt"/>
                <a:ea typeface="+mn-ea"/>
                <a:cs typeface="+mn-cs"/>
              </a:rPr>
              <a:t> protein). Oba zmíněné proteiny </a:t>
            </a:r>
            <a:r>
              <a:rPr lang="cs-CZ" sz="1200" kern="1200" baseline="0" dirty="0" err="1" smtClean="0">
                <a:solidFill>
                  <a:schemeClr val="tx1"/>
                </a:solidFill>
                <a:effectLst/>
                <a:latin typeface="+mn-lt"/>
                <a:ea typeface="+mn-ea"/>
                <a:cs typeface="+mn-cs"/>
              </a:rPr>
              <a:t>pohárovky</a:t>
            </a:r>
            <a:r>
              <a:rPr lang="cs-CZ" sz="1200" kern="1200" baseline="0" dirty="0" smtClean="0">
                <a:solidFill>
                  <a:schemeClr val="tx1"/>
                </a:solidFill>
                <a:effectLst/>
                <a:latin typeface="+mn-lt"/>
                <a:ea typeface="+mn-ea"/>
                <a:cs typeface="+mn-cs"/>
              </a:rPr>
              <a:t> jsou využívány v biologickém výzkumu pro vizualizaci různých struktur.</a:t>
            </a:r>
            <a:endParaRPr lang="cs-CZ" sz="1200" kern="1200" dirty="0" smtClean="0">
              <a:solidFill>
                <a:schemeClr val="tx1"/>
              </a:solidFill>
              <a:effectLst/>
              <a:latin typeface="+mn-lt"/>
              <a:ea typeface="+mn-ea"/>
              <a:cs typeface="+mn-cs"/>
            </a:endParaRPr>
          </a:p>
          <a:p>
            <a:r>
              <a:rPr lang="cs-CZ" sz="1200" kern="1200" dirty="0" smtClean="0">
                <a:solidFill>
                  <a:schemeClr val="tx1"/>
                </a:solidFill>
                <a:effectLst/>
                <a:latin typeface="+mn-lt"/>
                <a:ea typeface="+mn-ea"/>
                <a:cs typeface="+mn-cs"/>
              </a:rPr>
              <a:t>Havajská chobotnice </a:t>
            </a:r>
            <a:r>
              <a:rPr lang="cs-CZ" sz="1200" kern="1200" dirty="0" err="1" smtClean="0">
                <a:solidFill>
                  <a:schemeClr val="tx1"/>
                </a:solidFill>
                <a:effectLst/>
                <a:latin typeface="+mn-lt"/>
                <a:ea typeface="+mn-ea"/>
                <a:cs typeface="+mn-cs"/>
              </a:rPr>
              <a:t>sepiola</a:t>
            </a:r>
            <a:r>
              <a:rPr lang="cs-CZ" sz="1200" kern="1200" dirty="0" smtClean="0">
                <a:solidFill>
                  <a:schemeClr val="tx1"/>
                </a:solidFill>
                <a:effectLst/>
                <a:latin typeface="+mn-lt"/>
                <a:ea typeface="+mn-ea"/>
                <a:cs typeface="+mn-cs"/>
              </a:rPr>
              <a:t> kropenatá (</a:t>
            </a:r>
            <a:r>
              <a:rPr lang="cs-CZ" sz="1200" i="1" kern="1200" dirty="0" err="1" smtClean="0">
                <a:solidFill>
                  <a:schemeClr val="tx1"/>
                </a:solidFill>
                <a:effectLst/>
                <a:latin typeface="+mn-lt"/>
                <a:ea typeface="+mn-ea"/>
                <a:cs typeface="+mn-cs"/>
              </a:rPr>
              <a:t>Euprymna</a:t>
            </a:r>
            <a:r>
              <a:rPr lang="cs-CZ" sz="1200" i="1" kern="1200" dirty="0" smtClean="0">
                <a:solidFill>
                  <a:schemeClr val="tx1"/>
                </a:solidFill>
                <a:effectLst/>
                <a:latin typeface="+mn-lt"/>
                <a:ea typeface="+mn-ea"/>
                <a:cs typeface="+mn-cs"/>
              </a:rPr>
              <a:t> </a:t>
            </a:r>
            <a:r>
              <a:rPr lang="cs-CZ" sz="1200" i="1" kern="1200" dirty="0" err="1" smtClean="0">
                <a:solidFill>
                  <a:schemeClr val="tx1"/>
                </a:solidFill>
                <a:effectLst/>
                <a:latin typeface="+mn-lt"/>
                <a:ea typeface="+mn-ea"/>
                <a:cs typeface="+mn-cs"/>
              </a:rPr>
              <a:t>scolopes</a:t>
            </a:r>
            <a:r>
              <a:rPr lang="cs-CZ" sz="1200" kern="1200" dirty="0" smtClean="0">
                <a:solidFill>
                  <a:schemeClr val="tx1"/>
                </a:solidFill>
                <a:effectLst/>
                <a:latin typeface="+mn-lt"/>
                <a:ea typeface="+mn-ea"/>
                <a:cs typeface="+mn-cs"/>
              </a:rPr>
              <a:t>) se schovává před dravci ve vlastním světle. Hostí fosforeskující bakterie, díky nimž se dá při pohledu zespoda tělo hlavonožce jen obtížně odlišit od mořské hladiny prozářené svitem měsíce. Bioluminiscenci chobotnici zprostředkovávají symbiotické </a:t>
            </a:r>
            <a:r>
              <a:rPr lang="cs-CZ" sz="1200" kern="1200" dirty="0" err="1" smtClean="0">
                <a:solidFill>
                  <a:schemeClr val="tx1"/>
                </a:solidFill>
                <a:effectLst/>
                <a:latin typeface="+mn-lt"/>
                <a:ea typeface="+mn-ea"/>
                <a:cs typeface="+mn-cs"/>
              </a:rPr>
              <a:t>bakterie</a:t>
            </a:r>
            <a:r>
              <a:rPr lang="cs-CZ" sz="1200" i="1" kern="1200" dirty="0" err="1" smtClean="0">
                <a:solidFill>
                  <a:schemeClr val="tx1"/>
                </a:solidFill>
                <a:effectLst/>
                <a:latin typeface="+mn-lt"/>
                <a:ea typeface="+mn-ea"/>
                <a:cs typeface="+mn-cs"/>
              </a:rPr>
              <a:t>Vibrio</a:t>
            </a:r>
            <a:r>
              <a:rPr lang="cs-CZ" sz="1200" i="1" kern="1200" dirty="0" smtClean="0">
                <a:solidFill>
                  <a:schemeClr val="tx1"/>
                </a:solidFill>
                <a:effectLst/>
                <a:latin typeface="+mn-lt"/>
                <a:ea typeface="+mn-ea"/>
                <a:cs typeface="+mn-cs"/>
              </a:rPr>
              <a:t> </a:t>
            </a:r>
            <a:r>
              <a:rPr lang="cs-CZ" sz="1200" i="1" kern="1200" dirty="0" err="1" smtClean="0">
                <a:solidFill>
                  <a:schemeClr val="tx1"/>
                </a:solidFill>
                <a:effectLst/>
                <a:latin typeface="+mn-lt"/>
                <a:ea typeface="+mn-ea"/>
                <a:cs typeface="+mn-cs"/>
              </a:rPr>
              <a:t>fisheri</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Sepiola</a:t>
            </a:r>
            <a:r>
              <a:rPr lang="cs-CZ" sz="1200" kern="1200" dirty="0" smtClean="0">
                <a:solidFill>
                  <a:schemeClr val="tx1"/>
                </a:solidFill>
                <a:effectLst/>
                <a:latin typeface="+mn-lt"/>
                <a:ea typeface="+mn-ea"/>
                <a:cs typeface="+mn-cs"/>
              </a:rPr>
              <a:t> jim za to poskytuje cukry a aminokyseliny. </a:t>
            </a:r>
          </a:p>
          <a:p>
            <a:pPr marL="0" marR="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Samci a samice světlušek se domlouvají v době rozmnožování světelnými signály intenzita a intervaly záblesků jsou druhově specifické. U novoguinejského druhu </a:t>
            </a:r>
            <a:r>
              <a:rPr lang="cs-CZ" sz="1200" i="1" kern="1200" dirty="0" err="1" smtClean="0">
                <a:solidFill>
                  <a:schemeClr val="tx1"/>
                </a:solidFill>
                <a:effectLst/>
                <a:latin typeface="+mn-lt"/>
                <a:ea typeface="+mn-ea"/>
                <a:cs typeface="+mn-cs"/>
              </a:rPr>
              <a:t>Pteropyx</a:t>
            </a:r>
            <a:r>
              <a:rPr lang="cs-CZ" sz="1200" i="1" kern="1200" dirty="0" smtClean="0">
                <a:solidFill>
                  <a:schemeClr val="tx1"/>
                </a:solidFill>
                <a:effectLst/>
                <a:latin typeface="+mn-lt"/>
                <a:ea typeface="+mn-ea"/>
                <a:cs typeface="+mn-cs"/>
              </a:rPr>
              <a:t> </a:t>
            </a:r>
            <a:r>
              <a:rPr lang="cs-CZ" sz="1200" i="1" kern="1200" dirty="0" err="1" smtClean="0">
                <a:solidFill>
                  <a:schemeClr val="tx1"/>
                </a:solidFill>
                <a:effectLst/>
                <a:latin typeface="+mn-lt"/>
                <a:ea typeface="+mn-ea"/>
                <a:cs typeface="+mn-cs"/>
              </a:rPr>
              <a:t>malacae</a:t>
            </a:r>
            <a:r>
              <a:rPr lang="cs-CZ" sz="1200" i="1" kern="1200" dirty="0" smtClean="0">
                <a:solidFill>
                  <a:schemeClr val="tx1"/>
                </a:solidFill>
                <a:effectLst/>
                <a:latin typeface="+mn-lt"/>
                <a:ea typeface="+mn-ea"/>
                <a:cs typeface="+mn-cs"/>
              </a:rPr>
              <a:t> </a:t>
            </a:r>
            <a:r>
              <a:rPr lang="cs-CZ" sz="1200" kern="1200" dirty="0" smtClean="0">
                <a:solidFill>
                  <a:schemeClr val="tx1"/>
                </a:solidFill>
                <a:effectLst/>
                <a:latin typeface="+mn-lt"/>
                <a:ea typeface="+mn-ea"/>
                <a:cs typeface="+mn-cs"/>
              </a:rPr>
              <a:t>samci dokonce vábí samičky kolektivním světélkováním. Synchronizace signálů slouží k tomu, aby se jednotlivé signály nepřekrývaly a samičky byly schopné zachytit druhově specifickou složku signálu – tedy aby rozpoznaly světélkování samců svého druhu mezi signálem ostatních druhů světlušek.</a:t>
            </a:r>
          </a:p>
          <a:p>
            <a:endParaRPr lang="cs-CZ" dirty="0" smtClean="0"/>
          </a:p>
          <a:p>
            <a:r>
              <a:rPr lang="cs-CZ" dirty="0" smtClean="0"/>
              <a:t>http://en.wikipedia.org/wiki/File:Lampyris_noctiluca.jpg</a:t>
            </a:r>
          </a:p>
          <a:p>
            <a:r>
              <a:rPr lang="cs-CZ" dirty="0" smtClean="0"/>
              <a:t>http://discovermagazine.com/galleries/zen-photo/a/alive-and-glowing</a:t>
            </a:r>
          </a:p>
          <a:p>
            <a:r>
              <a:rPr lang="cs-CZ" dirty="0" smtClean="0"/>
              <a:t>http://commons.wikimedia.org/wiki/File:Seeteufel.jpg</a:t>
            </a:r>
          </a:p>
          <a:p>
            <a:r>
              <a:rPr lang="cs-CZ" dirty="0" smtClean="0"/>
              <a:t>http://it.wikipedia.org/wiki/File:Euprymna_scolopes_(Bobtail_squid).jpg</a:t>
            </a:r>
          </a:p>
          <a:p>
            <a:r>
              <a:rPr lang="cs-CZ" dirty="0" smtClean="0"/>
              <a:t>http://commons.wikimedia.org/wiki/File:Aequorea_coerulescens1.jpg</a:t>
            </a:r>
            <a:endParaRPr lang="cs-CZ" dirty="0"/>
          </a:p>
        </p:txBody>
      </p:sp>
      <p:sp>
        <p:nvSpPr>
          <p:cNvPr id="4" name="Zástupný symbol pro číslo snímku 3"/>
          <p:cNvSpPr>
            <a:spLocks noGrp="1"/>
          </p:cNvSpPr>
          <p:nvPr>
            <p:ph type="sldNum" sz="quarter" idx="10"/>
          </p:nvPr>
        </p:nvSpPr>
        <p:spPr/>
        <p:txBody>
          <a:bodyPr/>
          <a:lstStyle/>
          <a:p>
            <a:fld id="{149D6C0D-13CC-4EED-BEDF-B4F17E1262E9}" type="slidenum">
              <a:rPr lang="cs-CZ" smtClean="0"/>
              <a:pPr/>
              <a:t>16</a:t>
            </a:fld>
            <a:endParaRPr lang="cs-CZ"/>
          </a:p>
        </p:txBody>
      </p:sp>
    </p:spTree>
    <p:extLst>
      <p:ext uri="{BB962C8B-B14F-4D97-AF65-F5344CB8AC3E}">
        <p14:creationId xmlns:p14="http://schemas.microsoft.com/office/powerpoint/2010/main" xmlns="" val="423887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smtClean="0">
                <a:solidFill>
                  <a:schemeClr val="tx1"/>
                </a:solidFill>
                <a:effectLst/>
                <a:latin typeface="+mn-lt"/>
                <a:ea typeface="+mn-ea"/>
                <a:cs typeface="+mn-cs"/>
              </a:rPr>
              <a:t>Krab rodu </a:t>
            </a:r>
            <a:r>
              <a:rPr lang="cs-CZ" sz="1200" kern="1200" dirty="0" err="1" smtClean="0">
                <a:solidFill>
                  <a:schemeClr val="tx1"/>
                </a:solidFill>
                <a:effectLst/>
                <a:latin typeface="+mn-lt"/>
                <a:ea typeface="+mn-ea"/>
                <a:cs typeface="+mn-cs"/>
              </a:rPr>
              <a:t>Uca</a:t>
            </a:r>
            <a:r>
              <a:rPr lang="cs-CZ" sz="1200" kern="1200" dirty="0" smtClean="0">
                <a:solidFill>
                  <a:schemeClr val="tx1"/>
                </a:solidFill>
                <a:effectLst/>
                <a:latin typeface="+mn-lt"/>
                <a:ea typeface="+mn-ea"/>
                <a:cs typeface="+mn-cs"/>
              </a:rPr>
              <a:t> užívá zvětšené klepeto, často výrazně zbarvené</a:t>
            </a:r>
            <a:r>
              <a:rPr lang="cs-CZ" sz="1200" kern="1200" baseline="0" dirty="0" smtClean="0">
                <a:solidFill>
                  <a:schemeClr val="tx1"/>
                </a:solidFill>
                <a:effectLst/>
                <a:latin typeface="+mn-lt"/>
                <a:ea typeface="+mn-ea"/>
                <a:cs typeface="+mn-cs"/>
              </a:rPr>
              <a:t> </a:t>
            </a:r>
            <a:r>
              <a:rPr lang="cs-CZ" sz="1200" kern="1200" dirty="0" smtClean="0">
                <a:solidFill>
                  <a:schemeClr val="tx1"/>
                </a:solidFill>
                <a:effectLst/>
                <a:latin typeface="+mn-lt"/>
                <a:ea typeface="+mn-ea"/>
                <a:cs typeface="+mn-cs"/>
              </a:rPr>
              <a:t>při námluvách, mává jím, aby přilákal samici.</a:t>
            </a:r>
            <a:r>
              <a:rPr lang="cs-CZ" sz="1200" kern="1200" baseline="0" dirty="0" smtClean="0">
                <a:solidFill>
                  <a:schemeClr val="tx1"/>
                </a:solidFill>
                <a:effectLst/>
                <a:latin typeface="+mn-lt"/>
                <a:ea typeface="+mn-ea"/>
                <a:cs typeface="+mn-cs"/>
              </a:rPr>
              <a:t> Klepeto</a:t>
            </a:r>
            <a:r>
              <a:rPr lang="cs-CZ" sz="1200" kern="1200" dirty="0" smtClean="0">
                <a:solidFill>
                  <a:schemeClr val="tx1"/>
                </a:solidFill>
                <a:effectLst/>
                <a:latin typeface="+mn-lt"/>
                <a:ea typeface="+mn-ea"/>
                <a:cs typeface="+mn-cs"/>
              </a:rPr>
              <a:t> slouží i pro odrazení konkurenta.</a:t>
            </a:r>
          </a:p>
          <a:p>
            <a:r>
              <a:rPr lang="cs-CZ" sz="1200" kern="1200" dirty="0" smtClean="0">
                <a:solidFill>
                  <a:schemeClr val="tx1"/>
                </a:solidFill>
                <a:effectLst/>
                <a:latin typeface="+mn-lt"/>
                <a:ea typeface="+mn-ea"/>
                <a:cs typeface="+mn-cs"/>
              </a:rPr>
              <a:t>Včelí tance</a:t>
            </a:r>
            <a:r>
              <a:rPr lang="cs-CZ" sz="1200" kern="1200" baseline="0" dirty="0" smtClean="0">
                <a:solidFill>
                  <a:schemeClr val="tx1"/>
                </a:solidFill>
                <a:effectLst/>
                <a:latin typeface="+mn-lt"/>
                <a:ea typeface="+mn-ea"/>
                <a:cs typeface="+mn-cs"/>
              </a:rPr>
              <a:t> - </a:t>
            </a:r>
            <a:r>
              <a:rPr lang="cs-CZ" sz="1200" kern="1200" dirty="0" smtClean="0">
                <a:solidFill>
                  <a:schemeClr val="tx1"/>
                </a:solidFill>
                <a:effectLst/>
                <a:latin typeface="+mn-lt"/>
                <a:ea typeface="+mn-ea"/>
                <a:cs typeface="+mn-cs"/>
              </a:rPr>
              <a:t>Karl von </a:t>
            </a:r>
            <a:r>
              <a:rPr lang="cs-CZ" sz="1200" kern="1200" dirty="0" err="1" smtClean="0">
                <a:solidFill>
                  <a:schemeClr val="tx1"/>
                </a:solidFill>
                <a:effectLst/>
                <a:latin typeface="+mn-lt"/>
                <a:ea typeface="+mn-ea"/>
                <a:cs typeface="+mn-cs"/>
              </a:rPr>
              <a:t>Frisch</a:t>
            </a:r>
            <a:r>
              <a:rPr lang="cs-CZ" sz="1200" kern="1200" dirty="0" smtClean="0">
                <a:solidFill>
                  <a:schemeClr val="tx1"/>
                </a:solidFill>
                <a:effectLst/>
                <a:latin typeface="+mn-lt"/>
                <a:ea typeface="+mn-ea"/>
                <a:cs typeface="+mn-cs"/>
              </a:rPr>
              <a:t> (1965)</a:t>
            </a:r>
          </a:p>
          <a:p>
            <a:r>
              <a:rPr lang="cs-CZ" sz="1200" kern="1200" dirty="0" smtClean="0">
                <a:solidFill>
                  <a:schemeClr val="tx1"/>
                </a:solidFill>
                <a:effectLst/>
                <a:latin typeface="+mn-lt"/>
                <a:ea typeface="+mn-ea"/>
                <a:cs typeface="+mn-cs"/>
              </a:rPr>
              <a:t>Některé včely pátrají v okolí úlu po potravě, když ji naleznou vrátí se a ostatním předávají prostřednictvím tance informaci o její poloze a vzdálenosti.  K těmto signálům se připojují i další typy signálů. O jaký zdroj potravy se jedná se včely dozví dotykem z pylu, který ulpěl na těle tančící včely. Bzučením sděluje včela informace o hojnosti objeveného zdroje.</a:t>
            </a:r>
          </a:p>
          <a:p>
            <a:r>
              <a:rPr lang="cs-CZ" sz="1200" kern="1200" dirty="0" smtClean="0">
                <a:solidFill>
                  <a:schemeClr val="tx1"/>
                </a:solidFill>
                <a:effectLst/>
                <a:latin typeface="+mn-lt"/>
                <a:ea typeface="+mn-ea"/>
                <a:cs typeface="+mn-cs"/>
              </a:rPr>
              <a:t>Plazi – ještěři kývají hlavou a nadouvají hrdlo</a:t>
            </a:r>
            <a:r>
              <a:rPr lang="cs-CZ" sz="1200" kern="1200" baseline="0" dirty="0" smtClean="0">
                <a:solidFill>
                  <a:schemeClr val="tx1"/>
                </a:solidFill>
                <a:effectLst/>
                <a:latin typeface="+mn-lt"/>
                <a:ea typeface="+mn-ea"/>
                <a:cs typeface="+mn-cs"/>
              </a:rPr>
              <a:t> </a:t>
            </a:r>
            <a:r>
              <a:rPr lang="cs-CZ" sz="1200" kern="1200" dirty="0" smtClean="0">
                <a:solidFill>
                  <a:schemeClr val="tx1"/>
                </a:solidFill>
                <a:effectLst/>
                <a:latin typeface="+mn-lt"/>
                <a:ea typeface="+mn-ea"/>
                <a:cs typeface="+mn-cs"/>
              </a:rPr>
              <a:t>při námluvách a hrozbě (např. Anolis)</a:t>
            </a:r>
          </a:p>
          <a:p>
            <a:r>
              <a:rPr lang="cs-CZ" sz="1200" kern="1200" dirty="0" smtClean="0">
                <a:solidFill>
                  <a:schemeClr val="tx1"/>
                </a:solidFill>
                <a:effectLst/>
                <a:latin typeface="+mn-lt"/>
                <a:ea typeface="+mn-ea"/>
                <a:cs typeface="+mn-cs"/>
              </a:rPr>
              <a:t>Ptáci</a:t>
            </a:r>
            <a:r>
              <a:rPr lang="cs-CZ" sz="1200" kern="1200" baseline="0" dirty="0" smtClean="0">
                <a:solidFill>
                  <a:schemeClr val="tx1"/>
                </a:solidFill>
                <a:effectLst/>
                <a:latin typeface="+mn-lt"/>
                <a:ea typeface="+mn-ea"/>
                <a:cs typeface="+mn-cs"/>
              </a:rPr>
              <a:t> mají velmi ostrý zrak, vizuální komunikace u nich hraje velkou roli.</a:t>
            </a:r>
            <a:r>
              <a:rPr lang="cs-CZ" sz="1200" kern="1200" dirty="0" smtClean="0">
                <a:solidFill>
                  <a:schemeClr val="tx1"/>
                </a:solidFill>
                <a:effectLst/>
                <a:latin typeface="+mn-lt"/>
                <a:ea typeface="+mn-ea"/>
                <a:cs typeface="+mn-cs"/>
              </a:rPr>
              <a:t> Zbarvení peří značí jednak druhovou příslušnost a je</a:t>
            </a:r>
            <a:r>
              <a:rPr lang="cs-CZ" sz="1200" kern="1200" baseline="0" dirty="0" smtClean="0">
                <a:solidFill>
                  <a:schemeClr val="tx1"/>
                </a:solidFill>
                <a:effectLst/>
                <a:latin typeface="+mn-lt"/>
                <a:ea typeface="+mn-ea"/>
                <a:cs typeface="+mn-cs"/>
              </a:rPr>
              <a:t> </a:t>
            </a:r>
            <a:r>
              <a:rPr lang="cs-CZ" sz="1200" kern="1200" dirty="0" smtClean="0">
                <a:solidFill>
                  <a:schemeClr val="tx1"/>
                </a:solidFill>
                <a:effectLst/>
                <a:latin typeface="+mn-lt"/>
                <a:ea typeface="+mn-ea"/>
                <a:cs typeface="+mn-cs"/>
              </a:rPr>
              <a:t>užíváno při námluvách, k tomu se přidávají specifické prvky chování jako jsou namlouvací tance, při kterých samci často předvádějí právě pestře zbarvené části těla, prodloužená pera apod.</a:t>
            </a:r>
          </a:p>
          <a:p>
            <a:r>
              <a:rPr lang="cs-CZ" sz="1200" kern="1200" dirty="0" smtClean="0">
                <a:solidFill>
                  <a:schemeClr val="tx1"/>
                </a:solidFill>
                <a:effectLst/>
                <a:latin typeface="+mn-lt"/>
                <a:ea typeface="+mn-ea"/>
                <a:cs typeface="+mn-cs"/>
              </a:rPr>
              <a:t>Vizuální signály užívají ptáci i při hrozbě.</a:t>
            </a:r>
            <a:r>
              <a:rPr lang="cs-CZ" sz="1200" kern="1200" baseline="0" dirty="0" smtClean="0">
                <a:solidFill>
                  <a:schemeClr val="tx1"/>
                </a:solidFill>
                <a:effectLst/>
                <a:latin typeface="+mn-lt"/>
                <a:ea typeface="+mn-ea"/>
                <a:cs typeface="+mn-cs"/>
              </a:rPr>
              <a:t> Ptáčata žebrají o potravu a kromě zvukové signalizace mají i výrazně zbarvené vnitřky zobáčků, které stimulují rodiče ke krmení.</a:t>
            </a:r>
            <a:endParaRPr lang="cs-CZ" sz="1200" kern="1200" dirty="0" smtClean="0">
              <a:solidFill>
                <a:schemeClr val="tx1"/>
              </a:solidFill>
              <a:effectLst/>
              <a:latin typeface="+mn-lt"/>
              <a:ea typeface="+mn-ea"/>
              <a:cs typeface="+mn-cs"/>
            </a:endParaRPr>
          </a:p>
          <a:p>
            <a:r>
              <a:rPr lang="cs-CZ" sz="1200" kern="1200" dirty="0" smtClean="0">
                <a:solidFill>
                  <a:schemeClr val="tx1"/>
                </a:solidFill>
                <a:effectLst/>
                <a:latin typeface="+mn-lt"/>
                <a:ea typeface="+mn-ea"/>
                <a:cs typeface="+mn-cs"/>
              </a:rPr>
              <a:t>Savci se spoléhají na zrak</a:t>
            </a:r>
            <a:r>
              <a:rPr lang="cs-CZ" sz="1200" kern="1200" baseline="0" dirty="0" smtClean="0">
                <a:solidFill>
                  <a:schemeClr val="tx1"/>
                </a:solidFill>
                <a:effectLst/>
                <a:latin typeface="+mn-lt"/>
                <a:ea typeface="+mn-ea"/>
                <a:cs typeface="+mn-cs"/>
              </a:rPr>
              <a:t> méně, přesto u nich vizuální signály mají nezastupitelné postavení. Někteří savci mají dobře vyvinuté mimické svaly, které ve vizuální komunikaci používají. Roli hraje i samotný postoj jedince. Přestože zbarvení savců není tak pestré jako ptáků, někteří též používají výrazně zbarvené části těla ke komunikaci (např. mandril).</a:t>
            </a:r>
            <a:endParaRPr lang="cs-CZ" sz="1200" kern="1200" dirty="0" smtClean="0">
              <a:solidFill>
                <a:schemeClr val="tx1"/>
              </a:solidFill>
              <a:effectLst/>
              <a:latin typeface="+mn-lt"/>
              <a:ea typeface="+mn-ea"/>
              <a:cs typeface="+mn-cs"/>
            </a:endParaRPr>
          </a:p>
          <a:p>
            <a:endParaRPr lang="cs-CZ"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http://en.wikipedia.org/wiki/File:Bee_dance.png</a:t>
            </a:r>
          </a:p>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http://www.flickr.com/photos/wildsingapore/3551578770/</a:t>
            </a:r>
          </a:p>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http://pl.wikipedia.org/wiki/Plik:Anolis_sagrei_t%C3%AAte.JPG</a:t>
            </a:r>
          </a:p>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http://www.flickr.com/photos/simon_redwood/6990394202/</a:t>
            </a:r>
          </a:p>
          <a:p>
            <a:r>
              <a:rPr lang="cs-CZ" dirty="0" smtClean="0"/>
              <a:t>http://commons.wikimedia.org/wiki/File:Mandril_(4223673970).jpg</a:t>
            </a:r>
            <a:endParaRPr lang="cs-CZ" dirty="0"/>
          </a:p>
        </p:txBody>
      </p:sp>
      <p:sp>
        <p:nvSpPr>
          <p:cNvPr id="4" name="Zástupný symbol pro číslo snímku 3"/>
          <p:cNvSpPr>
            <a:spLocks noGrp="1"/>
          </p:cNvSpPr>
          <p:nvPr>
            <p:ph type="sldNum" sz="quarter" idx="10"/>
          </p:nvPr>
        </p:nvSpPr>
        <p:spPr/>
        <p:txBody>
          <a:bodyPr/>
          <a:lstStyle/>
          <a:p>
            <a:fld id="{149D6C0D-13CC-4EED-BEDF-B4F17E1262E9}" type="slidenum">
              <a:rPr lang="cs-CZ" smtClean="0"/>
              <a:pPr/>
              <a:t>17</a:t>
            </a:fld>
            <a:endParaRPr lang="cs-CZ"/>
          </a:p>
        </p:txBody>
      </p:sp>
    </p:spTree>
    <p:extLst>
      <p:ext uri="{BB962C8B-B14F-4D97-AF65-F5344CB8AC3E}">
        <p14:creationId xmlns:p14="http://schemas.microsoft.com/office/powerpoint/2010/main" xmlns="" val="423887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smtClean="0">
                <a:solidFill>
                  <a:schemeClr val="tx1"/>
                </a:solidFill>
                <a:effectLst/>
                <a:latin typeface="+mn-lt"/>
                <a:ea typeface="+mn-ea"/>
                <a:cs typeface="+mn-cs"/>
              </a:rPr>
              <a:t>Zvukové dorozumívání živočichů je poměrně dobře prozkoumané, díky moderním technologiím a možnosti nahrávání zvuků. Velká pozornost se tradičně věnovala zvukové komunikaci ptáků. Zvukový signál se zaznamenává do podoby </a:t>
            </a:r>
            <a:r>
              <a:rPr lang="cs-CZ" sz="1200" kern="1200" dirty="0" err="1" smtClean="0">
                <a:solidFill>
                  <a:schemeClr val="tx1"/>
                </a:solidFill>
                <a:effectLst/>
                <a:latin typeface="+mn-lt"/>
                <a:ea typeface="+mn-ea"/>
                <a:cs typeface="+mn-cs"/>
              </a:rPr>
              <a:t>sonagramů</a:t>
            </a:r>
            <a:r>
              <a:rPr lang="cs-CZ" sz="1200" kern="1200" dirty="0" smtClean="0">
                <a:solidFill>
                  <a:schemeClr val="tx1"/>
                </a:solidFill>
                <a:effectLst/>
                <a:latin typeface="+mn-lt"/>
                <a:ea typeface="+mn-ea"/>
                <a:cs typeface="+mn-cs"/>
              </a:rPr>
              <a:t>, které jsou pak dále analyzovány. Důležité je zvukové dorozumívání především u obratlovců, kteří mají vyvinuté specializované sluchové orgány a dále u členovců. K produkci zvukového signálu jsou často využívány různé struktury jako hrdelní laloky a podobně, které zvyšují kvalitu, dosah nebo hlasitost signálů. U ptáků se často vyskytují vychlípeniny jícnu (holub, bukač, pštros), prodloužené průdušnice (např. labutě) a jiné anatomické změny dýchacího ústrojí, které produkci zvuků napomáhají.  Jiní, například krtonožka si vyhrabávají ozvučné tunely zesilující intenzitu zvuku. Živočichy používané zvukové signály mají vysoký frekvenční rozsah, a proto jsou často lidským uchem nezachytitelné.</a:t>
            </a:r>
          </a:p>
          <a:p>
            <a:r>
              <a:rPr lang="cs-CZ" sz="1200" kern="1200" dirty="0" smtClean="0">
                <a:solidFill>
                  <a:schemeClr val="tx1"/>
                </a:solidFill>
                <a:effectLst/>
                <a:latin typeface="+mn-lt"/>
                <a:ea typeface="+mn-ea"/>
                <a:cs typeface="+mn-cs"/>
              </a:rPr>
              <a:t>Cvrčci a kobylky – zvuk vytváří třením hran křídel o sebe. Zpěvem lákají samice nebo označují teritorium. Někteří vylézají do výšky, aby signál měl větší dosah. Gekon turecký (</a:t>
            </a:r>
            <a:r>
              <a:rPr lang="cs-CZ" sz="1200" i="1" kern="1200" dirty="0" err="1" smtClean="0">
                <a:solidFill>
                  <a:schemeClr val="tx1"/>
                </a:solidFill>
                <a:effectLst/>
                <a:latin typeface="+mn-lt"/>
                <a:ea typeface="+mn-ea"/>
                <a:cs typeface="+mn-cs"/>
              </a:rPr>
              <a:t>Hemidactylus</a:t>
            </a:r>
            <a:r>
              <a:rPr lang="cs-CZ" sz="1200" i="1" kern="1200" dirty="0" smtClean="0">
                <a:solidFill>
                  <a:schemeClr val="tx1"/>
                </a:solidFill>
                <a:effectLst/>
                <a:latin typeface="+mn-lt"/>
                <a:ea typeface="+mn-ea"/>
                <a:cs typeface="+mn-cs"/>
              </a:rPr>
              <a:t> </a:t>
            </a:r>
            <a:r>
              <a:rPr lang="cs-CZ" sz="1200" i="1" kern="1200" dirty="0" err="1" smtClean="0">
                <a:solidFill>
                  <a:schemeClr val="tx1"/>
                </a:solidFill>
                <a:effectLst/>
                <a:latin typeface="+mn-lt"/>
                <a:ea typeface="+mn-ea"/>
                <a:cs typeface="+mn-cs"/>
              </a:rPr>
              <a:t>turcicus</a:t>
            </a:r>
            <a:r>
              <a:rPr lang="cs-CZ" sz="1200" kern="1200" dirty="0" smtClean="0">
                <a:solidFill>
                  <a:schemeClr val="tx1"/>
                </a:solidFill>
                <a:effectLst/>
                <a:latin typeface="+mn-lt"/>
                <a:ea typeface="+mn-ea"/>
                <a:cs typeface="+mn-cs"/>
              </a:rPr>
              <a:t>) čeká u nor zpívajících cvrčků a loví samičky, které zpěv samečka přiláká.</a:t>
            </a:r>
          </a:p>
          <a:p>
            <a:r>
              <a:rPr lang="cs-CZ" sz="1200" kern="1200" dirty="0" smtClean="0">
                <a:solidFill>
                  <a:schemeClr val="tx1"/>
                </a:solidFill>
                <a:effectLst/>
                <a:latin typeface="+mn-lt"/>
                <a:ea typeface="+mn-ea"/>
                <a:cs typeface="+mn-cs"/>
              </a:rPr>
              <a:t>Sarančata – zvuk se tvoří třením stehen o hranu křídel. </a:t>
            </a:r>
          </a:p>
          <a:p>
            <a:r>
              <a:rPr lang="cs-CZ" sz="1200" kern="1200" dirty="0" smtClean="0">
                <a:solidFill>
                  <a:schemeClr val="tx1"/>
                </a:solidFill>
                <a:effectLst/>
                <a:latin typeface="+mn-lt"/>
                <a:ea typeface="+mn-ea"/>
                <a:cs typeface="+mn-cs"/>
              </a:rPr>
              <a:t>Sluchové ústrojí členovců může být v koleni předního páru noh. Někteří noční motýli ho mají na zadečku.</a:t>
            </a:r>
          </a:p>
          <a:p>
            <a:r>
              <a:rPr lang="cs-CZ" sz="1200" kern="1200" dirty="0" smtClean="0">
                <a:solidFill>
                  <a:schemeClr val="tx1"/>
                </a:solidFill>
                <a:effectLst/>
                <a:latin typeface="+mn-lt"/>
                <a:ea typeface="+mn-ea"/>
                <a:cs typeface="+mn-cs"/>
              </a:rPr>
              <a:t>Ryby využívají k produkci zvuků plynový měchýř</a:t>
            </a:r>
          </a:p>
          <a:p>
            <a:r>
              <a:rPr lang="cs-CZ" sz="1200" kern="1200" dirty="0" smtClean="0">
                <a:solidFill>
                  <a:schemeClr val="tx1"/>
                </a:solidFill>
                <a:effectLst/>
                <a:latin typeface="+mn-lt"/>
                <a:ea typeface="+mn-ea"/>
                <a:cs typeface="+mn-cs"/>
              </a:rPr>
              <a:t>Žáby – jejich hlas je slyšet i pod vodou, zvuk vytváří pomocí hlasivkového vaku pod hrdlem. Hlavně ho používají pro namlouvací zpěv. Hlasitost zpěvu je spojena s velikostí samce. Samičky jsou přitahovány těmi co zpívají nejhlasitěji.</a:t>
            </a:r>
          </a:p>
          <a:p>
            <a:endParaRPr lang="cs-CZ" dirty="0" smtClean="0"/>
          </a:p>
          <a:p>
            <a:r>
              <a:rPr lang="cs-CZ" dirty="0" smtClean="0"/>
              <a:t>http://commons.wikimedia.org/wiki/File:Gryllus_campestris_MHNT.jpg</a:t>
            </a:r>
          </a:p>
          <a:p>
            <a:r>
              <a:rPr lang="cs-CZ" dirty="0" smtClean="0"/>
              <a:t>http://commons.wikimedia.org/wiki/File:Criquet_%C3%A0_pattes_rouges.jpg</a:t>
            </a:r>
          </a:p>
          <a:p>
            <a:r>
              <a:rPr lang="cs-CZ" dirty="0" smtClean="0"/>
              <a:t>http://commons.wikimedia.org/wiki/File:Gryllotalpa_gryllotalpa_vorne-oben.jpg</a:t>
            </a:r>
          </a:p>
          <a:p>
            <a:r>
              <a:rPr lang="cs-CZ" dirty="0" smtClean="0"/>
              <a:t>http://commons.wikimedia.org/wiki/File:HylaArborea-CallingMale.jpg</a:t>
            </a:r>
          </a:p>
          <a:p>
            <a:r>
              <a:rPr lang="cs-CZ" dirty="0" smtClean="0"/>
              <a:t>http://sk.wikipedia.org/wiki/S%C3%BAbor:Cygnus_olor.jpg</a:t>
            </a:r>
          </a:p>
          <a:p>
            <a:r>
              <a:rPr lang="cs-CZ" dirty="0" smtClean="0"/>
              <a:t>http://en.wikipedia.org/wiki/File:Internal_organs_of_a_fish.jpg</a:t>
            </a:r>
            <a:endParaRPr lang="cs-CZ" dirty="0"/>
          </a:p>
        </p:txBody>
      </p:sp>
      <p:sp>
        <p:nvSpPr>
          <p:cNvPr id="4" name="Zástupný symbol pro číslo snímku 3"/>
          <p:cNvSpPr>
            <a:spLocks noGrp="1"/>
          </p:cNvSpPr>
          <p:nvPr>
            <p:ph type="sldNum" sz="quarter" idx="10"/>
          </p:nvPr>
        </p:nvSpPr>
        <p:spPr/>
        <p:txBody>
          <a:bodyPr/>
          <a:lstStyle/>
          <a:p>
            <a:fld id="{149D6C0D-13CC-4EED-BEDF-B4F17E1262E9}" type="slidenum">
              <a:rPr lang="cs-CZ" smtClean="0"/>
              <a:pPr/>
              <a:t>18</a:t>
            </a:fld>
            <a:endParaRPr lang="cs-CZ"/>
          </a:p>
        </p:txBody>
      </p:sp>
    </p:spTree>
    <p:extLst>
      <p:ext uri="{BB962C8B-B14F-4D97-AF65-F5344CB8AC3E}">
        <p14:creationId xmlns:p14="http://schemas.microsoft.com/office/powerpoint/2010/main" xmlns="" val="37224313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Zvukové signály ptáků jsou rozmanité a mají mnoho funkcí, důležité jsou např. při komunikaci mezi rodičem a potomky, nebo v páru.</a:t>
            </a:r>
          </a:p>
          <a:p>
            <a:r>
              <a:rPr lang="cs-CZ" sz="1200" kern="1200" dirty="0" smtClean="0">
                <a:solidFill>
                  <a:schemeClr val="tx1"/>
                </a:solidFill>
                <a:effectLst/>
                <a:latin typeface="+mn-lt"/>
                <a:ea typeface="+mn-ea"/>
                <a:cs typeface="+mn-cs"/>
              </a:rPr>
              <a:t>Volání -</a:t>
            </a:r>
            <a:r>
              <a:rPr lang="cs-CZ" sz="1200" kern="1200" baseline="0" dirty="0" smtClean="0">
                <a:solidFill>
                  <a:schemeClr val="tx1"/>
                </a:solidFill>
                <a:effectLst/>
                <a:latin typeface="+mn-lt"/>
                <a:ea typeface="+mn-ea"/>
                <a:cs typeface="+mn-cs"/>
              </a:rPr>
              <a:t> </a:t>
            </a:r>
            <a:r>
              <a:rPr lang="cs-CZ" sz="1200" kern="1200" dirty="0" smtClean="0">
                <a:solidFill>
                  <a:schemeClr val="tx1"/>
                </a:solidFill>
                <a:effectLst/>
                <a:latin typeface="+mn-lt"/>
                <a:ea typeface="+mn-ea"/>
                <a:cs typeface="+mn-cs"/>
              </a:rPr>
              <a:t>krátké zvukové signály jako varování, prosba o potravu, lokalizace v hejnu</a:t>
            </a:r>
          </a:p>
          <a:p>
            <a:pPr marL="0" marR="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Zpěv - je delší, určen hlavně pro námluvy a obranu teritoria. Volání a další zvukové signály se vyskytují o obou pohlaví, zpěv samotný převážně jen u samců.</a:t>
            </a:r>
          </a:p>
          <a:p>
            <a:pPr marL="0" marR="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Je řízen levou hemisférou jako řeč u člověka. Po zpěvu se jedinci mohou poznat individuálně a samozřejmě i druhově.</a:t>
            </a:r>
          </a:p>
          <a:p>
            <a:r>
              <a:rPr lang="cs-CZ" sz="1200" kern="1200" dirty="0" smtClean="0">
                <a:solidFill>
                  <a:schemeClr val="tx1"/>
                </a:solidFill>
                <a:effectLst/>
                <a:latin typeface="+mn-lt"/>
                <a:ea typeface="+mn-ea"/>
                <a:cs typeface="+mn-cs"/>
              </a:rPr>
              <a:t>Hlasovým orgánem ptáků je</a:t>
            </a:r>
            <a:r>
              <a:rPr lang="cs-CZ" sz="1200" kern="1200" baseline="0" dirty="0" smtClean="0">
                <a:solidFill>
                  <a:schemeClr val="tx1"/>
                </a:solidFill>
                <a:effectLst/>
                <a:latin typeface="+mn-lt"/>
                <a:ea typeface="+mn-ea"/>
                <a:cs typeface="+mn-cs"/>
              </a:rPr>
              <a:t> s</a:t>
            </a:r>
            <a:r>
              <a:rPr lang="cs-CZ" sz="1200" kern="1200" dirty="0" smtClean="0">
                <a:solidFill>
                  <a:schemeClr val="tx1"/>
                </a:solidFill>
                <a:effectLst/>
                <a:latin typeface="+mn-lt"/>
                <a:ea typeface="+mn-ea"/>
                <a:cs typeface="+mn-cs"/>
              </a:rPr>
              <a:t>yrinx (dolní část průdušnice).</a:t>
            </a:r>
            <a:r>
              <a:rPr lang="cs-CZ" sz="1200" kern="1200" baseline="0" dirty="0" smtClean="0">
                <a:solidFill>
                  <a:schemeClr val="tx1"/>
                </a:solidFill>
                <a:effectLst/>
                <a:latin typeface="+mn-lt"/>
                <a:ea typeface="+mn-ea"/>
                <a:cs typeface="+mn-cs"/>
              </a:rPr>
              <a:t> J</a:t>
            </a:r>
            <a:r>
              <a:rPr lang="cs-CZ" sz="1200" kern="1200" dirty="0" smtClean="0">
                <a:solidFill>
                  <a:schemeClr val="tx1"/>
                </a:solidFill>
                <a:effectLst/>
                <a:latin typeface="+mn-lt"/>
                <a:ea typeface="+mn-ea"/>
                <a:cs typeface="+mn-cs"/>
              </a:rPr>
              <a:t>e ovládán svaly zvnějšku i vnitřku.</a:t>
            </a:r>
            <a:r>
              <a:rPr lang="cs-CZ" sz="1200" kern="1200" baseline="0" dirty="0" smtClean="0">
                <a:solidFill>
                  <a:schemeClr val="tx1"/>
                </a:solidFill>
                <a:effectLst/>
                <a:latin typeface="+mn-lt"/>
                <a:ea typeface="+mn-ea"/>
                <a:cs typeface="+mn-cs"/>
              </a:rPr>
              <a:t> P</a:t>
            </a:r>
            <a:r>
              <a:rPr lang="cs-CZ" sz="1200" kern="1200" dirty="0" smtClean="0">
                <a:solidFill>
                  <a:schemeClr val="tx1"/>
                </a:solidFill>
                <a:effectLst/>
                <a:latin typeface="+mn-lt"/>
                <a:ea typeface="+mn-ea"/>
                <a:cs typeface="+mn-cs"/>
              </a:rPr>
              <a:t>očet vnitřních svalů určuje kvalitu hlasového projevu (např. pěvci mají 6 párů těchto svalů, papoušci 2). Někteří</a:t>
            </a:r>
            <a:r>
              <a:rPr lang="cs-CZ" sz="1200" kern="1200" baseline="0" dirty="0" smtClean="0">
                <a:solidFill>
                  <a:schemeClr val="tx1"/>
                </a:solidFill>
                <a:effectLst/>
                <a:latin typeface="+mn-lt"/>
                <a:ea typeface="+mn-ea"/>
                <a:cs typeface="+mn-cs"/>
              </a:rPr>
              <a:t> ptáci (pěvci) ovládají každou polovinu syringu zvlášť a proto mohou</a:t>
            </a:r>
            <a:r>
              <a:rPr lang="cs-CZ" sz="1200" kern="1200" dirty="0" smtClean="0">
                <a:solidFill>
                  <a:schemeClr val="tx1"/>
                </a:solidFill>
                <a:effectLst/>
                <a:latin typeface="+mn-lt"/>
                <a:ea typeface="+mn-ea"/>
                <a:cs typeface="+mn-cs"/>
              </a:rPr>
              <a:t> zpívat každou polovinou jiný motiv a frekvenci tj. dvě písně najednou.</a:t>
            </a:r>
          </a:p>
          <a:p>
            <a:r>
              <a:rPr lang="cs-CZ" sz="1200" kern="1200" dirty="0" smtClean="0">
                <a:solidFill>
                  <a:schemeClr val="tx1"/>
                </a:solidFill>
                <a:effectLst/>
                <a:latin typeface="+mn-lt"/>
                <a:ea typeface="+mn-ea"/>
                <a:cs typeface="+mn-cs"/>
              </a:rPr>
              <a:t>Zpěv ptáků stejného druhu se v různých oblastech jejich výskytu liší, tak vznikají tzv. ptačí dialekty. Jinak tedy zpívá strnad v České Republice a např. v Dánsku. Dialekt se mládě učí od svého otce. Zpěv jako takový se</a:t>
            </a:r>
            <a:r>
              <a:rPr lang="cs-CZ" sz="1200" kern="1200" baseline="0" dirty="0" smtClean="0">
                <a:solidFill>
                  <a:schemeClr val="tx1"/>
                </a:solidFill>
                <a:effectLst/>
                <a:latin typeface="+mn-lt"/>
                <a:ea typeface="+mn-ea"/>
                <a:cs typeface="+mn-cs"/>
              </a:rPr>
              <a:t> </a:t>
            </a:r>
            <a:r>
              <a:rPr lang="cs-CZ" sz="1200" kern="1200" dirty="0" smtClean="0">
                <a:solidFill>
                  <a:schemeClr val="tx1"/>
                </a:solidFill>
                <a:effectLst/>
                <a:latin typeface="+mn-lt"/>
                <a:ea typeface="+mn-ea"/>
                <a:cs typeface="+mn-cs"/>
              </a:rPr>
              <a:t>učí buď od otce, nebo může být vrozený. </a:t>
            </a:r>
          </a:p>
          <a:p>
            <a:r>
              <a:rPr lang="cs-CZ" sz="1200" kern="1200" dirty="0" smtClean="0">
                <a:solidFill>
                  <a:schemeClr val="tx1"/>
                </a:solidFill>
                <a:effectLst/>
                <a:latin typeface="+mn-lt"/>
                <a:ea typeface="+mn-ea"/>
                <a:cs typeface="+mn-cs"/>
              </a:rPr>
              <a:t>Ptačí píseň se skládá z elementů, slabik, frází, motivů</a:t>
            </a:r>
            <a:r>
              <a:rPr lang="cs-CZ" sz="1200" kern="1200" baseline="0" dirty="0" smtClean="0">
                <a:solidFill>
                  <a:schemeClr val="tx1"/>
                </a:solidFill>
                <a:effectLst/>
                <a:latin typeface="+mn-lt"/>
                <a:ea typeface="+mn-ea"/>
                <a:cs typeface="+mn-cs"/>
              </a:rPr>
              <a:t> a</a:t>
            </a:r>
            <a:r>
              <a:rPr lang="cs-CZ" sz="1200" kern="1200" dirty="0" smtClean="0">
                <a:solidFill>
                  <a:schemeClr val="tx1"/>
                </a:solidFill>
                <a:effectLst/>
                <a:latin typeface="+mn-lt"/>
                <a:ea typeface="+mn-ea"/>
                <a:cs typeface="+mn-cs"/>
              </a:rPr>
              <a:t> strof</a:t>
            </a:r>
            <a:r>
              <a:rPr lang="cs-CZ" sz="1200" kern="1200" baseline="0" dirty="0" smtClean="0">
                <a:solidFill>
                  <a:schemeClr val="tx1"/>
                </a:solidFill>
                <a:effectLst/>
                <a:latin typeface="+mn-lt"/>
                <a:ea typeface="+mn-ea"/>
                <a:cs typeface="+mn-cs"/>
              </a:rPr>
              <a:t>. E</a:t>
            </a:r>
            <a:r>
              <a:rPr lang="cs-CZ" sz="1200" kern="1200" dirty="0" smtClean="0">
                <a:solidFill>
                  <a:schemeClr val="tx1"/>
                </a:solidFill>
                <a:effectLst/>
                <a:latin typeface="+mn-lt"/>
                <a:ea typeface="+mn-ea"/>
                <a:cs typeface="+mn-cs"/>
              </a:rPr>
              <a:t>lement je nejmenší prvek rozlišitelný na </a:t>
            </a:r>
            <a:r>
              <a:rPr lang="cs-CZ" sz="1200" kern="1200" dirty="0" err="1" smtClean="0">
                <a:solidFill>
                  <a:schemeClr val="tx1"/>
                </a:solidFill>
                <a:effectLst/>
                <a:latin typeface="+mn-lt"/>
                <a:ea typeface="+mn-ea"/>
                <a:cs typeface="+mn-cs"/>
              </a:rPr>
              <a:t>sonagramu</a:t>
            </a:r>
            <a:r>
              <a:rPr lang="cs-CZ" sz="1200" kern="1200" dirty="0" smtClean="0">
                <a:solidFill>
                  <a:schemeClr val="tx1"/>
                </a:solidFill>
                <a:effectLst/>
                <a:latin typeface="+mn-lt"/>
                <a:ea typeface="+mn-ea"/>
                <a:cs typeface="+mn-cs"/>
              </a:rPr>
              <a:t> jako jednoduchá, souvislá linie.</a:t>
            </a:r>
          </a:p>
          <a:p>
            <a:endParaRPr lang="cs-CZ" sz="1200" kern="1200" dirty="0" smtClean="0">
              <a:solidFill>
                <a:schemeClr val="tx1"/>
              </a:solidFill>
              <a:effectLst/>
              <a:latin typeface="+mn-lt"/>
              <a:ea typeface="+mn-ea"/>
              <a:cs typeface="+mn-cs"/>
            </a:endParaRPr>
          </a:p>
          <a:p>
            <a:r>
              <a:rPr lang="cs-CZ" sz="1200" kern="1200" dirty="0" smtClean="0">
                <a:solidFill>
                  <a:schemeClr val="tx1"/>
                </a:solidFill>
                <a:effectLst/>
                <a:latin typeface="+mn-lt"/>
                <a:ea typeface="+mn-ea"/>
                <a:cs typeface="+mn-cs"/>
              </a:rPr>
              <a:t>Další zvukové signály:</a:t>
            </a:r>
          </a:p>
          <a:p>
            <a:r>
              <a:rPr lang="cs-CZ" sz="1200" kern="1200" dirty="0" smtClean="0">
                <a:solidFill>
                  <a:schemeClr val="tx1"/>
                </a:solidFill>
                <a:effectLst/>
                <a:latin typeface="+mn-lt"/>
                <a:ea typeface="+mn-ea"/>
                <a:cs typeface="+mn-cs"/>
              </a:rPr>
              <a:t>Čápi se zdraví klapáním zobákem</a:t>
            </a:r>
            <a:r>
              <a:rPr lang="cs-CZ" sz="1200" kern="1200" baseline="0" dirty="0" smtClean="0">
                <a:solidFill>
                  <a:schemeClr val="tx1"/>
                </a:solidFill>
                <a:effectLst/>
                <a:latin typeface="+mn-lt"/>
                <a:ea typeface="+mn-ea"/>
                <a:cs typeface="+mn-cs"/>
              </a:rPr>
              <a:t> a</a:t>
            </a:r>
            <a:r>
              <a:rPr lang="cs-CZ" sz="1200" kern="1200" dirty="0" smtClean="0">
                <a:solidFill>
                  <a:schemeClr val="tx1"/>
                </a:solidFill>
                <a:effectLst/>
                <a:latin typeface="+mn-lt"/>
                <a:ea typeface="+mn-ea"/>
                <a:cs typeface="+mn-cs"/>
              </a:rPr>
              <a:t> nemají</a:t>
            </a:r>
            <a:r>
              <a:rPr lang="cs-CZ" sz="1200" kern="1200" baseline="0" dirty="0" smtClean="0">
                <a:solidFill>
                  <a:schemeClr val="tx1"/>
                </a:solidFill>
                <a:effectLst/>
                <a:latin typeface="+mn-lt"/>
                <a:ea typeface="+mn-ea"/>
                <a:cs typeface="+mn-cs"/>
              </a:rPr>
              <a:t> vnitřní </a:t>
            </a:r>
            <a:r>
              <a:rPr lang="cs-CZ" sz="1200" kern="1200" dirty="0" smtClean="0">
                <a:solidFill>
                  <a:schemeClr val="tx1"/>
                </a:solidFill>
                <a:effectLst/>
                <a:latin typeface="+mn-lt"/>
                <a:ea typeface="+mn-ea"/>
                <a:cs typeface="+mn-cs"/>
              </a:rPr>
              <a:t>svaly ovládající syrinx.</a:t>
            </a:r>
          </a:p>
          <a:p>
            <a:r>
              <a:rPr lang="cs-CZ" sz="1200" kern="1200" dirty="0" smtClean="0">
                <a:solidFill>
                  <a:schemeClr val="tx1"/>
                </a:solidFill>
                <a:effectLst/>
                <a:latin typeface="+mn-lt"/>
                <a:ea typeface="+mn-ea"/>
                <a:cs typeface="+mn-cs"/>
              </a:rPr>
              <a:t>Medozvěstka díky typickým signálům dovede medojeda či člověka k hnízdu lesních včel. Živý se včelími larvami, ke kterým se dostane jen když medojed nebo člověk hnízdo rozbije.</a:t>
            </a:r>
          </a:p>
          <a:p>
            <a:endParaRPr lang="cs-CZ"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Syrinx, </a:t>
            </a:r>
            <a:r>
              <a:rPr lang="cs-CZ" sz="1200" kern="1200" dirty="0" err="1" smtClean="0">
                <a:solidFill>
                  <a:schemeClr val="tx1"/>
                </a:solidFill>
                <a:effectLst/>
                <a:latin typeface="+mn-lt"/>
                <a:ea typeface="+mn-ea"/>
                <a:cs typeface="+mn-cs"/>
              </a:rPr>
              <a:t>sonogram</a:t>
            </a:r>
            <a:r>
              <a:rPr lang="cs-CZ" sz="1200" kern="1200" dirty="0" smtClean="0">
                <a:solidFill>
                  <a:schemeClr val="tx1"/>
                </a:solidFill>
                <a:effectLst/>
                <a:latin typeface="+mn-lt"/>
                <a:ea typeface="+mn-ea"/>
                <a:cs typeface="+mn-cs"/>
              </a:rPr>
              <a:t>; Veselovský Z. 2005 Etologie, Academia Praha</a:t>
            </a:r>
          </a:p>
          <a:p>
            <a:pPr marL="0" marR="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http://commons.wikimedia.org/wiki/File:White_Stork_Wei%C3%9Fstorch_Ciconia_ciconia.jpg</a:t>
            </a:r>
          </a:p>
          <a:p>
            <a:pPr marL="0" marR="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http://en.wikipedia.org/wiki/File:Indicator_indicator_Museum_de_Gen%C3%A8ve.JPG</a:t>
            </a:r>
          </a:p>
          <a:p>
            <a:endParaRPr lang="cs-CZ" sz="1200" kern="1200" dirty="0" smtClean="0">
              <a:solidFill>
                <a:schemeClr val="tx1"/>
              </a:solidFill>
              <a:effectLst/>
              <a:latin typeface="+mn-lt"/>
              <a:ea typeface="+mn-ea"/>
              <a:cs typeface="+mn-cs"/>
            </a:endParaRPr>
          </a:p>
        </p:txBody>
      </p:sp>
      <p:sp>
        <p:nvSpPr>
          <p:cNvPr id="4" name="Zástupný symbol pro číslo snímku 3"/>
          <p:cNvSpPr>
            <a:spLocks noGrp="1"/>
          </p:cNvSpPr>
          <p:nvPr>
            <p:ph type="sldNum" sz="quarter" idx="10"/>
          </p:nvPr>
        </p:nvSpPr>
        <p:spPr/>
        <p:txBody>
          <a:bodyPr/>
          <a:lstStyle/>
          <a:p>
            <a:fld id="{149D6C0D-13CC-4EED-BEDF-B4F17E1262E9}" type="slidenum">
              <a:rPr lang="cs-CZ" smtClean="0"/>
              <a:pPr/>
              <a:t>19</a:t>
            </a:fld>
            <a:endParaRPr lang="cs-CZ"/>
          </a:p>
        </p:txBody>
      </p:sp>
    </p:spTree>
    <p:extLst>
      <p:ext uri="{BB962C8B-B14F-4D97-AF65-F5344CB8AC3E}">
        <p14:creationId xmlns:p14="http://schemas.microsoft.com/office/powerpoint/2010/main" xmlns="" val="37224313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smtClean="0">
                <a:solidFill>
                  <a:schemeClr val="tx1"/>
                </a:solidFill>
                <a:effectLst/>
                <a:latin typeface="+mn-lt"/>
                <a:ea typeface="+mn-ea"/>
                <a:cs typeface="+mn-cs"/>
              </a:rPr>
              <a:t>Savci</a:t>
            </a:r>
          </a:p>
          <a:p>
            <a:pPr marL="0" marR="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Zvuková komunikace savců je rozsáhlá, důležitá i z hlediska sociálních vztahů ve skupině, nebo mezi rodičem a mláďaty. Vlci například</a:t>
            </a:r>
            <a:r>
              <a:rPr lang="cs-CZ" sz="1200" kern="1200" baseline="0" dirty="0" smtClean="0">
                <a:solidFill>
                  <a:schemeClr val="tx1"/>
                </a:solidFill>
                <a:effectLst/>
                <a:latin typeface="+mn-lt"/>
                <a:ea typeface="+mn-ea"/>
                <a:cs typeface="+mn-cs"/>
              </a:rPr>
              <a:t> vytím </a:t>
            </a:r>
            <a:r>
              <a:rPr lang="cs-CZ" sz="1200" kern="1200" dirty="0" smtClean="0">
                <a:solidFill>
                  <a:schemeClr val="tx1"/>
                </a:solidFill>
                <a:effectLst/>
                <a:latin typeface="+mn-lt"/>
                <a:ea typeface="+mn-ea"/>
                <a:cs typeface="+mn-cs"/>
              </a:rPr>
              <a:t>informují ostatní jedince o své přítomnosti nebo poloze. Společné vytí hraje</a:t>
            </a:r>
            <a:r>
              <a:rPr lang="cs-CZ" sz="1200" kern="1200" baseline="0" dirty="0" smtClean="0">
                <a:solidFill>
                  <a:schemeClr val="tx1"/>
                </a:solidFill>
                <a:effectLst/>
                <a:latin typeface="+mn-lt"/>
                <a:ea typeface="+mn-ea"/>
                <a:cs typeface="+mn-cs"/>
              </a:rPr>
              <a:t> </a:t>
            </a:r>
            <a:r>
              <a:rPr lang="cs-CZ" sz="1200" kern="1200" dirty="0" smtClean="0">
                <a:solidFill>
                  <a:schemeClr val="tx1"/>
                </a:solidFill>
                <a:effectLst/>
                <a:latin typeface="+mn-lt"/>
                <a:ea typeface="+mn-ea"/>
                <a:cs typeface="+mn-cs"/>
              </a:rPr>
              <a:t>ale</a:t>
            </a:r>
            <a:r>
              <a:rPr lang="cs-CZ" sz="1200" kern="1200" baseline="0" dirty="0" smtClean="0">
                <a:solidFill>
                  <a:schemeClr val="tx1"/>
                </a:solidFill>
                <a:effectLst/>
                <a:latin typeface="+mn-lt"/>
                <a:ea typeface="+mn-ea"/>
                <a:cs typeface="+mn-cs"/>
              </a:rPr>
              <a:t> i důležitou sociální roli </a:t>
            </a:r>
            <a:r>
              <a:rPr lang="cs-CZ" sz="1200" kern="1200" dirty="0" smtClean="0">
                <a:solidFill>
                  <a:schemeClr val="tx1"/>
                </a:solidFill>
                <a:effectLst/>
                <a:latin typeface="+mn-lt"/>
                <a:ea typeface="+mn-ea"/>
                <a:cs typeface="+mn-cs"/>
              </a:rPr>
              <a:t> pro udržení soudržnosti smečky. Obecně</a:t>
            </a:r>
            <a:r>
              <a:rPr lang="cs-CZ" sz="1200" kern="1200" baseline="0" dirty="0" smtClean="0">
                <a:solidFill>
                  <a:schemeClr val="tx1"/>
                </a:solidFill>
                <a:effectLst/>
                <a:latin typeface="+mn-lt"/>
                <a:ea typeface="+mn-ea"/>
                <a:cs typeface="+mn-cs"/>
              </a:rPr>
              <a:t> savci používají zvukové signály k upozornění na svou přítomnost, jako varovné volání i součást hrozby. Uplatnění mají zvukové signály i při prezentaci kompetičních schopností jedince či při námluvách.</a:t>
            </a:r>
            <a:endParaRPr lang="cs-CZ"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Některé</a:t>
            </a:r>
            <a:r>
              <a:rPr lang="cs-CZ" sz="1200" kern="1200" baseline="0" dirty="0" smtClean="0">
                <a:solidFill>
                  <a:schemeClr val="tx1"/>
                </a:solidFill>
                <a:effectLst/>
                <a:latin typeface="+mn-lt"/>
                <a:ea typeface="+mn-ea"/>
                <a:cs typeface="+mn-cs"/>
              </a:rPr>
              <a:t> příklady savčích zvukových signálů.</a:t>
            </a:r>
            <a:endParaRPr lang="cs-CZ"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Velrybí písně – Kytovci jsou schopni vydávat zvuk, aniž přitom vydechují vzduch a</a:t>
            </a:r>
            <a:r>
              <a:rPr lang="cs-CZ" sz="1200" kern="1200" baseline="0" dirty="0" smtClean="0">
                <a:solidFill>
                  <a:schemeClr val="tx1"/>
                </a:solidFill>
                <a:effectLst/>
                <a:latin typeface="+mn-lt"/>
                <a:ea typeface="+mn-ea"/>
                <a:cs typeface="+mn-cs"/>
              </a:rPr>
              <a:t> </a:t>
            </a:r>
            <a:r>
              <a:rPr lang="cs-CZ" sz="1200" kern="1200" dirty="0" smtClean="0">
                <a:solidFill>
                  <a:schemeClr val="tx1"/>
                </a:solidFill>
                <a:effectLst/>
                <a:latin typeface="+mn-lt"/>
                <a:ea typeface="+mn-ea"/>
                <a:cs typeface="+mn-cs"/>
              </a:rPr>
              <a:t>jsou tedy schopni akusticky signalizovat i pod hladinou. Kromě</a:t>
            </a:r>
            <a:r>
              <a:rPr lang="cs-CZ" sz="1200" kern="1200" baseline="0" dirty="0" smtClean="0">
                <a:solidFill>
                  <a:schemeClr val="tx1"/>
                </a:solidFill>
                <a:effectLst/>
                <a:latin typeface="+mn-lt"/>
                <a:ea typeface="+mn-ea"/>
                <a:cs typeface="+mn-cs"/>
              </a:rPr>
              <a:t> celé škály dalších zvuků jako je různé frkání, klikání, chrčení, mají velryby i písně. K</a:t>
            </a:r>
            <a:r>
              <a:rPr lang="cs-CZ" sz="1200" kern="1200" dirty="0" smtClean="0">
                <a:solidFill>
                  <a:schemeClr val="tx1"/>
                </a:solidFill>
                <a:effectLst/>
                <a:latin typeface="+mn-lt"/>
                <a:ea typeface="+mn-ea"/>
                <a:cs typeface="+mn-cs"/>
              </a:rPr>
              <a:t>aždý jedinec může</a:t>
            </a:r>
            <a:r>
              <a:rPr lang="cs-CZ" sz="1200" kern="1200" baseline="0" dirty="0" smtClean="0">
                <a:solidFill>
                  <a:schemeClr val="tx1"/>
                </a:solidFill>
                <a:effectLst/>
                <a:latin typeface="+mn-lt"/>
                <a:ea typeface="+mn-ea"/>
                <a:cs typeface="+mn-cs"/>
              </a:rPr>
              <a:t> mít</a:t>
            </a:r>
            <a:r>
              <a:rPr lang="cs-CZ" sz="1200" kern="1200" dirty="0" smtClean="0">
                <a:solidFill>
                  <a:schemeClr val="tx1"/>
                </a:solidFill>
                <a:effectLst/>
                <a:latin typeface="+mn-lt"/>
                <a:ea typeface="+mn-ea"/>
                <a:cs typeface="+mn-cs"/>
              </a:rPr>
              <a:t> svou</a:t>
            </a:r>
            <a:r>
              <a:rPr lang="cs-CZ" sz="1200" kern="1200" baseline="0" dirty="0" smtClean="0">
                <a:solidFill>
                  <a:schemeClr val="tx1"/>
                </a:solidFill>
                <a:effectLst/>
                <a:latin typeface="+mn-lt"/>
                <a:ea typeface="+mn-ea"/>
                <a:cs typeface="+mn-cs"/>
              </a:rPr>
              <a:t> vlastní</a:t>
            </a:r>
            <a:r>
              <a:rPr lang="cs-CZ" sz="1200" kern="1200" dirty="0" smtClean="0">
                <a:solidFill>
                  <a:schemeClr val="tx1"/>
                </a:solidFill>
                <a:effectLst/>
                <a:latin typeface="+mn-lt"/>
                <a:ea typeface="+mn-ea"/>
                <a:cs typeface="+mn-cs"/>
              </a:rPr>
              <a:t> píseň. Zpěv</a:t>
            </a:r>
            <a:r>
              <a:rPr lang="cs-CZ" sz="1200" kern="1200" baseline="0" dirty="0" smtClean="0">
                <a:solidFill>
                  <a:schemeClr val="tx1"/>
                </a:solidFill>
                <a:effectLst/>
                <a:latin typeface="+mn-lt"/>
                <a:ea typeface="+mn-ea"/>
                <a:cs typeface="+mn-cs"/>
              </a:rPr>
              <a:t> slouží velrybám patrně k různým účelům včetně námluv.</a:t>
            </a:r>
            <a:endParaRPr lang="cs-CZ" sz="1200" kern="1200" dirty="0" smtClean="0">
              <a:solidFill>
                <a:schemeClr val="tx1"/>
              </a:solidFill>
              <a:effectLst/>
              <a:latin typeface="+mn-lt"/>
              <a:ea typeface="+mn-ea"/>
              <a:cs typeface="+mn-cs"/>
            </a:endParaRPr>
          </a:p>
          <a:p>
            <a:r>
              <a:rPr lang="cs-CZ" sz="1200" kern="1200" dirty="0" smtClean="0">
                <a:solidFill>
                  <a:schemeClr val="tx1"/>
                </a:solidFill>
                <a:effectLst/>
                <a:latin typeface="+mn-lt"/>
                <a:ea typeface="+mn-ea"/>
                <a:cs typeface="+mn-cs"/>
              </a:rPr>
              <a:t>Kočkodani </a:t>
            </a:r>
            <a:r>
              <a:rPr lang="cs-CZ" sz="1200" kern="1200" baseline="0" dirty="0" smtClean="0">
                <a:solidFill>
                  <a:schemeClr val="tx1"/>
                </a:solidFill>
                <a:effectLst/>
                <a:latin typeface="+mn-lt"/>
                <a:ea typeface="+mn-ea"/>
                <a:cs typeface="+mn-cs"/>
              </a:rPr>
              <a:t> mají </a:t>
            </a:r>
            <a:r>
              <a:rPr lang="cs-CZ" sz="1200" kern="1200" dirty="0" smtClean="0">
                <a:solidFill>
                  <a:schemeClr val="tx1"/>
                </a:solidFill>
                <a:effectLst/>
                <a:latin typeface="+mn-lt"/>
                <a:ea typeface="+mn-ea"/>
                <a:cs typeface="+mn-cs"/>
              </a:rPr>
              <a:t>různé výstražné signály podle toho o jakého predátora jde.</a:t>
            </a:r>
          </a:p>
          <a:p>
            <a:r>
              <a:rPr lang="cs-CZ" sz="1200" kern="1200" dirty="0" smtClean="0">
                <a:solidFill>
                  <a:schemeClr val="tx1"/>
                </a:solidFill>
                <a:effectLst/>
                <a:latin typeface="+mn-lt"/>
                <a:ea typeface="+mn-ea"/>
                <a:cs typeface="+mn-cs"/>
              </a:rPr>
              <a:t>Jeleni -</a:t>
            </a:r>
            <a:r>
              <a:rPr lang="cs-CZ" sz="1200" kern="1200" baseline="0" dirty="0" smtClean="0">
                <a:solidFill>
                  <a:schemeClr val="tx1"/>
                </a:solidFill>
                <a:effectLst/>
                <a:latin typeface="+mn-lt"/>
                <a:ea typeface="+mn-ea"/>
                <a:cs typeface="+mn-cs"/>
              </a:rPr>
              <a:t> </a:t>
            </a:r>
            <a:r>
              <a:rPr lang="cs-CZ" sz="1200" kern="1200" dirty="0" smtClean="0">
                <a:solidFill>
                  <a:schemeClr val="tx1"/>
                </a:solidFill>
                <a:effectLst/>
                <a:latin typeface="+mn-lt"/>
                <a:ea typeface="+mn-ea"/>
                <a:cs typeface="+mn-cs"/>
              </a:rPr>
              <a:t>hlasové souboje v období říje, které mohou rozhodnout měření sil, aniž by došlo k souboji – troubení je natolik náročné, že je spolehlivým indikátorem kondice daného jedince. Troubení</a:t>
            </a:r>
            <a:r>
              <a:rPr lang="cs-CZ" sz="1200" kern="1200" baseline="0" dirty="0" smtClean="0">
                <a:solidFill>
                  <a:schemeClr val="tx1"/>
                </a:solidFill>
                <a:effectLst/>
                <a:latin typeface="+mn-lt"/>
                <a:ea typeface="+mn-ea"/>
                <a:cs typeface="+mn-cs"/>
              </a:rPr>
              <a:t> samců také</a:t>
            </a:r>
            <a:r>
              <a:rPr lang="cs-CZ" sz="1200" kern="1200" dirty="0" smtClean="0">
                <a:solidFill>
                  <a:schemeClr val="tx1"/>
                </a:solidFill>
                <a:effectLst/>
                <a:latin typeface="+mn-lt"/>
                <a:ea typeface="+mn-ea"/>
                <a:cs typeface="+mn-cs"/>
              </a:rPr>
              <a:t> stimuluje u samic ovulaci.</a:t>
            </a:r>
          </a:p>
          <a:p>
            <a:r>
              <a:rPr lang="cs-CZ" sz="1200" kern="1200" dirty="0" smtClean="0">
                <a:solidFill>
                  <a:schemeClr val="tx1"/>
                </a:solidFill>
                <a:effectLst/>
                <a:latin typeface="+mn-lt"/>
                <a:ea typeface="+mn-ea"/>
                <a:cs typeface="+mn-cs"/>
              </a:rPr>
              <a:t>Sloní</a:t>
            </a:r>
            <a:r>
              <a:rPr lang="cs-CZ" sz="1200" kern="1200" baseline="0" dirty="0" smtClean="0">
                <a:solidFill>
                  <a:schemeClr val="tx1"/>
                </a:solidFill>
                <a:effectLst/>
                <a:latin typeface="+mn-lt"/>
                <a:ea typeface="+mn-ea"/>
                <a:cs typeface="+mn-cs"/>
              </a:rPr>
              <a:t> volání se nese </a:t>
            </a:r>
            <a:r>
              <a:rPr lang="cs-CZ" sz="1200" kern="1200" dirty="0" smtClean="0">
                <a:solidFill>
                  <a:schemeClr val="tx1"/>
                </a:solidFill>
                <a:effectLst/>
                <a:latin typeface="+mn-lt"/>
                <a:ea typeface="+mn-ea"/>
                <a:cs typeface="+mn-cs"/>
              </a:rPr>
              <a:t>na velkou vzdálenost.</a:t>
            </a:r>
            <a:r>
              <a:rPr lang="cs-CZ" sz="1200" kern="1200" baseline="0" dirty="0" smtClean="0">
                <a:solidFill>
                  <a:schemeClr val="tx1"/>
                </a:solidFill>
                <a:effectLst/>
                <a:latin typeface="+mn-lt"/>
                <a:ea typeface="+mn-ea"/>
                <a:cs typeface="+mn-cs"/>
              </a:rPr>
              <a:t> Protože samci a samice žijí většinu roku odděleně, svolávají se pomocí akustických signálů v období říje.</a:t>
            </a:r>
            <a:r>
              <a:rPr lang="cs-CZ" sz="1200" kern="1200" dirty="0" smtClean="0">
                <a:solidFill>
                  <a:schemeClr val="tx1"/>
                </a:solidFill>
                <a:effectLst/>
                <a:latin typeface="+mn-lt"/>
                <a:ea typeface="+mn-ea"/>
                <a:cs typeface="+mn-cs"/>
              </a:rPr>
              <a:t> </a:t>
            </a:r>
          </a:p>
          <a:p>
            <a:r>
              <a:rPr lang="cs-CZ" sz="1200" kern="1200" dirty="0" smtClean="0">
                <a:solidFill>
                  <a:schemeClr val="tx1"/>
                </a:solidFill>
                <a:effectLst/>
                <a:latin typeface="+mn-lt"/>
                <a:ea typeface="+mn-ea"/>
                <a:cs typeface="+mn-cs"/>
              </a:rPr>
              <a:t>U</a:t>
            </a:r>
            <a:r>
              <a:rPr lang="cs-CZ" sz="1200" kern="1200" baseline="0" dirty="0" smtClean="0">
                <a:solidFill>
                  <a:schemeClr val="tx1"/>
                </a:solidFill>
                <a:effectLst/>
                <a:latin typeface="+mn-lt"/>
                <a:ea typeface="+mn-ea"/>
                <a:cs typeface="+mn-cs"/>
              </a:rPr>
              <a:t> myší bylo k</a:t>
            </a:r>
            <a:r>
              <a:rPr lang="cs-CZ" sz="1200" kern="1200" dirty="0" smtClean="0">
                <a:solidFill>
                  <a:schemeClr val="tx1"/>
                </a:solidFill>
                <a:effectLst/>
                <a:latin typeface="+mn-lt"/>
                <a:ea typeface="+mn-ea"/>
                <a:cs typeface="+mn-cs"/>
              </a:rPr>
              <a:t>romě</a:t>
            </a:r>
            <a:r>
              <a:rPr lang="cs-CZ" sz="1200" kern="1200" baseline="0" dirty="0" smtClean="0">
                <a:solidFill>
                  <a:schemeClr val="tx1"/>
                </a:solidFill>
                <a:effectLst/>
                <a:latin typeface="+mn-lt"/>
                <a:ea typeface="+mn-ea"/>
                <a:cs typeface="+mn-cs"/>
              </a:rPr>
              <a:t> slyšitelných signálů prokázáno používání </a:t>
            </a:r>
            <a:r>
              <a:rPr lang="cs-CZ" sz="1200" kern="1200" dirty="0" smtClean="0">
                <a:solidFill>
                  <a:schemeClr val="tx1"/>
                </a:solidFill>
                <a:effectLst/>
                <a:latin typeface="+mn-lt"/>
                <a:ea typeface="+mn-ea"/>
                <a:cs typeface="+mn-cs"/>
              </a:rPr>
              <a:t>ultrazvuku.</a:t>
            </a:r>
            <a:r>
              <a:rPr lang="cs-CZ" sz="1200" kern="1200" baseline="0" dirty="0" smtClean="0">
                <a:solidFill>
                  <a:schemeClr val="tx1"/>
                </a:solidFill>
                <a:effectLst/>
                <a:latin typeface="+mn-lt"/>
                <a:ea typeface="+mn-ea"/>
                <a:cs typeface="+mn-cs"/>
              </a:rPr>
              <a:t> Samice ho využívají k </a:t>
            </a:r>
            <a:r>
              <a:rPr lang="cs-CZ" sz="1200" kern="1200" dirty="0" smtClean="0">
                <a:solidFill>
                  <a:schemeClr val="tx1"/>
                </a:solidFill>
                <a:effectLst/>
                <a:latin typeface="+mn-lt"/>
                <a:ea typeface="+mn-ea"/>
                <a:cs typeface="+mn-cs"/>
              </a:rPr>
              <a:t>uklidnění mláďat</a:t>
            </a:r>
            <a:r>
              <a:rPr lang="cs-CZ" sz="1200" kern="1200" baseline="0" dirty="0" smtClean="0">
                <a:solidFill>
                  <a:schemeClr val="tx1"/>
                </a:solidFill>
                <a:effectLst/>
                <a:latin typeface="+mn-lt"/>
                <a:ea typeface="+mn-ea"/>
                <a:cs typeface="+mn-cs"/>
              </a:rPr>
              <a:t> a samci</a:t>
            </a:r>
            <a:r>
              <a:rPr lang="cs-CZ" sz="1200" kern="1200" dirty="0" smtClean="0">
                <a:solidFill>
                  <a:schemeClr val="tx1"/>
                </a:solidFill>
                <a:effectLst/>
                <a:latin typeface="+mn-lt"/>
                <a:ea typeface="+mn-ea"/>
                <a:cs typeface="+mn-cs"/>
              </a:rPr>
              <a:t> před započetím pářicího chování.</a:t>
            </a:r>
          </a:p>
          <a:p>
            <a:r>
              <a:rPr lang="cs-CZ" sz="1200" kern="1200" dirty="0" smtClean="0">
                <a:solidFill>
                  <a:schemeClr val="tx1"/>
                </a:solidFill>
                <a:effectLst/>
                <a:latin typeface="+mn-lt"/>
                <a:ea typeface="+mn-ea"/>
                <a:cs typeface="+mn-cs"/>
              </a:rPr>
              <a:t>Vrcholem akustického dorozumívání</a:t>
            </a:r>
            <a:r>
              <a:rPr lang="cs-CZ" sz="1200" kern="1200" baseline="0" dirty="0" smtClean="0">
                <a:solidFill>
                  <a:schemeClr val="tx1"/>
                </a:solidFill>
                <a:effectLst/>
                <a:latin typeface="+mn-lt"/>
                <a:ea typeface="+mn-ea"/>
                <a:cs typeface="+mn-cs"/>
              </a:rPr>
              <a:t> je jistě používání řeči. Zajímavé pokusy s lidoopi ukázaly, že přestože jim stavba hlasivek neumožňuje naučit se mluvit, jsou schopni naučit se znakovou řeč. První samicí šimpanze, která se takto naučila komunikovat s lidmi byla </a:t>
            </a:r>
            <a:r>
              <a:rPr lang="cs-CZ" sz="1200" kern="1200" baseline="0" dirty="0" err="1" smtClean="0">
                <a:solidFill>
                  <a:schemeClr val="tx1"/>
                </a:solidFill>
                <a:effectLst/>
                <a:latin typeface="+mn-lt"/>
                <a:ea typeface="+mn-ea"/>
                <a:cs typeface="+mn-cs"/>
              </a:rPr>
              <a:t>Washoe</a:t>
            </a:r>
            <a:r>
              <a:rPr lang="cs-CZ" sz="1200" kern="1200" baseline="0" dirty="0" smtClean="0">
                <a:solidFill>
                  <a:schemeClr val="tx1"/>
                </a:solidFill>
                <a:effectLst/>
                <a:latin typeface="+mn-lt"/>
                <a:ea typeface="+mn-ea"/>
                <a:cs typeface="+mn-cs"/>
              </a:rPr>
              <a:t>, která se naučila kolem 100 výrazů. V dalším výzkumu se šimpanzí samice naučila přibližně 350 „slov“ a samice gorily dokonce 1000. Zajímavým zjištěním bylo, že lidoopi poté, co se naučili znakovou řeč, začali ji používat i mezi sebou.</a:t>
            </a:r>
          </a:p>
          <a:p>
            <a:endParaRPr lang="cs-CZ" sz="1200" kern="1200" baseline="0" dirty="0" smtClean="0">
              <a:solidFill>
                <a:schemeClr val="tx1"/>
              </a:solidFill>
              <a:effectLst/>
              <a:latin typeface="+mn-lt"/>
              <a:ea typeface="+mn-ea"/>
              <a:cs typeface="+mn-cs"/>
            </a:endParaRPr>
          </a:p>
          <a:p>
            <a:r>
              <a:rPr lang="cs-CZ" sz="1200" kern="1200" dirty="0" smtClean="0">
                <a:solidFill>
                  <a:schemeClr val="tx1"/>
                </a:solidFill>
                <a:effectLst/>
                <a:latin typeface="+mn-lt"/>
                <a:ea typeface="+mn-ea"/>
                <a:cs typeface="+mn-cs"/>
              </a:rPr>
              <a:t>http://en.wikipedia.org/wiki/File:Red_deer_stag_2009_denmark.jpg</a:t>
            </a:r>
          </a:p>
          <a:p>
            <a:r>
              <a:rPr lang="cs-CZ" sz="1200" kern="1200" dirty="0" smtClean="0">
                <a:solidFill>
                  <a:schemeClr val="tx1"/>
                </a:solidFill>
                <a:effectLst/>
                <a:latin typeface="+mn-lt"/>
                <a:ea typeface="+mn-ea"/>
                <a:cs typeface="+mn-cs"/>
              </a:rPr>
              <a:t>http://upload.wikimedia.org/wikipedia/commons/2/27/Humpback_Whale_fg1.jpg</a:t>
            </a:r>
          </a:p>
          <a:p>
            <a:r>
              <a:rPr lang="cs-CZ" sz="1200" kern="1200" dirty="0" smtClean="0">
                <a:solidFill>
                  <a:schemeClr val="tx1"/>
                </a:solidFill>
                <a:effectLst/>
                <a:latin typeface="+mn-lt"/>
                <a:ea typeface="+mn-ea"/>
                <a:cs typeface="+mn-cs"/>
              </a:rPr>
              <a:t>http://en.wikipedia.org/wiki/File:%D0%9C%D1%8B%D1%88%D1%8C_2.jpg</a:t>
            </a:r>
          </a:p>
          <a:p>
            <a:r>
              <a:rPr lang="cs-CZ" sz="1200" kern="1200" dirty="0" smtClean="0">
                <a:solidFill>
                  <a:schemeClr val="tx1"/>
                </a:solidFill>
                <a:effectLst/>
                <a:latin typeface="+mn-lt"/>
                <a:ea typeface="+mn-ea"/>
                <a:cs typeface="+mn-cs"/>
              </a:rPr>
              <a:t>http://pixabay.com/cs/afrika-jihoafrick%C3%A1-republika-slon-209309/</a:t>
            </a:r>
          </a:p>
          <a:p>
            <a:r>
              <a:rPr lang="cs-CZ" sz="1200" kern="1200" dirty="0" smtClean="0">
                <a:solidFill>
                  <a:schemeClr val="tx1"/>
                </a:solidFill>
                <a:effectLst/>
                <a:latin typeface="+mn-lt"/>
                <a:ea typeface="+mn-ea"/>
                <a:cs typeface="+mn-cs"/>
              </a:rPr>
              <a:t>http://commons.wikimedia.org/wiki/File:Gorilla_in_San_Francisco_Zoo111.jpg</a:t>
            </a:r>
          </a:p>
          <a:p>
            <a:r>
              <a:rPr lang="cs-CZ" sz="1200" kern="1200" dirty="0" smtClean="0">
                <a:solidFill>
                  <a:schemeClr val="tx1"/>
                </a:solidFill>
                <a:effectLst/>
                <a:latin typeface="+mn-lt"/>
                <a:ea typeface="+mn-ea"/>
                <a:cs typeface="+mn-cs"/>
              </a:rPr>
              <a:t>http://en.wikipedia.org/wiki/File:Howlsnow.jpg</a:t>
            </a:r>
          </a:p>
          <a:p>
            <a:endParaRPr lang="cs-CZ" dirty="0"/>
          </a:p>
        </p:txBody>
      </p:sp>
      <p:sp>
        <p:nvSpPr>
          <p:cNvPr id="4" name="Zástupný symbol pro číslo snímku 3"/>
          <p:cNvSpPr>
            <a:spLocks noGrp="1"/>
          </p:cNvSpPr>
          <p:nvPr>
            <p:ph type="sldNum" sz="quarter" idx="10"/>
          </p:nvPr>
        </p:nvSpPr>
        <p:spPr/>
        <p:txBody>
          <a:bodyPr/>
          <a:lstStyle/>
          <a:p>
            <a:fld id="{149D6C0D-13CC-4EED-BEDF-B4F17E1262E9}" type="slidenum">
              <a:rPr lang="cs-CZ" smtClean="0"/>
              <a:pPr/>
              <a:t>20</a:t>
            </a:fld>
            <a:endParaRPr lang="cs-CZ"/>
          </a:p>
        </p:txBody>
      </p:sp>
    </p:spTree>
    <p:extLst>
      <p:ext uri="{BB962C8B-B14F-4D97-AF65-F5344CB8AC3E}">
        <p14:creationId xmlns:p14="http://schemas.microsoft.com/office/powerpoint/2010/main" xmlns="" val="3722431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smtClean="0">
                <a:solidFill>
                  <a:schemeClr val="tx1"/>
                </a:solidFill>
                <a:effectLst/>
                <a:latin typeface="+mn-lt"/>
                <a:ea typeface="+mn-ea"/>
                <a:cs typeface="+mn-cs"/>
              </a:rPr>
              <a:t>Za komunikaci považujeme proces, kdy dochází mezi dvěma (nebo více) jedinci k výměně informací. Těmto informacím říkáme v zoologii </a:t>
            </a:r>
            <a:r>
              <a:rPr lang="cs-CZ" sz="1200" b="1" kern="1200" dirty="0" smtClean="0">
                <a:solidFill>
                  <a:schemeClr val="tx1"/>
                </a:solidFill>
                <a:effectLst/>
                <a:latin typeface="+mn-lt"/>
                <a:ea typeface="+mn-ea"/>
                <a:cs typeface="+mn-cs"/>
              </a:rPr>
              <a:t>signály</a:t>
            </a:r>
            <a:r>
              <a:rPr lang="cs-CZ" sz="1200" kern="1200" dirty="0" smtClean="0">
                <a:solidFill>
                  <a:schemeClr val="tx1"/>
                </a:solidFill>
                <a:effectLst/>
                <a:latin typeface="+mn-lt"/>
                <a:ea typeface="+mn-ea"/>
                <a:cs typeface="+mn-cs"/>
              </a:rPr>
              <a:t>. Signálem tedy je např. varovný výkřik, který upozorňuje ostatní jedince na přítomnost predátora nebo namlouvací tanec, který má za cíl přilákat samice a umožňuje samci předvést se jim v tom nejlepší světle.</a:t>
            </a:r>
          </a:p>
          <a:p>
            <a:endParaRPr lang="cs-CZ" dirty="0" smtClean="0"/>
          </a:p>
          <a:p>
            <a:r>
              <a:rPr lang="cs-CZ" dirty="0" smtClean="0"/>
              <a:t>http://www.geograph.org.uk/photo/682555</a:t>
            </a:r>
          </a:p>
          <a:p>
            <a:r>
              <a:rPr lang="cs-CZ" dirty="0" smtClean="0"/>
              <a:t>http://commons.wikimedia.org/wiki/File:Long-billed_Curlews_courting.jpg</a:t>
            </a:r>
          </a:p>
          <a:p>
            <a:r>
              <a:rPr lang="cs-CZ" dirty="0" smtClean="0"/>
              <a:t>http://commons.wikimedia.org/wiki/File:Lobo_marcando_su_territorio-2.jpg</a:t>
            </a:r>
            <a:endParaRPr lang="cs-CZ" dirty="0"/>
          </a:p>
        </p:txBody>
      </p:sp>
      <p:sp>
        <p:nvSpPr>
          <p:cNvPr id="4" name="Zástupný symbol pro číslo snímku 3"/>
          <p:cNvSpPr>
            <a:spLocks noGrp="1"/>
          </p:cNvSpPr>
          <p:nvPr>
            <p:ph type="sldNum" sz="quarter" idx="10"/>
          </p:nvPr>
        </p:nvSpPr>
        <p:spPr/>
        <p:txBody>
          <a:bodyPr/>
          <a:lstStyle/>
          <a:p>
            <a:fld id="{149D6C0D-13CC-4EED-BEDF-B4F17E1262E9}" type="slidenum">
              <a:rPr lang="cs-CZ" smtClean="0"/>
              <a:pPr/>
              <a:t>2</a:t>
            </a:fld>
            <a:endParaRPr lang="cs-CZ"/>
          </a:p>
        </p:txBody>
      </p:sp>
    </p:spTree>
    <p:extLst>
      <p:ext uri="{BB962C8B-B14F-4D97-AF65-F5344CB8AC3E}">
        <p14:creationId xmlns:p14="http://schemas.microsoft.com/office/powerpoint/2010/main" xmlns="" val="2519291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Předávání informací prostřednictvím chemických látek je nejstarším typem komunikace vůbec. Touto cestou spolu komunikují i jednotlivé buňky našich těl. V živočišné říši využívá tento způsob komunikace většina druhů včetně těch jednobuněčných. Jako</a:t>
            </a:r>
            <a:r>
              <a:rPr lang="cs-CZ" sz="1200" kern="1200" baseline="0" dirty="0" smtClean="0">
                <a:solidFill>
                  <a:schemeClr val="tx1"/>
                </a:solidFill>
                <a:effectLst/>
                <a:latin typeface="+mn-lt"/>
                <a:ea typeface="+mn-ea"/>
                <a:cs typeface="+mn-cs"/>
              </a:rPr>
              <a:t> chemický signál může sloužit řada látek nebo jejich metabolitů, které vznikají v těle jako např. hormony. V dalších případech může být chemický signál vytvářen z látek přijatých z prostředí. Pach jedince je ovlivněn jak geneticky (např. imunitní systém) tak stravou a způsobem života.</a:t>
            </a:r>
          </a:p>
          <a:p>
            <a:pPr marL="0" marR="0" indent="0" algn="l" defTabSz="914400" rtl="0" eaLnBrk="1" fontAlgn="auto" latinLnBrk="0" hangingPunct="1">
              <a:lnSpc>
                <a:spcPct val="100000"/>
              </a:lnSpc>
              <a:spcBef>
                <a:spcPts val="0"/>
              </a:spcBef>
              <a:spcAft>
                <a:spcPts val="0"/>
              </a:spcAft>
              <a:buClrTx/>
              <a:buSzTx/>
              <a:buFontTx/>
              <a:buNone/>
              <a:tabLst/>
              <a:defRPr/>
            </a:pPr>
            <a:r>
              <a:rPr lang="cs-CZ" sz="1200" kern="1200" baseline="0" dirty="0" smtClean="0">
                <a:solidFill>
                  <a:schemeClr val="tx1"/>
                </a:solidFill>
                <a:effectLst/>
                <a:latin typeface="+mn-lt"/>
                <a:ea typeface="+mn-ea"/>
                <a:cs typeface="+mn-cs"/>
              </a:rPr>
              <a:t>Pachové signály můžeme rozdělit na </a:t>
            </a:r>
            <a:r>
              <a:rPr lang="cs-CZ" sz="1200" b="1" kern="1200" baseline="0" dirty="0" smtClean="0">
                <a:solidFill>
                  <a:schemeClr val="tx1"/>
                </a:solidFill>
                <a:effectLst/>
                <a:latin typeface="+mn-lt"/>
                <a:ea typeface="+mn-ea"/>
                <a:cs typeface="+mn-cs"/>
              </a:rPr>
              <a:t>feromony</a:t>
            </a:r>
            <a:r>
              <a:rPr lang="cs-CZ" sz="1200" kern="1200" baseline="0" dirty="0" smtClean="0">
                <a:solidFill>
                  <a:schemeClr val="tx1"/>
                </a:solidFill>
                <a:effectLst/>
                <a:latin typeface="+mn-lt"/>
                <a:ea typeface="+mn-ea"/>
                <a:cs typeface="+mn-cs"/>
              </a:rPr>
              <a:t>, které vyvolávají konkrétní odpověď a tzv. </a:t>
            </a:r>
            <a:r>
              <a:rPr lang="cs-CZ" sz="1200" b="1" kern="1200" baseline="0" dirty="0" smtClean="0">
                <a:solidFill>
                  <a:schemeClr val="tx1"/>
                </a:solidFill>
                <a:effectLst/>
                <a:latin typeface="+mn-lt"/>
                <a:ea typeface="+mn-ea"/>
                <a:cs typeface="+mn-cs"/>
              </a:rPr>
              <a:t>chemické podpisy</a:t>
            </a:r>
            <a:r>
              <a:rPr lang="cs-CZ" sz="1200" kern="1200" baseline="0" dirty="0" smtClean="0">
                <a:solidFill>
                  <a:schemeClr val="tx1"/>
                </a:solidFill>
                <a:effectLst/>
                <a:latin typeface="+mn-lt"/>
                <a:ea typeface="+mn-ea"/>
                <a:cs typeface="+mn-cs"/>
              </a:rPr>
              <a:t>, které slouží k rozlišení příslušníků stejné sociální jednotky nebo dokonce jednotlivých jedinců.</a:t>
            </a:r>
          </a:p>
          <a:p>
            <a:pPr marL="0" marR="0" indent="0" algn="l" defTabSz="914400" rtl="0" eaLnBrk="1" fontAlgn="auto" latinLnBrk="0" hangingPunct="1">
              <a:lnSpc>
                <a:spcPct val="100000"/>
              </a:lnSpc>
              <a:spcBef>
                <a:spcPts val="0"/>
              </a:spcBef>
              <a:spcAft>
                <a:spcPts val="0"/>
              </a:spcAft>
              <a:buClrTx/>
              <a:buSzTx/>
              <a:buFontTx/>
              <a:buNone/>
              <a:tabLst/>
              <a:defRPr/>
            </a:pPr>
            <a:r>
              <a:rPr lang="cs-CZ" sz="1200" kern="1200" baseline="0" dirty="0" smtClean="0">
                <a:solidFill>
                  <a:schemeClr val="tx1"/>
                </a:solidFill>
                <a:effectLst/>
                <a:latin typeface="+mn-lt"/>
                <a:ea typeface="+mn-ea"/>
                <a:cs typeface="+mn-cs"/>
              </a:rPr>
              <a:t>Chemické signály mohou být vnímány dvěma způsoby čichem a chuťovými buňkami (př. vodní prostředí). Někteří bezobratlí reagují na chemické signály v podstatě celým povrchem těla. U hmyzu jsou čichové orgány soustředěny na tykadlech. Chuťové pak různě po těle včetně článků chodidel a kladélka. Produkce chemických signálů probíhá ve specializovaných žlázách, nebo močí a trusem.</a:t>
            </a:r>
          </a:p>
          <a:p>
            <a:pPr marL="0" marR="0" indent="0" algn="l" defTabSz="914400" rtl="0" eaLnBrk="1" fontAlgn="auto" latinLnBrk="0" hangingPunct="1">
              <a:lnSpc>
                <a:spcPct val="100000"/>
              </a:lnSpc>
              <a:spcBef>
                <a:spcPts val="0"/>
              </a:spcBef>
              <a:spcAft>
                <a:spcPts val="0"/>
              </a:spcAft>
              <a:buClrTx/>
              <a:buSzTx/>
              <a:buFontTx/>
              <a:buNone/>
              <a:tabLst/>
              <a:defRPr/>
            </a:pPr>
            <a:r>
              <a:rPr lang="cs-CZ" sz="1200" b="0" i="0" kern="1200" dirty="0" smtClean="0">
                <a:solidFill>
                  <a:schemeClr val="tx1"/>
                </a:solidFill>
                <a:effectLst/>
                <a:latin typeface="+mn-lt"/>
                <a:ea typeface="+mn-ea"/>
                <a:cs typeface="+mn-cs"/>
              </a:rPr>
              <a:t>Účinnost pohlavních feromonů hmyzu je dobře známa.</a:t>
            </a:r>
            <a:r>
              <a:rPr lang="cs-CZ" sz="1200" b="0" i="0" kern="1200" baseline="0" dirty="0" smtClean="0">
                <a:solidFill>
                  <a:schemeClr val="tx1"/>
                </a:solidFill>
                <a:effectLst/>
                <a:latin typeface="+mn-lt"/>
                <a:ea typeface="+mn-ea"/>
                <a:cs typeface="+mn-cs"/>
              </a:rPr>
              <a:t> </a:t>
            </a:r>
            <a:r>
              <a:rPr lang="cs-CZ" sz="1200" b="0" i="0" kern="1200" dirty="0" smtClean="0">
                <a:solidFill>
                  <a:schemeClr val="tx1"/>
                </a:solidFill>
                <a:effectLst/>
                <a:latin typeface="+mn-lt"/>
                <a:ea typeface="+mn-ea"/>
                <a:cs typeface="+mn-cs"/>
              </a:rPr>
              <a:t>Na</a:t>
            </a:r>
            <a:r>
              <a:rPr lang="cs-CZ" sz="1200" b="0" i="0" kern="1200" baseline="0" dirty="0" smtClean="0">
                <a:solidFill>
                  <a:schemeClr val="tx1"/>
                </a:solidFill>
                <a:effectLst/>
                <a:latin typeface="+mn-lt"/>
                <a:ea typeface="+mn-ea"/>
                <a:cs typeface="+mn-cs"/>
              </a:rPr>
              <a:t> základě těchto feromonů funguje řada přípravků proti hmyzu. </a:t>
            </a:r>
            <a:r>
              <a:rPr lang="cs-CZ" sz="1200" b="0" i="0" kern="1200" dirty="0" smtClean="0">
                <a:solidFill>
                  <a:schemeClr val="tx1"/>
                </a:solidFill>
                <a:effectLst/>
                <a:latin typeface="+mn-lt"/>
                <a:ea typeface="+mn-ea"/>
                <a:cs typeface="+mn-cs"/>
              </a:rPr>
              <a:t>První pohlavní feromon byl izolován ze samiček bource morušového (</a:t>
            </a:r>
            <a:r>
              <a:rPr lang="cs-CZ" sz="1200" b="0" i="1" kern="1200" dirty="0" err="1" smtClean="0">
                <a:solidFill>
                  <a:schemeClr val="tx1"/>
                </a:solidFill>
                <a:effectLst/>
                <a:latin typeface="+mn-lt"/>
                <a:ea typeface="+mn-ea"/>
                <a:cs typeface="+mn-cs"/>
              </a:rPr>
              <a:t>Bombyx</a:t>
            </a:r>
            <a:r>
              <a:rPr lang="cs-CZ" sz="1200" b="0" i="1" kern="1200" dirty="0" smtClean="0">
                <a:solidFill>
                  <a:schemeClr val="tx1"/>
                </a:solidFill>
                <a:effectLst/>
                <a:latin typeface="+mn-lt"/>
                <a:ea typeface="+mn-ea"/>
                <a:cs typeface="+mn-cs"/>
              </a:rPr>
              <a:t> </a:t>
            </a:r>
            <a:r>
              <a:rPr lang="cs-CZ" sz="1200" b="0" i="1" kern="1200" dirty="0" err="1" smtClean="0">
                <a:solidFill>
                  <a:schemeClr val="tx1"/>
                </a:solidFill>
                <a:effectLst/>
                <a:latin typeface="+mn-lt"/>
                <a:ea typeface="+mn-ea"/>
                <a:cs typeface="+mn-cs"/>
              </a:rPr>
              <a:t>mori</a:t>
            </a:r>
            <a:r>
              <a:rPr lang="cs-CZ" sz="1200" b="0" i="0" kern="1200" dirty="0" smtClean="0">
                <a:solidFill>
                  <a:schemeClr val="tx1"/>
                </a:solidFill>
                <a:effectLst/>
                <a:latin typeface="+mn-lt"/>
                <a:ea typeface="+mn-ea"/>
                <a:cs typeface="+mn-cs"/>
              </a:rPr>
              <a:t>) a nazván </a:t>
            </a:r>
            <a:r>
              <a:rPr lang="cs-CZ" sz="1200" b="0" i="0" kern="1200" dirty="0" err="1" smtClean="0">
                <a:solidFill>
                  <a:schemeClr val="tx1"/>
                </a:solidFill>
                <a:effectLst/>
                <a:latin typeface="+mn-lt"/>
                <a:ea typeface="+mn-ea"/>
                <a:cs typeface="+mn-cs"/>
              </a:rPr>
              <a:t>bombykol</a:t>
            </a:r>
            <a:r>
              <a:rPr lang="cs-CZ" sz="1200" b="0" i="0" kern="1200" dirty="0" smtClean="0">
                <a:solidFill>
                  <a:schemeClr val="tx1"/>
                </a:solidFill>
                <a:effectLst/>
                <a:latin typeface="+mn-lt"/>
                <a:ea typeface="+mn-ea"/>
                <a:cs typeface="+mn-cs"/>
              </a:rPr>
              <a:t>.</a:t>
            </a:r>
            <a:endParaRPr lang="cs-CZ" sz="1200" b="0" kern="1200" dirty="0" smtClean="0">
              <a:solidFill>
                <a:schemeClr val="tx1"/>
              </a:solidFill>
              <a:effectLst/>
              <a:latin typeface="+mn-lt"/>
              <a:ea typeface="+mn-ea"/>
              <a:cs typeface="+mn-cs"/>
            </a:endParaRPr>
          </a:p>
          <a:p>
            <a:r>
              <a:rPr lang="cs-CZ" dirty="0" smtClean="0"/>
              <a:t>U hmyzu byla identifikována</a:t>
            </a:r>
            <a:r>
              <a:rPr lang="cs-CZ" baseline="0" dirty="0" smtClean="0"/>
              <a:t> také řada agregačních feromonů. Využívá je např. lýkožrout. Napadne-li strom jen několik lýkožroutů, má šanci se zachránit produkcí pryskyřice. Pokud ale brouk označí vhodný strom agregačním feromonem, strom se již nemůže masovému náporu brouků ubránit.</a:t>
            </a:r>
          </a:p>
          <a:p>
            <a:endParaRPr lang="cs-CZ" dirty="0" smtClean="0"/>
          </a:p>
          <a:p>
            <a:r>
              <a:rPr lang="cs-CZ" dirty="0" smtClean="0"/>
              <a:t>http://en.wikipedia.org/wiki/File:Kuuse-koore%C3%BCrask_ja_tegutsemisj%C3%A4ljed_Ips_typographus.jpg</a:t>
            </a:r>
          </a:p>
          <a:p>
            <a:r>
              <a:rPr lang="cs-CZ" dirty="0" smtClean="0"/>
              <a:t>http://commons.wikimedia.org/wiki/File:Bombyx_mori_antennen.jpg</a:t>
            </a:r>
            <a:endParaRPr lang="cs-CZ" dirty="0"/>
          </a:p>
        </p:txBody>
      </p:sp>
      <p:sp>
        <p:nvSpPr>
          <p:cNvPr id="4" name="Zástupný symbol pro číslo snímku 3"/>
          <p:cNvSpPr>
            <a:spLocks noGrp="1"/>
          </p:cNvSpPr>
          <p:nvPr>
            <p:ph type="sldNum" sz="quarter" idx="10"/>
          </p:nvPr>
        </p:nvSpPr>
        <p:spPr/>
        <p:txBody>
          <a:bodyPr/>
          <a:lstStyle/>
          <a:p>
            <a:fld id="{149D6C0D-13CC-4EED-BEDF-B4F17E1262E9}" type="slidenum">
              <a:rPr lang="cs-CZ" smtClean="0"/>
              <a:pPr/>
              <a:t>21</a:t>
            </a:fld>
            <a:endParaRPr lang="cs-CZ"/>
          </a:p>
        </p:txBody>
      </p:sp>
    </p:spTree>
    <p:extLst>
      <p:ext uri="{BB962C8B-B14F-4D97-AF65-F5344CB8AC3E}">
        <p14:creationId xmlns:p14="http://schemas.microsoft.com/office/powerpoint/2010/main" xmlns="" val="24810376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aseline="0" dirty="0" smtClean="0"/>
              <a:t>Chemické signály slouží i mravencům, kteří jimi značí cestu od zdroje potravy k hnízdu, čímž umožní ostatním zdroj nalézt.</a:t>
            </a:r>
          </a:p>
          <a:p>
            <a:r>
              <a:rPr lang="cs-CZ" baseline="0" dirty="0" smtClean="0"/>
              <a:t>Často jsou chemické látky používány také jako poplašné feromony. </a:t>
            </a:r>
          </a:p>
          <a:p>
            <a:r>
              <a:rPr lang="cs-CZ" baseline="0" dirty="0" smtClean="0"/>
              <a:t>Řada živočichů značkuje chemickými signály své teritorium. Kopy trusu nosorožců jsou jak chemickým tak vizuálním signálem. Tyto signály obsahují často právě chemický podpis, který umožní příjemci signálu identifikovat jedince, který je autorem značky. Chemické podpisy využívají jak obratlovci tak i hmyz především sociální (např. mravenci) pro identifikaci příslušníků kolonie.</a:t>
            </a:r>
          </a:p>
          <a:p>
            <a:r>
              <a:rPr lang="cs-CZ" baseline="0" dirty="0" smtClean="0"/>
              <a:t>Řada feromonů má vliv nejen na chování ale i fyziologii ostatních jedinců. Například feromony produkované včelí královnou  brzdí vývoj pohlavních orgánů včelích dělnic. Vliv na reprodukční fyziologii a rychlost dospívání vlivem chemických látek produkovaných ostatními jedinci je dobře popsán např. i u myši domácí.</a:t>
            </a:r>
          </a:p>
          <a:p>
            <a:endParaRPr lang="cs-CZ" baseline="0" dirty="0" smtClean="0"/>
          </a:p>
          <a:p>
            <a:r>
              <a:rPr lang="cs-CZ" baseline="0" dirty="0" smtClean="0"/>
              <a:t>http://www.flickr.com/photos/billy_liar/6660718273/</a:t>
            </a:r>
          </a:p>
          <a:p>
            <a:r>
              <a:rPr lang="cs-CZ" baseline="0" dirty="0" smtClean="0"/>
              <a:t>http://pl.wikipedia.org/wiki/Plik:Nosorozec.jpg</a:t>
            </a:r>
          </a:p>
          <a:p>
            <a:r>
              <a:rPr lang="cs-CZ" baseline="0" dirty="0" smtClean="0"/>
              <a:t>http://www.flickr.com/photos/max_westby/13454231/</a:t>
            </a:r>
          </a:p>
          <a:p>
            <a:endParaRPr lang="cs-CZ" dirty="0" smtClean="0"/>
          </a:p>
        </p:txBody>
      </p:sp>
      <p:sp>
        <p:nvSpPr>
          <p:cNvPr id="4" name="Zástupný symbol pro číslo snímku 3"/>
          <p:cNvSpPr>
            <a:spLocks noGrp="1"/>
          </p:cNvSpPr>
          <p:nvPr>
            <p:ph type="sldNum" sz="quarter" idx="10"/>
          </p:nvPr>
        </p:nvSpPr>
        <p:spPr/>
        <p:txBody>
          <a:bodyPr/>
          <a:lstStyle/>
          <a:p>
            <a:fld id="{149D6C0D-13CC-4EED-BEDF-B4F17E1262E9}" type="slidenum">
              <a:rPr lang="cs-CZ" smtClean="0"/>
              <a:pPr/>
              <a:t>22</a:t>
            </a:fld>
            <a:endParaRPr lang="cs-CZ"/>
          </a:p>
        </p:txBody>
      </p:sp>
    </p:spTree>
    <p:extLst>
      <p:ext uri="{BB962C8B-B14F-4D97-AF65-F5344CB8AC3E}">
        <p14:creationId xmlns:p14="http://schemas.microsoft.com/office/powerpoint/2010/main" xmlns="" val="2481037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Dotyková komunikace je dobře vyvinuta u bezobratlých i obratlovců a uplatňuje</a:t>
            </a:r>
            <a:r>
              <a:rPr lang="cs-CZ" baseline="0" dirty="0" smtClean="0"/>
              <a:t> se při formování či udržení sociálních vztahů</a:t>
            </a:r>
            <a:r>
              <a:rPr lang="cs-CZ" dirty="0" smtClean="0"/>
              <a:t>.</a:t>
            </a:r>
            <a:r>
              <a:rPr lang="cs-CZ" baseline="0" dirty="0" smtClean="0"/>
              <a:t> Přímý kontakt může sloužit jako pozdrav, uklidňující prvek. Často je tento druh komunikace uplatňován také v souvislosti s reprodukčním chováním.</a:t>
            </a:r>
          </a:p>
          <a:p>
            <a:r>
              <a:rPr lang="cs-CZ" baseline="0" dirty="0" smtClean="0"/>
              <a:t>Dotykovou signalizaci nalezneme například u mravenců žijících v komenzálním vztahu s mšicemi. Mravenec mšice chrání a krmí, ty mu na oplátku poskytují medovinu, která je vylučována ze zadečku. Produkci medoviny stimuluje mravenec doteky zadečku mšice svými tykadly.</a:t>
            </a:r>
          </a:p>
          <a:p>
            <a:endParaRPr lang="cs-CZ" baseline="0" dirty="0" smtClean="0"/>
          </a:p>
          <a:p>
            <a:r>
              <a:rPr lang="cs-CZ" dirty="0" smtClean="0"/>
              <a:t>http://pixabay.com/cs/zv%C3%AD%C5%99e-opice-%C4%8Dern%C3%A1-socializace-20764/</a:t>
            </a:r>
          </a:p>
          <a:p>
            <a:r>
              <a:rPr lang="cs-CZ" b="0" dirty="0" smtClean="0"/>
              <a:t>http://commons.wikimedia.org/wiki/File:Mravenec_p%C5%99en%C3%A1%C5%A1%C3%AD_m%C5%A1ici.jpg</a:t>
            </a:r>
          </a:p>
          <a:p>
            <a:r>
              <a:rPr lang="cs-CZ" b="0" dirty="0" smtClean="0"/>
              <a:t>http://lakela.deviantart.com/art/North-American-Arctic-Wolf-52-194185288</a:t>
            </a:r>
            <a:endParaRPr lang="cs-CZ" b="0" dirty="0"/>
          </a:p>
        </p:txBody>
      </p:sp>
      <p:sp>
        <p:nvSpPr>
          <p:cNvPr id="4" name="Zástupný symbol pro číslo snímku 3"/>
          <p:cNvSpPr>
            <a:spLocks noGrp="1"/>
          </p:cNvSpPr>
          <p:nvPr>
            <p:ph type="sldNum" sz="quarter" idx="10"/>
          </p:nvPr>
        </p:nvSpPr>
        <p:spPr/>
        <p:txBody>
          <a:bodyPr/>
          <a:lstStyle/>
          <a:p>
            <a:fld id="{149D6C0D-13CC-4EED-BEDF-B4F17E1262E9}" type="slidenum">
              <a:rPr lang="cs-CZ" smtClean="0"/>
              <a:pPr/>
              <a:t>23</a:t>
            </a:fld>
            <a:endParaRPr lang="cs-CZ"/>
          </a:p>
        </p:txBody>
      </p:sp>
    </p:spTree>
    <p:extLst>
      <p:ext uri="{BB962C8B-B14F-4D97-AF65-F5344CB8AC3E}">
        <p14:creationId xmlns:p14="http://schemas.microsoft.com/office/powerpoint/2010/main" xmlns="" val="3144408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smtClean="0">
                <a:solidFill>
                  <a:schemeClr val="tx1"/>
                </a:solidFill>
                <a:effectLst/>
                <a:latin typeface="+mn-lt"/>
                <a:ea typeface="+mn-ea"/>
                <a:cs typeface="+mn-cs"/>
              </a:rPr>
              <a:t>Tento typ komunikace je podstatně rozšířenější, než je známo. Velmi častý je například u členovců, hlavně hmyzu a např. pavouků.  Vibrace pro přenos informací využívá ale i řada obratlovců. Vibrace jsou vytvářeny buď celým tělem, nebo nějakou jeho částí.  K jejich vnímání jsou určeny </a:t>
            </a:r>
            <a:r>
              <a:rPr lang="cs-CZ" sz="1200" kern="1200" dirty="0" err="1" smtClean="0">
                <a:solidFill>
                  <a:schemeClr val="tx1"/>
                </a:solidFill>
                <a:effectLst/>
                <a:latin typeface="+mn-lt"/>
                <a:ea typeface="+mn-ea"/>
                <a:cs typeface="+mn-cs"/>
              </a:rPr>
              <a:t>mechanoreceptory</a:t>
            </a:r>
            <a:r>
              <a:rPr lang="cs-CZ" sz="1200" kern="1200" dirty="0" smtClean="0">
                <a:solidFill>
                  <a:schemeClr val="tx1"/>
                </a:solidFill>
                <a:effectLst/>
                <a:latin typeface="+mn-lt"/>
                <a:ea typeface="+mn-ea"/>
                <a:cs typeface="+mn-cs"/>
              </a:rPr>
              <a:t>, které mohou vytvářet specializovaný senzorický orgán.  Například Vater-Paciniho tělíska savců umístěná ve škáře nebo </a:t>
            </a:r>
            <a:r>
              <a:rPr lang="cs-CZ" sz="1200" kern="1200" dirty="0" err="1" smtClean="0">
                <a:solidFill>
                  <a:schemeClr val="tx1"/>
                </a:solidFill>
                <a:effectLst/>
                <a:latin typeface="+mn-lt"/>
                <a:ea typeface="+mn-ea"/>
                <a:cs typeface="+mn-cs"/>
              </a:rPr>
              <a:t>Herbstova</a:t>
            </a:r>
            <a:r>
              <a:rPr lang="cs-CZ" sz="1200" kern="1200" dirty="0" smtClean="0">
                <a:solidFill>
                  <a:schemeClr val="tx1"/>
                </a:solidFill>
                <a:effectLst/>
                <a:latin typeface="+mn-lt"/>
                <a:ea typeface="+mn-ea"/>
                <a:cs typeface="+mn-cs"/>
              </a:rPr>
              <a:t> tělíska ptáků, nacházející se hlavně v jamkách na zobáku. Jedná se o rozšířená nervová zakončení umístěná v kůži a obalená mnoha vrstvami lamel vzniklých z podpůrných buněk a vaziva. U ryb pak k vnímání vibrací slouží postranní čára.</a:t>
            </a:r>
          </a:p>
          <a:p>
            <a:endParaRPr lang="cs-CZ" dirty="0" smtClean="0"/>
          </a:p>
          <a:p>
            <a:r>
              <a:rPr lang="cs-CZ" dirty="0" smtClean="0"/>
              <a:t>http://commons.wikimedia.org/wiki/File:Skin.svg</a:t>
            </a:r>
          </a:p>
          <a:p>
            <a:r>
              <a:rPr lang="cs-CZ" dirty="0" smtClean="0"/>
              <a:t>http://commons.wikimedia.org/wiki/File:Gray935.png</a:t>
            </a:r>
          </a:p>
          <a:p>
            <a:r>
              <a:rPr lang="cs-CZ" dirty="0" smtClean="0"/>
              <a:t>http://etc.usf.edu/clipart/50800/50812/50812_herbst.htm</a:t>
            </a:r>
          </a:p>
          <a:p>
            <a:r>
              <a:rPr lang="cs-CZ" dirty="0" smtClean="0"/>
              <a:t>http://en.wikipedia.org/wiki/File:TeTuatahianui.jpg</a:t>
            </a:r>
          </a:p>
          <a:p>
            <a:r>
              <a:rPr lang="cs-CZ" dirty="0" smtClean="0"/>
              <a:t>http://en.wikipedia.org/wiki/File:Scale_Common_Roach.JPG</a:t>
            </a:r>
            <a:endParaRPr lang="cs-CZ" dirty="0"/>
          </a:p>
        </p:txBody>
      </p:sp>
      <p:sp>
        <p:nvSpPr>
          <p:cNvPr id="4" name="Zástupný symbol pro číslo snímku 3"/>
          <p:cNvSpPr>
            <a:spLocks noGrp="1"/>
          </p:cNvSpPr>
          <p:nvPr>
            <p:ph type="sldNum" sz="quarter" idx="10"/>
          </p:nvPr>
        </p:nvSpPr>
        <p:spPr/>
        <p:txBody>
          <a:bodyPr/>
          <a:lstStyle/>
          <a:p>
            <a:fld id="{149D6C0D-13CC-4EED-BEDF-B4F17E1262E9}" type="slidenum">
              <a:rPr lang="cs-CZ" smtClean="0"/>
              <a:pPr/>
              <a:t>24</a:t>
            </a:fld>
            <a:endParaRPr lang="cs-CZ"/>
          </a:p>
        </p:txBody>
      </p:sp>
    </p:spTree>
    <p:extLst>
      <p:ext uri="{BB962C8B-B14F-4D97-AF65-F5344CB8AC3E}">
        <p14:creationId xmlns:p14="http://schemas.microsoft.com/office/powerpoint/2010/main" xmlns="" val="33674092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smtClean="0">
                <a:solidFill>
                  <a:schemeClr val="tx1"/>
                </a:solidFill>
                <a:effectLst/>
                <a:latin typeface="+mn-lt"/>
                <a:ea typeface="+mn-ea"/>
                <a:cs typeface="+mn-cs"/>
              </a:rPr>
              <a:t>Řada pavouků včetně křižáka obecného používá vibrační signály, které se přenášejí pavoučí sítí, jako součást namlouvacího chování. Samečci tak často dávají samičce najevo, že nejsou kořist. Používají tyto signály i jako výstražné chování před bojem – upozorňují tak protivníka na svou velikost, která je přímo úměrná tomu, jak jsou schopni síť rozvibrovat.  </a:t>
            </a:r>
          </a:p>
          <a:p>
            <a:r>
              <a:rPr lang="cs-CZ" sz="1200" kern="1200" dirty="0" smtClean="0">
                <a:solidFill>
                  <a:schemeClr val="tx1"/>
                </a:solidFill>
                <a:effectLst/>
                <a:latin typeface="+mn-lt"/>
                <a:ea typeface="+mn-ea"/>
                <a:cs typeface="+mn-cs"/>
              </a:rPr>
              <a:t>Vojáci termitů vysílají v případě ohrožení či napadení kolonie signály údery hlavou o substrát. Jsou schopni vyprodukovat až 11 úderů za sekundu.</a:t>
            </a:r>
          </a:p>
          <a:p>
            <a:r>
              <a:rPr lang="cs-CZ" sz="1200" kern="1200" dirty="0" smtClean="0">
                <a:solidFill>
                  <a:schemeClr val="tx1"/>
                </a:solidFill>
                <a:effectLst/>
                <a:latin typeface="+mn-lt"/>
                <a:ea typeface="+mn-ea"/>
                <a:cs typeface="+mn-cs"/>
              </a:rPr>
              <a:t>Losos nerka (</a:t>
            </a:r>
            <a:r>
              <a:rPr lang="cs-CZ" sz="1200" i="1" kern="1200" dirty="0" err="1" smtClean="0">
                <a:solidFill>
                  <a:schemeClr val="tx1"/>
                </a:solidFill>
                <a:effectLst/>
                <a:latin typeface="+mn-lt"/>
                <a:ea typeface="+mn-ea"/>
                <a:cs typeface="+mn-cs"/>
              </a:rPr>
              <a:t>Oncorhynchus</a:t>
            </a:r>
            <a:r>
              <a:rPr lang="cs-CZ" sz="1200" i="1" kern="1200" dirty="0" smtClean="0">
                <a:solidFill>
                  <a:schemeClr val="tx1"/>
                </a:solidFill>
                <a:effectLst/>
                <a:latin typeface="+mn-lt"/>
                <a:ea typeface="+mn-ea"/>
                <a:cs typeface="+mn-cs"/>
              </a:rPr>
              <a:t> nerka</a:t>
            </a:r>
            <a:r>
              <a:rPr lang="cs-CZ" sz="1200" kern="1200" dirty="0" smtClean="0">
                <a:solidFill>
                  <a:schemeClr val="tx1"/>
                </a:solidFill>
                <a:effectLst/>
                <a:latin typeface="+mn-lt"/>
                <a:ea typeface="+mn-ea"/>
                <a:cs typeface="+mn-cs"/>
              </a:rPr>
              <a:t>) využívá vibrační signály při tření. Signály samců spouští u samic kladení jiker.</a:t>
            </a:r>
          </a:p>
          <a:p>
            <a:r>
              <a:rPr lang="cs-CZ" sz="1200" i="1" kern="1200" dirty="0" err="1" smtClean="0">
                <a:solidFill>
                  <a:schemeClr val="tx1"/>
                </a:solidFill>
                <a:effectLst/>
                <a:latin typeface="+mn-lt"/>
                <a:ea typeface="+mn-ea"/>
                <a:cs typeface="+mn-cs"/>
              </a:rPr>
              <a:t>Leptodactylus</a:t>
            </a:r>
            <a:r>
              <a:rPr lang="cs-CZ" sz="1200" i="1" kern="1200" dirty="0" smtClean="0">
                <a:solidFill>
                  <a:schemeClr val="tx1"/>
                </a:solidFill>
                <a:effectLst/>
                <a:latin typeface="+mn-lt"/>
                <a:ea typeface="+mn-ea"/>
                <a:cs typeface="+mn-cs"/>
              </a:rPr>
              <a:t> </a:t>
            </a:r>
            <a:r>
              <a:rPr lang="cs-CZ" sz="1200" i="1" kern="1200" dirty="0" err="1" smtClean="0">
                <a:solidFill>
                  <a:schemeClr val="tx1"/>
                </a:solidFill>
                <a:effectLst/>
                <a:latin typeface="+mn-lt"/>
                <a:ea typeface="+mn-ea"/>
                <a:cs typeface="+mn-cs"/>
              </a:rPr>
              <a:t>albilabris</a:t>
            </a:r>
            <a:r>
              <a:rPr lang="cs-CZ" sz="1200" i="1" kern="1200" dirty="0" smtClean="0">
                <a:solidFill>
                  <a:schemeClr val="tx1"/>
                </a:solidFill>
                <a:effectLst/>
                <a:latin typeface="+mn-lt"/>
                <a:ea typeface="+mn-ea"/>
                <a:cs typeface="+mn-cs"/>
              </a:rPr>
              <a:t> </a:t>
            </a:r>
            <a:r>
              <a:rPr lang="cs-CZ" sz="1200" kern="1200" dirty="0" smtClean="0">
                <a:solidFill>
                  <a:schemeClr val="tx1"/>
                </a:solidFill>
                <a:effectLst/>
                <a:latin typeface="+mn-lt"/>
                <a:ea typeface="+mn-ea"/>
                <a:cs typeface="+mn-cs"/>
              </a:rPr>
              <a:t>hvízdalka – Používá</a:t>
            </a:r>
            <a:r>
              <a:rPr lang="cs-CZ" sz="1200" kern="1200" baseline="0" dirty="0" smtClean="0">
                <a:solidFill>
                  <a:schemeClr val="tx1"/>
                </a:solidFill>
                <a:effectLst/>
                <a:latin typeface="+mn-lt"/>
                <a:ea typeface="+mn-ea"/>
                <a:cs typeface="+mn-cs"/>
              </a:rPr>
              <a:t> </a:t>
            </a:r>
            <a:r>
              <a:rPr lang="cs-CZ" sz="1200" kern="1200" dirty="0" smtClean="0">
                <a:solidFill>
                  <a:schemeClr val="tx1"/>
                </a:solidFill>
                <a:effectLst/>
                <a:latin typeface="+mn-lt"/>
                <a:ea typeface="+mn-ea"/>
                <a:cs typeface="+mn-cs"/>
              </a:rPr>
              <a:t>zvuky vytvářené hrdelním vakem při páření. Sedí přitom ale částečně zahrabána v půdě, takže se vak opírá o zem a vytváří vibrace, které slyší i okolní samci. Signály nesou zprávu o poloze samce a slouží patrně k tomu, aby se samci nepřiblížili k sobě více, než by jim bylo milé. Je možné, že podle nich samci také zjišťují, kdy jejich nejbližší oponenti volají a kdy jsou potichu, aby nedocházelo k překrytí jejich vlastního signálu. </a:t>
            </a:r>
          </a:p>
          <a:p>
            <a:r>
              <a:rPr lang="cs-CZ" sz="1200" kern="1200" dirty="0" smtClean="0">
                <a:solidFill>
                  <a:schemeClr val="tx1"/>
                </a:solidFill>
                <a:effectLst/>
                <a:latin typeface="+mn-lt"/>
                <a:ea typeface="+mn-ea"/>
                <a:cs typeface="+mn-cs"/>
              </a:rPr>
              <a:t>Vibrace ale používají ke komunikaci i savci. Například sloni jsou schopni vzájemně se vibracemi informovat o případném nebezpečí. Vibrace jsou vnímány citlivou částí chodidel a chobotu.  Tyto vibrační signály mají větší dosah (až 16 km) než signály zvukové.</a:t>
            </a:r>
          </a:p>
          <a:p>
            <a:r>
              <a:rPr lang="cs-CZ" sz="1200" kern="1200" dirty="0" smtClean="0">
                <a:solidFill>
                  <a:schemeClr val="tx1"/>
                </a:solidFill>
                <a:effectLst/>
                <a:latin typeface="+mn-lt"/>
                <a:ea typeface="+mn-ea"/>
                <a:cs typeface="+mn-cs"/>
              </a:rPr>
              <a:t>Mezi další savce využívající tento typ</a:t>
            </a:r>
            <a:r>
              <a:rPr lang="cs-CZ" sz="1200" kern="1200" baseline="0" dirty="0" smtClean="0">
                <a:solidFill>
                  <a:schemeClr val="tx1"/>
                </a:solidFill>
                <a:effectLst/>
                <a:latin typeface="+mn-lt"/>
                <a:ea typeface="+mn-ea"/>
                <a:cs typeface="+mn-cs"/>
              </a:rPr>
              <a:t> </a:t>
            </a:r>
            <a:r>
              <a:rPr lang="cs-CZ" sz="1200" kern="1200" dirty="0" smtClean="0">
                <a:solidFill>
                  <a:schemeClr val="tx1"/>
                </a:solidFill>
                <a:effectLst/>
                <a:latin typeface="+mn-lt"/>
                <a:ea typeface="+mn-ea"/>
                <a:cs typeface="+mn-cs"/>
              </a:rPr>
              <a:t>komunikace patří podzemní hlodavci </a:t>
            </a:r>
            <a:r>
              <a:rPr lang="cs-CZ" sz="1200" kern="1200" dirty="0" err="1" smtClean="0">
                <a:solidFill>
                  <a:schemeClr val="tx1"/>
                </a:solidFill>
                <a:effectLst/>
                <a:latin typeface="+mn-lt"/>
                <a:ea typeface="+mn-ea"/>
                <a:cs typeface="+mn-cs"/>
              </a:rPr>
              <a:t>rypošovití</a:t>
            </a:r>
            <a:r>
              <a:rPr lang="cs-CZ" sz="1200" kern="1200" dirty="0" smtClean="0">
                <a:solidFill>
                  <a:schemeClr val="tx1"/>
                </a:solidFill>
                <a:effectLst/>
                <a:latin typeface="+mn-lt"/>
                <a:ea typeface="+mn-ea"/>
                <a:cs typeface="+mn-cs"/>
              </a:rPr>
              <a:t> a </a:t>
            </a:r>
            <a:r>
              <a:rPr lang="cs-CZ" sz="1200" kern="1200" dirty="0" err="1" smtClean="0">
                <a:solidFill>
                  <a:schemeClr val="tx1"/>
                </a:solidFill>
                <a:effectLst/>
                <a:latin typeface="+mn-lt"/>
                <a:ea typeface="+mn-ea"/>
                <a:cs typeface="+mn-cs"/>
              </a:rPr>
              <a:t>slepcovití</a:t>
            </a:r>
            <a:r>
              <a:rPr lang="cs-CZ" sz="1200" kern="1200" dirty="0" smtClean="0">
                <a:solidFill>
                  <a:schemeClr val="tx1"/>
                </a:solidFill>
                <a:effectLst/>
                <a:latin typeface="+mn-lt"/>
                <a:ea typeface="+mn-ea"/>
                <a:cs typeface="+mn-cs"/>
              </a:rPr>
              <a:t>, kteří si v podzemních chodbách posílají zprávy údery hlavou o stěny nebo strop chodby. Signály mohou být natolik specifické, že umožňují okolním jedincům zjistit, který jejich soused signál vytváří.</a:t>
            </a:r>
          </a:p>
          <a:p>
            <a:r>
              <a:rPr lang="cs-CZ" sz="1200" kern="1200" dirty="0" smtClean="0">
                <a:solidFill>
                  <a:schemeClr val="tx1"/>
                </a:solidFill>
                <a:effectLst/>
                <a:latin typeface="+mn-lt"/>
                <a:ea typeface="+mn-ea"/>
                <a:cs typeface="+mn-cs"/>
              </a:rPr>
              <a:t> Další živočišné druhy využívají vibrace při hledání kořisti. Například slukovití nebo známý pták kiwi hledají svou kořist v půdě. Řídí se přitom vibracemi, které kořist vydává při pohybu nebo za jiným účelem. </a:t>
            </a:r>
          </a:p>
          <a:p>
            <a:endParaRPr lang="cs-CZ" dirty="0" smtClean="0"/>
          </a:p>
          <a:p>
            <a:r>
              <a:rPr lang="cs-CZ" dirty="0" smtClean="0"/>
              <a:t>http://commons.wikimedia.org/wiki/File:Angkor_Termites_(6725964255).jpg</a:t>
            </a:r>
          </a:p>
          <a:p>
            <a:r>
              <a:rPr lang="cs-CZ" dirty="0" smtClean="0"/>
              <a:t>http://commons.wikimedia.org/wiki/File:Sockeye_Salmon.jpg</a:t>
            </a:r>
          </a:p>
          <a:p>
            <a:r>
              <a:rPr lang="cs-CZ" dirty="0" smtClean="0"/>
              <a:t>http://www.flickr.com/photos/viewfrom52/2081809198/</a:t>
            </a:r>
          </a:p>
          <a:p>
            <a:r>
              <a:rPr lang="cs-CZ" dirty="0" smtClean="0"/>
              <a:t>http://commons.wikimedia.org/wiki/File:Araneus_diadematus_male.jpg?uselang=cs</a:t>
            </a:r>
          </a:p>
          <a:p>
            <a:r>
              <a:rPr lang="cs-CZ" dirty="0" smtClean="0"/>
              <a:t>http://commons.wikimedia.org/wiki/File:Leptodactylus_albilabris.jpg</a:t>
            </a:r>
          </a:p>
          <a:p>
            <a:r>
              <a:rPr lang="cs-CZ" dirty="0" smtClean="0"/>
              <a:t>http://en.wikipedia.org/wiki/File:Palestine_Mole-rat_1.jpg</a:t>
            </a:r>
            <a:endParaRPr lang="cs-CZ" dirty="0"/>
          </a:p>
        </p:txBody>
      </p:sp>
      <p:sp>
        <p:nvSpPr>
          <p:cNvPr id="4" name="Zástupný symbol pro číslo snímku 3"/>
          <p:cNvSpPr>
            <a:spLocks noGrp="1"/>
          </p:cNvSpPr>
          <p:nvPr>
            <p:ph type="sldNum" sz="quarter" idx="10"/>
          </p:nvPr>
        </p:nvSpPr>
        <p:spPr/>
        <p:txBody>
          <a:bodyPr/>
          <a:lstStyle/>
          <a:p>
            <a:fld id="{149D6C0D-13CC-4EED-BEDF-B4F17E1262E9}" type="slidenum">
              <a:rPr lang="cs-CZ" smtClean="0"/>
              <a:pPr/>
              <a:t>25</a:t>
            </a:fld>
            <a:endParaRPr lang="cs-CZ"/>
          </a:p>
        </p:txBody>
      </p:sp>
    </p:spTree>
    <p:extLst>
      <p:ext uri="{BB962C8B-B14F-4D97-AF65-F5344CB8AC3E}">
        <p14:creationId xmlns:p14="http://schemas.microsoft.com/office/powerpoint/2010/main" xmlns="" val="28676664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Elektrická komunikace je omezená v podstatě na vodní prostředí, které dobře vede elektrický proud. Známá je u sladkovodních ryb africké čeledi </a:t>
            </a:r>
            <a:r>
              <a:rPr lang="cs-CZ" sz="1200" kern="1200" dirty="0" err="1" smtClean="0">
                <a:solidFill>
                  <a:schemeClr val="tx1"/>
                </a:solidFill>
                <a:effectLst/>
                <a:latin typeface="+mn-lt"/>
                <a:ea typeface="+mn-ea"/>
                <a:cs typeface="+mn-cs"/>
              </a:rPr>
              <a:t>rypounovití</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Mormyridae</a:t>
            </a:r>
            <a:r>
              <a:rPr lang="cs-CZ" sz="1200" kern="1200" dirty="0" smtClean="0">
                <a:solidFill>
                  <a:schemeClr val="tx1"/>
                </a:solidFill>
                <a:effectLst/>
                <a:latin typeface="+mn-lt"/>
                <a:ea typeface="+mn-ea"/>
                <a:cs typeface="+mn-cs"/>
              </a:rPr>
              <a:t>) a jihoamerických </a:t>
            </a:r>
            <a:r>
              <a:rPr lang="cs-CZ" sz="1200" kern="1200" dirty="0" err="1" smtClean="0">
                <a:solidFill>
                  <a:schemeClr val="tx1"/>
                </a:solidFill>
                <a:effectLst/>
                <a:latin typeface="+mn-lt"/>
                <a:ea typeface="+mn-ea"/>
                <a:cs typeface="+mn-cs"/>
              </a:rPr>
              <a:t>nahohřbetých</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Gymnotiformes</a:t>
            </a:r>
            <a:r>
              <a:rPr lang="cs-CZ" sz="1200" kern="1200" dirty="0" smtClean="0">
                <a:solidFill>
                  <a:schemeClr val="tx1"/>
                </a:solidFill>
                <a:effectLst/>
                <a:latin typeface="+mn-lt"/>
                <a:ea typeface="+mn-ea"/>
                <a:cs typeface="+mn-cs"/>
              </a:rPr>
              <a:t> např. paúhoř elektrický). Elektrický orgán leží v pokožce blízko ocasu. Tvoří ho tzv. </a:t>
            </a:r>
            <a:r>
              <a:rPr lang="cs-CZ" sz="1200" kern="1200" dirty="0" err="1" smtClean="0">
                <a:solidFill>
                  <a:schemeClr val="tx1"/>
                </a:solidFill>
                <a:effectLst/>
                <a:latin typeface="+mn-lt"/>
                <a:ea typeface="+mn-ea"/>
                <a:cs typeface="+mn-cs"/>
              </a:rPr>
              <a:t>electrocyty</a:t>
            </a:r>
            <a:r>
              <a:rPr lang="cs-CZ" sz="1200" kern="1200" dirty="0" smtClean="0">
                <a:solidFill>
                  <a:schemeClr val="tx1"/>
                </a:solidFill>
                <a:effectLst/>
                <a:latin typeface="+mn-lt"/>
                <a:ea typeface="+mn-ea"/>
                <a:cs typeface="+mn-cs"/>
              </a:rPr>
              <a:t>, které vznikly ze svalových nebo nervových buněk (</a:t>
            </a:r>
            <a:r>
              <a:rPr lang="cs-CZ" sz="1200" i="1" kern="1200" dirty="0" err="1" smtClean="0">
                <a:solidFill>
                  <a:schemeClr val="tx1"/>
                </a:solidFill>
                <a:effectLst/>
                <a:latin typeface="+mn-lt"/>
                <a:ea typeface="+mn-ea"/>
                <a:cs typeface="+mn-cs"/>
              </a:rPr>
              <a:t>Gnathonemus</a:t>
            </a:r>
            <a:r>
              <a:rPr lang="cs-CZ" sz="1200" i="1" kern="1200" dirty="0" smtClean="0">
                <a:solidFill>
                  <a:schemeClr val="tx1"/>
                </a:solidFill>
                <a:effectLst/>
                <a:latin typeface="+mn-lt"/>
                <a:ea typeface="+mn-ea"/>
                <a:cs typeface="+mn-cs"/>
              </a:rPr>
              <a:t> </a:t>
            </a:r>
            <a:r>
              <a:rPr lang="cs-CZ" sz="1200" i="1" kern="1200" dirty="0" err="1" smtClean="0">
                <a:solidFill>
                  <a:schemeClr val="tx1"/>
                </a:solidFill>
                <a:effectLst/>
                <a:latin typeface="+mn-lt"/>
                <a:ea typeface="+mn-ea"/>
                <a:cs typeface="+mn-cs"/>
              </a:rPr>
              <a:t>petersii</a:t>
            </a:r>
            <a:r>
              <a:rPr lang="cs-CZ" sz="1200" kern="1200" dirty="0" smtClean="0">
                <a:solidFill>
                  <a:schemeClr val="tx1"/>
                </a:solidFill>
                <a:effectLst/>
                <a:latin typeface="+mn-lt"/>
                <a:ea typeface="+mn-ea"/>
                <a:cs typeface="+mn-cs"/>
              </a:rPr>
              <a:t>). Podobný původ mají i </a:t>
            </a:r>
            <a:r>
              <a:rPr lang="cs-CZ" sz="1200" kern="1200" dirty="0" err="1" smtClean="0">
                <a:solidFill>
                  <a:schemeClr val="tx1"/>
                </a:solidFill>
                <a:effectLst/>
                <a:latin typeface="+mn-lt"/>
                <a:ea typeface="+mn-ea"/>
                <a:cs typeface="+mn-cs"/>
              </a:rPr>
              <a:t>elektroreceptivní</a:t>
            </a:r>
            <a:r>
              <a:rPr lang="cs-CZ" sz="1200" kern="1200" dirty="0" smtClean="0">
                <a:solidFill>
                  <a:schemeClr val="tx1"/>
                </a:solidFill>
                <a:effectLst/>
                <a:latin typeface="+mn-lt"/>
                <a:ea typeface="+mn-ea"/>
                <a:cs typeface="+mn-cs"/>
              </a:rPr>
              <a:t> buňky (</a:t>
            </a:r>
            <a:r>
              <a:rPr lang="cs-CZ" sz="1200" kern="1200" dirty="0" err="1" smtClean="0">
                <a:solidFill>
                  <a:schemeClr val="tx1"/>
                </a:solidFill>
                <a:effectLst/>
                <a:latin typeface="+mn-lt"/>
                <a:ea typeface="+mn-ea"/>
                <a:cs typeface="+mn-cs"/>
              </a:rPr>
              <a:t>elektroreceptory</a:t>
            </a:r>
            <a:r>
              <a:rPr lang="cs-CZ" sz="1200" kern="1200" dirty="0" smtClean="0">
                <a:solidFill>
                  <a:schemeClr val="tx1"/>
                </a:solidFill>
                <a:effectLst/>
                <a:latin typeface="+mn-lt"/>
                <a:ea typeface="+mn-ea"/>
                <a:cs typeface="+mn-cs"/>
              </a:rPr>
              <a:t>), které jsou schopné elektrický signál přijímat. Elektrické signály poskytují těmto rybám informaci nejen o poloze ale i např. o druhové příslušnosti, pohlaví či emocionálním vyladění ostatních jedinců.</a:t>
            </a:r>
          </a:p>
          <a:p>
            <a:pPr marL="0" marR="0" indent="0" algn="l" defTabSz="914400" rtl="0" eaLnBrk="1" fontAlgn="auto" latinLnBrk="0" hangingPunct="1">
              <a:lnSpc>
                <a:spcPct val="100000"/>
              </a:lnSpc>
              <a:spcBef>
                <a:spcPts val="0"/>
              </a:spcBef>
              <a:spcAft>
                <a:spcPts val="0"/>
              </a:spcAft>
              <a:buClrTx/>
              <a:buSzTx/>
              <a:buFontTx/>
              <a:buNone/>
              <a:tabLst/>
              <a:defRPr/>
            </a:pPr>
            <a:endParaRPr lang="cs-CZ" sz="1200" kern="1200" dirty="0" smtClean="0">
              <a:solidFill>
                <a:schemeClr val="tx1"/>
              </a:solidFill>
              <a:effectLst/>
              <a:latin typeface="+mn-lt"/>
              <a:ea typeface="+mn-ea"/>
              <a:cs typeface="+mn-cs"/>
            </a:endParaRPr>
          </a:p>
          <a:p>
            <a:r>
              <a:rPr lang="cs-CZ" dirty="0" smtClean="0"/>
              <a:t>http://commons.wikimedia.org/wiki/File:Gnathonemus_petersii_(G%C3%BCnther,_1862).JPG</a:t>
            </a:r>
          </a:p>
          <a:p>
            <a:r>
              <a:rPr lang="cs-CZ" dirty="0" smtClean="0"/>
              <a:t>http://upload.wikimedia.org/wikipedia/commons/3/3d/Gnathonemus_petersii_-_Zoo_Frankfurt.jpg</a:t>
            </a:r>
          </a:p>
          <a:p>
            <a:r>
              <a:rPr lang="cs-CZ" dirty="0" smtClean="0"/>
              <a:t>http://en.wikipedia.org/wiki/File:Black_Ghost_Knifefish_400.jpg</a:t>
            </a:r>
            <a:endParaRPr lang="cs-CZ" dirty="0"/>
          </a:p>
        </p:txBody>
      </p:sp>
      <p:sp>
        <p:nvSpPr>
          <p:cNvPr id="4" name="Zástupný symbol pro číslo snímku 3"/>
          <p:cNvSpPr>
            <a:spLocks noGrp="1"/>
          </p:cNvSpPr>
          <p:nvPr>
            <p:ph type="sldNum" sz="quarter" idx="10"/>
          </p:nvPr>
        </p:nvSpPr>
        <p:spPr/>
        <p:txBody>
          <a:bodyPr/>
          <a:lstStyle/>
          <a:p>
            <a:fld id="{149D6C0D-13CC-4EED-BEDF-B4F17E1262E9}" type="slidenum">
              <a:rPr lang="cs-CZ" smtClean="0"/>
              <a:pPr/>
              <a:t>26</a:t>
            </a:fld>
            <a:endParaRPr lang="cs-CZ"/>
          </a:p>
        </p:txBody>
      </p:sp>
    </p:spTree>
    <p:extLst>
      <p:ext uri="{BB962C8B-B14F-4D97-AF65-F5344CB8AC3E}">
        <p14:creationId xmlns:p14="http://schemas.microsoft.com/office/powerpoint/2010/main" xmlns="" val="28156323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smtClean="0">
                <a:solidFill>
                  <a:schemeClr val="tx1"/>
                </a:solidFill>
                <a:effectLst/>
                <a:latin typeface="+mn-lt"/>
                <a:ea typeface="+mn-ea"/>
                <a:cs typeface="+mn-cs"/>
              </a:rPr>
              <a:t>Je třeba také zmínit, že někteří vodní živočichové používají silné elektrické impulsy k omráčení kořisti (např. někteří rejnoci, električtí sumci).</a:t>
            </a:r>
          </a:p>
          <a:p>
            <a:r>
              <a:rPr lang="cs-CZ" sz="1200" kern="1200" dirty="0" smtClean="0">
                <a:solidFill>
                  <a:schemeClr val="tx1"/>
                </a:solidFill>
                <a:effectLst/>
                <a:latin typeface="+mn-lt"/>
                <a:ea typeface="+mn-ea"/>
                <a:cs typeface="+mn-cs"/>
              </a:rPr>
              <a:t>Paúhoř elektrický produkuje oba typy elektrického náboje silný pro lov i slabý pro komunikaci např. při výběru rozmnožovacího partnera.</a:t>
            </a:r>
          </a:p>
          <a:p>
            <a:endParaRPr lang="cs-CZ" dirty="0" smtClean="0"/>
          </a:p>
          <a:p>
            <a:r>
              <a:rPr lang="cs-CZ" dirty="0" smtClean="0"/>
              <a:t>http://bransonswildworld.com/wp-content/uploads/2013/05/Electric-Eel.jpg</a:t>
            </a:r>
          </a:p>
          <a:p>
            <a:r>
              <a:rPr lang="cs-CZ" dirty="0" smtClean="0"/>
              <a:t>http://en.wikipedia.org/wiki/File:Malapterurus_electricus_1.jpg</a:t>
            </a:r>
          </a:p>
          <a:p>
            <a:r>
              <a:rPr lang="cs-CZ" dirty="0" smtClean="0"/>
              <a:t>http://en.wikipedia.org/wiki/File:Torpedo_marmorata2.jpg</a:t>
            </a:r>
            <a:endParaRPr lang="cs-CZ" dirty="0"/>
          </a:p>
        </p:txBody>
      </p:sp>
      <p:sp>
        <p:nvSpPr>
          <p:cNvPr id="4" name="Zástupný symbol pro číslo snímku 3"/>
          <p:cNvSpPr>
            <a:spLocks noGrp="1"/>
          </p:cNvSpPr>
          <p:nvPr>
            <p:ph type="sldNum" sz="quarter" idx="10"/>
          </p:nvPr>
        </p:nvSpPr>
        <p:spPr/>
        <p:txBody>
          <a:bodyPr/>
          <a:lstStyle/>
          <a:p>
            <a:fld id="{149D6C0D-13CC-4EED-BEDF-B4F17E1262E9}" type="slidenum">
              <a:rPr lang="cs-CZ" smtClean="0"/>
              <a:pPr/>
              <a:t>27</a:t>
            </a:fld>
            <a:endParaRPr lang="cs-CZ"/>
          </a:p>
        </p:txBody>
      </p:sp>
    </p:spTree>
    <p:extLst>
      <p:ext uri="{BB962C8B-B14F-4D97-AF65-F5344CB8AC3E}">
        <p14:creationId xmlns:p14="http://schemas.microsoft.com/office/powerpoint/2010/main" xmlns="" val="33738546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smtClean="0">
                <a:solidFill>
                  <a:schemeClr val="tx1"/>
                </a:solidFill>
                <a:effectLst/>
                <a:latin typeface="+mn-lt"/>
                <a:ea typeface="+mn-ea"/>
                <a:cs typeface="+mn-cs"/>
              </a:rPr>
              <a:t>Pasivní </a:t>
            </a:r>
            <a:r>
              <a:rPr lang="cs-CZ" sz="1200" kern="1200" dirty="0" err="1" smtClean="0">
                <a:solidFill>
                  <a:schemeClr val="tx1"/>
                </a:solidFill>
                <a:effectLst/>
                <a:latin typeface="+mn-lt"/>
                <a:ea typeface="+mn-ea"/>
                <a:cs typeface="+mn-cs"/>
              </a:rPr>
              <a:t>elektrorecepce</a:t>
            </a:r>
            <a:r>
              <a:rPr lang="cs-CZ" sz="1200" kern="1200" dirty="0" smtClean="0">
                <a:solidFill>
                  <a:schemeClr val="tx1"/>
                </a:solidFill>
                <a:effectLst/>
                <a:latin typeface="+mn-lt"/>
                <a:ea typeface="+mn-ea"/>
                <a:cs typeface="+mn-cs"/>
              </a:rPr>
              <a:t> tedy vnímání změn elektrického pole (nikoli vytváření el. signálů) byla zjištěna např. u žraloků (</a:t>
            </a:r>
            <a:r>
              <a:rPr lang="cs-CZ" sz="1200" kern="1200" dirty="0" err="1" smtClean="0">
                <a:solidFill>
                  <a:schemeClr val="tx1"/>
                </a:solidFill>
                <a:effectLst/>
                <a:latin typeface="+mn-lt"/>
                <a:ea typeface="+mn-ea"/>
                <a:cs typeface="+mn-cs"/>
              </a:rPr>
              <a:t>Loreniziniho</a:t>
            </a:r>
            <a:r>
              <a:rPr lang="cs-CZ" sz="1200" kern="1200" dirty="0" smtClean="0">
                <a:solidFill>
                  <a:schemeClr val="tx1"/>
                </a:solidFill>
                <a:effectLst/>
                <a:latin typeface="+mn-lt"/>
                <a:ea typeface="+mn-ea"/>
                <a:cs typeface="+mn-cs"/>
              </a:rPr>
              <a:t> ampule) a řady ryb.  Tito živočichové jsou tedy schopni elektrické signály vnímat, patrně je ale nejsou schopni též produkovat. Většinou podle nich vyhledávají svou kořist. Ze suchozemských sem patří ptakořitní savci (ježura a ptakopysk) a jeden druh delfína. V tomto případě se nejedná o komunikaci v pravém slova smyslu, protože jde jen o vnímání, ale nikoli vysílání signálu. </a:t>
            </a:r>
          </a:p>
          <a:p>
            <a:r>
              <a:rPr lang="cs-CZ" sz="1200" kern="1200" dirty="0" smtClean="0">
                <a:solidFill>
                  <a:schemeClr val="tx1"/>
                </a:solidFill>
                <a:effectLst/>
                <a:latin typeface="+mn-lt"/>
                <a:ea typeface="+mn-ea"/>
                <a:cs typeface="+mn-cs"/>
              </a:rPr>
              <a:t>Ptakořitní savci - ptakopysk a ježura– vnímají změny el. pole pomocí nervových zakončení vycházejících z trojklanného nervu na čenichu/zobáku. Tento smysl využívají k lokalizaci kořisti, při lovu se ale řídí i dalšími smysly např. </a:t>
            </a:r>
            <a:r>
              <a:rPr lang="cs-CZ" sz="1200" kern="1200" dirty="0" err="1" smtClean="0">
                <a:solidFill>
                  <a:schemeClr val="tx1"/>
                </a:solidFill>
                <a:effectLst/>
                <a:latin typeface="+mn-lt"/>
                <a:ea typeface="+mn-ea"/>
                <a:cs typeface="+mn-cs"/>
              </a:rPr>
              <a:t>mechanoreceptory</a:t>
            </a:r>
            <a:r>
              <a:rPr lang="cs-CZ" sz="1200" kern="1200" dirty="0" smtClean="0">
                <a:solidFill>
                  <a:schemeClr val="tx1"/>
                </a:solidFill>
                <a:effectLst/>
                <a:latin typeface="+mn-lt"/>
                <a:ea typeface="+mn-ea"/>
                <a:cs typeface="+mn-cs"/>
              </a:rPr>
              <a:t>.</a:t>
            </a:r>
          </a:p>
          <a:p>
            <a:r>
              <a:rPr lang="cs-CZ" sz="1200" kern="1200" dirty="0" smtClean="0">
                <a:solidFill>
                  <a:schemeClr val="tx1"/>
                </a:solidFill>
                <a:effectLst/>
                <a:latin typeface="+mn-lt"/>
                <a:ea typeface="+mn-ea"/>
                <a:cs typeface="+mn-cs"/>
              </a:rPr>
              <a:t>Delfín </a:t>
            </a:r>
            <a:r>
              <a:rPr lang="cs-CZ" sz="1200" kern="1200" dirty="0" err="1" smtClean="0">
                <a:solidFill>
                  <a:schemeClr val="tx1"/>
                </a:solidFill>
                <a:effectLst/>
                <a:latin typeface="+mn-lt"/>
                <a:ea typeface="+mn-ea"/>
                <a:cs typeface="+mn-cs"/>
              </a:rPr>
              <a:t>Sotalia</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guianensis</a:t>
            </a:r>
            <a:r>
              <a:rPr lang="cs-CZ" sz="1200" kern="1200" dirty="0" smtClean="0">
                <a:solidFill>
                  <a:schemeClr val="tx1"/>
                </a:solidFill>
                <a:effectLst/>
                <a:latin typeface="+mn-lt"/>
                <a:ea typeface="+mn-ea"/>
                <a:cs typeface="+mn-cs"/>
              </a:rPr>
              <a:t> vnímá elektrické signály pomocí komůrek na rostru (přední část hlavy), </a:t>
            </a:r>
            <a:r>
              <a:rPr lang="cs-CZ" sz="1200" kern="1200" dirty="0" err="1" smtClean="0">
                <a:solidFill>
                  <a:schemeClr val="tx1"/>
                </a:solidFill>
                <a:effectLst/>
                <a:latin typeface="+mn-lt"/>
                <a:ea typeface="+mn-ea"/>
                <a:cs typeface="+mn-cs"/>
              </a:rPr>
              <a:t>elektrolokace</a:t>
            </a:r>
            <a:r>
              <a:rPr lang="cs-CZ" sz="1200" kern="1200" dirty="0" smtClean="0">
                <a:solidFill>
                  <a:schemeClr val="tx1"/>
                </a:solidFill>
                <a:effectLst/>
                <a:latin typeface="+mn-lt"/>
                <a:ea typeface="+mn-ea"/>
                <a:cs typeface="+mn-cs"/>
              </a:rPr>
              <a:t>.</a:t>
            </a:r>
          </a:p>
          <a:p>
            <a:endParaRPr lang="cs-CZ" dirty="0" smtClean="0"/>
          </a:p>
          <a:p>
            <a:r>
              <a:rPr lang="cs-CZ" dirty="0" smtClean="0"/>
              <a:t>http://en.wikipedia.org/wiki/File:Electroreceptors_in_a_sharks_head.svg</a:t>
            </a:r>
          </a:p>
          <a:p>
            <a:r>
              <a:rPr lang="cs-CZ" dirty="0" smtClean="0"/>
              <a:t>http://atheistuniverse.net/profiles/blogs/prof-a-weekly-science-fix-ju29</a:t>
            </a:r>
          </a:p>
          <a:p>
            <a:r>
              <a:rPr lang="cs-CZ" b="0" dirty="0" smtClean="0"/>
              <a:t>http://commons.wikimedia.org/wiki/File:Echidna_ST_03.jpg</a:t>
            </a:r>
          </a:p>
          <a:p>
            <a:r>
              <a:rPr lang="cs-CZ" b="0" dirty="0" smtClean="0"/>
              <a:t>http://en.wikipedia.org/wiki/File:Platypus.jpg</a:t>
            </a:r>
            <a:endParaRPr lang="cs-CZ" b="0" dirty="0"/>
          </a:p>
        </p:txBody>
      </p:sp>
      <p:sp>
        <p:nvSpPr>
          <p:cNvPr id="4" name="Zástupný symbol pro číslo snímku 3"/>
          <p:cNvSpPr>
            <a:spLocks noGrp="1"/>
          </p:cNvSpPr>
          <p:nvPr>
            <p:ph type="sldNum" sz="quarter" idx="10"/>
          </p:nvPr>
        </p:nvSpPr>
        <p:spPr/>
        <p:txBody>
          <a:bodyPr/>
          <a:lstStyle/>
          <a:p>
            <a:fld id="{149D6C0D-13CC-4EED-BEDF-B4F17E1262E9}" type="slidenum">
              <a:rPr lang="cs-CZ" smtClean="0"/>
              <a:pPr/>
              <a:t>28</a:t>
            </a:fld>
            <a:endParaRPr lang="cs-CZ"/>
          </a:p>
        </p:txBody>
      </p:sp>
    </p:spTree>
    <p:extLst>
      <p:ext uri="{BB962C8B-B14F-4D97-AF65-F5344CB8AC3E}">
        <p14:creationId xmlns:p14="http://schemas.microsoft.com/office/powerpoint/2010/main" xmlns="" val="35449104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smtClean="0">
                <a:solidFill>
                  <a:schemeClr val="tx1"/>
                </a:solidFill>
                <a:effectLst/>
                <a:latin typeface="+mn-lt"/>
                <a:ea typeface="+mn-ea"/>
                <a:cs typeface="+mn-cs"/>
              </a:rPr>
              <a:t>Schopnost vnímat změny el. pole mají pravděpodobně i včely. Využívat ho mohou pro zjištění, zda květ, na kterém přistály, navštívila před nedávnem jiná včela. Roli může hrát elektrické pole včely při včelím tanci, podle nějž by ostatní mohly zjistit vzdálenost zdroje potravy. V případě včel je ovšem vnímání  změn el. pole spíše </a:t>
            </a:r>
            <a:r>
              <a:rPr lang="cs-CZ" sz="1200" kern="1200" dirty="0" err="1" smtClean="0">
                <a:solidFill>
                  <a:schemeClr val="tx1"/>
                </a:solidFill>
                <a:effectLst/>
                <a:latin typeface="+mn-lt"/>
                <a:ea typeface="+mn-ea"/>
                <a:cs typeface="+mn-cs"/>
              </a:rPr>
              <a:t>mechanorecepcí</a:t>
            </a:r>
            <a:r>
              <a:rPr lang="cs-CZ" sz="1200" kern="1200" dirty="0" smtClean="0">
                <a:solidFill>
                  <a:schemeClr val="tx1"/>
                </a:solidFill>
                <a:effectLst/>
                <a:latin typeface="+mn-lt"/>
                <a:ea typeface="+mn-ea"/>
                <a:cs typeface="+mn-cs"/>
              </a:rPr>
              <a:t> než </a:t>
            </a:r>
            <a:r>
              <a:rPr lang="cs-CZ" sz="1200" kern="1200" dirty="0" err="1" smtClean="0">
                <a:solidFill>
                  <a:schemeClr val="tx1"/>
                </a:solidFill>
                <a:effectLst/>
                <a:latin typeface="+mn-lt"/>
                <a:ea typeface="+mn-ea"/>
                <a:cs typeface="+mn-cs"/>
              </a:rPr>
              <a:t>elektrorecepcí</a:t>
            </a:r>
            <a:r>
              <a:rPr lang="cs-CZ" sz="1200" kern="1200" dirty="0" smtClean="0">
                <a:solidFill>
                  <a:schemeClr val="tx1"/>
                </a:solidFill>
                <a:effectLst/>
                <a:latin typeface="+mn-lt"/>
                <a:ea typeface="+mn-ea"/>
                <a:cs typeface="+mn-cs"/>
              </a:rPr>
              <a:t> a je vnímáno </a:t>
            </a:r>
            <a:r>
              <a:rPr lang="cs-CZ" sz="1200" kern="1200" dirty="0" err="1" smtClean="0">
                <a:solidFill>
                  <a:schemeClr val="tx1"/>
                </a:solidFill>
                <a:effectLst/>
                <a:latin typeface="+mn-lt"/>
                <a:ea typeface="+mn-ea"/>
                <a:cs typeface="+mn-cs"/>
              </a:rPr>
              <a:t>mechanoreceptory</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Johnstonova</a:t>
            </a:r>
            <a:r>
              <a:rPr lang="cs-CZ" sz="1200" kern="1200" dirty="0" smtClean="0">
                <a:solidFill>
                  <a:schemeClr val="tx1"/>
                </a:solidFill>
                <a:effectLst/>
                <a:latin typeface="+mn-lt"/>
                <a:ea typeface="+mn-ea"/>
                <a:cs typeface="+mn-cs"/>
              </a:rPr>
              <a:t> orgánu na tykadlech.</a:t>
            </a:r>
          </a:p>
          <a:p>
            <a:r>
              <a:rPr lang="cs-CZ" sz="1200" kern="1200" dirty="0" smtClean="0">
                <a:solidFill>
                  <a:schemeClr val="tx1"/>
                </a:solidFill>
                <a:effectLst/>
                <a:latin typeface="+mn-lt"/>
                <a:ea typeface="+mn-ea"/>
                <a:cs typeface="+mn-cs"/>
              </a:rPr>
              <a:t>U hmyzu byla </a:t>
            </a:r>
            <a:r>
              <a:rPr lang="cs-CZ" sz="1200" kern="1200" dirty="0" err="1" smtClean="0">
                <a:solidFill>
                  <a:schemeClr val="tx1"/>
                </a:solidFill>
                <a:effectLst/>
                <a:latin typeface="+mn-lt"/>
                <a:ea typeface="+mn-ea"/>
                <a:cs typeface="+mn-cs"/>
              </a:rPr>
              <a:t>elektrorecepce</a:t>
            </a:r>
            <a:r>
              <a:rPr lang="cs-CZ" sz="1200" kern="1200" dirty="0" smtClean="0">
                <a:solidFill>
                  <a:schemeClr val="tx1"/>
                </a:solidFill>
                <a:effectLst/>
                <a:latin typeface="+mn-lt"/>
                <a:ea typeface="+mn-ea"/>
                <a:cs typeface="+mn-cs"/>
              </a:rPr>
              <a:t> prokázána také u švábů a motýla </a:t>
            </a:r>
            <a:r>
              <a:rPr lang="cs-CZ" sz="1200" kern="1200" dirty="0" err="1" smtClean="0">
                <a:solidFill>
                  <a:schemeClr val="tx1"/>
                </a:solidFill>
                <a:effectLst/>
                <a:latin typeface="+mn-lt"/>
                <a:ea typeface="+mn-ea"/>
                <a:cs typeface="+mn-cs"/>
              </a:rPr>
              <a:t>kovolesklece</a:t>
            </a:r>
            <a:r>
              <a:rPr lang="cs-CZ" sz="1200" kern="1200" baseline="0" dirty="0" smtClean="0">
                <a:solidFill>
                  <a:schemeClr val="tx1"/>
                </a:solidFill>
                <a:effectLst/>
                <a:latin typeface="+mn-lt"/>
                <a:ea typeface="+mn-ea"/>
                <a:cs typeface="+mn-cs"/>
              </a:rPr>
              <a:t> </a:t>
            </a:r>
            <a:r>
              <a:rPr lang="cs-CZ" sz="1200" i="1" kern="1200" dirty="0" err="1" smtClean="0">
                <a:solidFill>
                  <a:schemeClr val="tx1"/>
                </a:solidFill>
                <a:effectLst/>
                <a:latin typeface="+mn-lt"/>
                <a:ea typeface="+mn-ea"/>
                <a:cs typeface="+mn-cs"/>
              </a:rPr>
              <a:t>Trichoplusia</a:t>
            </a:r>
            <a:r>
              <a:rPr lang="cs-CZ" sz="1200" kern="1200" dirty="0" smtClean="0">
                <a:solidFill>
                  <a:schemeClr val="tx1"/>
                </a:solidFill>
                <a:effectLst/>
                <a:latin typeface="+mn-lt"/>
                <a:ea typeface="+mn-ea"/>
                <a:cs typeface="+mn-cs"/>
              </a:rPr>
              <a:t>.</a:t>
            </a:r>
            <a:endParaRPr lang="cs-CZ" sz="1200" kern="1200" dirty="0" smtClean="0">
              <a:solidFill>
                <a:schemeClr val="tx1"/>
              </a:solidFill>
              <a:effectLst/>
              <a:latin typeface="+mn-lt"/>
              <a:ea typeface="+mn-ea"/>
              <a:cs typeface="+mn-cs"/>
            </a:endParaRPr>
          </a:p>
          <a:p>
            <a:endParaRPr lang="cs-CZ" sz="1200" kern="1200" dirty="0" smtClean="0">
              <a:solidFill>
                <a:schemeClr val="tx1"/>
              </a:solidFill>
              <a:effectLst/>
              <a:latin typeface="+mn-lt"/>
              <a:ea typeface="+mn-ea"/>
              <a:cs typeface="+mn-cs"/>
            </a:endParaRPr>
          </a:p>
          <a:p>
            <a:r>
              <a:rPr lang="cs-CZ" sz="1200" kern="1200" dirty="0" smtClean="0">
                <a:solidFill>
                  <a:schemeClr val="tx1"/>
                </a:solidFill>
                <a:effectLst/>
                <a:latin typeface="+mn-lt"/>
                <a:ea typeface="+mn-ea"/>
                <a:cs typeface="+mn-cs"/>
              </a:rPr>
              <a:t>http://pixabay.com/cs/v%C4%8Dela-kv%C4%9Btina-pyl-barva-modr%C3%A1-191629/</a:t>
            </a:r>
          </a:p>
          <a:p>
            <a:r>
              <a:rPr lang="cs-CZ" sz="1200" kern="1200" dirty="0" smtClean="0">
                <a:solidFill>
                  <a:schemeClr val="tx1"/>
                </a:solidFill>
                <a:effectLst/>
                <a:latin typeface="+mn-lt"/>
                <a:ea typeface="+mn-ea"/>
                <a:cs typeface="+mn-cs"/>
              </a:rPr>
              <a:t>http://commons.wikimedia.org/wiki/File:Trichoplusia_ni.01.jpg</a:t>
            </a:r>
          </a:p>
          <a:p>
            <a:r>
              <a:rPr lang="cs-CZ" sz="1200" kern="1200" dirty="0" smtClean="0">
                <a:solidFill>
                  <a:schemeClr val="tx1"/>
                </a:solidFill>
                <a:effectLst/>
                <a:latin typeface="+mn-lt"/>
                <a:ea typeface="+mn-ea"/>
                <a:cs typeface="+mn-cs"/>
              </a:rPr>
              <a:t>http://pixabay.com/cs/%C5%A1v%C3%A1b-hmyz-brouk-pe%C5%A1%C5%A5-70295/</a:t>
            </a:r>
          </a:p>
          <a:p>
            <a:endParaRPr lang="cs-CZ" dirty="0"/>
          </a:p>
        </p:txBody>
      </p:sp>
      <p:sp>
        <p:nvSpPr>
          <p:cNvPr id="4" name="Zástupný symbol pro číslo snímku 3"/>
          <p:cNvSpPr>
            <a:spLocks noGrp="1"/>
          </p:cNvSpPr>
          <p:nvPr>
            <p:ph type="sldNum" sz="quarter" idx="10"/>
          </p:nvPr>
        </p:nvSpPr>
        <p:spPr/>
        <p:txBody>
          <a:bodyPr/>
          <a:lstStyle/>
          <a:p>
            <a:fld id="{149D6C0D-13CC-4EED-BEDF-B4F17E1262E9}" type="slidenum">
              <a:rPr lang="cs-CZ" smtClean="0"/>
              <a:pPr/>
              <a:t>29</a:t>
            </a:fld>
            <a:endParaRPr lang="cs-CZ"/>
          </a:p>
        </p:txBody>
      </p:sp>
    </p:spTree>
    <p:extLst>
      <p:ext uri="{BB962C8B-B14F-4D97-AF65-F5344CB8AC3E}">
        <p14:creationId xmlns:p14="http://schemas.microsoft.com/office/powerpoint/2010/main" xmlns="" val="4042918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Někdy vyčleňovaný typ komunikace, kdy jedinec, signál vydává proto, aby ho zpět přijal a získal tak nějakou informaci např. pro orientaci. Patří sem navigace pomocí echolokace u netopýrů, delfínů a </a:t>
            </a:r>
            <a:r>
              <a:rPr lang="cs-CZ" sz="1200" kern="1200" dirty="0" err="1" smtClean="0">
                <a:solidFill>
                  <a:schemeClr val="tx1"/>
                </a:solidFill>
                <a:effectLst/>
                <a:latin typeface="+mn-lt"/>
                <a:ea typeface="+mn-ea"/>
                <a:cs typeface="+mn-cs"/>
              </a:rPr>
              <a:t>elektrolokace</a:t>
            </a:r>
            <a:r>
              <a:rPr lang="cs-CZ" sz="1200" kern="1200" dirty="0" smtClean="0">
                <a:solidFill>
                  <a:schemeClr val="tx1"/>
                </a:solidFill>
                <a:effectLst/>
                <a:latin typeface="+mn-lt"/>
                <a:ea typeface="+mn-ea"/>
                <a:cs typeface="+mn-cs"/>
              </a:rPr>
              <a:t> slabě elektrických ryb a některých rejnoků. Signály vydávané jedincem se odráží od objektů v okolí a vrací se různě zeslabené zpět. Čím vyšší je frekvence vydávaného signálu, tím</a:t>
            </a:r>
            <a:r>
              <a:rPr lang="cs-CZ" sz="1200" kern="1200" baseline="0" dirty="0" smtClean="0">
                <a:solidFill>
                  <a:schemeClr val="tx1"/>
                </a:solidFill>
                <a:effectLst/>
                <a:latin typeface="+mn-lt"/>
                <a:ea typeface="+mn-ea"/>
                <a:cs typeface="+mn-cs"/>
              </a:rPr>
              <a:t> je echolokace přesnější.</a:t>
            </a:r>
            <a:endParaRPr lang="cs-CZ"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cs-CZ" sz="1200" kern="1200" dirty="0" smtClean="0">
              <a:solidFill>
                <a:schemeClr val="tx1"/>
              </a:solidFill>
              <a:effectLst/>
              <a:latin typeface="+mn-lt"/>
              <a:ea typeface="+mn-ea"/>
              <a:cs typeface="+mn-cs"/>
            </a:endParaRPr>
          </a:p>
          <a:p>
            <a:r>
              <a:rPr lang="cs-CZ" dirty="0" smtClean="0"/>
              <a:t>http://en.wikipedia.org/wiki/File:Animal_echolocation.svg</a:t>
            </a:r>
          </a:p>
        </p:txBody>
      </p:sp>
      <p:sp>
        <p:nvSpPr>
          <p:cNvPr id="4" name="Zástupný symbol pro číslo snímku 3"/>
          <p:cNvSpPr>
            <a:spLocks noGrp="1"/>
          </p:cNvSpPr>
          <p:nvPr>
            <p:ph type="sldNum" sz="quarter" idx="10"/>
          </p:nvPr>
        </p:nvSpPr>
        <p:spPr/>
        <p:txBody>
          <a:bodyPr/>
          <a:lstStyle/>
          <a:p>
            <a:fld id="{149D6C0D-13CC-4EED-BEDF-B4F17E1262E9}" type="slidenum">
              <a:rPr lang="cs-CZ" smtClean="0"/>
              <a:pPr/>
              <a:t>30</a:t>
            </a:fld>
            <a:endParaRPr lang="cs-CZ"/>
          </a:p>
        </p:txBody>
      </p:sp>
    </p:spTree>
    <p:extLst>
      <p:ext uri="{BB962C8B-B14F-4D97-AF65-F5344CB8AC3E}">
        <p14:creationId xmlns:p14="http://schemas.microsoft.com/office/powerpoint/2010/main" xmlns="" val="3270406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Na základě informací (signálů) se jedinec rozhoduje, jak bude reagovat. Z toho vychází i definice komunikace Edwarda O. Wilsona (1975), který komunikaci mezi zvířaty definoval jako chování nebo vlastnost jednoho jedince, která je vnímaná druhým jedincem a vyvolává u něj behaviorální či fyziologickou odpověď, jinými slovy mění jeho chování či fyziologii (př. změna hladin hormonů). Tato odpověď přináší prospěch buď jedné, nebo oběma komunikujícím stranám. </a:t>
            </a:r>
          </a:p>
          <a:p>
            <a:pPr marL="0" marR="0" indent="0" algn="l" defTabSz="914400" rtl="0" eaLnBrk="1" fontAlgn="auto" latinLnBrk="0" hangingPunct="1">
              <a:lnSpc>
                <a:spcPct val="100000"/>
              </a:lnSpc>
              <a:spcBef>
                <a:spcPts val="0"/>
              </a:spcBef>
              <a:spcAft>
                <a:spcPts val="0"/>
              </a:spcAft>
              <a:buClrTx/>
              <a:buSzTx/>
              <a:buFontTx/>
              <a:buNone/>
              <a:tabLst/>
              <a:defRPr/>
            </a:pPr>
            <a:r>
              <a:rPr lang="cs-CZ" sz="1200" kern="1200" dirty="0" err="1" smtClean="0">
                <a:solidFill>
                  <a:schemeClr val="tx1"/>
                </a:solidFill>
                <a:effectLst/>
                <a:latin typeface="+mn-lt"/>
                <a:ea typeface="+mn-ea"/>
                <a:cs typeface="+mn-cs"/>
              </a:rPr>
              <a:t>Zoosémantika</a:t>
            </a:r>
            <a:r>
              <a:rPr lang="cs-CZ" sz="1200" kern="1200" dirty="0" smtClean="0">
                <a:solidFill>
                  <a:schemeClr val="tx1"/>
                </a:solidFill>
                <a:effectLst/>
                <a:latin typeface="+mn-lt"/>
                <a:ea typeface="+mn-ea"/>
                <a:cs typeface="+mn-cs"/>
              </a:rPr>
              <a:t> – někdy užívaný termín označující vědu, která se zabývá signály živočichů a jejich evolucí.</a:t>
            </a:r>
          </a:p>
          <a:p>
            <a:endParaRPr lang="cs-CZ" dirty="0"/>
          </a:p>
        </p:txBody>
      </p:sp>
      <p:sp>
        <p:nvSpPr>
          <p:cNvPr id="4" name="Zástupný symbol pro číslo snímku 3"/>
          <p:cNvSpPr>
            <a:spLocks noGrp="1"/>
          </p:cNvSpPr>
          <p:nvPr>
            <p:ph type="sldNum" sz="quarter" idx="10"/>
          </p:nvPr>
        </p:nvSpPr>
        <p:spPr/>
        <p:txBody>
          <a:bodyPr/>
          <a:lstStyle/>
          <a:p>
            <a:fld id="{149D6C0D-13CC-4EED-BEDF-B4F17E1262E9}" type="slidenum">
              <a:rPr lang="cs-CZ" smtClean="0"/>
              <a:pPr/>
              <a:t>3</a:t>
            </a:fld>
            <a:endParaRPr lang="cs-CZ"/>
          </a:p>
        </p:txBody>
      </p:sp>
    </p:spTree>
    <p:extLst>
      <p:ext uri="{BB962C8B-B14F-4D97-AF65-F5344CB8AC3E}">
        <p14:creationId xmlns:p14="http://schemas.microsoft.com/office/powerpoint/2010/main" xmlns="" val="2519291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Kytovci vydávají zvuky dvěma rozdílnými způsoby, jednak rozechvíváním vzduchu v hrtanu (stejně jako netopýři) anebo ve složitém systému váčků, které se vychlipují z nosní trubice. V obou případech bez otevření dýchacích otvorů a vypouštění vzduchu, takže mohou vydávat zvuky i pod vodou. Některé druhy</a:t>
            </a:r>
            <a:r>
              <a:rPr lang="cs-CZ" sz="1200" kern="1200" baseline="0" dirty="0" smtClean="0">
                <a:solidFill>
                  <a:schemeClr val="tx1"/>
                </a:solidFill>
                <a:effectLst/>
                <a:latin typeface="+mn-lt"/>
                <a:ea typeface="+mn-ea"/>
                <a:cs typeface="+mn-cs"/>
              </a:rPr>
              <a:t> kytovců mají pro zesílení vysílání i příjmu echolokačního signálu na přední části tukovou strukturu zvanou meloun.</a:t>
            </a:r>
          </a:p>
          <a:p>
            <a:pPr marL="0" marR="0" indent="0" algn="l" defTabSz="914400" rtl="0" eaLnBrk="1" fontAlgn="auto" latinLnBrk="0" hangingPunct="1">
              <a:lnSpc>
                <a:spcPct val="100000"/>
              </a:lnSpc>
              <a:spcBef>
                <a:spcPts val="0"/>
              </a:spcBef>
              <a:spcAft>
                <a:spcPts val="0"/>
              </a:spcAft>
              <a:buClrTx/>
              <a:buSzTx/>
              <a:buFontTx/>
              <a:buNone/>
              <a:tabLst/>
              <a:defRPr/>
            </a:pPr>
            <a:endParaRPr lang="cs-CZ" sz="1200" kern="1200" dirty="0" smtClean="0">
              <a:solidFill>
                <a:schemeClr val="tx1"/>
              </a:solidFill>
              <a:effectLst/>
              <a:latin typeface="+mn-lt"/>
              <a:ea typeface="+mn-ea"/>
              <a:cs typeface="+mn-cs"/>
            </a:endParaRPr>
          </a:p>
          <a:p>
            <a:r>
              <a:rPr lang="cs-CZ" dirty="0" smtClean="0"/>
              <a:t>http://en.wikipedia.org/wiki/File:Toothed_whale_sound_production.png</a:t>
            </a:r>
          </a:p>
        </p:txBody>
      </p:sp>
      <p:sp>
        <p:nvSpPr>
          <p:cNvPr id="4" name="Zástupný symbol pro číslo snímku 3"/>
          <p:cNvSpPr>
            <a:spLocks noGrp="1"/>
          </p:cNvSpPr>
          <p:nvPr>
            <p:ph type="sldNum" sz="quarter" idx="10"/>
          </p:nvPr>
        </p:nvSpPr>
        <p:spPr/>
        <p:txBody>
          <a:bodyPr/>
          <a:lstStyle/>
          <a:p>
            <a:fld id="{149D6C0D-13CC-4EED-BEDF-B4F17E1262E9}" type="slidenum">
              <a:rPr lang="cs-CZ" smtClean="0"/>
              <a:pPr/>
              <a:t>31</a:t>
            </a:fld>
            <a:endParaRPr lang="cs-CZ"/>
          </a:p>
        </p:txBody>
      </p:sp>
    </p:spTree>
    <p:extLst>
      <p:ext uri="{BB962C8B-B14F-4D97-AF65-F5344CB8AC3E}">
        <p14:creationId xmlns:p14="http://schemas.microsoft.com/office/powerpoint/2010/main" xmlns="" val="32704066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smtClean="0">
                <a:solidFill>
                  <a:schemeClr val="tx1"/>
                </a:solidFill>
                <a:effectLst/>
                <a:latin typeface="+mn-lt"/>
                <a:ea typeface="+mn-ea"/>
                <a:cs typeface="+mn-cs"/>
              </a:rPr>
              <a:t>Zjednodušená forma echolokace byla zjištěna i u ptáků</a:t>
            </a:r>
            <a:r>
              <a:rPr lang="cs-CZ" sz="1200" kern="1200" baseline="0" dirty="0" smtClean="0">
                <a:solidFill>
                  <a:schemeClr val="tx1"/>
                </a:solidFill>
                <a:effectLst/>
                <a:latin typeface="+mn-lt"/>
                <a:ea typeface="+mn-ea"/>
                <a:cs typeface="+mn-cs"/>
              </a:rPr>
              <a:t> rodu </a:t>
            </a:r>
            <a:r>
              <a:rPr lang="cs-CZ" sz="1200" i="1" kern="1200" baseline="0" dirty="0" smtClean="0">
                <a:solidFill>
                  <a:schemeClr val="tx1"/>
                </a:solidFill>
                <a:effectLst/>
                <a:latin typeface="+mn-lt"/>
                <a:ea typeface="+mn-ea"/>
                <a:cs typeface="+mn-cs"/>
              </a:rPr>
              <a:t>Salangana</a:t>
            </a:r>
            <a:r>
              <a:rPr lang="cs-CZ" sz="1200" kern="1200" baseline="0" dirty="0" smtClean="0">
                <a:solidFill>
                  <a:schemeClr val="tx1"/>
                </a:solidFill>
                <a:effectLst/>
                <a:latin typeface="+mn-lt"/>
                <a:ea typeface="+mn-ea"/>
                <a:cs typeface="+mn-cs"/>
              </a:rPr>
              <a:t> </a:t>
            </a:r>
            <a:r>
              <a:rPr lang="cs-CZ" sz="1200" kern="1200" baseline="0" dirty="0" smtClean="0">
                <a:solidFill>
                  <a:schemeClr val="tx1"/>
                </a:solidFill>
                <a:effectLst/>
                <a:latin typeface="+mn-lt"/>
                <a:ea typeface="+mn-ea"/>
                <a:cs typeface="+mn-cs"/>
              </a:rPr>
              <a:t>a druhu </a:t>
            </a:r>
            <a:r>
              <a:rPr lang="cs-CZ" sz="1200" kern="1200" baseline="0" dirty="0" err="1" smtClean="0">
                <a:solidFill>
                  <a:schemeClr val="tx1"/>
                </a:solidFill>
                <a:effectLst/>
                <a:latin typeface="+mn-lt"/>
                <a:ea typeface="+mn-ea"/>
                <a:cs typeface="+mn-cs"/>
              </a:rPr>
              <a:t>gvačaro</a:t>
            </a:r>
            <a:r>
              <a:rPr lang="cs-CZ" sz="1200" kern="1200" baseline="0" dirty="0" smtClean="0">
                <a:solidFill>
                  <a:schemeClr val="tx1"/>
                </a:solidFill>
                <a:effectLst/>
                <a:latin typeface="+mn-lt"/>
                <a:ea typeface="+mn-ea"/>
                <a:cs typeface="+mn-cs"/>
              </a:rPr>
              <a:t> jeskynní. Echolokace jim slouží k orientaci v jeskynních, kde žijí. U savců byla jednoduchá echolokace popsána u některých rejsků a madagaskarských </a:t>
            </a:r>
            <a:r>
              <a:rPr lang="cs-CZ" sz="1200" kern="1200" baseline="0" dirty="0" err="1" smtClean="0">
                <a:solidFill>
                  <a:schemeClr val="tx1"/>
                </a:solidFill>
                <a:effectLst/>
                <a:latin typeface="+mn-lt"/>
                <a:ea typeface="+mn-ea"/>
                <a:cs typeface="+mn-cs"/>
              </a:rPr>
              <a:t>bodlínů</a:t>
            </a:r>
            <a:r>
              <a:rPr lang="cs-CZ" sz="1200" kern="1200" baseline="0" dirty="0" smtClean="0">
                <a:solidFill>
                  <a:schemeClr val="tx1"/>
                </a:solidFill>
                <a:effectLst/>
                <a:latin typeface="+mn-lt"/>
                <a:ea typeface="+mn-ea"/>
                <a:cs typeface="+mn-cs"/>
              </a:rPr>
              <a:t>. </a:t>
            </a:r>
            <a:r>
              <a:rPr lang="cs-CZ" sz="1200" kern="1200" dirty="0" smtClean="0">
                <a:solidFill>
                  <a:schemeClr val="tx1"/>
                </a:solidFill>
                <a:effectLst/>
                <a:latin typeface="+mn-lt"/>
                <a:ea typeface="+mn-ea"/>
                <a:cs typeface="+mn-cs"/>
              </a:rPr>
              <a:t> </a:t>
            </a:r>
          </a:p>
          <a:p>
            <a:r>
              <a:rPr lang="cs-CZ" sz="1200" kern="1200" dirty="0" smtClean="0">
                <a:solidFill>
                  <a:schemeClr val="tx1"/>
                </a:solidFill>
                <a:effectLst/>
                <a:latin typeface="+mn-lt"/>
                <a:ea typeface="+mn-ea"/>
                <a:cs typeface="+mn-cs"/>
              </a:rPr>
              <a:t>Zajímavým příkladem </a:t>
            </a:r>
            <a:r>
              <a:rPr lang="cs-CZ" sz="1200" kern="1200" dirty="0" err="1" smtClean="0">
                <a:solidFill>
                  <a:schemeClr val="tx1"/>
                </a:solidFill>
                <a:effectLst/>
                <a:latin typeface="+mn-lt"/>
                <a:ea typeface="+mn-ea"/>
                <a:cs typeface="+mn-cs"/>
              </a:rPr>
              <a:t>autokomunikace</a:t>
            </a:r>
            <a:r>
              <a:rPr lang="cs-CZ" sz="1200" kern="1200" dirty="0" smtClean="0">
                <a:solidFill>
                  <a:schemeClr val="tx1"/>
                </a:solidFill>
                <a:effectLst/>
                <a:latin typeface="+mn-lt"/>
                <a:ea typeface="+mn-ea"/>
                <a:cs typeface="+mn-cs"/>
              </a:rPr>
              <a:t> může být i u nás žijící myšice křovinná, která si značí cestu k noře hromádkami listů, šnečích ulit, větviček či kamínků. Podle nich pak je schopná rychle najít cestu zpět do své nory, což je mnohdy její jediná možnost, jak uniknout predátorům.</a:t>
            </a:r>
          </a:p>
          <a:p>
            <a:pPr marL="0" marR="0" indent="0" algn="l" defTabSz="914400" rtl="0" eaLnBrk="1" fontAlgn="auto" latinLnBrk="0" hangingPunct="1">
              <a:lnSpc>
                <a:spcPct val="100000"/>
              </a:lnSpc>
              <a:spcBef>
                <a:spcPts val="0"/>
              </a:spcBef>
              <a:spcAft>
                <a:spcPts val="0"/>
              </a:spcAft>
              <a:buClrTx/>
              <a:buSzTx/>
              <a:buFontTx/>
              <a:buNone/>
              <a:tabLst/>
              <a:defRPr/>
            </a:pPr>
            <a:endParaRPr lang="cs-CZ"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http://commons.wikimedia.org/wiki/File:Oilbirds.jpg</a:t>
            </a:r>
          </a:p>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http://commons.wikimedia.org/wiki/File:Mascarene_Swiftlet.jpg</a:t>
            </a:r>
          </a:p>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http://it.wikipedia.org/wiki/File:Sorex_araneus2.JPG</a:t>
            </a:r>
          </a:p>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http://en.wikipedia.org/wiki/File:Kleiner-igeltanrek-a.jpg</a:t>
            </a:r>
          </a:p>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http://commons.wikimedia.org/wiki/File:Apodemus_sylvaticus_03_by-dpc.jpg</a:t>
            </a:r>
          </a:p>
        </p:txBody>
      </p:sp>
      <p:sp>
        <p:nvSpPr>
          <p:cNvPr id="4" name="Zástupný symbol pro číslo snímku 3"/>
          <p:cNvSpPr>
            <a:spLocks noGrp="1"/>
          </p:cNvSpPr>
          <p:nvPr>
            <p:ph type="sldNum" sz="quarter" idx="10"/>
          </p:nvPr>
        </p:nvSpPr>
        <p:spPr/>
        <p:txBody>
          <a:bodyPr/>
          <a:lstStyle/>
          <a:p>
            <a:fld id="{149D6C0D-13CC-4EED-BEDF-B4F17E1262E9}" type="slidenum">
              <a:rPr lang="cs-CZ" smtClean="0"/>
              <a:pPr/>
              <a:t>32</a:t>
            </a:fld>
            <a:endParaRPr lang="cs-CZ"/>
          </a:p>
        </p:txBody>
      </p:sp>
    </p:spTree>
    <p:extLst>
      <p:ext uri="{BB962C8B-B14F-4D97-AF65-F5344CB8AC3E}">
        <p14:creationId xmlns:p14="http://schemas.microsoft.com/office/powerpoint/2010/main" xmlns="" val="32704066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smtClean="0">
                <a:solidFill>
                  <a:schemeClr val="tx1"/>
                </a:solidFill>
                <a:effectLst/>
                <a:latin typeface="+mn-lt"/>
                <a:ea typeface="+mn-ea"/>
                <a:cs typeface="+mn-cs"/>
              </a:rPr>
              <a:t>Přestože ve velké většině spolu komunikují příslušníci jednoho druhu navzájem, známe i dost situací, kdy dochází k přenosu informací mezi různými druhy. Například společné výstražné signály upozorňující na nebezpečí mají například svišť žlutobřichý a sysel zlatavý.</a:t>
            </a:r>
          </a:p>
          <a:p>
            <a:r>
              <a:rPr lang="cs-CZ" sz="1200" kern="1200" dirty="0" smtClean="0">
                <a:solidFill>
                  <a:schemeClr val="tx1"/>
                </a:solidFill>
                <a:effectLst/>
                <a:latin typeface="+mn-lt"/>
                <a:ea typeface="+mn-ea"/>
                <a:cs typeface="+mn-cs"/>
              </a:rPr>
              <a:t>Jinou formou mezidruhové komunikace je také tzv. </a:t>
            </a:r>
            <a:r>
              <a:rPr lang="cs-CZ" sz="1200" kern="1200" dirty="0" err="1" smtClean="0">
                <a:solidFill>
                  <a:schemeClr val="tx1"/>
                </a:solidFill>
                <a:effectLst/>
                <a:latin typeface="+mn-lt"/>
                <a:ea typeface="+mn-ea"/>
                <a:cs typeface="+mn-cs"/>
              </a:rPr>
              <a:t>aposematismus</a:t>
            </a:r>
            <a:r>
              <a:rPr lang="cs-CZ" sz="1200" kern="1200" dirty="0" smtClean="0">
                <a:solidFill>
                  <a:schemeClr val="tx1"/>
                </a:solidFill>
                <a:effectLst/>
                <a:latin typeface="+mn-lt"/>
                <a:ea typeface="+mn-ea"/>
                <a:cs typeface="+mn-cs"/>
              </a:rPr>
              <a:t> - nápadné varovné zbarvení (zápach, zvuk), kterým živočich varuje predátora, že je jedovatý. Tuto strategii využívají i některé druhy, které vůbec jedovaté nejsou. Napodobují druhy jedovaté a tak predátora odrazují od útoku.</a:t>
            </a:r>
          </a:p>
          <a:p>
            <a:r>
              <a:rPr lang="cs-CZ" sz="1200" kern="1200" dirty="0" smtClean="0">
                <a:solidFill>
                  <a:schemeClr val="tx1"/>
                </a:solidFill>
                <a:effectLst/>
                <a:latin typeface="+mn-lt"/>
                <a:ea typeface="+mn-ea"/>
                <a:cs typeface="+mn-cs"/>
              </a:rPr>
              <a:t>Příklady</a:t>
            </a:r>
          </a:p>
          <a:p>
            <a:r>
              <a:rPr lang="cs-CZ" sz="1200" kern="1200" dirty="0" smtClean="0">
                <a:solidFill>
                  <a:schemeClr val="tx1"/>
                </a:solidFill>
                <a:effectLst/>
                <a:latin typeface="+mn-lt"/>
                <a:ea typeface="+mn-ea"/>
                <a:cs typeface="+mn-cs"/>
              </a:rPr>
              <a:t>pestřenky</a:t>
            </a:r>
            <a:r>
              <a:rPr lang="cs-CZ" sz="1200" kern="1200" baseline="0" dirty="0" smtClean="0">
                <a:solidFill>
                  <a:schemeClr val="tx1"/>
                </a:solidFill>
                <a:effectLst/>
                <a:latin typeface="+mn-lt"/>
                <a:ea typeface="+mn-ea"/>
                <a:cs typeface="+mn-cs"/>
              </a:rPr>
              <a:t> </a:t>
            </a:r>
            <a:r>
              <a:rPr lang="cs-CZ" sz="1200" kern="1200" dirty="0" smtClean="0">
                <a:solidFill>
                  <a:schemeClr val="tx1"/>
                </a:solidFill>
                <a:effectLst/>
                <a:latin typeface="+mn-lt"/>
                <a:ea typeface="+mn-ea"/>
                <a:cs typeface="+mn-cs"/>
              </a:rPr>
              <a:t>(např. </a:t>
            </a:r>
            <a:r>
              <a:rPr lang="cs-CZ" sz="1200" u="none" strike="noStrike" kern="1200" dirty="0" smtClean="0">
                <a:solidFill>
                  <a:schemeClr val="tx1"/>
                </a:solidFill>
                <a:effectLst/>
                <a:latin typeface="+mn-lt"/>
                <a:ea typeface="+mn-ea"/>
                <a:cs typeface="+mn-cs"/>
              </a:rPr>
              <a:t>pestřenka rybízová</a:t>
            </a:r>
            <a:r>
              <a:rPr lang="cs-CZ" sz="1200" kern="1200" dirty="0" smtClean="0">
                <a:solidFill>
                  <a:schemeClr val="tx1"/>
                </a:solidFill>
                <a:effectLst/>
                <a:latin typeface="+mn-lt"/>
                <a:ea typeface="+mn-ea"/>
                <a:cs typeface="+mn-cs"/>
              </a:rPr>
              <a:t>) – napodobují svým vzhledem vosy</a:t>
            </a:r>
            <a:r>
              <a:rPr lang="cs-CZ" sz="1200" kern="1200" baseline="0" dirty="0" smtClean="0">
                <a:solidFill>
                  <a:schemeClr val="tx1"/>
                </a:solidFill>
                <a:effectLst/>
                <a:latin typeface="+mn-lt"/>
                <a:ea typeface="+mn-ea"/>
                <a:cs typeface="+mn-cs"/>
              </a:rPr>
              <a:t> a včely, které mají žihadlo.</a:t>
            </a:r>
          </a:p>
          <a:p>
            <a:r>
              <a:rPr lang="cs-CZ" sz="1200" kern="1200" dirty="0" smtClean="0">
                <a:solidFill>
                  <a:schemeClr val="tx1"/>
                </a:solidFill>
                <a:effectLst/>
                <a:latin typeface="+mn-lt"/>
                <a:ea typeface="+mn-ea"/>
                <a:cs typeface="+mn-cs"/>
              </a:rPr>
              <a:t>Jedovatý had korálovec žlutavý a nejedovatá korálovka </a:t>
            </a:r>
          </a:p>
          <a:p>
            <a:endParaRPr lang="cs-CZ" dirty="0" smtClean="0"/>
          </a:p>
          <a:p>
            <a:r>
              <a:rPr lang="cs-CZ" dirty="0" smtClean="0"/>
              <a:t>http://en.wikipedia.org/wiki/File:Marmota_flaviventris.jpg</a:t>
            </a:r>
          </a:p>
          <a:p>
            <a:r>
              <a:rPr lang="cs-CZ" dirty="0" smtClean="0"/>
              <a:t>http://commons.wikimedia.org/wiki/File:Callospermophilus_lateralis_Bryce_Canyon.jpg</a:t>
            </a:r>
          </a:p>
          <a:p>
            <a:r>
              <a:rPr lang="cs-CZ" dirty="0" smtClean="0"/>
              <a:t>http://en.wikipedia.org/wiki/File:Hoverfly_January_2008-6.jpg</a:t>
            </a:r>
          </a:p>
          <a:p>
            <a:r>
              <a:rPr lang="cs-CZ" dirty="0" smtClean="0"/>
              <a:t>http://commons.wikimedia.org/wiki/File:Flying_Vespula_vulgaris.jpg</a:t>
            </a:r>
          </a:p>
          <a:p>
            <a:r>
              <a:rPr lang="cs-CZ" dirty="0" smtClean="0"/>
              <a:t>http://commons.wikimedia.org/wiki/File:Micrurus_fulviusHolbrookV3P10AA.jpg</a:t>
            </a:r>
          </a:p>
          <a:p>
            <a:r>
              <a:rPr lang="cs-CZ" dirty="0" smtClean="0"/>
              <a:t>http://commons.wikimedia.org/wiki/File:Red_milk_snake.JPG</a:t>
            </a:r>
            <a:endParaRPr lang="cs-CZ" dirty="0"/>
          </a:p>
        </p:txBody>
      </p:sp>
      <p:sp>
        <p:nvSpPr>
          <p:cNvPr id="4" name="Zástupný symbol pro číslo snímku 3"/>
          <p:cNvSpPr>
            <a:spLocks noGrp="1"/>
          </p:cNvSpPr>
          <p:nvPr>
            <p:ph type="sldNum" sz="quarter" idx="10"/>
          </p:nvPr>
        </p:nvSpPr>
        <p:spPr/>
        <p:txBody>
          <a:bodyPr/>
          <a:lstStyle/>
          <a:p>
            <a:fld id="{149D6C0D-13CC-4EED-BEDF-B4F17E1262E9}" type="slidenum">
              <a:rPr lang="cs-CZ" smtClean="0"/>
              <a:pPr/>
              <a:t>33</a:t>
            </a:fld>
            <a:endParaRPr lang="cs-CZ"/>
          </a:p>
        </p:txBody>
      </p:sp>
    </p:spTree>
    <p:extLst>
      <p:ext uri="{BB962C8B-B14F-4D97-AF65-F5344CB8AC3E}">
        <p14:creationId xmlns:p14="http://schemas.microsoft.com/office/powerpoint/2010/main" xmlns="" val="41144178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smtClean="0">
                <a:solidFill>
                  <a:schemeClr val="tx1"/>
                </a:solidFill>
                <a:effectLst/>
                <a:latin typeface="+mn-lt"/>
                <a:ea typeface="+mn-ea"/>
                <a:cs typeface="+mn-cs"/>
              </a:rPr>
              <a:t>Samičky světlušek rodu </a:t>
            </a:r>
            <a:r>
              <a:rPr lang="cs-CZ" sz="1200" i="1" kern="1200" dirty="0" err="1" smtClean="0">
                <a:solidFill>
                  <a:schemeClr val="tx1"/>
                </a:solidFill>
                <a:effectLst/>
                <a:latin typeface="+mn-lt"/>
                <a:ea typeface="+mn-ea"/>
                <a:cs typeface="+mn-cs"/>
              </a:rPr>
              <a:t>Photuris</a:t>
            </a:r>
            <a:r>
              <a:rPr lang="cs-CZ" sz="1200" kern="1200" dirty="0" smtClean="0">
                <a:solidFill>
                  <a:schemeClr val="tx1"/>
                </a:solidFill>
                <a:effectLst/>
                <a:latin typeface="+mn-lt"/>
                <a:ea typeface="+mn-ea"/>
                <a:cs typeface="+mn-cs"/>
              </a:rPr>
              <a:t>, vysílají signály samiček jiného rodu, když zmatený sameček druhého rodu přiletí, je sežrán.</a:t>
            </a:r>
          </a:p>
          <a:p>
            <a:r>
              <a:rPr lang="cs-CZ" sz="1200" i="1" kern="1200" dirty="0" err="1" smtClean="0">
                <a:solidFill>
                  <a:schemeClr val="tx1"/>
                </a:solidFill>
                <a:effectLst/>
                <a:latin typeface="+mn-lt"/>
                <a:ea typeface="+mn-ea"/>
                <a:cs typeface="+mn-cs"/>
              </a:rPr>
              <a:t>Labroides</a:t>
            </a:r>
            <a:r>
              <a:rPr lang="cs-CZ" sz="1200" i="1" kern="1200" dirty="0" smtClean="0">
                <a:solidFill>
                  <a:schemeClr val="tx1"/>
                </a:solidFill>
                <a:effectLst/>
                <a:latin typeface="+mn-lt"/>
                <a:ea typeface="+mn-ea"/>
                <a:cs typeface="+mn-cs"/>
              </a:rPr>
              <a:t> </a:t>
            </a:r>
            <a:r>
              <a:rPr lang="cs-CZ" sz="1200" i="1" kern="1200" dirty="0" err="1" smtClean="0">
                <a:solidFill>
                  <a:schemeClr val="tx1"/>
                </a:solidFill>
                <a:effectLst/>
                <a:latin typeface="+mn-lt"/>
                <a:ea typeface="+mn-ea"/>
                <a:cs typeface="+mn-cs"/>
              </a:rPr>
              <a:t>dimidiatus</a:t>
            </a:r>
            <a:r>
              <a:rPr lang="cs-CZ" sz="1200" i="1" kern="1200" dirty="0" smtClean="0">
                <a:solidFill>
                  <a:schemeClr val="tx1"/>
                </a:solidFill>
                <a:effectLst/>
                <a:latin typeface="+mn-lt"/>
                <a:ea typeface="+mn-ea"/>
                <a:cs typeface="+mn-cs"/>
              </a:rPr>
              <a:t> </a:t>
            </a:r>
            <a:r>
              <a:rPr lang="cs-CZ" sz="1200" kern="1200" dirty="0" smtClean="0">
                <a:solidFill>
                  <a:schemeClr val="tx1"/>
                </a:solidFill>
                <a:effectLst/>
                <a:latin typeface="+mn-lt"/>
                <a:ea typeface="+mn-ea"/>
                <a:cs typeface="+mn-cs"/>
              </a:rPr>
              <a:t>(pyskoun) – čistič, živí se parazity v tlamách velkých ryb, předvádí tanec, kterým dává najevo své služby, ryba otevře tlamu a odtáhne skřele. Na tomto systému parazituje slizoun </a:t>
            </a:r>
            <a:r>
              <a:rPr lang="cs-CZ" sz="1200" i="1" kern="1200" dirty="0" err="1" smtClean="0">
                <a:solidFill>
                  <a:schemeClr val="tx1"/>
                </a:solidFill>
                <a:effectLst/>
                <a:latin typeface="+mn-lt"/>
                <a:ea typeface="+mn-ea"/>
                <a:cs typeface="+mn-cs"/>
              </a:rPr>
              <a:t>Aspidontus</a:t>
            </a:r>
            <a:r>
              <a:rPr lang="cs-CZ" sz="1200" i="1" kern="1200" dirty="0" smtClean="0">
                <a:solidFill>
                  <a:schemeClr val="tx1"/>
                </a:solidFill>
                <a:effectLst/>
                <a:latin typeface="+mn-lt"/>
                <a:ea typeface="+mn-ea"/>
                <a:cs typeface="+mn-cs"/>
              </a:rPr>
              <a:t> </a:t>
            </a:r>
            <a:r>
              <a:rPr lang="cs-CZ" sz="1200" i="1" kern="1200" dirty="0" err="1" smtClean="0">
                <a:solidFill>
                  <a:schemeClr val="tx1"/>
                </a:solidFill>
                <a:effectLst/>
                <a:latin typeface="+mn-lt"/>
                <a:ea typeface="+mn-ea"/>
                <a:cs typeface="+mn-cs"/>
              </a:rPr>
              <a:t>taeniatus</a:t>
            </a:r>
            <a:r>
              <a:rPr lang="cs-CZ" sz="1200" kern="1200" dirty="0" smtClean="0">
                <a:solidFill>
                  <a:schemeClr val="tx1"/>
                </a:solidFill>
                <a:effectLst/>
                <a:latin typeface="+mn-lt"/>
                <a:ea typeface="+mn-ea"/>
                <a:cs typeface="+mn-cs"/>
              </a:rPr>
              <a:t>, který vypadá velmi podobně jako pyskoun a napodobuje i jeho tanec. Když se k nic netušící rybě dostane, vykousne jí kus kůže či žaberních lístků.</a:t>
            </a:r>
          </a:p>
          <a:p>
            <a:endParaRPr lang="cs-CZ" dirty="0" smtClean="0"/>
          </a:p>
          <a:p>
            <a:r>
              <a:rPr lang="cs-CZ" dirty="0" smtClean="0"/>
              <a:t>http://ca.wikipedia.org/wiki/Fitxer:Labroides_dimidiatus_Prague_2011_1.jpg</a:t>
            </a:r>
          </a:p>
          <a:p>
            <a:r>
              <a:rPr lang="cs-CZ" dirty="0" smtClean="0"/>
              <a:t>http://akvapedie.cz/slizoun-dravy_aspidontus-taeniatus/ (</a:t>
            </a:r>
            <a:r>
              <a:rPr lang="cs-CZ" sz="1200" b="0" i="0" u="sng" kern="1200" dirty="0" smtClean="0">
                <a:solidFill>
                  <a:schemeClr val="tx1"/>
                </a:solidFill>
                <a:effectLst/>
                <a:latin typeface="+mn-lt"/>
                <a:ea typeface="+mn-ea"/>
                <a:cs typeface="+mn-cs"/>
                <a:hlinkClick r:id="rId3"/>
              </a:rPr>
              <a:t>http://www.reefforum.net/</a:t>
            </a:r>
            <a:r>
              <a:rPr lang="cs-CZ" sz="1200" b="0" i="0" u="sng" kern="1200" dirty="0" smtClean="0">
                <a:solidFill>
                  <a:schemeClr val="tx1"/>
                </a:solidFill>
                <a:effectLst/>
                <a:latin typeface="+mn-lt"/>
                <a:ea typeface="+mn-ea"/>
                <a:cs typeface="+mn-cs"/>
              </a:rPr>
              <a:t>)</a:t>
            </a:r>
            <a:endParaRPr lang="cs-CZ" dirty="0"/>
          </a:p>
        </p:txBody>
      </p:sp>
      <p:sp>
        <p:nvSpPr>
          <p:cNvPr id="4" name="Zástupný symbol pro číslo snímku 3"/>
          <p:cNvSpPr>
            <a:spLocks noGrp="1"/>
          </p:cNvSpPr>
          <p:nvPr>
            <p:ph type="sldNum" sz="quarter" idx="10"/>
          </p:nvPr>
        </p:nvSpPr>
        <p:spPr/>
        <p:txBody>
          <a:bodyPr/>
          <a:lstStyle/>
          <a:p>
            <a:fld id="{149D6C0D-13CC-4EED-BEDF-B4F17E1262E9}" type="slidenum">
              <a:rPr lang="cs-CZ" smtClean="0"/>
              <a:pPr/>
              <a:t>34</a:t>
            </a:fld>
            <a:endParaRPr lang="cs-CZ"/>
          </a:p>
        </p:txBody>
      </p:sp>
    </p:spTree>
    <p:extLst>
      <p:ext uri="{BB962C8B-B14F-4D97-AF65-F5344CB8AC3E}">
        <p14:creationId xmlns:p14="http://schemas.microsoft.com/office/powerpoint/2010/main" xmlns="" val="41144178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49D6C0D-13CC-4EED-BEDF-B4F17E1262E9}" type="slidenum">
              <a:rPr lang="cs-CZ" smtClean="0"/>
              <a:pPr/>
              <a:t>36</a:t>
            </a:fld>
            <a:endParaRPr lang="cs-CZ"/>
          </a:p>
        </p:txBody>
      </p:sp>
    </p:spTree>
    <p:extLst>
      <p:ext uri="{BB962C8B-B14F-4D97-AF65-F5344CB8AC3E}">
        <p14:creationId xmlns:p14="http://schemas.microsoft.com/office/powerpoint/2010/main" xmlns="" val="4022324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smtClean="0">
                <a:solidFill>
                  <a:schemeClr val="tx1"/>
                </a:solidFill>
                <a:effectLst/>
                <a:latin typeface="+mn-lt"/>
                <a:ea typeface="+mn-ea"/>
                <a:cs typeface="+mn-cs"/>
              </a:rPr>
              <a:t>Ne všechny informace, které mohou živočichové o druhém jedinci zjistit, můžeme nazývat </a:t>
            </a:r>
            <a:r>
              <a:rPr lang="cs-CZ" sz="1200" b="1" kern="1200" dirty="0" smtClean="0">
                <a:solidFill>
                  <a:schemeClr val="tx1"/>
                </a:solidFill>
                <a:effectLst/>
                <a:latin typeface="+mn-lt"/>
                <a:ea typeface="+mn-ea"/>
                <a:cs typeface="+mn-cs"/>
              </a:rPr>
              <a:t>signály</a:t>
            </a:r>
            <a:r>
              <a:rPr lang="cs-CZ" sz="1200" kern="1200" dirty="0" smtClean="0">
                <a:solidFill>
                  <a:schemeClr val="tx1"/>
                </a:solidFill>
                <a:effectLst/>
                <a:latin typeface="+mn-lt"/>
                <a:ea typeface="+mn-ea"/>
                <a:cs typeface="+mn-cs"/>
              </a:rPr>
              <a:t>. Každý jedinec o sobě prozrazuje řadu informací, aniž by to byl jeho záměr. Takovým informacím, které druzí živočichové využívají a mění podle nich své chování, můžeme říkat </a:t>
            </a:r>
            <a:r>
              <a:rPr lang="cs-CZ" sz="1200" b="1" kern="1200" dirty="0" smtClean="0">
                <a:solidFill>
                  <a:schemeClr val="tx1"/>
                </a:solidFill>
                <a:effectLst/>
                <a:latin typeface="+mn-lt"/>
                <a:ea typeface="+mn-ea"/>
                <a:cs typeface="+mn-cs"/>
              </a:rPr>
              <a:t>vodítko</a:t>
            </a:r>
            <a:r>
              <a:rPr lang="cs-CZ" sz="1200" kern="1200" dirty="0" smtClean="0">
                <a:solidFill>
                  <a:schemeClr val="tx1"/>
                </a:solidFill>
                <a:effectLst/>
                <a:latin typeface="+mn-lt"/>
                <a:ea typeface="+mn-ea"/>
                <a:cs typeface="+mn-cs"/>
              </a:rPr>
              <a:t>. Vodítko se liší od signálu především tím, že neslouží signalizujícímu jedinci ke komunikačním účelům. Od toho se odvíjí i definice signálu, která říká, že signál se v evoluci vyvinul pro daný komunikační účel a funguje tak proto, že i odpověď na straně příjemce se vyvíjela.</a:t>
            </a:r>
          </a:p>
          <a:p>
            <a:r>
              <a:rPr lang="cs-CZ" sz="1200" kern="1200" dirty="0" smtClean="0">
                <a:solidFill>
                  <a:schemeClr val="tx1"/>
                </a:solidFill>
                <a:effectLst/>
                <a:latin typeface="+mn-lt"/>
                <a:ea typeface="+mn-ea"/>
                <a:cs typeface="+mn-cs"/>
              </a:rPr>
              <a:t>Podívejme se na tři příklady. </a:t>
            </a:r>
          </a:p>
          <a:p>
            <a:r>
              <a:rPr lang="cs-CZ" sz="1200" kern="1200" dirty="0" smtClean="0">
                <a:solidFill>
                  <a:schemeClr val="tx1"/>
                </a:solidFill>
                <a:effectLst/>
                <a:latin typeface="+mn-lt"/>
                <a:ea typeface="+mn-ea"/>
                <a:cs typeface="+mn-cs"/>
              </a:rPr>
              <a:t>Při dýchání obratlovců vzniká CO</a:t>
            </a:r>
            <a:r>
              <a:rPr lang="cs-CZ" sz="1200" kern="1200" baseline="-25000" dirty="0" smtClean="0">
                <a:solidFill>
                  <a:schemeClr val="tx1"/>
                </a:solidFill>
                <a:effectLst/>
                <a:latin typeface="+mn-lt"/>
                <a:ea typeface="+mn-ea"/>
                <a:cs typeface="+mn-cs"/>
              </a:rPr>
              <a:t>2</a:t>
            </a:r>
            <a:r>
              <a:rPr lang="cs-CZ" sz="1200" kern="1200" dirty="0" smtClean="0">
                <a:solidFill>
                  <a:schemeClr val="tx1"/>
                </a:solidFill>
                <a:effectLst/>
                <a:latin typeface="+mn-lt"/>
                <a:ea typeface="+mn-ea"/>
                <a:cs typeface="+mn-cs"/>
              </a:rPr>
              <a:t>. Někteří vnější parazité např. komár se naučili tohoto jevu využívat a podle zvýšeného množství CO</a:t>
            </a:r>
            <a:r>
              <a:rPr lang="cs-CZ" sz="1200" kern="1200" baseline="-25000" dirty="0" smtClean="0">
                <a:solidFill>
                  <a:schemeClr val="tx1"/>
                </a:solidFill>
                <a:effectLst/>
                <a:latin typeface="+mn-lt"/>
                <a:ea typeface="+mn-ea"/>
                <a:cs typeface="+mn-cs"/>
              </a:rPr>
              <a:t>2 </a:t>
            </a:r>
            <a:r>
              <a:rPr lang="cs-CZ" sz="1200" kern="1200" dirty="0" smtClean="0">
                <a:solidFill>
                  <a:schemeClr val="tx1"/>
                </a:solidFill>
                <a:effectLst/>
                <a:latin typeface="+mn-lt"/>
                <a:ea typeface="+mn-ea"/>
                <a:cs typeface="+mn-cs"/>
              </a:rPr>
              <a:t>ve vzduchu jsou schopni najít svého hostitele. Bylo by jistě scestné myslet si, že vylučování CO</a:t>
            </a:r>
            <a:r>
              <a:rPr lang="cs-CZ" sz="1200" kern="1200" baseline="-25000" dirty="0" smtClean="0">
                <a:solidFill>
                  <a:schemeClr val="tx1"/>
                </a:solidFill>
                <a:effectLst/>
                <a:latin typeface="+mn-lt"/>
                <a:ea typeface="+mn-ea"/>
                <a:cs typeface="+mn-cs"/>
              </a:rPr>
              <a:t>2</a:t>
            </a:r>
            <a:r>
              <a:rPr lang="cs-CZ" sz="1200" kern="1200" dirty="0" smtClean="0">
                <a:solidFill>
                  <a:schemeClr val="tx1"/>
                </a:solidFill>
                <a:effectLst/>
                <a:latin typeface="+mn-lt"/>
                <a:ea typeface="+mn-ea"/>
                <a:cs typeface="+mn-cs"/>
              </a:rPr>
              <a:t> vzniklo v evoluci proto, aby živočichové komáry přilákali. Komáři pouze využívají tuto vlastnost obratlovců jako vodítko. Vodítko můžeme od signálu často odlišit právě podle toho, že zvířeti, které tuto informaci vysílá, nepřináší žádný užitek nebo mu dokonce škodí a je tedy jasné, že se v evoluci nemohlo pro danou komunikační funkci vyvinout.</a:t>
            </a:r>
          </a:p>
          <a:p>
            <a:endParaRPr lang="cs-CZ" sz="1200" kern="1200" dirty="0" smtClean="0">
              <a:solidFill>
                <a:schemeClr val="tx1"/>
              </a:solidFill>
              <a:effectLst/>
              <a:latin typeface="+mn-lt"/>
              <a:ea typeface="+mn-ea"/>
              <a:cs typeface="+mn-cs"/>
            </a:endParaRPr>
          </a:p>
          <a:p>
            <a:r>
              <a:rPr lang="cs-CZ" sz="1200" kern="1200" dirty="0" smtClean="0">
                <a:solidFill>
                  <a:schemeClr val="tx1"/>
                </a:solidFill>
                <a:effectLst/>
                <a:latin typeface="+mn-lt"/>
                <a:ea typeface="+mn-ea"/>
                <a:cs typeface="+mn-cs"/>
              </a:rPr>
              <a:t>http://en.wikipedia.org/wiki/File:Pyrrhocoris_apterus_(aka).jpg</a:t>
            </a:r>
          </a:p>
          <a:p>
            <a:r>
              <a:rPr lang="cs-CZ" sz="1200" kern="1200" dirty="0" smtClean="0">
                <a:solidFill>
                  <a:schemeClr val="tx1"/>
                </a:solidFill>
                <a:effectLst/>
                <a:latin typeface="+mn-lt"/>
                <a:ea typeface="+mn-ea"/>
                <a:cs typeface="+mn-cs"/>
              </a:rPr>
              <a:t>http://www.webweaver.nu/clipart/summer.shtml</a:t>
            </a:r>
          </a:p>
          <a:p>
            <a:r>
              <a:rPr lang="cs-CZ" sz="1200" kern="1200" dirty="0" smtClean="0">
                <a:solidFill>
                  <a:schemeClr val="tx1"/>
                </a:solidFill>
                <a:effectLst/>
                <a:latin typeface="+mn-lt"/>
                <a:ea typeface="+mn-ea"/>
                <a:cs typeface="+mn-cs"/>
              </a:rPr>
              <a:t>http://all-free-download.com/free-vector/vector-clip-art/addon_sleeping_clip_art_23164.html</a:t>
            </a:r>
          </a:p>
        </p:txBody>
      </p:sp>
      <p:sp>
        <p:nvSpPr>
          <p:cNvPr id="4" name="Zástupný symbol pro číslo snímku 3"/>
          <p:cNvSpPr>
            <a:spLocks noGrp="1"/>
          </p:cNvSpPr>
          <p:nvPr>
            <p:ph type="sldNum" sz="quarter" idx="10"/>
          </p:nvPr>
        </p:nvSpPr>
        <p:spPr/>
        <p:txBody>
          <a:bodyPr/>
          <a:lstStyle/>
          <a:p>
            <a:fld id="{149D6C0D-13CC-4EED-BEDF-B4F17E1262E9}" type="slidenum">
              <a:rPr lang="cs-CZ" smtClean="0"/>
              <a:pPr/>
              <a:t>4</a:t>
            </a:fld>
            <a:endParaRPr lang="cs-CZ"/>
          </a:p>
        </p:txBody>
      </p:sp>
    </p:spTree>
    <p:extLst>
      <p:ext uri="{BB962C8B-B14F-4D97-AF65-F5344CB8AC3E}">
        <p14:creationId xmlns:p14="http://schemas.microsoft.com/office/powerpoint/2010/main" xmlns="" val="3554131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smtClean="0">
                <a:solidFill>
                  <a:schemeClr val="tx1"/>
                </a:solidFill>
                <a:effectLst/>
                <a:latin typeface="+mn-lt"/>
                <a:ea typeface="+mn-ea"/>
                <a:cs typeface="+mn-cs"/>
              </a:rPr>
              <a:t>Vidí-li zvíře jiného jedince konzumujícího potravu, může z toho usoudit, že někde nablízku je její zdroj, případně se jí může pokusit druhému ukrást. Nemůžeme ale tvrdit, že by „krmení se“, nebo lépe potravní chování samo o sobě bylo užíváno jako signál ostatním o tom, že byla nalezena potrava. Mnohdy by si tuto informaci šťastný nálezce rád nechal pro sebe. V tomto případě jde o vodítko. U některých živočichů se ale chování, kterým signalizující jedinec upozorňuje ostatní na zdroj potravy, vyvinulo např. včely nebo mravenci. Zde jde již o signál, protože je splněna podmínka jeho evoluce.</a:t>
            </a:r>
          </a:p>
          <a:p>
            <a:r>
              <a:rPr lang="cs-CZ" sz="1200" kern="1200" dirty="0" smtClean="0">
                <a:solidFill>
                  <a:schemeClr val="tx1"/>
                </a:solidFill>
                <a:effectLst/>
                <a:latin typeface="+mn-lt"/>
                <a:ea typeface="+mn-ea"/>
                <a:cs typeface="+mn-cs"/>
              </a:rPr>
              <a:t>Jako další příklad může posloužit velikost těla, která sama o sobě často napovídá o kompetičních schopnostech jedince a může odradit menšího soka od útoku. Rozhodně se ale nevyvinula v evoluci pro tuto signalizační funkci, je výsledkem genetických faktorů, věku, množství dostupné potravy atd. Opět je v tomto případě pouze vodítkem. Jiná situace ale nastává, když zvíře aktivně svoji velikost prezentuje jako součást hrozícího chování, jak můžeme vidět u různých skupin od ryb, přes ještěry až po šelmy. Šelmy ježí srst, ryby roztahují ploutve a skřele, případně se nafukují. U některých ještěrů se dokonce vyvinuly různé límce, hřebeny apod., které hrozící jedinec roztahuje ve snaze vypadat větší. Toto chování už signálem nazvat můžeme, protože se vyvinulo pro daný komunikační účel (hrozbu).</a:t>
            </a:r>
          </a:p>
          <a:p>
            <a:endParaRPr lang="cs-CZ" dirty="0" smtClean="0"/>
          </a:p>
          <a:p>
            <a:r>
              <a:rPr lang="cs-CZ" dirty="0" smtClean="0"/>
              <a:t>http://en.wikipedia.org/wiki/File:Bee_dance.png</a:t>
            </a:r>
          </a:p>
          <a:p>
            <a:r>
              <a:rPr lang="cs-CZ" dirty="0" smtClean="0"/>
              <a:t>http://en.wikipedia.org/wiki/File:Macaque_India_4.jpg</a:t>
            </a:r>
          </a:p>
          <a:p>
            <a:r>
              <a:rPr lang="cs-CZ" dirty="0" smtClean="0"/>
              <a:t>http://pl.wikipedia.org/wiki/Plik:Chlamydosaurus_kingii.jpg</a:t>
            </a:r>
          </a:p>
          <a:p>
            <a:r>
              <a:rPr lang="cs-CZ" dirty="0" smtClean="0"/>
              <a:t>http://en.wikipedia.org/wiki/File:Big_and_little_dog.jpg</a:t>
            </a:r>
            <a:endParaRPr lang="cs-CZ" dirty="0"/>
          </a:p>
        </p:txBody>
      </p:sp>
      <p:sp>
        <p:nvSpPr>
          <p:cNvPr id="4" name="Zástupný symbol pro číslo snímku 3"/>
          <p:cNvSpPr>
            <a:spLocks noGrp="1"/>
          </p:cNvSpPr>
          <p:nvPr>
            <p:ph type="sldNum" sz="quarter" idx="10"/>
          </p:nvPr>
        </p:nvSpPr>
        <p:spPr/>
        <p:txBody>
          <a:bodyPr/>
          <a:lstStyle/>
          <a:p>
            <a:fld id="{149D6C0D-13CC-4EED-BEDF-B4F17E1262E9}" type="slidenum">
              <a:rPr lang="cs-CZ" smtClean="0"/>
              <a:pPr/>
              <a:t>5</a:t>
            </a:fld>
            <a:endParaRPr lang="cs-CZ"/>
          </a:p>
        </p:txBody>
      </p:sp>
    </p:spTree>
    <p:extLst>
      <p:ext uri="{BB962C8B-B14F-4D97-AF65-F5344CB8AC3E}">
        <p14:creationId xmlns:p14="http://schemas.microsoft.com/office/powerpoint/2010/main" xmlns="" val="3554131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Jak signál vzniká? Představme si například situaci, kdy se samici nějakého </a:t>
            </a:r>
            <a:r>
              <a:rPr lang="cs-CZ" sz="1200" kern="1200" dirty="0" smtClean="0">
                <a:solidFill>
                  <a:schemeClr val="tx1"/>
                </a:solidFill>
                <a:effectLst/>
                <a:latin typeface="+mn-lt"/>
                <a:ea typeface="+mn-ea"/>
                <a:cs typeface="+mn-cs"/>
              </a:rPr>
              <a:t>druhu, </a:t>
            </a:r>
            <a:r>
              <a:rPr lang="cs-CZ" sz="1200" kern="1200" dirty="0" smtClean="0">
                <a:solidFill>
                  <a:schemeClr val="tx1"/>
                </a:solidFill>
                <a:effectLst/>
                <a:latin typeface="+mn-lt"/>
                <a:ea typeface="+mn-ea"/>
                <a:cs typeface="+mn-cs"/>
              </a:rPr>
              <a:t>třeba </a:t>
            </a:r>
            <a:r>
              <a:rPr lang="cs-CZ" sz="1200" kern="1200" dirty="0" smtClean="0">
                <a:solidFill>
                  <a:schemeClr val="tx1"/>
                </a:solidFill>
                <a:effectLst/>
                <a:latin typeface="+mn-lt"/>
                <a:ea typeface="+mn-ea"/>
                <a:cs typeface="+mn-cs"/>
              </a:rPr>
              <a:t>páva, </a:t>
            </a:r>
            <a:r>
              <a:rPr lang="cs-CZ" sz="1200" kern="1200" dirty="0" smtClean="0">
                <a:solidFill>
                  <a:schemeClr val="tx1"/>
                </a:solidFill>
                <a:effectLst/>
                <a:latin typeface="+mn-lt"/>
                <a:ea typeface="+mn-ea"/>
                <a:cs typeface="+mn-cs"/>
              </a:rPr>
              <a:t>zalíbí pestře zbarvené peří a délka ocasních per samců. Pokud je tato vlastnost samce spojena s jeho kondicí (nemocní či slabí pávi si nemohou dovolit do tvorby krásného a výrazně zbarveného ocasu investovat), je pro samici výhodné, když se při výběru rozmnožovacího partnera krásou a pestrostí jeho ocasních krovek řídí. Takový výběr jí zajistí kvalitního partnera, jehož potomci budou s vyšší pravděpodobností také „kvalitní“ nebo třeba životaschopnější. U druhů, kde se o mláďata stará i samec, mohou do samičího výběru vstupovat i vlastnosti ukazující na to, že samec bude dobrým otcem. V tuto chvíli používá samice paví ocas jako vodítko.</a:t>
            </a:r>
          </a:p>
          <a:p>
            <a:pPr marL="0" marR="0" indent="0" algn="l" defTabSz="914400" rtl="0" eaLnBrk="1" fontAlgn="auto" latinLnBrk="0" hangingPunct="1">
              <a:lnSpc>
                <a:spcPct val="100000"/>
              </a:lnSpc>
              <a:spcBef>
                <a:spcPts val="0"/>
              </a:spcBef>
              <a:spcAft>
                <a:spcPts val="0"/>
              </a:spcAft>
              <a:buClrTx/>
              <a:buSzTx/>
              <a:buFontTx/>
              <a:buNone/>
              <a:tabLst/>
              <a:defRPr/>
            </a:pPr>
            <a:endParaRPr lang="cs-CZ" sz="1200" kern="1200" dirty="0" smtClean="0">
              <a:solidFill>
                <a:schemeClr val="tx1"/>
              </a:solidFill>
              <a:effectLst/>
              <a:latin typeface="+mn-lt"/>
              <a:ea typeface="+mn-ea"/>
              <a:cs typeface="+mn-cs"/>
            </a:endParaRPr>
          </a:p>
          <a:p>
            <a:r>
              <a:rPr lang="cs-CZ" dirty="0" smtClean="0"/>
              <a:t>http://www.flickr.com/photos/ideonexus/3579973378/</a:t>
            </a:r>
          </a:p>
          <a:p>
            <a:r>
              <a:rPr lang="cs-CZ" dirty="0" smtClean="0"/>
              <a:t>http://www.flickr.com/photos/ellenm1/7283754432/</a:t>
            </a:r>
          </a:p>
          <a:p>
            <a:r>
              <a:rPr lang="cs-CZ" dirty="0" smtClean="0"/>
              <a:t>http://pixabay.com/cs/p%C3%A1v-pt%C3%A1k-pe%C5%99%C3%AD-barvit%C3%BD-181256/</a:t>
            </a:r>
          </a:p>
          <a:p>
            <a:r>
              <a:rPr lang="cs-CZ" dirty="0" smtClean="0"/>
              <a:t>http://www.flickr.com/photos/31706416@N00/5830558688/</a:t>
            </a:r>
          </a:p>
          <a:p>
            <a:r>
              <a:rPr lang="cs-CZ" dirty="0" smtClean="0"/>
              <a:t>http://kale218.deviantart.com/art/Superman-150278706</a:t>
            </a:r>
          </a:p>
          <a:p>
            <a:r>
              <a:rPr lang="cs-CZ" dirty="0" smtClean="0"/>
              <a:t>http://obviouslycloe.deviantart.com/art/Carl-Sagan-paper-doll-254451205</a:t>
            </a:r>
            <a:endParaRPr lang="cs-CZ" dirty="0"/>
          </a:p>
        </p:txBody>
      </p:sp>
      <p:sp>
        <p:nvSpPr>
          <p:cNvPr id="4" name="Zástupný symbol pro číslo snímku 3"/>
          <p:cNvSpPr>
            <a:spLocks noGrp="1"/>
          </p:cNvSpPr>
          <p:nvPr>
            <p:ph type="sldNum" sz="quarter" idx="10"/>
          </p:nvPr>
        </p:nvSpPr>
        <p:spPr/>
        <p:txBody>
          <a:bodyPr/>
          <a:lstStyle/>
          <a:p>
            <a:fld id="{149D6C0D-13CC-4EED-BEDF-B4F17E1262E9}" type="slidenum">
              <a:rPr lang="cs-CZ" smtClean="0"/>
              <a:pPr/>
              <a:t>6</a:t>
            </a:fld>
            <a:endParaRPr lang="cs-CZ"/>
          </a:p>
        </p:txBody>
      </p:sp>
    </p:spTree>
    <p:extLst>
      <p:ext uri="{BB962C8B-B14F-4D97-AF65-F5344CB8AC3E}">
        <p14:creationId xmlns:p14="http://schemas.microsoft.com/office/powerpoint/2010/main" xmlns="" val="1596123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Pro samce je výhodné, když si ho jako rozmnožovacího partnera vybere co nejvíce samic. K tomu se ale samice musí přesvědčit, že jeho kvalita je vyšší než kvalita ostatních samců. Protože krása pavího ocasu nejlépe vynikne, když jedinec roztáhne ocasní pera, budou mít výhodu ti samci, kteří ve správný okamžik, tedy je-li samice nablízku a kouká se, ocasní krovky roztáhnou. Úspěšný samec zanechá v populaci více potomků, jeho geny a vlastnosti se tedy budou v populaci šířit. S tím bude postupně narůstat i počet samců, kteří mají schopnost přesvědčit samici o své atraktivitě předvedením svých ocasních krovek. Po mnoha a mnoha generacích, kdy působí tento přírodní výběr (v tomto kontextu pohlavní výběr), dojde k tomu, že roztažení ocasních per bude sloužit jiné, než původní funkci (řekněme, že původně sloužilo čistě k provětrání pera, tedy péči o ně). Tato funkce už bude komunikační a vodítko se stane signálem. </a:t>
            </a:r>
          </a:p>
          <a:p>
            <a:endParaRPr lang="cs-CZ" dirty="0" smtClean="0"/>
          </a:p>
          <a:p>
            <a:r>
              <a:rPr lang="cs-CZ" dirty="0" smtClean="0"/>
              <a:t>http://commons.wikimedia.org/wiki/File:Pavo_Real.JPG</a:t>
            </a:r>
          </a:p>
          <a:p>
            <a:r>
              <a:rPr lang="cs-CZ" dirty="0" smtClean="0"/>
              <a:t>http://www.flickr.com/photos/guppiecat/5129905473/</a:t>
            </a:r>
            <a:endParaRPr lang="cs-CZ" dirty="0"/>
          </a:p>
        </p:txBody>
      </p:sp>
      <p:sp>
        <p:nvSpPr>
          <p:cNvPr id="4" name="Zástupný symbol pro číslo snímku 3"/>
          <p:cNvSpPr>
            <a:spLocks noGrp="1"/>
          </p:cNvSpPr>
          <p:nvPr>
            <p:ph type="sldNum" sz="quarter" idx="10"/>
          </p:nvPr>
        </p:nvSpPr>
        <p:spPr/>
        <p:txBody>
          <a:bodyPr/>
          <a:lstStyle/>
          <a:p>
            <a:fld id="{149D6C0D-13CC-4EED-BEDF-B4F17E1262E9}" type="slidenum">
              <a:rPr lang="cs-CZ" smtClean="0"/>
              <a:pPr/>
              <a:t>7</a:t>
            </a:fld>
            <a:endParaRPr lang="cs-CZ"/>
          </a:p>
        </p:txBody>
      </p:sp>
    </p:spTree>
    <p:extLst>
      <p:ext uri="{BB962C8B-B14F-4D97-AF65-F5344CB8AC3E}">
        <p14:creationId xmlns:p14="http://schemas.microsoft.com/office/powerpoint/2010/main" xmlns="" val="1461076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smtClean="0">
                <a:solidFill>
                  <a:schemeClr val="tx1"/>
                </a:solidFill>
                <a:effectLst/>
                <a:latin typeface="+mn-lt"/>
                <a:ea typeface="+mn-ea"/>
                <a:cs typeface="+mn-cs"/>
              </a:rPr>
              <a:t> Z výše uvedeného vyplývá, že živočišné signály v drtivé většině vznikly z vlastností nebo prvků chování, které původně s komunikací vůbec nesouvisely. Typickým příkladem mohou být namlouvací tance ptáků např. kachen. Původ těchto signálů odhalil </a:t>
            </a:r>
            <a:r>
              <a:rPr lang="cs-CZ" sz="1200" b="1" kern="1200" dirty="0" smtClean="0">
                <a:solidFill>
                  <a:schemeClr val="tx1"/>
                </a:solidFill>
                <a:effectLst/>
                <a:latin typeface="+mn-lt"/>
                <a:ea typeface="+mn-ea"/>
                <a:cs typeface="+mn-cs"/>
              </a:rPr>
              <a:t>Julian Huxley</a:t>
            </a:r>
            <a:r>
              <a:rPr lang="cs-CZ" sz="1200" kern="1200" dirty="0" smtClean="0">
                <a:solidFill>
                  <a:schemeClr val="tx1"/>
                </a:solidFill>
                <a:effectLst/>
                <a:latin typeface="+mn-lt"/>
                <a:ea typeface="+mn-ea"/>
                <a:cs typeface="+mn-cs"/>
              </a:rPr>
              <a:t> (1914), který si všiml nápadné podobnosti jednotlivých prvků tance s komfortním (čištění a úprava peří apod.) nebo hnízdním chováním kachen. Mimo jiné si všiml i toho, že jednotlivé prvky namlouvacího tance jsou prováděny vždy stejně, ve stejné sekvenci za sebou a že podoba tance je druhově specifická. To znamená, že každý druh má svou vlastní podobu tance a že všichni samci daného druhu „tančí“ stejně. Tento proces vzniku signálu jeho odklonem od původní funkce k funkci komunikační nazval Huxley </a:t>
            </a:r>
            <a:r>
              <a:rPr lang="cs-CZ" sz="1200" b="1" kern="1200" dirty="0" smtClean="0">
                <a:solidFill>
                  <a:schemeClr val="tx1"/>
                </a:solidFill>
                <a:effectLst/>
                <a:latin typeface="+mn-lt"/>
                <a:ea typeface="+mn-ea"/>
                <a:cs typeface="+mn-cs"/>
              </a:rPr>
              <a:t>ritualizace</a:t>
            </a:r>
            <a:r>
              <a:rPr lang="cs-CZ" sz="1200" kern="1200" dirty="0" smtClean="0">
                <a:solidFill>
                  <a:schemeClr val="tx1"/>
                </a:solidFill>
                <a:effectLst/>
                <a:latin typeface="+mn-lt"/>
                <a:ea typeface="+mn-ea"/>
                <a:cs typeface="+mn-cs"/>
              </a:rPr>
              <a:t>.</a:t>
            </a:r>
          </a:p>
          <a:p>
            <a:r>
              <a:rPr lang="cs-CZ" sz="1200" kern="1200" dirty="0" smtClean="0">
                <a:solidFill>
                  <a:schemeClr val="tx1"/>
                </a:solidFill>
                <a:effectLst/>
                <a:latin typeface="+mn-lt"/>
                <a:ea typeface="+mn-ea"/>
                <a:cs typeface="+mn-cs"/>
              </a:rPr>
              <a:t>V procesu vzniku signálu se často mění podoba původních behaviorálních prvků, což vede ke zvýšení nápadnosti daného chování a tedy ke zlepšení jeho komunikační funkce. Pojem ritualizace zahrnuje i všechny tyto změny. Způsoby, kterým může být jednoznačnost a rozpoznatelnost signálu zvýšena jsou:</a:t>
            </a:r>
          </a:p>
          <a:p>
            <a:r>
              <a:rPr lang="cs-CZ" sz="1200" kern="1200" dirty="0" smtClean="0">
                <a:solidFill>
                  <a:schemeClr val="tx1"/>
                </a:solidFill>
                <a:effectLst/>
                <a:latin typeface="+mn-lt"/>
                <a:ea typeface="+mn-ea"/>
                <a:cs typeface="+mn-cs"/>
              </a:rPr>
              <a:t>Jednotlivé části nebo celý signál (např. namlouvací tanec) může být opakován.</a:t>
            </a:r>
          </a:p>
          <a:p>
            <a:r>
              <a:rPr lang="cs-CZ" sz="1200" kern="1200" dirty="0" smtClean="0">
                <a:solidFill>
                  <a:schemeClr val="tx1"/>
                </a:solidFill>
                <a:effectLst/>
                <a:latin typeface="+mn-lt"/>
                <a:ea typeface="+mn-ea"/>
                <a:cs typeface="+mn-cs"/>
              </a:rPr>
              <a:t>Chování je předváděné v přehnané formě.</a:t>
            </a:r>
          </a:p>
          <a:p>
            <a:r>
              <a:rPr lang="cs-CZ" sz="1200" kern="1200" dirty="0" smtClean="0">
                <a:solidFill>
                  <a:schemeClr val="tx1"/>
                </a:solidFill>
                <a:effectLst/>
                <a:latin typeface="+mn-lt"/>
                <a:ea typeface="+mn-ea"/>
                <a:cs typeface="+mn-cs"/>
              </a:rPr>
              <a:t>Chování je zjednodušené př. snížení počtu komponent </a:t>
            </a:r>
          </a:p>
          <a:p>
            <a:r>
              <a:rPr lang="cs-CZ" sz="1200" kern="1200" dirty="0" smtClean="0">
                <a:solidFill>
                  <a:schemeClr val="tx1"/>
                </a:solidFill>
                <a:effectLst/>
                <a:latin typeface="+mn-lt"/>
                <a:ea typeface="+mn-ea"/>
                <a:cs typeface="+mn-cs"/>
              </a:rPr>
              <a:t>Chování je </a:t>
            </a:r>
            <a:r>
              <a:rPr lang="cs-CZ" sz="1200" kern="1200" dirty="0" err="1" smtClean="0">
                <a:solidFill>
                  <a:schemeClr val="tx1"/>
                </a:solidFill>
                <a:effectLst/>
                <a:latin typeface="+mn-lt"/>
                <a:ea typeface="+mn-ea"/>
                <a:cs typeface="+mn-cs"/>
              </a:rPr>
              <a:t>stereotypizováno</a:t>
            </a:r>
            <a:endParaRPr lang="cs-CZ" sz="1200" kern="1200" dirty="0" smtClean="0">
              <a:solidFill>
                <a:schemeClr val="tx1"/>
              </a:solidFill>
              <a:effectLst/>
              <a:latin typeface="+mn-lt"/>
              <a:ea typeface="+mn-ea"/>
              <a:cs typeface="+mn-cs"/>
            </a:endParaRPr>
          </a:p>
          <a:p>
            <a:endParaRPr lang="cs-CZ" dirty="0" smtClean="0"/>
          </a:p>
          <a:p>
            <a:r>
              <a:rPr lang="cs-CZ" dirty="0" err="1" smtClean="0"/>
              <a:t>Franck</a:t>
            </a:r>
            <a:r>
              <a:rPr lang="cs-CZ" dirty="0" smtClean="0"/>
              <a:t> D.,</a:t>
            </a:r>
            <a:r>
              <a:rPr lang="cs-CZ" baseline="0" dirty="0" smtClean="0"/>
              <a:t> </a:t>
            </a:r>
            <a:r>
              <a:rPr lang="cs-CZ" dirty="0" smtClean="0"/>
              <a:t>Etologie 1996 Karolinum, Praha,</a:t>
            </a:r>
            <a:r>
              <a:rPr lang="cs-CZ" baseline="0" dirty="0" smtClean="0"/>
              <a:t> 2. vydání, str. 192-193</a:t>
            </a:r>
            <a:endParaRPr lang="cs-CZ" dirty="0" smtClean="0"/>
          </a:p>
          <a:p>
            <a:r>
              <a:rPr lang="cs-CZ" dirty="0" smtClean="0"/>
              <a:t>http://en.wikipedia.org/wiki/File:Hux-Oxon-72.jpg</a:t>
            </a:r>
            <a:endParaRPr lang="cs-CZ" dirty="0"/>
          </a:p>
        </p:txBody>
      </p:sp>
      <p:sp>
        <p:nvSpPr>
          <p:cNvPr id="4" name="Zástupný symbol pro číslo snímku 3"/>
          <p:cNvSpPr>
            <a:spLocks noGrp="1"/>
          </p:cNvSpPr>
          <p:nvPr>
            <p:ph type="sldNum" sz="quarter" idx="10"/>
          </p:nvPr>
        </p:nvSpPr>
        <p:spPr/>
        <p:txBody>
          <a:bodyPr/>
          <a:lstStyle/>
          <a:p>
            <a:fld id="{149D6C0D-13CC-4EED-BEDF-B4F17E1262E9}" type="slidenum">
              <a:rPr lang="cs-CZ" smtClean="0"/>
              <a:pPr/>
              <a:t>8</a:t>
            </a:fld>
            <a:endParaRPr lang="cs-CZ"/>
          </a:p>
        </p:txBody>
      </p:sp>
    </p:spTree>
    <p:extLst>
      <p:ext uri="{BB962C8B-B14F-4D97-AF65-F5344CB8AC3E}">
        <p14:creationId xmlns:p14="http://schemas.microsoft.com/office/powerpoint/2010/main" xmlns="" val="3782754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To</a:t>
            </a:r>
            <a:r>
              <a:rPr lang="cs-CZ" baseline="0" dirty="0" smtClean="0"/>
              <a:t> jaký typ komunikace bude určitý druh využívat závisí jednak na jeho genetických predispozicích (živočichové se špatně vyvinutým zrakem, nebudou pravděpodobně spoléhat na vizuální komunikaci) i ekologii (živočichové žijící ve tmě zvolí pravděpodobně jiný typ komunikace než vizuální).</a:t>
            </a:r>
            <a:endParaRPr lang="cs-CZ" dirty="0"/>
          </a:p>
        </p:txBody>
      </p:sp>
      <p:sp>
        <p:nvSpPr>
          <p:cNvPr id="4" name="Zástupný symbol pro číslo snímku 3"/>
          <p:cNvSpPr>
            <a:spLocks noGrp="1"/>
          </p:cNvSpPr>
          <p:nvPr>
            <p:ph type="sldNum" sz="quarter" idx="10"/>
          </p:nvPr>
        </p:nvSpPr>
        <p:spPr/>
        <p:txBody>
          <a:bodyPr/>
          <a:lstStyle/>
          <a:p>
            <a:fld id="{149D6C0D-13CC-4EED-BEDF-B4F17E1262E9}" type="slidenum">
              <a:rPr lang="cs-CZ" smtClean="0"/>
              <a:pPr/>
              <a:t>10</a:t>
            </a:fld>
            <a:endParaRPr lang="cs-CZ"/>
          </a:p>
        </p:txBody>
      </p:sp>
    </p:spTree>
    <p:extLst>
      <p:ext uri="{BB962C8B-B14F-4D97-AF65-F5344CB8AC3E}">
        <p14:creationId xmlns:p14="http://schemas.microsoft.com/office/powerpoint/2010/main" xmlns="" val="3761281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B50FA853-056E-4C14-A5EC-F136A4414B61}" type="datetimeFigureOut">
              <a:rPr lang="cs-CZ" smtClean="0"/>
              <a:pPr/>
              <a:t>9.4.2014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63C7F08-D4E4-402A-B944-AEFB86E0B127}" type="slidenum">
              <a:rPr lang="cs-CZ" smtClean="0"/>
              <a:pPr/>
              <a:t>‹#›</a:t>
            </a:fld>
            <a:endParaRPr lang="cs-CZ"/>
          </a:p>
        </p:txBody>
      </p:sp>
    </p:spTree>
    <p:extLst>
      <p:ext uri="{BB962C8B-B14F-4D97-AF65-F5344CB8AC3E}">
        <p14:creationId xmlns:p14="http://schemas.microsoft.com/office/powerpoint/2010/main" xmlns="" val="240012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B50FA853-056E-4C14-A5EC-F136A4414B61}" type="datetimeFigureOut">
              <a:rPr lang="cs-CZ" smtClean="0"/>
              <a:pPr/>
              <a:t>9.4.2014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63C7F08-D4E4-402A-B944-AEFB86E0B127}" type="slidenum">
              <a:rPr lang="cs-CZ" smtClean="0"/>
              <a:pPr/>
              <a:t>‹#›</a:t>
            </a:fld>
            <a:endParaRPr lang="cs-CZ"/>
          </a:p>
        </p:txBody>
      </p:sp>
    </p:spTree>
    <p:extLst>
      <p:ext uri="{BB962C8B-B14F-4D97-AF65-F5344CB8AC3E}">
        <p14:creationId xmlns:p14="http://schemas.microsoft.com/office/powerpoint/2010/main" xmlns="" val="2992939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B50FA853-056E-4C14-A5EC-F136A4414B61}" type="datetimeFigureOut">
              <a:rPr lang="cs-CZ" smtClean="0"/>
              <a:pPr/>
              <a:t>9.4.2014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63C7F08-D4E4-402A-B944-AEFB86E0B127}" type="slidenum">
              <a:rPr lang="cs-CZ" smtClean="0"/>
              <a:pPr/>
              <a:t>‹#›</a:t>
            </a:fld>
            <a:endParaRPr lang="cs-CZ"/>
          </a:p>
        </p:txBody>
      </p:sp>
    </p:spTree>
    <p:extLst>
      <p:ext uri="{BB962C8B-B14F-4D97-AF65-F5344CB8AC3E}">
        <p14:creationId xmlns:p14="http://schemas.microsoft.com/office/powerpoint/2010/main" xmlns="" val="1647110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B50FA853-056E-4C14-A5EC-F136A4414B61}" type="datetimeFigureOut">
              <a:rPr lang="cs-CZ" smtClean="0"/>
              <a:pPr/>
              <a:t>9.4.2014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63C7F08-D4E4-402A-B944-AEFB86E0B127}" type="slidenum">
              <a:rPr lang="cs-CZ" smtClean="0"/>
              <a:pPr/>
              <a:t>‹#›</a:t>
            </a:fld>
            <a:endParaRPr lang="cs-CZ"/>
          </a:p>
        </p:txBody>
      </p:sp>
    </p:spTree>
    <p:extLst>
      <p:ext uri="{BB962C8B-B14F-4D97-AF65-F5344CB8AC3E}">
        <p14:creationId xmlns:p14="http://schemas.microsoft.com/office/powerpoint/2010/main" xmlns="" val="2948341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B50FA853-056E-4C14-A5EC-F136A4414B61}" type="datetimeFigureOut">
              <a:rPr lang="cs-CZ" smtClean="0"/>
              <a:pPr/>
              <a:t>9.4.2014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63C7F08-D4E4-402A-B944-AEFB86E0B127}" type="slidenum">
              <a:rPr lang="cs-CZ" smtClean="0"/>
              <a:pPr/>
              <a:t>‹#›</a:t>
            </a:fld>
            <a:endParaRPr lang="cs-CZ"/>
          </a:p>
        </p:txBody>
      </p:sp>
    </p:spTree>
    <p:extLst>
      <p:ext uri="{BB962C8B-B14F-4D97-AF65-F5344CB8AC3E}">
        <p14:creationId xmlns:p14="http://schemas.microsoft.com/office/powerpoint/2010/main" xmlns="" val="3527464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B50FA853-056E-4C14-A5EC-F136A4414B61}" type="datetimeFigureOut">
              <a:rPr lang="cs-CZ" smtClean="0"/>
              <a:pPr/>
              <a:t>9.4.2014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63C7F08-D4E4-402A-B944-AEFB86E0B127}" type="slidenum">
              <a:rPr lang="cs-CZ" smtClean="0"/>
              <a:pPr/>
              <a:t>‹#›</a:t>
            </a:fld>
            <a:endParaRPr lang="cs-CZ"/>
          </a:p>
        </p:txBody>
      </p:sp>
    </p:spTree>
    <p:extLst>
      <p:ext uri="{BB962C8B-B14F-4D97-AF65-F5344CB8AC3E}">
        <p14:creationId xmlns:p14="http://schemas.microsoft.com/office/powerpoint/2010/main" xmlns="" val="3890639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B50FA853-056E-4C14-A5EC-F136A4414B61}" type="datetimeFigureOut">
              <a:rPr lang="cs-CZ" smtClean="0"/>
              <a:pPr/>
              <a:t>9.4.2014</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C63C7F08-D4E4-402A-B944-AEFB86E0B127}" type="slidenum">
              <a:rPr lang="cs-CZ" smtClean="0"/>
              <a:pPr/>
              <a:t>‹#›</a:t>
            </a:fld>
            <a:endParaRPr lang="cs-CZ"/>
          </a:p>
        </p:txBody>
      </p:sp>
    </p:spTree>
    <p:extLst>
      <p:ext uri="{BB962C8B-B14F-4D97-AF65-F5344CB8AC3E}">
        <p14:creationId xmlns:p14="http://schemas.microsoft.com/office/powerpoint/2010/main" xmlns="" val="3521980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B50FA853-056E-4C14-A5EC-F136A4414B61}" type="datetimeFigureOut">
              <a:rPr lang="cs-CZ" smtClean="0"/>
              <a:pPr/>
              <a:t>9.4.2014</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C63C7F08-D4E4-402A-B944-AEFB86E0B127}" type="slidenum">
              <a:rPr lang="cs-CZ" smtClean="0"/>
              <a:pPr/>
              <a:t>‹#›</a:t>
            </a:fld>
            <a:endParaRPr lang="cs-CZ"/>
          </a:p>
        </p:txBody>
      </p:sp>
    </p:spTree>
    <p:extLst>
      <p:ext uri="{BB962C8B-B14F-4D97-AF65-F5344CB8AC3E}">
        <p14:creationId xmlns:p14="http://schemas.microsoft.com/office/powerpoint/2010/main" xmlns="" val="3249401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B50FA853-056E-4C14-A5EC-F136A4414B61}" type="datetimeFigureOut">
              <a:rPr lang="cs-CZ" smtClean="0"/>
              <a:pPr/>
              <a:t>9.4.2014</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C63C7F08-D4E4-402A-B944-AEFB86E0B127}" type="slidenum">
              <a:rPr lang="cs-CZ" smtClean="0"/>
              <a:pPr/>
              <a:t>‹#›</a:t>
            </a:fld>
            <a:endParaRPr lang="cs-CZ"/>
          </a:p>
        </p:txBody>
      </p:sp>
    </p:spTree>
    <p:extLst>
      <p:ext uri="{BB962C8B-B14F-4D97-AF65-F5344CB8AC3E}">
        <p14:creationId xmlns:p14="http://schemas.microsoft.com/office/powerpoint/2010/main" xmlns="" val="1869979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B50FA853-056E-4C14-A5EC-F136A4414B61}" type="datetimeFigureOut">
              <a:rPr lang="cs-CZ" smtClean="0"/>
              <a:pPr/>
              <a:t>9.4.2014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63C7F08-D4E4-402A-B944-AEFB86E0B127}" type="slidenum">
              <a:rPr lang="cs-CZ" smtClean="0"/>
              <a:pPr/>
              <a:t>‹#›</a:t>
            </a:fld>
            <a:endParaRPr lang="cs-CZ"/>
          </a:p>
        </p:txBody>
      </p:sp>
    </p:spTree>
    <p:extLst>
      <p:ext uri="{BB962C8B-B14F-4D97-AF65-F5344CB8AC3E}">
        <p14:creationId xmlns:p14="http://schemas.microsoft.com/office/powerpoint/2010/main" xmlns="" val="2176566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B50FA853-056E-4C14-A5EC-F136A4414B61}" type="datetimeFigureOut">
              <a:rPr lang="cs-CZ" smtClean="0"/>
              <a:pPr/>
              <a:t>9.4.2014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63C7F08-D4E4-402A-B944-AEFB86E0B127}" type="slidenum">
              <a:rPr lang="cs-CZ" smtClean="0"/>
              <a:pPr/>
              <a:t>‹#›</a:t>
            </a:fld>
            <a:endParaRPr lang="cs-CZ"/>
          </a:p>
        </p:txBody>
      </p:sp>
    </p:spTree>
    <p:extLst>
      <p:ext uri="{BB962C8B-B14F-4D97-AF65-F5344CB8AC3E}">
        <p14:creationId xmlns:p14="http://schemas.microsoft.com/office/powerpoint/2010/main" xmlns="" val="937803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0FA853-056E-4C14-A5EC-F136A4414B61}" type="datetimeFigureOut">
              <a:rPr lang="cs-CZ" smtClean="0"/>
              <a:pPr/>
              <a:t>9.4.2014</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3C7F08-D4E4-402A-B944-AEFB86E0B127}" type="slidenum">
              <a:rPr lang="cs-CZ" smtClean="0"/>
              <a:pPr/>
              <a:t>‹#›</a:t>
            </a:fld>
            <a:endParaRPr lang="cs-CZ"/>
          </a:p>
        </p:txBody>
      </p:sp>
    </p:spTree>
    <p:extLst>
      <p:ext uri="{BB962C8B-B14F-4D97-AF65-F5344CB8AC3E}">
        <p14:creationId xmlns:p14="http://schemas.microsoft.com/office/powerpoint/2010/main" xmlns="" val="19266098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eg"/><Relationship Id="rId3" Type="http://schemas.openxmlformats.org/officeDocument/2006/relationships/image" Target="../media/image1.jpeg"/><Relationship Id="rId7" Type="http://schemas.openxmlformats.org/officeDocument/2006/relationships/image" Target="../media/image5.jpeg"/><Relationship Id="rId12"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10" Type="http://schemas.openxmlformats.org/officeDocument/2006/relationships/image" Target="../media/image1.jpeg"/><Relationship Id="rId4" Type="http://schemas.openxmlformats.org/officeDocument/2006/relationships/image" Target="../media/image36.jpeg"/><Relationship Id="rId9"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44.jpe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1.jpeg"/><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5.jpeg"/><Relationship Id="rId7"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57.jpe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1.jpeg"/><Relationship Id="rId7" Type="http://schemas.openxmlformats.org/officeDocument/2006/relationships/image" Target="../media/image63.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 Id="rId9" Type="http://schemas.openxmlformats.org/officeDocument/2006/relationships/image" Target="../media/image65.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9.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14.jpeg"/><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1.jpeg"/><Relationship Id="rId7" Type="http://schemas.openxmlformats.org/officeDocument/2006/relationships/image" Target="../media/image73.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 Id="rId9" Type="http://schemas.openxmlformats.org/officeDocument/2006/relationships/image" Target="../media/image75.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8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24.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85.gif"/><Relationship Id="rId7" Type="http://schemas.openxmlformats.org/officeDocument/2006/relationships/image" Target="../media/image89.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6.jpeg"/></Relationships>
</file>

<file path=ppt/slides/_rels/slide25.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 Id="rId9" Type="http://schemas.openxmlformats.org/officeDocument/2006/relationships/image" Target="../media/image1.jpeg"/></Relationships>
</file>

<file path=ppt/slides/_rels/slide2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98.jpeg"/><Relationship Id="rId4" Type="http://schemas.openxmlformats.org/officeDocument/2006/relationships/image" Target="../media/image97.jpeg"/></Relationships>
</file>

<file path=ppt/slides/_rels/slide2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01.jpeg"/><Relationship Id="rId5" Type="http://schemas.openxmlformats.org/officeDocument/2006/relationships/image" Target="../media/image1.jpeg"/><Relationship Id="rId4" Type="http://schemas.openxmlformats.org/officeDocument/2006/relationships/image" Target="../media/image100.jpeg"/></Relationships>
</file>

<file path=ppt/slides/_rels/slide28.xml.rels><?xml version="1.0" encoding="UTF-8" standalone="yes"?>
<Relationships xmlns="http://schemas.openxmlformats.org/package/2006/relationships"><Relationship Id="rId3" Type="http://schemas.openxmlformats.org/officeDocument/2006/relationships/image" Target="../media/image102.jpeg"/><Relationship Id="rId7" Type="http://schemas.openxmlformats.org/officeDocument/2006/relationships/image" Target="../media/image105.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04.jpeg"/><Relationship Id="rId5" Type="http://schemas.openxmlformats.org/officeDocument/2006/relationships/image" Target="../media/image103.gif"/><Relationship Id="rId4" Type="http://schemas.openxmlformats.org/officeDocument/2006/relationships/image" Target="../media/image1.jpe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3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32.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1.jpeg"/><Relationship Id="rId7" Type="http://schemas.openxmlformats.org/officeDocument/2006/relationships/image" Target="../media/image114.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33.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jpeg"/><Relationship Id="rId7" Type="http://schemas.openxmlformats.org/officeDocument/2006/relationships/image" Target="../media/image119.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 Id="rId9" Type="http://schemas.openxmlformats.org/officeDocument/2006/relationships/image" Target="../media/image121.jpe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eg"/><Relationship Id="rId3" Type="http://schemas.openxmlformats.org/officeDocument/2006/relationships/image" Target="../media/image1.jpeg"/><Relationship Id="rId7" Type="http://schemas.openxmlformats.org/officeDocument/2006/relationships/image" Target="../media/image5.jpeg"/><Relationship Id="rId12" Type="http://schemas.openxmlformats.org/officeDocument/2006/relationships/image" Target="../media/image10.jpe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jpeg"/></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17.jpe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eg"/><Relationship Id="rId10" Type="http://schemas.openxmlformats.org/officeDocument/2006/relationships/image" Target="../media/image1.jpeg"/><Relationship Id="rId4" Type="http://schemas.openxmlformats.org/officeDocument/2006/relationships/image" Target="../media/image23.jpeg"/><Relationship Id="rId9" Type="http://schemas.openxmlformats.org/officeDocument/2006/relationships/image" Target="../media/image28.jpeg"/></Relationships>
</file>

<file path=ppt/slides/_rels/slide7.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0"/>
            <a:ext cx="9144000" cy="15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cs-CZ" altLang="cs-CZ"/>
          </a:p>
        </p:txBody>
      </p:sp>
      <p:sp>
        <p:nvSpPr>
          <p:cNvPr id="7" name="Text Box 4"/>
          <p:cNvSpPr txBox="1">
            <a:spLocks noChangeArrowheads="1"/>
          </p:cNvSpPr>
          <p:nvPr/>
        </p:nvSpPr>
        <p:spPr bwMode="auto">
          <a:xfrm>
            <a:off x="539750" y="333375"/>
            <a:ext cx="8135938" cy="3667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cs-CZ" altLang="cs-CZ"/>
          </a:p>
        </p:txBody>
      </p:sp>
      <p:pic>
        <p:nvPicPr>
          <p:cNvPr id="8"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496" y="5903502"/>
            <a:ext cx="4964838" cy="98188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0" name="Text Box 7"/>
          <p:cNvSpPr txBox="1">
            <a:spLocks noChangeArrowheads="1"/>
          </p:cNvSpPr>
          <p:nvPr/>
        </p:nvSpPr>
        <p:spPr bwMode="auto">
          <a:xfrm>
            <a:off x="2161270" y="5008091"/>
            <a:ext cx="4821460" cy="36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9pPr>
          </a:lstStyle>
          <a:p>
            <a:pPr eaLnBrk="1" hangingPunct="1">
              <a:buClrTx/>
              <a:buFontTx/>
              <a:buNone/>
            </a:pPr>
            <a:r>
              <a:rPr lang="cs-CZ" altLang="cs-CZ" dirty="0">
                <a:solidFill>
                  <a:srgbClr val="000000"/>
                </a:solidFill>
                <a:cs typeface="Arial" charset="0"/>
              </a:rPr>
              <a:t>Vytvořila: </a:t>
            </a:r>
            <a:r>
              <a:rPr lang="en-GB" altLang="cs-CZ" dirty="0">
                <a:solidFill>
                  <a:srgbClr val="000000"/>
                </a:solidFill>
                <a:cs typeface="Arial" charset="0"/>
              </a:rPr>
              <a:t>Mgr. </a:t>
            </a:r>
            <a:r>
              <a:rPr lang="cs-CZ" altLang="cs-CZ" dirty="0" smtClean="0">
                <a:solidFill>
                  <a:srgbClr val="000000"/>
                </a:solidFill>
                <a:cs typeface="Arial" charset="0"/>
              </a:rPr>
              <a:t>Kateřina Janotová, </a:t>
            </a:r>
            <a:r>
              <a:rPr lang="cs-CZ" altLang="cs-CZ" dirty="0" err="1" smtClean="0">
                <a:solidFill>
                  <a:srgbClr val="000000"/>
                </a:solidFill>
                <a:cs typeface="Arial" charset="0"/>
              </a:rPr>
              <a:t>Ph.D</a:t>
            </a:r>
            <a:endParaRPr lang="en-GB" altLang="cs-CZ" dirty="0">
              <a:solidFill>
                <a:srgbClr val="000000"/>
              </a:solidFill>
              <a:cs typeface="Arial" charset="0"/>
            </a:endParaRPr>
          </a:p>
        </p:txBody>
      </p:sp>
      <p:grpSp>
        <p:nvGrpSpPr>
          <p:cNvPr id="13" name="Group 10"/>
          <p:cNvGrpSpPr>
            <a:grpSpLocks/>
          </p:cNvGrpSpPr>
          <p:nvPr/>
        </p:nvGrpSpPr>
        <p:grpSpPr bwMode="auto">
          <a:xfrm>
            <a:off x="6632004" y="6145039"/>
            <a:ext cx="2476500" cy="668337"/>
            <a:chOff x="2200" y="3899"/>
            <a:chExt cx="1560" cy="421"/>
          </a:xfrm>
        </p:grpSpPr>
        <p:grpSp>
          <p:nvGrpSpPr>
            <p:cNvPr id="14" name="Group 11"/>
            <p:cNvGrpSpPr>
              <a:grpSpLocks/>
            </p:cNvGrpSpPr>
            <p:nvPr/>
          </p:nvGrpSpPr>
          <p:grpSpPr bwMode="auto">
            <a:xfrm>
              <a:off x="2488" y="3899"/>
              <a:ext cx="1272" cy="421"/>
              <a:chOff x="2488" y="3899"/>
              <a:chExt cx="1272" cy="421"/>
            </a:xfrm>
          </p:grpSpPr>
          <p:pic>
            <p:nvPicPr>
              <p:cNvPr id="16" name="Picture 1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757" y="3899"/>
                <a:ext cx="778" cy="31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grpSp>
            <p:nvGrpSpPr>
              <p:cNvPr id="17" name="Group 13"/>
              <p:cNvGrpSpPr>
                <a:grpSpLocks/>
              </p:cNvGrpSpPr>
              <p:nvPr/>
            </p:nvGrpSpPr>
            <p:grpSpPr bwMode="auto">
              <a:xfrm>
                <a:off x="2488" y="4090"/>
                <a:ext cx="1272" cy="230"/>
                <a:chOff x="2488" y="4090"/>
                <a:chExt cx="1272" cy="230"/>
              </a:xfrm>
            </p:grpSpPr>
            <p:sp>
              <p:nvSpPr>
                <p:cNvPr id="18" name="Rectangle 14"/>
                <p:cNvSpPr>
                  <a:spLocks noChangeArrowheads="1"/>
                </p:cNvSpPr>
                <p:nvPr/>
              </p:nvSpPr>
              <p:spPr bwMode="auto">
                <a:xfrm>
                  <a:off x="2488" y="4090"/>
                  <a:ext cx="1272" cy="23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9pPr>
                </a:lstStyle>
                <a:p>
                  <a:pPr algn="ctr" eaLnBrk="1" hangingPunct="1">
                    <a:spcBef>
                      <a:spcPts val="500"/>
                    </a:spcBef>
                    <a:spcAft>
                      <a:spcPts val="500"/>
                    </a:spcAft>
                    <a:buClrTx/>
                    <a:buFontTx/>
                    <a:buNone/>
                  </a:pPr>
                  <a:r>
                    <a:rPr lang="cs-CZ" altLang="cs-CZ" sz="800" dirty="0">
                      <a:solidFill>
                        <a:srgbClr val="404040"/>
                      </a:solidFill>
                      <a:latin typeface="Times New Roman" pitchFamily="18" charset="0"/>
                      <a:ea typeface="SimSun" pitchFamily="2" charset="-122"/>
                    </a:rPr>
                    <a:t>www.zivaveda.ivb.cz</a:t>
                  </a:r>
                </a:p>
                <a:p>
                  <a:pPr algn="ctr" eaLnBrk="1" hangingPunct="1">
                    <a:lnSpc>
                      <a:spcPct val="20000"/>
                    </a:lnSpc>
                    <a:spcBef>
                      <a:spcPts val="500"/>
                    </a:spcBef>
                    <a:spcAft>
                      <a:spcPts val="500"/>
                    </a:spcAft>
                    <a:buClrTx/>
                    <a:buFontTx/>
                    <a:buNone/>
                  </a:pPr>
                  <a:r>
                    <a:rPr lang="cs-CZ" altLang="cs-CZ" sz="800" dirty="0">
                      <a:solidFill>
                        <a:srgbClr val="404040"/>
                      </a:solidFill>
                      <a:latin typeface="Times New Roman" pitchFamily="18" charset="0"/>
                      <a:ea typeface="SimSun" pitchFamily="2" charset="-122"/>
                    </a:rPr>
                    <a:t>CZ.1.07/2.3.00/35.0026</a:t>
                  </a:r>
                  <a:r>
                    <a:rPr lang="fr-FR" altLang="cs-CZ" sz="800" dirty="0">
                      <a:solidFill>
                        <a:srgbClr val="404040"/>
                      </a:solidFill>
                      <a:latin typeface="Times New Roman" pitchFamily="18" charset="0"/>
                      <a:ea typeface="SimSun" pitchFamily="2" charset="-122"/>
                    </a:rPr>
                    <a:t> </a:t>
                  </a:r>
                  <a:r>
                    <a:rPr lang="cs-CZ" altLang="cs-CZ" sz="800" dirty="0">
                      <a:solidFill>
                        <a:srgbClr val="404040"/>
                      </a:solidFill>
                      <a:latin typeface="Times New Roman" pitchFamily="18" charset="0"/>
                      <a:ea typeface="SimSun" pitchFamily="2" charset="-122"/>
                    </a:rPr>
                    <a:t>Věda všemi smysly</a:t>
                  </a:r>
                </a:p>
              </p:txBody>
            </p:sp>
          </p:grpSp>
        </p:grpSp>
        <p:pic>
          <p:nvPicPr>
            <p:cNvPr id="15" name="Picture 1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200" y="3922"/>
              <a:ext cx="272" cy="35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grpSp>
      <p:sp>
        <p:nvSpPr>
          <p:cNvPr id="20" name="TextovéPole 19"/>
          <p:cNvSpPr txBox="1"/>
          <p:nvPr/>
        </p:nvSpPr>
        <p:spPr>
          <a:xfrm>
            <a:off x="815203" y="692651"/>
            <a:ext cx="7513595" cy="830997"/>
          </a:xfrm>
          <a:prstGeom prst="rect">
            <a:avLst/>
          </a:prstGeom>
          <a:noFill/>
        </p:spPr>
        <p:txBody>
          <a:bodyPr wrap="none" rtlCol="0">
            <a:spAutoFit/>
          </a:bodyPr>
          <a:lstStyle/>
          <a:p>
            <a:r>
              <a:rPr lang="cs-CZ" sz="4800" b="1" dirty="0" smtClean="0">
                <a:solidFill>
                  <a:srgbClr val="083C98"/>
                </a:solidFill>
                <a:latin typeface="Arial" panose="020B0604020202020204" pitchFamily="34" charset="0"/>
                <a:cs typeface="Arial" panose="020B0604020202020204" pitchFamily="34" charset="0"/>
              </a:rPr>
              <a:t>Komunikace mezi zvířaty</a:t>
            </a:r>
            <a:endParaRPr lang="cs-CZ" sz="4800" b="1" dirty="0">
              <a:solidFill>
                <a:srgbClr val="083C98"/>
              </a:solidFill>
              <a:latin typeface="Arial" panose="020B0604020202020204" pitchFamily="34" charset="0"/>
              <a:cs typeface="Arial" panose="020B0604020202020204" pitchFamily="34" charset="0"/>
            </a:endParaRPr>
          </a:p>
        </p:txBody>
      </p:sp>
      <p:grpSp>
        <p:nvGrpSpPr>
          <p:cNvPr id="28" name="Skupina 27"/>
          <p:cNvGrpSpPr/>
          <p:nvPr/>
        </p:nvGrpSpPr>
        <p:grpSpPr>
          <a:xfrm>
            <a:off x="-35496" y="1772816"/>
            <a:ext cx="9144000" cy="2788991"/>
            <a:chOff x="38079" y="1772816"/>
            <a:chExt cx="9144000" cy="2788991"/>
          </a:xfrm>
        </p:grpSpPr>
        <p:pic>
          <p:nvPicPr>
            <p:cNvPr id="3" name="Obrázek 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843808" y="1776228"/>
              <a:ext cx="1785768" cy="1315470"/>
            </a:xfrm>
            <a:prstGeom prst="rect">
              <a:avLst/>
            </a:prstGeom>
          </p:spPr>
        </p:pic>
        <p:sp>
          <p:nvSpPr>
            <p:cNvPr id="6" name="Rectangle 3"/>
            <p:cNvSpPr>
              <a:spLocks noChangeArrowheads="1"/>
            </p:cNvSpPr>
            <p:nvPr/>
          </p:nvSpPr>
          <p:spPr bwMode="auto">
            <a:xfrm>
              <a:off x="38079" y="1861576"/>
              <a:ext cx="9144000" cy="15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cs-CZ" altLang="cs-CZ"/>
            </a:p>
          </p:txBody>
        </p:sp>
        <p:pic>
          <p:nvPicPr>
            <p:cNvPr id="21" name="Obrázek 20"/>
            <p:cNvPicPr>
              <a:picLocks noChangeAspect="1"/>
            </p:cNvPicPr>
            <p:nvPr/>
          </p:nvPicPr>
          <p:blipFill rotWithShape="1">
            <a:blip r:embed="rId7" cstate="print">
              <a:extLst>
                <a:ext uri="{28A0092B-C50C-407E-A947-70E740481C1C}">
                  <a14:useLocalDpi xmlns:a14="http://schemas.microsoft.com/office/drawing/2010/main" xmlns="" val="0"/>
                </a:ext>
              </a:extLst>
            </a:blip>
            <a:srcRect l="2205" t="2961" r="1416" b="2816"/>
            <a:stretch/>
          </p:blipFill>
          <p:spPr>
            <a:xfrm>
              <a:off x="4763910" y="3241273"/>
              <a:ext cx="2016000" cy="1320534"/>
            </a:xfrm>
            <a:prstGeom prst="rect">
              <a:avLst/>
            </a:prstGeom>
          </p:spPr>
        </p:pic>
        <p:pic>
          <p:nvPicPr>
            <p:cNvPr id="9" name="Obrázek 8"/>
            <p:cNvPicPr>
              <a:picLocks noChangeAspect="1"/>
            </p:cNvPicPr>
            <p:nvPr/>
          </p:nvPicPr>
          <p:blipFill rotWithShape="1">
            <a:blip r:embed="rId8" cstate="print">
              <a:extLst>
                <a:ext uri="{28A0092B-C50C-407E-A947-70E740481C1C}">
                  <a14:useLocalDpi xmlns:a14="http://schemas.microsoft.com/office/drawing/2010/main" xmlns="" val="0"/>
                </a:ext>
              </a:extLst>
            </a:blip>
            <a:srcRect l="-2" r="12416"/>
            <a:stretch/>
          </p:blipFill>
          <p:spPr>
            <a:xfrm>
              <a:off x="6444392" y="1776228"/>
              <a:ext cx="1656000" cy="1315470"/>
            </a:xfrm>
            <a:prstGeom prst="rect">
              <a:avLst/>
            </a:prstGeom>
          </p:spPr>
        </p:pic>
        <p:pic>
          <p:nvPicPr>
            <p:cNvPr id="12" name="Obrázek 11"/>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6776024" y="3241273"/>
              <a:ext cx="1320534" cy="1320534"/>
            </a:xfrm>
            <a:prstGeom prst="rect">
              <a:avLst/>
            </a:prstGeom>
          </p:spPr>
        </p:pic>
        <p:pic>
          <p:nvPicPr>
            <p:cNvPr id="19" name="Obrázek 18"/>
            <p:cNvPicPr>
              <a:picLocks noChangeAspect="1"/>
            </p:cNvPicPr>
            <p:nvPr/>
          </p:nvPicPr>
          <p:blipFill rotWithShape="1">
            <a:blip r:embed="rId10" cstate="print">
              <a:extLst>
                <a:ext uri="{28A0092B-C50C-407E-A947-70E740481C1C}">
                  <a14:useLocalDpi xmlns:a14="http://schemas.microsoft.com/office/drawing/2010/main" xmlns="" val="0"/>
                </a:ext>
              </a:extLst>
            </a:blip>
            <a:srcRect l="5465" r="1657"/>
            <a:stretch/>
          </p:blipFill>
          <p:spPr>
            <a:xfrm>
              <a:off x="4608208" y="1776228"/>
              <a:ext cx="1836000" cy="1315470"/>
            </a:xfrm>
            <a:prstGeom prst="rect">
              <a:avLst/>
            </a:prstGeom>
          </p:spPr>
        </p:pic>
        <p:pic>
          <p:nvPicPr>
            <p:cNvPr id="22" name="Obrázek 21"/>
            <p:cNvPicPr>
              <a:picLocks noChangeAspect="1"/>
            </p:cNvPicPr>
            <p:nvPr/>
          </p:nvPicPr>
          <p:blipFill rotWithShape="1">
            <a:blip r:embed="rId11" cstate="print">
              <a:extLst>
                <a:ext uri="{28A0092B-C50C-407E-A947-70E740481C1C}">
                  <a14:useLocalDpi xmlns:a14="http://schemas.microsoft.com/office/drawing/2010/main" xmlns="" val="0"/>
                </a:ext>
              </a:extLst>
            </a:blip>
            <a:srcRect l="1471" r="-1471"/>
            <a:stretch/>
          </p:blipFill>
          <p:spPr>
            <a:xfrm>
              <a:off x="1115616" y="1772816"/>
              <a:ext cx="1867650" cy="1318882"/>
            </a:xfrm>
            <a:prstGeom prst="rect">
              <a:avLst/>
            </a:prstGeom>
          </p:spPr>
        </p:pic>
        <p:pic>
          <p:nvPicPr>
            <p:cNvPr id="2" name="Obrázek 1"/>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2878595" y="3241274"/>
              <a:ext cx="1905532" cy="1320533"/>
            </a:xfrm>
            <a:prstGeom prst="rect">
              <a:avLst/>
            </a:prstGeom>
          </p:spPr>
        </p:pic>
        <p:pic>
          <p:nvPicPr>
            <p:cNvPr id="24" name="Obrázek 23"/>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1115616" y="3241274"/>
              <a:ext cx="1762979" cy="1320533"/>
            </a:xfrm>
            <a:prstGeom prst="rect">
              <a:avLst/>
            </a:prstGeom>
          </p:spPr>
        </p:pic>
      </p:grpSp>
    </p:spTree>
    <p:extLst>
      <p:ext uri="{BB962C8B-B14F-4D97-AF65-F5344CB8AC3E}">
        <p14:creationId xmlns:p14="http://schemas.microsoft.com/office/powerpoint/2010/main" xmlns="" val="42534926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Přímá spojnice 5"/>
          <p:cNvCxnSpPr/>
          <p:nvPr/>
        </p:nvCxnSpPr>
        <p:spPr>
          <a:xfrm>
            <a:off x="-36512" y="908720"/>
            <a:ext cx="5320939" cy="0"/>
          </a:xfrm>
          <a:prstGeom prst="line">
            <a:avLst/>
          </a:prstGeom>
          <a:ln w="28575">
            <a:solidFill>
              <a:srgbClr val="083C98"/>
            </a:solidFill>
          </a:ln>
        </p:spPr>
        <p:style>
          <a:lnRef idx="1">
            <a:schemeClr val="accent1"/>
          </a:lnRef>
          <a:fillRef idx="0">
            <a:schemeClr val="accent1"/>
          </a:fillRef>
          <a:effectRef idx="0">
            <a:schemeClr val="accent1"/>
          </a:effectRef>
          <a:fontRef idx="minor">
            <a:schemeClr val="tx1"/>
          </a:fontRef>
        </p:style>
      </p:cxnSp>
      <p:pic>
        <p:nvPicPr>
          <p:cNvPr id="7"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40202" y="-27384"/>
            <a:ext cx="3740310" cy="7397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 name="TextovéPole 1"/>
          <p:cNvSpPr txBox="1"/>
          <p:nvPr/>
        </p:nvSpPr>
        <p:spPr>
          <a:xfrm>
            <a:off x="323528" y="-27384"/>
            <a:ext cx="5264409" cy="954107"/>
          </a:xfrm>
          <a:prstGeom prst="rect">
            <a:avLst/>
          </a:prstGeom>
          <a:noFill/>
        </p:spPr>
        <p:txBody>
          <a:bodyPr wrap="square" rtlCol="0">
            <a:spAutoFit/>
          </a:bodyPr>
          <a:lstStyle/>
          <a:p>
            <a:r>
              <a:rPr lang="cs-CZ" sz="2800" dirty="0" smtClean="0"/>
              <a:t>Výhody a nevýhody různých typů signálů</a:t>
            </a:r>
            <a:endParaRPr lang="cs-CZ" sz="2800" dirty="0"/>
          </a:p>
        </p:txBody>
      </p:sp>
      <p:graphicFrame>
        <p:nvGraphicFramePr>
          <p:cNvPr id="4" name="Tabulka 3"/>
          <p:cNvGraphicFramePr>
            <a:graphicFrameLocks noGrp="1"/>
          </p:cNvGraphicFramePr>
          <p:nvPr>
            <p:extLst>
              <p:ext uri="{D42A27DB-BD31-4B8C-83A1-F6EECF244321}">
                <p14:modId xmlns:p14="http://schemas.microsoft.com/office/powerpoint/2010/main" xmlns="" val="1759734238"/>
              </p:ext>
            </p:extLst>
          </p:nvPr>
        </p:nvGraphicFramePr>
        <p:xfrm>
          <a:off x="107504" y="1491064"/>
          <a:ext cx="9001000" cy="5308600"/>
        </p:xfrm>
        <a:graphic>
          <a:graphicData uri="http://schemas.openxmlformats.org/drawingml/2006/table">
            <a:tbl>
              <a:tblPr firstRow="1" bandRow="1">
                <a:tableStyleId>{2D5ABB26-0587-4C30-8999-92F81FD0307C}</a:tableStyleId>
              </a:tblPr>
              <a:tblGrid>
                <a:gridCol w="1440159"/>
                <a:gridCol w="3456385"/>
                <a:gridCol w="4104456"/>
              </a:tblGrid>
              <a:tr h="185420">
                <a:tc>
                  <a:txBody>
                    <a:bodyPr/>
                    <a:lstStyle/>
                    <a:p>
                      <a:pPr algn="ctr"/>
                      <a:r>
                        <a:rPr lang="cs-CZ" dirty="0" smtClean="0">
                          <a:solidFill>
                            <a:schemeClr val="tx1"/>
                          </a:solidFill>
                        </a:rPr>
                        <a:t>Typ signálu</a:t>
                      </a:r>
                      <a:endParaRPr lang="cs-CZ" dirty="0">
                        <a:solidFill>
                          <a:schemeClr val="tx1"/>
                        </a:solidFill>
                      </a:endParaRPr>
                    </a:p>
                  </a:txBody>
                  <a:tcPr>
                    <a:lnR w="12700" cap="flat" cmpd="sng" algn="ctr">
                      <a:solidFill>
                        <a:srgbClr val="083C98"/>
                      </a:solidFill>
                      <a:prstDash val="solid"/>
                      <a:round/>
                      <a:headEnd type="none" w="med" len="med"/>
                      <a:tailEnd type="none" w="med" len="med"/>
                    </a:lnR>
                    <a:lnB w="12700" cap="flat" cmpd="sng" algn="ctr">
                      <a:solidFill>
                        <a:srgbClr val="083C98"/>
                      </a:solidFill>
                      <a:prstDash val="solid"/>
                      <a:round/>
                      <a:headEnd type="none" w="med" len="med"/>
                      <a:tailEnd type="none" w="med" len="med"/>
                    </a:lnB>
                    <a:solidFill>
                      <a:schemeClr val="accent1">
                        <a:lumMod val="20000"/>
                        <a:lumOff val="80000"/>
                      </a:schemeClr>
                    </a:solidFill>
                  </a:tcPr>
                </a:tc>
                <a:tc>
                  <a:txBody>
                    <a:bodyPr/>
                    <a:lstStyle/>
                    <a:p>
                      <a:pPr algn="ctr"/>
                      <a:r>
                        <a:rPr lang="cs-CZ" dirty="0" smtClean="0">
                          <a:solidFill>
                            <a:schemeClr val="tx1"/>
                          </a:solidFill>
                        </a:rPr>
                        <a:t>Výhody</a:t>
                      </a:r>
                      <a:endParaRPr lang="cs-CZ" dirty="0">
                        <a:solidFill>
                          <a:schemeClr val="tx1"/>
                        </a:solidFill>
                      </a:endParaRPr>
                    </a:p>
                  </a:txBody>
                  <a:tcPr>
                    <a:lnL w="12700" cap="flat" cmpd="sng" algn="ctr">
                      <a:solidFill>
                        <a:srgbClr val="083C98"/>
                      </a:solidFill>
                      <a:prstDash val="solid"/>
                      <a:round/>
                      <a:headEnd type="none" w="med" len="med"/>
                      <a:tailEnd type="none" w="med" len="med"/>
                    </a:lnL>
                    <a:lnR w="12700" cap="flat" cmpd="sng" algn="ctr">
                      <a:solidFill>
                        <a:srgbClr val="083C98"/>
                      </a:solidFill>
                      <a:prstDash val="solid"/>
                      <a:round/>
                      <a:headEnd type="none" w="med" len="med"/>
                      <a:tailEnd type="none" w="med" len="med"/>
                    </a:lnR>
                    <a:lnB w="12700" cap="flat" cmpd="sng" algn="ctr">
                      <a:solidFill>
                        <a:srgbClr val="083C98"/>
                      </a:solidFill>
                      <a:prstDash val="solid"/>
                      <a:round/>
                      <a:headEnd type="none" w="med" len="med"/>
                      <a:tailEnd type="none" w="med" len="med"/>
                    </a:lnB>
                    <a:solidFill>
                      <a:schemeClr val="accent1">
                        <a:lumMod val="20000"/>
                        <a:lumOff val="80000"/>
                      </a:schemeClr>
                    </a:solidFill>
                  </a:tcPr>
                </a:tc>
                <a:tc>
                  <a:txBody>
                    <a:bodyPr/>
                    <a:lstStyle/>
                    <a:p>
                      <a:pPr algn="ctr"/>
                      <a:r>
                        <a:rPr lang="cs-CZ" dirty="0" smtClean="0">
                          <a:solidFill>
                            <a:schemeClr val="tx1"/>
                          </a:solidFill>
                        </a:rPr>
                        <a:t>Nevýhody</a:t>
                      </a:r>
                      <a:endParaRPr lang="cs-CZ" dirty="0">
                        <a:solidFill>
                          <a:schemeClr val="tx1"/>
                        </a:solidFill>
                      </a:endParaRPr>
                    </a:p>
                  </a:txBody>
                  <a:tcPr>
                    <a:lnL w="12700" cap="flat" cmpd="sng" algn="ctr">
                      <a:solidFill>
                        <a:srgbClr val="083C98"/>
                      </a:solidFill>
                      <a:prstDash val="solid"/>
                      <a:round/>
                      <a:headEnd type="none" w="med" len="med"/>
                      <a:tailEnd type="none" w="med" len="med"/>
                    </a:lnL>
                    <a:lnB w="12700" cap="flat" cmpd="sng" algn="ctr">
                      <a:solidFill>
                        <a:srgbClr val="083C98"/>
                      </a:solidFill>
                      <a:prstDash val="solid"/>
                      <a:round/>
                      <a:headEnd type="none" w="med" len="med"/>
                      <a:tailEnd type="none" w="med" len="med"/>
                    </a:lnB>
                    <a:solidFill>
                      <a:schemeClr val="accent1">
                        <a:lumMod val="20000"/>
                        <a:lumOff val="80000"/>
                      </a:schemeClr>
                    </a:solidFill>
                  </a:tcPr>
                </a:tc>
              </a:tr>
              <a:tr h="185420">
                <a:tc>
                  <a:txBody>
                    <a:bodyPr/>
                    <a:lstStyle/>
                    <a:p>
                      <a:pPr algn="ctr"/>
                      <a:r>
                        <a:rPr lang="cs-CZ" dirty="0" smtClean="0">
                          <a:solidFill>
                            <a:schemeClr val="tx1"/>
                          </a:solidFill>
                        </a:rPr>
                        <a:t>Vizuální</a:t>
                      </a:r>
                      <a:endParaRPr lang="cs-CZ" dirty="0">
                        <a:solidFill>
                          <a:schemeClr val="tx1"/>
                        </a:solidFill>
                      </a:endParaRPr>
                    </a:p>
                  </a:txBody>
                  <a:tcPr>
                    <a:lnR w="12700" cap="flat" cmpd="sng" algn="ctr">
                      <a:solidFill>
                        <a:srgbClr val="083C98"/>
                      </a:solidFill>
                      <a:prstDash val="solid"/>
                      <a:round/>
                      <a:headEnd type="none" w="med" len="med"/>
                      <a:tailEnd type="none" w="med" len="med"/>
                    </a:lnR>
                    <a:lnT w="12700" cap="flat" cmpd="sng" algn="ctr">
                      <a:solidFill>
                        <a:srgbClr val="083C98"/>
                      </a:solidFill>
                      <a:prstDash val="solid"/>
                      <a:round/>
                      <a:headEnd type="none" w="med" len="med"/>
                      <a:tailEnd type="none" w="med" len="med"/>
                    </a:lnT>
                    <a:lnB w="12700" cap="flat" cmpd="sng" algn="ctr">
                      <a:solidFill>
                        <a:srgbClr val="083C98"/>
                      </a:solidFill>
                      <a:prstDash val="solid"/>
                      <a:round/>
                      <a:headEnd type="none" w="med" len="med"/>
                      <a:tailEnd type="none" w="med" len="med"/>
                    </a:lnB>
                  </a:tcPr>
                </a:tc>
                <a:tc>
                  <a:txBody>
                    <a:bodyPr/>
                    <a:lstStyle/>
                    <a:p>
                      <a:r>
                        <a:rPr lang="cs-CZ" dirty="0" smtClean="0">
                          <a:solidFill>
                            <a:schemeClr val="tx1"/>
                          </a:solidFill>
                        </a:rPr>
                        <a:t>rychlá,</a:t>
                      </a:r>
                      <a:r>
                        <a:rPr lang="cs-CZ" baseline="0" dirty="0" smtClean="0">
                          <a:solidFill>
                            <a:schemeClr val="tx1"/>
                          </a:solidFill>
                        </a:rPr>
                        <a:t> může využívat i permanentní struktury (zbarvení, parohy)</a:t>
                      </a:r>
                      <a:endParaRPr lang="cs-CZ" dirty="0" smtClean="0">
                        <a:solidFill>
                          <a:schemeClr val="tx1"/>
                        </a:solidFill>
                      </a:endParaRPr>
                    </a:p>
                  </a:txBody>
                  <a:tcPr>
                    <a:lnL w="12700" cap="flat" cmpd="sng" algn="ctr">
                      <a:solidFill>
                        <a:srgbClr val="083C98"/>
                      </a:solidFill>
                      <a:prstDash val="solid"/>
                      <a:round/>
                      <a:headEnd type="none" w="med" len="med"/>
                      <a:tailEnd type="none" w="med" len="med"/>
                    </a:lnL>
                    <a:lnR w="12700" cap="flat" cmpd="sng" algn="ctr">
                      <a:solidFill>
                        <a:srgbClr val="083C98"/>
                      </a:solidFill>
                      <a:prstDash val="solid"/>
                      <a:round/>
                      <a:headEnd type="none" w="med" len="med"/>
                      <a:tailEnd type="none" w="med" len="med"/>
                    </a:lnR>
                    <a:lnT w="12700" cap="flat" cmpd="sng" algn="ctr">
                      <a:solidFill>
                        <a:srgbClr val="083C98"/>
                      </a:solidFill>
                      <a:prstDash val="solid"/>
                      <a:round/>
                      <a:headEnd type="none" w="med" len="med"/>
                      <a:tailEnd type="none" w="med" len="med"/>
                    </a:lnT>
                    <a:lnB w="12700" cap="flat" cmpd="sng" algn="ctr">
                      <a:solidFill>
                        <a:srgbClr val="083C98"/>
                      </a:solidFill>
                      <a:prstDash val="solid"/>
                      <a:round/>
                      <a:headEnd type="none" w="med" len="med"/>
                      <a:tailEnd type="none" w="med" len="med"/>
                    </a:lnB>
                  </a:tcPr>
                </a:tc>
                <a:tc>
                  <a:txBody>
                    <a:bodyPr/>
                    <a:lstStyle/>
                    <a:p>
                      <a:r>
                        <a:rPr lang="cs-CZ" dirty="0" smtClean="0">
                          <a:solidFill>
                            <a:schemeClr val="tx1"/>
                          </a:solidFill>
                        </a:rPr>
                        <a:t>jen</a:t>
                      </a:r>
                      <a:r>
                        <a:rPr lang="cs-CZ" baseline="0" dirty="0" smtClean="0">
                          <a:solidFill>
                            <a:schemeClr val="tx1"/>
                          </a:solidFill>
                        </a:rPr>
                        <a:t> za světla, n</a:t>
                      </a:r>
                      <a:r>
                        <a:rPr lang="cs-CZ" dirty="0" smtClean="0">
                          <a:solidFill>
                            <a:schemeClr val="tx1"/>
                          </a:solidFill>
                        </a:rPr>
                        <a:t>e přes terénní překážky, trvá jen po dobu kdy jedinec signalizuje, nebezpečí predace</a:t>
                      </a:r>
                      <a:endParaRPr lang="cs-CZ" dirty="0">
                        <a:solidFill>
                          <a:schemeClr val="tx1"/>
                        </a:solidFill>
                      </a:endParaRPr>
                    </a:p>
                  </a:txBody>
                  <a:tcPr>
                    <a:lnL w="12700" cap="flat" cmpd="sng" algn="ctr">
                      <a:solidFill>
                        <a:srgbClr val="083C98"/>
                      </a:solidFill>
                      <a:prstDash val="solid"/>
                      <a:round/>
                      <a:headEnd type="none" w="med" len="med"/>
                      <a:tailEnd type="none" w="med" len="med"/>
                    </a:lnL>
                    <a:lnT w="12700" cap="flat" cmpd="sng" algn="ctr">
                      <a:solidFill>
                        <a:srgbClr val="083C98"/>
                      </a:solidFill>
                      <a:prstDash val="solid"/>
                      <a:round/>
                      <a:headEnd type="none" w="med" len="med"/>
                      <a:tailEnd type="none" w="med" len="med"/>
                    </a:lnT>
                    <a:lnB w="12700" cap="flat" cmpd="sng" algn="ctr">
                      <a:solidFill>
                        <a:srgbClr val="083C98"/>
                      </a:solidFill>
                      <a:prstDash val="solid"/>
                      <a:round/>
                      <a:headEnd type="none" w="med" len="med"/>
                      <a:tailEnd type="none" w="med" len="med"/>
                    </a:lnB>
                  </a:tcPr>
                </a:tc>
              </a:tr>
              <a:tr h="348600">
                <a:tc>
                  <a:txBody>
                    <a:bodyPr/>
                    <a:lstStyle/>
                    <a:p>
                      <a:pPr algn="ctr"/>
                      <a:r>
                        <a:rPr lang="cs-CZ" dirty="0" smtClean="0">
                          <a:solidFill>
                            <a:schemeClr val="tx1"/>
                          </a:solidFill>
                        </a:rPr>
                        <a:t>Zvuková</a:t>
                      </a:r>
                      <a:endParaRPr lang="cs-CZ" dirty="0">
                        <a:solidFill>
                          <a:schemeClr val="tx1"/>
                        </a:solidFill>
                      </a:endParaRPr>
                    </a:p>
                  </a:txBody>
                  <a:tcPr>
                    <a:lnR w="12700" cap="flat" cmpd="sng" algn="ctr">
                      <a:solidFill>
                        <a:srgbClr val="083C98"/>
                      </a:solidFill>
                      <a:prstDash val="solid"/>
                      <a:round/>
                      <a:headEnd type="none" w="med" len="med"/>
                      <a:tailEnd type="none" w="med" len="med"/>
                    </a:lnR>
                    <a:lnT w="12700" cap="flat" cmpd="sng" algn="ctr">
                      <a:solidFill>
                        <a:srgbClr val="083C98"/>
                      </a:solidFill>
                      <a:prstDash val="solid"/>
                      <a:round/>
                      <a:headEnd type="none" w="med" len="med"/>
                      <a:tailEnd type="none" w="med" len="med"/>
                    </a:lnT>
                    <a:lnB w="12700" cap="flat" cmpd="sng" algn="ctr">
                      <a:solidFill>
                        <a:srgbClr val="083C98"/>
                      </a:solidFill>
                      <a:prstDash val="solid"/>
                      <a:round/>
                      <a:headEnd type="none" w="med" len="med"/>
                      <a:tailEnd type="none" w="med" len="med"/>
                    </a:lnB>
                  </a:tcPr>
                </a:tc>
                <a:tc>
                  <a:txBody>
                    <a:bodyPr/>
                    <a:lstStyle/>
                    <a:p>
                      <a:r>
                        <a:rPr lang="cs-CZ" dirty="0" smtClean="0">
                          <a:solidFill>
                            <a:schemeClr val="tx1"/>
                          </a:solidFill>
                        </a:rPr>
                        <a:t>rychlá, funguje i v</a:t>
                      </a:r>
                      <a:r>
                        <a:rPr lang="cs-CZ" baseline="0" dirty="0" smtClean="0">
                          <a:solidFill>
                            <a:schemeClr val="tx1"/>
                          </a:solidFill>
                        </a:rPr>
                        <a:t> noci, </a:t>
                      </a:r>
                      <a:r>
                        <a:rPr lang="cs-CZ" dirty="0" smtClean="0">
                          <a:solidFill>
                            <a:schemeClr val="tx1"/>
                          </a:solidFill>
                        </a:rPr>
                        <a:t>méně omezena překážkami v terénu</a:t>
                      </a:r>
                    </a:p>
                  </a:txBody>
                  <a:tcPr>
                    <a:lnL w="12700" cap="flat" cmpd="sng" algn="ctr">
                      <a:solidFill>
                        <a:srgbClr val="083C98"/>
                      </a:solidFill>
                      <a:prstDash val="solid"/>
                      <a:round/>
                      <a:headEnd type="none" w="med" len="med"/>
                      <a:tailEnd type="none" w="med" len="med"/>
                    </a:lnL>
                    <a:lnR w="12700" cap="flat" cmpd="sng" algn="ctr">
                      <a:solidFill>
                        <a:srgbClr val="083C98"/>
                      </a:solidFill>
                      <a:prstDash val="solid"/>
                      <a:round/>
                      <a:headEnd type="none" w="med" len="med"/>
                      <a:tailEnd type="none" w="med" len="med"/>
                    </a:lnR>
                    <a:lnT w="12700" cap="flat" cmpd="sng" algn="ctr">
                      <a:solidFill>
                        <a:srgbClr val="083C98"/>
                      </a:solidFill>
                      <a:prstDash val="solid"/>
                      <a:round/>
                      <a:headEnd type="none" w="med" len="med"/>
                      <a:tailEnd type="none" w="med" len="med"/>
                    </a:lnT>
                    <a:lnB w="12700" cap="flat" cmpd="sng" algn="ctr">
                      <a:solidFill>
                        <a:srgbClr val="083C98"/>
                      </a:solidFill>
                      <a:prstDash val="solid"/>
                      <a:round/>
                      <a:headEnd type="none" w="med" len="med"/>
                      <a:tailEnd type="none" w="med" len="med"/>
                    </a:lnB>
                  </a:tcPr>
                </a:tc>
                <a:tc>
                  <a:txBody>
                    <a:bodyPr/>
                    <a:lstStyle/>
                    <a:p>
                      <a:r>
                        <a:rPr lang="cs-CZ" dirty="0" smtClean="0">
                          <a:solidFill>
                            <a:schemeClr val="tx1"/>
                          </a:solidFill>
                        </a:rPr>
                        <a:t>rušení hlukem př. větru, trvá jen po dobu kdy jedinec signalizuje, nebezpečí predace</a:t>
                      </a:r>
                      <a:endParaRPr lang="cs-CZ" dirty="0">
                        <a:solidFill>
                          <a:schemeClr val="tx1"/>
                        </a:solidFill>
                      </a:endParaRPr>
                    </a:p>
                  </a:txBody>
                  <a:tcPr>
                    <a:lnL w="12700" cap="flat" cmpd="sng" algn="ctr">
                      <a:solidFill>
                        <a:srgbClr val="083C98"/>
                      </a:solidFill>
                      <a:prstDash val="solid"/>
                      <a:round/>
                      <a:headEnd type="none" w="med" len="med"/>
                      <a:tailEnd type="none" w="med" len="med"/>
                    </a:lnL>
                    <a:lnT w="12700" cap="flat" cmpd="sng" algn="ctr">
                      <a:solidFill>
                        <a:srgbClr val="083C98"/>
                      </a:solidFill>
                      <a:prstDash val="solid"/>
                      <a:round/>
                      <a:headEnd type="none" w="med" len="med"/>
                      <a:tailEnd type="none" w="med" len="med"/>
                    </a:lnT>
                    <a:lnB w="12700" cap="flat" cmpd="sng" algn="ctr">
                      <a:solidFill>
                        <a:srgbClr val="083C98"/>
                      </a:solidFill>
                      <a:prstDash val="solid"/>
                      <a:round/>
                      <a:headEnd type="none" w="med" len="med"/>
                      <a:tailEnd type="none" w="med" len="med"/>
                    </a:lnB>
                  </a:tcPr>
                </a:tc>
              </a:tr>
              <a:tr h="370840">
                <a:tc>
                  <a:txBody>
                    <a:bodyPr/>
                    <a:lstStyle/>
                    <a:p>
                      <a:pPr algn="ctr"/>
                      <a:r>
                        <a:rPr lang="cs-CZ" dirty="0" smtClean="0">
                          <a:solidFill>
                            <a:schemeClr val="tx1"/>
                          </a:solidFill>
                        </a:rPr>
                        <a:t>Dotyková</a:t>
                      </a:r>
                      <a:endParaRPr lang="cs-CZ" dirty="0">
                        <a:solidFill>
                          <a:schemeClr val="tx1"/>
                        </a:solidFill>
                      </a:endParaRPr>
                    </a:p>
                  </a:txBody>
                  <a:tcPr>
                    <a:lnR w="12700" cap="flat" cmpd="sng" algn="ctr">
                      <a:solidFill>
                        <a:srgbClr val="083C98"/>
                      </a:solidFill>
                      <a:prstDash val="solid"/>
                      <a:round/>
                      <a:headEnd type="none" w="med" len="med"/>
                      <a:tailEnd type="none" w="med" len="med"/>
                    </a:lnR>
                    <a:lnT w="12700" cap="flat" cmpd="sng" algn="ctr">
                      <a:solidFill>
                        <a:srgbClr val="083C98"/>
                      </a:solidFill>
                      <a:prstDash val="solid"/>
                      <a:round/>
                      <a:headEnd type="none" w="med" len="med"/>
                      <a:tailEnd type="none" w="med" len="med"/>
                    </a:lnT>
                    <a:lnB w="12700" cap="flat" cmpd="sng" algn="ctr">
                      <a:solidFill>
                        <a:srgbClr val="083C98"/>
                      </a:solidFill>
                      <a:prstDash val="solid"/>
                      <a:round/>
                      <a:headEnd type="none" w="med" len="med"/>
                      <a:tailEnd type="none" w="med" len="med"/>
                    </a:lnB>
                  </a:tcPr>
                </a:tc>
                <a:tc>
                  <a:txBody>
                    <a:bodyPr/>
                    <a:lstStyle/>
                    <a:p>
                      <a:r>
                        <a:rPr lang="cs-CZ" dirty="0" smtClean="0">
                          <a:solidFill>
                            <a:schemeClr val="tx1"/>
                          </a:solidFill>
                        </a:rPr>
                        <a:t>rychlá, funguje i</a:t>
                      </a:r>
                      <a:r>
                        <a:rPr lang="cs-CZ" baseline="0" dirty="0" smtClean="0">
                          <a:solidFill>
                            <a:schemeClr val="tx1"/>
                          </a:solidFill>
                        </a:rPr>
                        <a:t> </a:t>
                      </a:r>
                      <a:r>
                        <a:rPr lang="cs-CZ" dirty="0" smtClean="0">
                          <a:solidFill>
                            <a:schemeClr val="tx1"/>
                          </a:solidFill>
                        </a:rPr>
                        <a:t>v</a:t>
                      </a:r>
                      <a:r>
                        <a:rPr lang="cs-CZ" baseline="0" dirty="0" smtClean="0">
                          <a:solidFill>
                            <a:schemeClr val="tx1"/>
                          </a:solidFill>
                        </a:rPr>
                        <a:t> noci</a:t>
                      </a:r>
                      <a:endParaRPr lang="cs-CZ" dirty="0" smtClean="0">
                        <a:solidFill>
                          <a:schemeClr val="tx1"/>
                        </a:solidFill>
                      </a:endParaRPr>
                    </a:p>
                  </a:txBody>
                  <a:tcPr>
                    <a:lnL w="12700" cap="flat" cmpd="sng" algn="ctr">
                      <a:solidFill>
                        <a:srgbClr val="083C98"/>
                      </a:solidFill>
                      <a:prstDash val="solid"/>
                      <a:round/>
                      <a:headEnd type="none" w="med" len="med"/>
                      <a:tailEnd type="none" w="med" len="med"/>
                    </a:lnL>
                    <a:lnR w="12700" cap="flat" cmpd="sng" algn="ctr">
                      <a:solidFill>
                        <a:srgbClr val="083C98"/>
                      </a:solidFill>
                      <a:prstDash val="solid"/>
                      <a:round/>
                      <a:headEnd type="none" w="med" len="med"/>
                      <a:tailEnd type="none" w="med" len="med"/>
                    </a:lnR>
                    <a:lnT w="12700" cap="flat" cmpd="sng" algn="ctr">
                      <a:solidFill>
                        <a:srgbClr val="083C98"/>
                      </a:solidFill>
                      <a:prstDash val="solid"/>
                      <a:round/>
                      <a:headEnd type="none" w="med" len="med"/>
                      <a:tailEnd type="none" w="med" len="med"/>
                    </a:lnT>
                    <a:lnB w="12700" cap="flat" cmpd="sng" algn="ctr">
                      <a:solidFill>
                        <a:srgbClr val="083C98"/>
                      </a:solidFill>
                      <a:prstDash val="solid"/>
                      <a:round/>
                      <a:headEnd type="none" w="med" len="med"/>
                      <a:tailEnd type="none" w="med" len="med"/>
                    </a:lnB>
                  </a:tcPr>
                </a:tc>
                <a:tc>
                  <a:txBody>
                    <a:bodyPr/>
                    <a:lstStyle/>
                    <a:p>
                      <a:r>
                        <a:rPr lang="cs-CZ" dirty="0" smtClean="0">
                          <a:solidFill>
                            <a:schemeClr val="tx1"/>
                          </a:solidFill>
                        </a:rPr>
                        <a:t>jen při přímém</a:t>
                      </a:r>
                      <a:r>
                        <a:rPr lang="cs-CZ" baseline="0" dirty="0" smtClean="0">
                          <a:solidFill>
                            <a:schemeClr val="tx1"/>
                          </a:solidFill>
                        </a:rPr>
                        <a:t> kontaktu, nižší informační obsah</a:t>
                      </a:r>
                      <a:endParaRPr lang="cs-CZ" dirty="0">
                        <a:solidFill>
                          <a:schemeClr val="tx1"/>
                        </a:solidFill>
                      </a:endParaRPr>
                    </a:p>
                  </a:txBody>
                  <a:tcPr>
                    <a:lnL w="12700" cap="flat" cmpd="sng" algn="ctr">
                      <a:solidFill>
                        <a:srgbClr val="083C98"/>
                      </a:solidFill>
                      <a:prstDash val="solid"/>
                      <a:round/>
                      <a:headEnd type="none" w="med" len="med"/>
                      <a:tailEnd type="none" w="med" len="med"/>
                    </a:lnL>
                    <a:lnT w="12700" cap="flat" cmpd="sng" algn="ctr">
                      <a:solidFill>
                        <a:srgbClr val="083C98"/>
                      </a:solidFill>
                      <a:prstDash val="solid"/>
                      <a:round/>
                      <a:headEnd type="none" w="med" len="med"/>
                      <a:tailEnd type="none" w="med" len="med"/>
                    </a:lnT>
                    <a:lnB w="12700" cap="flat" cmpd="sng" algn="ctr">
                      <a:solidFill>
                        <a:srgbClr val="083C98"/>
                      </a:solidFill>
                      <a:prstDash val="solid"/>
                      <a:round/>
                      <a:headEnd type="none" w="med" len="med"/>
                      <a:tailEnd type="none" w="med" len="med"/>
                    </a:lnB>
                  </a:tcPr>
                </a:tc>
              </a:tr>
              <a:tr h="370840">
                <a:tc>
                  <a:txBody>
                    <a:bodyPr/>
                    <a:lstStyle/>
                    <a:p>
                      <a:pPr algn="ctr"/>
                      <a:r>
                        <a:rPr lang="cs-CZ" dirty="0" smtClean="0">
                          <a:solidFill>
                            <a:schemeClr val="tx1"/>
                          </a:solidFill>
                        </a:rPr>
                        <a:t>Pachová</a:t>
                      </a:r>
                      <a:endParaRPr lang="cs-CZ" dirty="0">
                        <a:solidFill>
                          <a:schemeClr val="tx1"/>
                        </a:solidFill>
                      </a:endParaRPr>
                    </a:p>
                  </a:txBody>
                  <a:tcPr>
                    <a:lnR w="12700" cap="flat" cmpd="sng" algn="ctr">
                      <a:solidFill>
                        <a:srgbClr val="083C98"/>
                      </a:solidFill>
                      <a:prstDash val="solid"/>
                      <a:round/>
                      <a:headEnd type="none" w="med" len="med"/>
                      <a:tailEnd type="none" w="med" len="med"/>
                    </a:lnR>
                    <a:lnT w="12700" cap="flat" cmpd="sng" algn="ctr">
                      <a:solidFill>
                        <a:srgbClr val="083C98"/>
                      </a:solidFill>
                      <a:prstDash val="solid"/>
                      <a:round/>
                      <a:headEnd type="none" w="med" len="med"/>
                      <a:tailEnd type="none" w="med" len="med"/>
                    </a:lnT>
                    <a:lnB w="12700" cap="flat" cmpd="sng" algn="ctr">
                      <a:solidFill>
                        <a:srgbClr val="083C98"/>
                      </a:solidFill>
                      <a:prstDash val="solid"/>
                      <a:round/>
                      <a:headEnd type="none" w="med" len="med"/>
                      <a:tailEnd type="none" w="med" len="med"/>
                    </a:lnB>
                  </a:tcPr>
                </a:tc>
                <a:tc>
                  <a:txBody>
                    <a:bodyPr/>
                    <a:lstStyle/>
                    <a:p>
                      <a:r>
                        <a:rPr lang="cs-CZ" dirty="0" smtClean="0">
                          <a:solidFill>
                            <a:schemeClr val="tx1"/>
                          </a:solidFill>
                        </a:rPr>
                        <a:t>funguje i v noci a přes překážky, značka trvá i v nepřítomnosti signalizujícího jedince, nízké riziko predace</a:t>
                      </a:r>
                    </a:p>
                  </a:txBody>
                  <a:tcPr>
                    <a:lnL w="12700" cap="flat" cmpd="sng" algn="ctr">
                      <a:solidFill>
                        <a:srgbClr val="083C98"/>
                      </a:solidFill>
                      <a:prstDash val="solid"/>
                      <a:round/>
                      <a:headEnd type="none" w="med" len="med"/>
                      <a:tailEnd type="none" w="med" len="med"/>
                    </a:lnL>
                    <a:lnR w="12700" cap="flat" cmpd="sng" algn="ctr">
                      <a:solidFill>
                        <a:srgbClr val="083C98"/>
                      </a:solidFill>
                      <a:prstDash val="solid"/>
                      <a:round/>
                      <a:headEnd type="none" w="med" len="med"/>
                      <a:tailEnd type="none" w="med" len="med"/>
                    </a:lnR>
                    <a:lnT w="12700" cap="flat" cmpd="sng" algn="ctr">
                      <a:solidFill>
                        <a:srgbClr val="083C98"/>
                      </a:solidFill>
                      <a:prstDash val="solid"/>
                      <a:round/>
                      <a:headEnd type="none" w="med" len="med"/>
                      <a:tailEnd type="none" w="med" len="med"/>
                    </a:lnT>
                    <a:lnB w="12700" cap="flat" cmpd="sng" algn="ctr">
                      <a:solidFill>
                        <a:srgbClr val="083C98"/>
                      </a:solidFill>
                      <a:prstDash val="solid"/>
                      <a:round/>
                      <a:headEnd type="none" w="med" len="med"/>
                      <a:tailEnd type="none" w="med" len="med"/>
                    </a:lnB>
                  </a:tcPr>
                </a:tc>
                <a:tc>
                  <a:txBody>
                    <a:bodyPr/>
                    <a:lstStyle/>
                    <a:p>
                      <a:r>
                        <a:rPr lang="cs-CZ" dirty="0" smtClean="0">
                          <a:solidFill>
                            <a:schemeClr val="tx1"/>
                          </a:solidFill>
                        </a:rPr>
                        <a:t>pomalé šíření,</a:t>
                      </a:r>
                      <a:r>
                        <a:rPr lang="cs-CZ" baseline="0" dirty="0" smtClean="0">
                          <a:solidFill>
                            <a:schemeClr val="tx1"/>
                          </a:solidFill>
                        </a:rPr>
                        <a:t> pokud je signál trvanlivý</a:t>
                      </a:r>
                      <a:r>
                        <a:rPr lang="cs-CZ" dirty="0" smtClean="0">
                          <a:solidFill>
                            <a:schemeClr val="tx1"/>
                          </a:solidFill>
                        </a:rPr>
                        <a:t>,</a:t>
                      </a:r>
                      <a:r>
                        <a:rPr lang="cs-CZ" baseline="0" dirty="0" smtClean="0">
                          <a:solidFill>
                            <a:schemeClr val="tx1"/>
                          </a:solidFill>
                        </a:rPr>
                        <a:t> </a:t>
                      </a:r>
                      <a:r>
                        <a:rPr lang="cs-CZ" dirty="0" smtClean="0">
                          <a:solidFill>
                            <a:schemeClr val="tx1"/>
                          </a:solidFill>
                        </a:rPr>
                        <a:t>nemusí již být aktuální</a:t>
                      </a:r>
                      <a:endParaRPr lang="cs-CZ" dirty="0">
                        <a:solidFill>
                          <a:schemeClr val="tx1"/>
                        </a:solidFill>
                      </a:endParaRPr>
                    </a:p>
                  </a:txBody>
                  <a:tcPr>
                    <a:lnL w="12700" cap="flat" cmpd="sng" algn="ctr">
                      <a:solidFill>
                        <a:srgbClr val="083C98"/>
                      </a:solidFill>
                      <a:prstDash val="solid"/>
                      <a:round/>
                      <a:headEnd type="none" w="med" len="med"/>
                      <a:tailEnd type="none" w="med" len="med"/>
                    </a:lnL>
                    <a:lnT w="12700" cap="flat" cmpd="sng" algn="ctr">
                      <a:solidFill>
                        <a:srgbClr val="083C98"/>
                      </a:solidFill>
                      <a:prstDash val="solid"/>
                      <a:round/>
                      <a:headEnd type="none" w="med" len="med"/>
                      <a:tailEnd type="none" w="med" len="med"/>
                    </a:lnT>
                    <a:lnB w="12700" cap="flat" cmpd="sng" algn="ctr">
                      <a:solidFill>
                        <a:srgbClr val="083C98"/>
                      </a:solidFill>
                      <a:prstDash val="solid"/>
                      <a:round/>
                      <a:headEnd type="none" w="med" len="med"/>
                      <a:tailEnd type="none" w="med" len="med"/>
                    </a:lnB>
                  </a:tcPr>
                </a:tc>
              </a:tr>
              <a:tr h="370840">
                <a:tc>
                  <a:txBody>
                    <a:bodyPr/>
                    <a:lstStyle/>
                    <a:p>
                      <a:pPr algn="ctr"/>
                      <a:r>
                        <a:rPr lang="cs-CZ" dirty="0" smtClean="0">
                          <a:solidFill>
                            <a:schemeClr val="tx1"/>
                          </a:solidFill>
                        </a:rPr>
                        <a:t>Vibrační</a:t>
                      </a:r>
                      <a:endParaRPr lang="cs-CZ" dirty="0">
                        <a:solidFill>
                          <a:schemeClr val="tx1"/>
                        </a:solidFill>
                      </a:endParaRPr>
                    </a:p>
                  </a:txBody>
                  <a:tcPr>
                    <a:lnR w="12700" cap="flat" cmpd="sng" algn="ctr">
                      <a:solidFill>
                        <a:srgbClr val="083C98"/>
                      </a:solidFill>
                      <a:prstDash val="solid"/>
                      <a:round/>
                      <a:headEnd type="none" w="med" len="med"/>
                      <a:tailEnd type="none" w="med" len="med"/>
                    </a:lnR>
                    <a:lnT w="12700" cap="flat" cmpd="sng" algn="ctr">
                      <a:solidFill>
                        <a:srgbClr val="083C98"/>
                      </a:solidFill>
                      <a:prstDash val="solid"/>
                      <a:round/>
                      <a:headEnd type="none" w="med" len="med"/>
                      <a:tailEnd type="none" w="med" len="med"/>
                    </a:lnT>
                    <a:lnB w="12700" cap="flat" cmpd="sng" algn="ctr">
                      <a:solidFill>
                        <a:srgbClr val="083C98"/>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solidFill>
                            <a:schemeClr val="tx1"/>
                          </a:solidFill>
                        </a:rPr>
                        <a:t>rychlá, funguje i v</a:t>
                      </a:r>
                      <a:r>
                        <a:rPr lang="cs-CZ" baseline="0" dirty="0" smtClean="0">
                          <a:solidFill>
                            <a:schemeClr val="tx1"/>
                          </a:solidFill>
                        </a:rPr>
                        <a:t> noci, neomezena</a:t>
                      </a:r>
                      <a:r>
                        <a:rPr lang="cs-CZ" dirty="0" smtClean="0">
                          <a:solidFill>
                            <a:schemeClr val="tx1"/>
                          </a:solidFill>
                        </a:rPr>
                        <a:t> překážkami v terénu</a:t>
                      </a:r>
                    </a:p>
                  </a:txBody>
                  <a:tcPr>
                    <a:lnL w="12700" cap="flat" cmpd="sng" algn="ctr">
                      <a:solidFill>
                        <a:srgbClr val="083C98"/>
                      </a:solidFill>
                      <a:prstDash val="solid"/>
                      <a:round/>
                      <a:headEnd type="none" w="med" len="med"/>
                      <a:tailEnd type="none" w="med" len="med"/>
                    </a:lnL>
                    <a:lnR w="12700" cap="flat" cmpd="sng" algn="ctr">
                      <a:solidFill>
                        <a:srgbClr val="083C98"/>
                      </a:solidFill>
                      <a:prstDash val="solid"/>
                      <a:round/>
                      <a:headEnd type="none" w="med" len="med"/>
                      <a:tailEnd type="none" w="med" len="med"/>
                    </a:lnR>
                    <a:lnT w="12700" cap="flat" cmpd="sng" algn="ctr">
                      <a:solidFill>
                        <a:srgbClr val="083C98"/>
                      </a:solidFill>
                      <a:prstDash val="solid"/>
                      <a:round/>
                      <a:headEnd type="none" w="med" len="med"/>
                      <a:tailEnd type="none" w="med" len="med"/>
                    </a:lnT>
                    <a:lnB w="12700" cap="flat" cmpd="sng" algn="ctr">
                      <a:solidFill>
                        <a:srgbClr val="083C98"/>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solidFill>
                            <a:schemeClr val="tx1"/>
                          </a:solidFill>
                        </a:rPr>
                        <a:t>nebezpečí predace, trvá jen po dobu kdy jedinec signalizuje</a:t>
                      </a:r>
                    </a:p>
                    <a:p>
                      <a:endParaRPr lang="cs-CZ" dirty="0">
                        <a:solidFill>
                          <a:schemeClr val="tx1"/>
                        </a:solidFill>
                      </a:endParaRPr>
                    </a:p>
                  </a:txBody>
                  <a:tcPr>
                    <a:lnL w="12700" cap="flat" cmpd="sng" algn="ctr">
                      <a:solidFill>
                        <a:srgbClr val="083C98"/>
                      </a:solidFill>
                      <a:prstDash val="solid"/>
                      <a:round/>
                      <a:headEnd type="none" w="med" len="med"/>
                      <a:tailEnd type="none" w="med" len="med"/>
                    </a:lnL>
                    <a:lnT w="12700" cap="flat" cmpd="sng" algn="ctr">
                      <a:solidFill>
                        <a:srgbClr val="083C98"/>
                      </a:solidFill>
                      <a:prstDash val="solid"/>
                      <a:round/>
                      <a:headEnd type="none" w="med" len="med"/>
                      <a:tailEnd type="none" w="med" len="med"/>
                    </a:lnT>
                    <a:lnB w="12700" cap="flat" cmpd="sng" algn="ctr">
                      <a:solidFill>
                        <a:srgbClr val="083C98"/>
                      </a:solidFill>
                      <a:prstDash val="solid"/>
                      <a:round/>
                      <a:headEnd type="none" w="med" len="med"/>
                      <a:tailEnd type="none" w="med" len="med"/>
                    </a:lnB>
                  </a:tcPr>
                </a:tc>
              </a:tr>
              <a:tr h="370840">
                <a:tc>
                  <a:txBody>
                    <a:bodyPr/>
                    <a:lstStyle/>
                    <a:p>
                      <a:pPr algn="ctr"/>
                      <a:r>
                        <a:rPr lang="cs-CZ" dirty="0" smtClean="0">
                          <a:solidFill>
                            <a:schemeClr val="tx1"/>
                          </a:solidFill>
                        </a:rPr>
                        <a:t>Elektrická</a:t>
                      </a:r>
                      <a:endParaRPr lang="cs-CZ" dirty="0">
                        <a:solidFill>
                          <a:schemeClr val="tx1"/>
                        </a:solidFill>
                      </a:endParaRPr>
                    </a:p>
                  </a:txBody>
                  <a:tcPr>
                    <a:lnR w="12700" cap="flat" cmpd="sng" algn="ctr">
                      <a:solidFill>
                        <a:srgbClr val="083C98"/>
                      </a:solidFill>
                      <a:prstDash val="solid"/>
                      <a:round/>
                      <a:headEnd type="none" w="med" len="med"/>
                      <a:tailEnd type="none" w="med" len="med"/>
                    </a:lnR>
                    <a:lnT w="12700" cap="flat" cmpd="sng" algn="ctr">
                      <a:solidFill>
                        <a:srgbClr val="083C98"/>
                      </a:solidFill>
                      <a:prstDash val="solid"/>
                      <a:round/>
                      <a:headEnd type="none" w="med" len="med"/>
                      <a:tailEnd type="none" w="med" len="med"/>
                    </a:lnT>
                  </a:tcPr>
                </a:tc>
                <a:tc gridSpan="2">
                  <a:txBody>
                    <a:bodyPr/>
                    <a:lstStyle/>
                    <a:p>
                      <a:r>
                        <a:rPr lang="cs-CZ" dirty="0" smtClean="0">
                          <a:solidFill>
                            <a:schemeClr val="tx1"/>
                          </a:solidFill>
                        </a:rPr>
                        <a:t>podobně jako zvuková, jen má menší dosah</a:t>
                      </a:r>
                    </a:p>
                  </a:txBody>
                  <a:tcPr>
                    <a:lnL w="12700" cap="flat" cmpd="sng" algn="ctr">
                      <a:solidFill>
                        <a:srgbClr val="083C98"/>
                      </a:solidFill>
                      <a:prstDash val="solid"/>
                      <a:round/>
                      <a:headEnd type="none" w="med" len="med"/>
                      <a:tailEnd type="none" w="med" len="med"/>
                    </a:lnL>
                    <a:lnT w="12700" cap="flat" cmpd="sng" algn="ctr">
                      <a:solidFill>
                        <a:srgbClr val="083C98"/>
                      </a:solidFill>
                      <a:prstDash val="solid"/>
                      <a:round/>
                      <a:headEnd type="none" w="med" len="med"/>
                      <a:tailEnd type="none" w="med" len="med"/>
                    </a:lnT>
                  </a:tcPr>
                </a:tc>
                <a:tc hMerge="1">
                  <a:txBody>
                    <a:bodyPr/>
                    <a:lstStyle/>
                    <a:p>
                      <a:endParaRPr lang="cs-CZ" dirty="0">
                        <a:solidFill>
                          <a:schemeClr val="tx1"/>
                        </a:solidFill>
                      </a:endParaRPr>
                    </a:p>
                  </a:txBody>
                  <a:tcPr>
                    <a:lnL w="12700" cap="flat" cmpd="sng" algn="ctr">
                      <a:solidFill>
                        <a:srgbClr val="083C98"/>
                      </a:solidFill>
                      <a:prstDash val="solid"/>
                      <a:round/>
                      <a:headEnd type="none" w="med" len="med"/>
                      <a:tailEnd type="none" w="med" len="med"/>
                    </a:lnL>
                    <a:lnT w="12700" cap="flat" cmpd="sng" algn="ctr">
                      <a:solidFill>
                        <a:srgbClr val="083C98"/>
                      </a:solidFill>
                      <a:prstDash val="solid"/>
                      <a:round/>
                      <a:headEnd type="none" w="med" len="med"/>
                      <a:tailEnd type="none" w="med" len="med"/>
                    </a:lnT>
                  </a:tcPr>
                </a:tc>
              </a:tr>
            </a:tbl>
          </a:graphicData>
        </a:graphic>
      </p:graphicFrame>
    </p:spTree>
    <p:extLst>
      <p:ext uri="{BB962C8B-B14F-4D97-AF65-F5344CB8AC3E}">
        <p14:creationId xmlns:p14="http://schemas.microsoft.com/office/powerpoint/2010/main" xmlns="" val="3163297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6512" y="116632"/>
            <a:ext cx="5571237" cy="646331"/>
          </a:xfrm>
          <a:prstGeom prst="rect">
            <a:avLst/>
          </a:prstGeom>
          <a:noFill/>
        </p:spPr>
        <p:txBody>
          <a:bodyPr wrap="square" rtlCol="0">
            <a:spAutoFit/>
          </a:bodyPr>
          <a:lstStyle/>
          <a:p>
            <a:r>
              <a:rPr lang="cs-CZ" sz="3600" dirty="0" smtClean="0">
                <a:latin typeface="Arial" panose="020B0604020202020204" pitchFamily="34" charset="0"/>
                <a:cs typeface="Arial" panose="020B0604020202020204" pitchFamily="34" charset="0"/>
              </a:rPr>
              <a:t>O čem si zvířata „povídají“</a:t>
            </a:r>
            <a:endParaRPr lang="cs-CZ" sz="3600" dirty="0">
              <a:latin typeface="Arial" panose="020B0604020202020204" pitchFamily="34" charset="0"/>
              <a:cs typeface="Arial" panose="020B0604020202020204" pitchFamily="34" charset="0"/>
            </a:endParaRPr>
          </a:p>
        </p:txBody>
      </p:sp>
      <p:sp>
        <p:nvSpPr>
          <p:cNvPr id="6" name="TextovéPole 5"/>
          <p:cNvSpPr txBox="1"/>
          <p:nvPr/>
        </p:nvSpPr>
        <p:spPr>
          <a:xfrm>
            <a:off x="305363" y="951111"/>
            <a:ext cx="2318594" cy="461665"/>
          </a:xfrm>
          <a:prstGeom prst="rect">
            <a:avLst/>
          </a:prstGeom>
          <a:noFill/>
        </p:spPr>
        <p:txBody>
          <a:bodyPr wrap="square" rtlCol="0">
            <a:spAutoFit/>
          </a:bodyPr>
          <a:lstStyle/>
          <a:p>
            <a:r>
              <a:rPr lang="cs-CZ" sz="2400" dirty="0" smtClean="0"/>
              <a:t>Rozmnožování</a:t>
            </a:r>
            <a:endParaRPr lang="cs-CZ" sz="2400" dirty="0"/>
          </a:p>
        </p:txBody>
      </p:sp>
      <p:cxnSp>
        <p:nvCxnSpPr>
          <p:cNvPr id="27" name="Přímá spojnice 26"/>
          <p:cNvCxnSpPr/>
          <p:nvPr/>
        </p:nvCxnSpPr>
        <p:spPr>
          <a:xfrm>
            <a:off x="-36512" y="764704"/>
            <a:ext cx="5320939" cy="0"/>
          </a:xfrm>
          <a:prstGeom prst="line">
            <a:avLst/>
          </a:prstGeom>
          <a:ln w="28575">
            <a:solidFill>
              <a:srgbClr val="083C98"/>
            </a:solidFill>
          </a:ln>
        </p:spPr>
        <p:style>
          <a:lnRef idx="1">
            <a:schemeClr val="accent1"/>
          </a:lnRef>
          <a:fillRef idx="0">
            <a:schemeClr val="accent1"/>
          </a:fillRef>
          <a:effectRef idx="0">
            <a:schemeClr val="accent1"/>
          </a:effectRef>
          <a:fontRef idx="minor">
            <a:schemeClr val="tx1"/>
          </a:fontRef>
        </p:style>
      </p:cxnSp>
      <p:pic>
        <p:nvPicPr>
          <p:cNvPr id="28"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40202" y="-27384"/>
            <a:ext cx="3740310" cy="7397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3" name="TextovéPole 2"/>
          <p:cNvSpPr txBox="1"/>
          <p:nvPr/>
        </p:nvSpPr>
        <p:spPr>
          <a:xfrm>
            <a:off x="305363" y="1482743"/>
            <a:ext cx="3736920" cy="369332"/>
          </a:xfrm>
          <a:prstGeom prst="rect">
            <a:avLst/>
          </a:prstGeom>
          <a:noFill/>
        </p:spPr>
        <p:txBody>
          <a:bodyPr wrap="none" rtlCol="0">
            <a:spAutoFit/>
          </a:bodyPr>
          <a:lstStyle/>
          <a:p>
            <a:r>
              <a:rPr lang="cs-CZ" dirty="0" smtClean="0"/>
              <a:t>nalezení rozmnožovacího partnera</a:t>
            </a:r>
            <a:endParaRPr lang="cs-CZ" dirty="0"/>
          </a:p>
        </p:txBody>
      </p:sp>
      <p:sp>
        <p:nvSpPr>
          <p:cNvPr id="26" name="TextovéPole 25"/>
          <p:cNvSpPr txBox="1"/>
          <p:nvPr/>
        </p:nvSpPr>
        <p:spPr>
          <a:xfrm>
            <a:off x="305363" y="1980262"/>
            <a:ext cx="1043876" cy="369332"/>
          </a:xfrm>
          <a:prstGeom prst="rect">
            <a:avLst/>
          </a:prstGeom>
          <a:noFill/>
        </p:spPr>
        <p:txBody>
          <a:bodyPr wrap="none" rtlCol="0">
            <a:spAutoFit/>
          </a:bodyPr>
          <a:lstStyle/>
          <a:p>
            <a:r>
              <a:rPr lang="cs-CZ" dirty="0"/>
              <a:t>n</a:t>
            </a:r>
            <a:r>
              <a:rPr lang="cs-CZ" dirty="0" smtClean="0"/>
              <a:t>ámluvy</a:t>
            </a:r>
            <a:endParaRPr lang="cs-CZ" dirty="0"/>
          </a:p>
        </p:txBody>
      </p:sp>
      <p:sp>
        <p:nvSpPr>
          <p:cNvPr id="31" name="TextovéPole 30"/>
          <p:cNvSpPr txBox="1"/>
          <p:nvPr/>
        </p:nvSpPr>
        <p:spPr>
          <a:xfrm>
            <a:off x="305363" y="2477781"/>
            <a:ext cx="2031325" cy="369332"/>
          </a:xfrm>
          <a:prstGeom prst="rect">
            <a:avLst/>
          </a:prstGeom>
          <a:noFill/>
        </p:spPr>
        <p:txBody>
          <a:bodyPr wrap="none" rtlCol="0">
            <a:spAutoFit/>
          </a:bodyPr>
          <a:lstStyle/>
          <a:p>
            <a:r>
              <a:rPr lang="cs-CZ" dirty="0"/>
              <a:t>k</a:t>
            </a:r>
            <a:r>
              <a:rPr lang="cs-CZ" dirty="0" smtClean="0"/>
              <a:t>oordinace páření</a:t>
            </a:r>
            <a:endParaRPr lang="cs-CZ" dirty="0"/>
          </a:p>
        </p:txBody>
      </p:sp>
      <p:sp>
        <p:nvSpPr>
          <p:cNvPr id="32" name="TextovéPole 31"/>
          <p:cNvSpPr txBox="1"/>
          <p:nvPr/>
        </p:nvSpPr>
        <p:spPr>
          <a:xfrm>
            <a:off x="305363" y="3039343"/>
            <a:ext cx="4581967" cy="461665"/>
          </a:xfrm>
          <a:prstGeom prst="rect">
            <a:avLst/>
          </a:prstGeom>
          <a:noFill/>
        </p:spPr>
        <p:txBody>
          <a:bodyPr wrap="square" rtlCol="0">
            <a:spAutoFit/>
          </a:bodyPr>
          <a:lstStyle/>
          <a:p>
            <a:r>
              <a:rPr lang="cs-CZ" sz="2400" dirty="0" smtClean="0"/>
              <a:t>Teritoriální chování a konflikty</a:t>
            </a:r>
            <a:endParaRPr lang="cs-CZ" sz="2400" dirty="0"/>
          </a:p>
        </p:txBody>
      </p:sp>
      <p:sp>
        <p:nvSpPr>
          <p:cNvPr id="33" name="TextovéPole 32"/>
          <p:cNvSpPr txBox="1"/>
          <p:nvPr/>
        </p:nvSpPr>
        <p:spPr>
          <a:xfrm>
            <a:off x="305363" y="3565152"/>
            <a:ext cx="3211135" cy="369332"/>
          </a:xfrm>
          <a:prstGeom prst="rect">
            <a:avLst/>
          </a:prstGeom>
          <a:noFill/>
        </p:spPr>
        <p:txBody>
          <a:bodyPr wrap="none" rtlCol="0">
            <a:spAutoFit/>
          </a:bodyPr>
          <a:lstStyle/>
          <a:p>
            <a:r>
              <a:rPr lang="cs-CZ" dirty="0"/>
              <a:t>z</a:t>
            </a:r>
            <a:r>
              <a:rPr lang="cs-CZ" dirty="0" smtClean="0"/>
              <a:t>načení a obhajování teritoria</a:t>
            </a:r>
            <a:endParaRPr lang="cs-CZ" dirty="0"/>
          </a:p>
        </p:txBody>
      </p:sp>
      <p:sp>
        <p:nvSpPr>
          <p:cNvPr id="34" name="TextovéPole 33"/>
          <p:cNvSpPr txBox="1"/>
          <p:nvPr/>
        </p:nvSpPr>
        <p:spPr>
          <a:xfrm>
            <a:off x="305363" y="4062671"/>
            <a:ext cx="4134465" cy="369332"/>
          </a:xfrm>
          <a:prstGeom prst="rect">
            <a:avLst/>
          </a:prstGeom>
          <a:noFill/>
        </p:spPr>
        <p:txBody>
          <a:bodyPr wrap="none" rtlCol="0">
            <a:spAutoFit/>
          </a:bodyPr>
          <a:lstStyle/>
          <a:p>
            <a:r>
              <a:rPr lang="cs-CZ" dirty="0"/>
              <a:t>p</a:t>
            </a:r>
            <a:r>
              <a:rPr lang="cs-CZ" dirty="0" smtClean="0"/>
              <a:t>rezentace kompetičních schopností  </a:t>
            </a:r>
            <a:endParaRPr lang="cs-CZ" dirty="0"/>
          </a:p>
        </p:txBody>
      </p:sp>
      <p:sp>
        <p:nvSpPr>
          <p:cNvPr id="35" name="TextovéPole 34"/>
          <p:cNvSpPr txBox="1"/>
          <p:nvPr/>
        </p:nvSpPr>
        <p:spPr>
          <a:xfrm>
            <a:off x="305363" y="4623519"/>
            <a:ext cx="4581967" cy="461665"/>
          </a:xfrm>
          <a:prstGeom prst="rect">
            <a:avLst/>
          </a:prstGeom>
          <a:noFill/>
        </p:spPr>
        <p:txBody>
          <a:bodyPr wrap="square" rtlCol="0">
            <a:spAutoFit/>
          </a:bodyPr>
          <a:lstStyle/>
          <a:p>
            <a:r>
              <a:rPr lang="cs-CZ" sz="2400" dirty="0" smtClean="0"/>
              <a:t>Identifikace</a:t>
            </a:r>
            <a:endParaRPr lang="cs-CZ" sz="2400" dirty="0"/>
          </a:p>
        </p:txBody>
      </p:sp>
      <p:sp>
        <p:nvSpPr>
          <p:cNvPr id="36" name="TextovéPole 35"/>
          <p:cNvSpPr txBox="1"/>
          <p:nvPr/>
        </p:nvSpPr>
        <p:spPr>
          <a:xfrm>
            <a:off x="305363" y="5150042"/>
            <a:ext cx="2877711" cy="369332"/>
          </a:xfrm>
          <a:prstGeom prst="rect">
            <a:avLst/>
          </a:prstGeom>
          <a:noFill/>
        </p:spPr>
        <p:txBody>
          <a:bodyPr wrap="none" rtlCol="0">
            <a:spAutoFit/>
          </a:bodyPr>
          <a:lstStyle/>
          <a:p>
            <a:r>
              <a:rPr lang="cs-CZ" dirty="0"/>
              <a:t>d</a:t>
            </a:r>
            <a:r>
              <a:rPr lang="cs-CZ" dirty="0" smtClean="0"/>
              <a:t>ruhově specifické signály</a:t>
            </a:r>
            <a:endParaRPr lang="cs-CZ" dirty="0"/>
          </a:p>
        </p:txBody>
      </p:sp>
      <p:sp>
        <p:nvSpPr>
          <p:cNvPr id="37" name="TextovéPole 36"/>
          <p:cNvSpPr txBox="1"/>
          <p:nvPr/>
        </p:nvSpPr>
        <p:spPr>
          <a:xfrm>
            <a:off x="305363" y="5647561"/>
            <a:ext cx="4160113" cy="369332"/>
          </a:xfrm>
          <a:prstGeom prst="rect">
            <a:avLst/>
          </a:prstGeom>
          <a:noFill/>
        </p:spPr>
        <p:txBody>
          <a:bodyPr wrap="none" rtlCol="0">
            <a:spAutoFit/>
          </a:bodyPr>
          <a:lstStyle/>
          <a:p>
            <a:r>
              <a:rPr lang="cs-CZ" dirty="0"/>
              <a:t>r</a:t>
            </a:r>
            <a:r>
              <a:rPr lang="cs-CZ" dirty="0" smtClean="0"/>
              <a:t>ozpoznání příbuzných či členů kolonie</a:t>
            </a:r>
            <a:endParaRPr lang="cs-CZ" dirty="0"/>
          </a:p>
        </p:txBody>
      </p:sp>
      <p:sp>
        <p:nvSpPr>
          <p:cNvPr id="38" name="TextovéPole 37"/>
          <p:cNvSpPr txBox="1"/>
          <p:nvPr/>
        </p:nvSpPr>
        <p:spPr>
          <a:xfrm>
            <a:off x="305363" y="6145079"/>
            <a:ext cx="2800767" cy="369332"/>
          </a:xfrm>
          <a:prstGeom prst="rect">
            <a:avLst/>
          </a:prstGeom>
          <a:noFill/>
        </p:spPr>
        <p:txBody>
          <a:bodyPr wrap="none" rtlCol="0">
            <a:spAutoFit/>
          </a:bodyPr>
          <a:lstStyle/>
          <a:p>
            <a:r>
              <a:rPr lang="cs-CZ" dirty="0"/>
              <a:t>i</a:t>
            </a:r>
            <a:r>
              <a:rPr lang="cs-CZ" dirty="0" smtClean="0"/>
              <a:t>ndividuální rozpoznávání</a:t>
            </a:r>
            <a:endParaRPr lang="cs-CZ" dirty="0"/>
          </a:p>
        </p:txBody>
      </p:sp>
      <p:pic>
        <p:nvPicPr>
          <p:cNvPr id="4" name="Obrázek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887330" y="1654511"/>
            <a:ext cx="3937644" cy="2095307"/>
          </a:xfrm>
          <a:prstGeom prst="rect">
            <a:avLst/>
          </a:prstGeom>
        </p:spPr>
      </p:pic>
      <p:sp>
        <p:nvSpPr>
          <p:cNvPr id="5" name="TextovéPole 4"/>
          <p:cNvSpPr txBox="1"/>
          <p:nvPr/>
        </p:nvSpPr>
        <p:spPr>
          <a:xfrm>
            <a:off x="4918264" y="1298077"/>
            <a:ext cx="1043876" cy="369332"/>
          </a:xfrm>
          <a:prstGeom prst="rect">
            <a:avLst/>
          </a:prstGeom>
          <a:noFill/>
        </p:spPr>
        <p:txBody>
          <a:bodyPr wrap="none" rtlCol="0">
            <a:spAutoFit/>
          </a:bodyPr>
          <a:lstStyle/>
          <a:p>
            <a:r>
              <a:rPr lang="cs-CZ" dirty="0" smtClean="0"/>
              <a:t>námluvy</a:t>
            </a:r>
            <a:endParaRPr lang="cs-CZ" dirty="0"/>
          </a:p>
        </p:txBody>
      </p:sp>
    </p:spTree>
    <p:extLst>
      <p:ext uri="{BB962C8B-B14F-4D97-AF65-F5344CB8AC3E}">
        <p14:creationId xmlns:p14="http://schemas.microsoft.com/office/powerpoint/2010/main" xmlns="" val="40058670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6512" y="116632"/>
            <a:ext cx="5571237" cy="646331"/>
          </a:xfrm>
          <a:prstGeom prst="rect">
            <a:avLst/>
          </a:prstGeom>
          <a:noFill/>
        </p:spPr>
        <p:txBody>
          <a:bodyPr wrap="square" rtlCol="0">
            <a:spAutoFit/>
          </a:bodyPr>
          <a:lstStyle/>
          <a:p>
            <a:r>
              <a:rPr lang="cs-CZ" sz="3600" dirty="0" smtClean="0">
                <a:latin typeface="Arial" panose="020B0604020202020204" pitchFamily="34" charset="0"/>
                <a:cs typeface="Arial" panose="020B0604020202020204" pitchFamily="34" charset="0"/>
              </a:rPr>
              <a:t>O čem si zvířata „povídají“</a:t>
            </a:r>
            <a:endParaRPr lang="cs-CZ" sz="3600" dirty="0">
              <a:latin typeface="Arial" panose="020B0604020202020204" pitchFamily="34" charset="0"/>
              <a:cs typeface="Arial" panose="020B0604020202020204" pitchFamily="34" charset="0"/>
            </a:endParaRPr>
          </a:p>
        </p:txBody>
      </p:sp>
      <p:sp>
        <p:nvSpPr>
          <p:cNvPr id="6" name="TextovéPole 5"/>
          <p:cNvSpPr txBox="1"/>
          <p:nvPr/>
        </p:nvSpPr>
        <p:spPr>
          <a:xfrm>
            <a:off x="305362" y="1628800"/>
            <a:ext cx="2826415" cy="461665"/>
          </a:xfrm>
          <a:prstGeom prst="rect">
            <a:avLst/>
          </a:prstGeom>
          <a:noFill/>
        </p:spPr>
        <p:txBody>
          <a:bodyPr wrap="square" rtlCol="0">
            <a:spAutoFit/>
          </a:bodyPr>
          <a:lstStyle/>
          <a:p>
            <a:r>
              <a:rPr lang="cs-CZ" sz="2400" dirty="0" smtClean="0"/>
              <a:t>Koordinace</a:t>
            </a:r>
            <a:r>
              <a:rPr lang="cs-CZ" sz="2400" dirty="0"/>
              <a:t> </a:t>
            </a:r>
            <a:r>
              <a:rPr lang="cs-CZ" sz="2400" dirty="0" smtClean="0"/>
              <a:t>pohybu</a:t>
            </a:r>
            <a:endParaRPr lang="cs-CZ" sz="2400" dirty="0"/>
          </a:p>
        </p:txBody>
      </p:sp>
      <p:cxnSp>
        <p:nvCxnSpPr>
          <p:cNvPr id="27" name="Přímá spojnice 26"/>
          <p:cNvCxnSpPr/>
          <p:nvPr/>
        </p:nvCxnSpPr>
        <p:spPr>
          <a:xfrm>
            <a:off x="-36512" y="965275"/>
            <a:ext cx="5320939" cy="0"/>
          </a:xfrm>
          <a:prstGeom prst="line">
            <a:avLst/>
          </a:prstGeom>
          <a:ln w="28575">
            <a:solidFill>
              <a:srgbClr val="083C98"/>
            </a:solidFill>
          </a:ln>
        </p:spPr>
        <p:style>
          <a:lnRef idx="1">
            <a:schemeClr val="accent1"/>
          </a:lnRef>
          <a:fillRef idx="0">
            <a:schemeClr val="accent1"/>
          </a:fillRef>
          <a:effectRef idx="0">
            <a:schemeClr val="accent1"/>
          </a:effectRef>
          <a:fontRef idx="minor">
            <a:schemeClr val="tx1"/>
          </a:fontRef>
        </p:style>
      </p:cxnSp>
      <p:pic>
        <p:nvPicPr>
          <p:cNvPr id="28"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40202" y="-27384"/>
            <a:ext cx="3740310" cy="7397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3" name="TextovéPole 2"/>
          <p:cNvSpPr txBox="1"/>
          <p:nvPr/>
        </p:nvSpPr>
        <p:spPr>
          <a:xfrm>
            <a:off x="305362" y="2213989"/>
            <a:ext cx="2245038" cy="369332"/>
          </a:xfrm>
          <a:prstGeom prst="rect">
            <a:avLst/>
          </a:prstGeom>
          <a:noFill/>
        </p:spPr>
        <p:txBody>
          <a:bodyPr wrap="none" rtlCol="0">
            <a:spAutoFit/>
          </a:bodyPr>
          <a:lstStyle/>
          <a:p>
            <a:r>
              <a:rPr lang="cs-CZ" dirty="0"/>
              <a:t>p</a:t>
            </a:r>
            <a:r>
              <a:rPr lang="cs-CZ" dirty="0" smtClean="0"/>
              <a:t>řesuny, tahy ptáků</a:t>
            </a:r>
            <a:endParaRPr lang="cs-CZ" dirty="0"/>
          </a:p>
        </p:txBody>
      </p:sp>
      <p:sp>
        <p:nvSpPr>
          <p:cNvPr id="32" name="TextovéPole 31"/>
          <p:cNvSpPr txBox="1"/>
          <p:nvPr/>
        </p:nvSpPr>
        <p:spPr>
          <a:xfrm>
            <a:off x="305362" y="3327375"/>
            <a:ext cx="4581967" cy="461665"/>
          </a:xfrm>
          <a:prstGeom prst="rect">
            <a:avLst/>
          </a:prstGeom>
          <a:noFill/>
        </p:spPr>
        <p:txBody>
          <a:bodyPr wrap="square" rtlCol="0">
            <a:spAutoFit/>
          </a:bodyPr>
          <a:lstStyle/>
          <a:p>
            <a:r>
              <a:rPr lang="cs-CZ" sz="2400" dirty="0" smtClean="0"/>
              <a:t>Výstražné signály</a:t>
            </a:r>
            <a:endParaRPr lang="cs-CZ" sz="2400" dirty="0"/>
          </a:p>
        </p:txBody>
      </p:sp>
      <p:sp>
        <p:nvSpPr>
          <p:cNvPr id="35" name="TextovéPole 34"/>
          <p:cNvSpPr txBox="1"/>
          <p:nvPr/>
        </p:nvSpPr>
        <p:spPr>
          <a:xfrm>
            <a:off x="305362" y="4365104"/>
            <a:ext cx="4581967" cy="461665"/>
          </a:xfrm>
          <a:prstGeom prst="rect">
            <a:avLst/>
          </a:prstGeom>
          <a:noFill/>
        </p:spPr>
        <p:txBody>
          <a:bodyPr wrap="square" rtlCol="0">
            <a:spAutoFit/>
          </a:bodyPr>
          <a:lstStyle/>
          <a:p>
            <a:r>
              <a:rPr lang="cs-CZ" sz="2400" dirty="0" smtClean="0"/>
              <a:t>Sociální signály</a:t>
            </a:r>
            <a:endParaRPr lang="cs-CZ" sz="2400" dirty="0"/>
          </a:p>
        </p:txBody>
      </p:sp>
      <p:sp>
        <p:nvSpPr>
          <p:cNvPr id="36" name="TextovéPole 35"/>
          <p:cNvSpPr txBox="1"/>
          <p:nvPr/>
        </p:nvSpPr>
        <p:spPr>
          <a:xfrm>
            <a:off x="305362" y="4957242"/>
            <a:ext cx="2736647" cy="369332"/>
          </a:xfrm>
          <a:prstGeom prst="rect">
            <a:avLst/>
          </a:prstGeom>
          <a:noFill/>
        </p:spPr>
        <p:txBody>
          <a:bodyPr wrap="none" rtlCol="0">
            <a:spAutoFit/>
          </a:bodyPr>
          <a:lstStyle/>
          <a:p>
            <a:r>
              <a:rPr lang="cs-CZ" dirty="0"/>
              <a:t>s</a:t>
            </a:r>
            <a:r>
              <a:rPr lang="cs-CZ" dirty="0" smtClean="0"/>
              <a:t>tabilita sociální jednotky</a:t>
            </a:r>
            <a:endParaRPr lang="cs-CZ" dirty="0"/>
          </a:p>
        </p:txBody>
      </p:sp>
      <p:sp>
        <p:nvSpPr>
          <p:cNvPr id="37" name="TextovéPole 36"/>
          <p:cNvSpPr txBox="1"/>
          <p:nvPr/>
        </p:nvSpPr>
        <p:spPr>
          <a:xfrm>
            <a:off x="305362" y="5507940"/>
            <a:ext cx="3071675" cy="369332"/>
          </a:xfrm>
          <a:prstGeom prst="rect">
            <a:avLst/>
          </a:prstGeom>
          <a:noFill/>
        </p:spPr>
        <p:txBody>
          <a:bodyPr wrap="none" rtlCol="0">
            <a:spAutoFit/>
          </a:bodyPr>
          <a:lstStyle/>
          <a:p>
            <a:r>
              <a:rPr lang="cs-CZ" dirty="0"/>
              <a:t>k</a:t>
            </a:r>
            <a:r>
              <a:rPr lang="cs-CZ" dirty="0" smtClean="0"/>
              <a:t>omunikace rodičů a mláďat</a:t>
            </a:r>
            <a:endParaRPr lang="cs-CZ" dirty="0"/>
          </a:p>
        </p:txBody>
      </p:sp>
      <p:sp>
        <p:nvSpPr>
          <p:cNvPr id="16" name="TextovéPole 15"/>
          <p:cNvSpPr txBox="1"/>
          <p:nvPr/>
        </p:nvSpPr>
        <p:spPr>
          <a:xfrm>
            <a:off x="305362" y="2627620"/>
            <a:ext cx="3801041" cy="369332"/>
          </a:xfrm>
          <a:prstGeom prst="rect">
            <a:avLst/>
          </a:prstGeom>
          <a:noFill/>
        </p:spPr>
        <p:txBody>
          <a:bodyPr wrap="none" rtlCol="0">
            <a:spAutoFit/>
          </a:bodyPr>
          <a:lstStyle/>
          <a:p>
            <a:r>
              <a:rPr lang="cs-CZ" dirty="0"/>
              <a:t>l</a:t>
            </a:r>
            <a:r>
              <a:rPr lang="cs-CZ" dirty="0" smtClean="0"/>
              <a:t>ov kořisti, oznámení zdroje potravy</a:t>
            </a:r>
            <a:endParaRPr lang="cs-CZ" dirty="0"/>
          </a:p>
        </p:txBody>
      </p:sp>
      <p:pic>
        <p:nvPicPr>
          <p:cNvPr id="5" name="Obrázek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427984" y="2783555"/>
            <a:ext cx="4168811" cy="3309742"/>
          </a:xfrm>
          <a:prstGeom prst="rect">
            <a:avLst/>
          </a:prstGeom>
        </p:spPr>
      </p:pic>
      <p:sp>
        <p:nvSpPr>
          <p:cNvPr id="7" name="TextovéPole 6"/>
          <p:cNvSpPr txBox="1"/>
          <p:nvPr/>
        </p:nvSpPr>
        <p:spPr>
          <a:xfrm>
            <a:off x="5284427" y="2062589"/>
            <a:ext cx="3176005" cy="646331"/>
          </a:xfrm>
          <a:prstGeom prst="rect">
            <a:avLst/>
          </a:prstGeom>
          <a:noFill/>
        </p:spPr>
        <p:txBody>
          <a:bodyPr wrap="square" rtlCol="0">
            <a:spAutoFit/>
          </a:bodyPr>
          <a:lstStyle/>
          <a:p>
            <a:r>
              <a:rPr lang="cs-CZ" dirty="0"/>
              <a:t>k</a:t>
            </a:r>
            <a:r>
              <a:rPr lang="cs-CZ" dirty="0" smtClean="0"/>
              <a:t>očkodan – výstražné signály a odpověď na ně</a:t>
            </a:r>
            <a:endParaRPr lang="cs-CZ" dirty="0"/>
          </a:p>
        </p:txBody>
      </p:sp>
    </p:spTree>
    <p:extLst>
      <p:ext uri="{BB962C8B-B14F-4D97-AF65-F5344CB8AC3E}">
        <p14:creationId xmlns:p14="http://schemas.microsoft.com/office/powerpoint/2010/main" xmlns="" val="1559553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594646" y="116632"/>
            <a:ext cx="4913458" cy="646331"/>
          </a:xfrm>
          <a:prstGeom prst="rect">
            <a:avLst/>
          </a:prstGeom>
          <a:noFill/>
        </p:spPr>
        <p:txBody>
          <a:bodyPr wrap="square" rtlCol="0">
            <a:spAutoFit/>
          </a:bodyPr>
          <a:lstStyle/>
          <a:p>
            <a:r>
              <a:rPr lang="cs-CZ" sz="3600" dirty="0" smtClean="0">
                <a:latin typeface="Arial" panose="020B0604020202020204" pitchFamily="34" charset="0"/>
                <a:cs typeface="Arial" panose="020B0604020202020204" pitchFamily="34" charset="0"/>
              </a:rPr>
              <a:t>Vizuální komunikace</a:t>
            </a:r>
            <a:endParaRPr lang="cs-CZ" sz="3600" dirty="0">
              <a:latin typeface="Arial" panose="020B0604020202020204" pitchFamily="34" charset="0"/>
              <a:cs typeface="Arial" panose="020B0604020202020204" pitchFamily="34" charset="0"/>
            </a:endParaRPr>
          </a:p>
        </p:txBody>
      </p:sp>
      <p:sp>
        <p:nvSpPr>
          <p:cNvPr id="6" name="TextovéPole 5"/>
          <p:cNvSpPr txBox="1"/>
          <p:nvPr/>
        </p:nvSpPr>
        <p:spPr>
          <a:xfrm>
            <a:off x="179512" y="908720"/>
            <a:ext cx="8713488" cy="461665"/>
          </a:xfrm>
          <a:prstGeom prst="rect">
            <a:avLst/>
          </a:prstGeom>
          <a:noFill/>
        </p:spPr>
        <p:txBody>
          <a:bodyPr wrap="square" rtlCol="0">
            <a:spAutoFit/>
          </a:bodyPr>
          <a:lstStyle/>
          <a:p>
            <a:pPr marL="285750" indent="-285750">
              <a:buFont typeface="Wingdings" panose="05000000000000000000" pitchFamily="2" charset="2"/>
              <a:buChar char="§"/>
            </a:pPr>
            <a:r>
              <a:rPr lang="cs-CZ" sz="2400" dirty="0"/>
              <a:t>v</a:t>
            </a:r>
            <a:r>
              <a:rPr lang="cs-CZ" sz="2400" dirty="0" smtClean="0"/>
              <a:t>elmi rozšířená – především hlavonožci, členovci, obratlovci</a:t>
            </a:r>
            <a:endParaRPr lang="cs-CZ" sz="2400" dirty="0"/>
          </a:p>
        </p:txBody>
      </p:sp>
      <p:sp>
        <p:nvSpPr>
          <p:cNvPr id="4" name="TextovéPole 3"/>
          <p:cNvSpPr txBox="1"/>
          <p:nvPr/>
        </p:nvSpPr>
        <p:spPr>
          <a:xfrm>
            <a:off x="2967180" y="1599183"/>
            <a:ext cx="2320700" cy="461665"/>
          </a:xfrm>
          <a:prstGeom prst="rect">
            <a:avLst/>
          </a:prstGeom>
          <a:noFill/>
          <a:ln>
            <a:solidFill>
              <a:schemeClr val="tx1"/>
            </a:solidFill>
          </a:ln>
        </p:spPr>
        <p:txBody>
          <a:bodyPr wrap="none" rtlCol="0">
            <a:spAutoFit/>
          </a:bodyPr>
          <a:lstStyle/>
          <a:p>
            <a:r>
              <a:rPr lang="cs-CZ" sz="2400" dirty="0" smtClean="0"/>
              <a:t>Vizuální signály</a:t>
            </a:r>
            <a:endParaRPr lang="cs-CZ" sz="2400" dirty="0"/>
          </a:p>
        </p:txBody>
      </p:sp>
      <p:sp>
        <p:nvSpPr>
          <p:cNvPr id="11" name="TextovéPole 10"/>
          <p:cNvSpPr txBox="1"/>
          <p:nvPr/>
        </p:nvSpPr>
        <p:spPr>
          <a:xfrm>
            <a:off x="727775" y="5949280"/>
            <a:ext cx="1828001" cy="646331"/>
          </a:xfrm>
          <a:prstGeom prst="rect">
            <a:avLst/>
          </a:prstGeom>
          <a:noFill/>
        </p:spPr>
        <p:txBody>
          <a:bodyPr wrap="square" rtlCol="0">
            <a:spAutoFit/>
          </a:bodyPr>
          <a:lstStyle/>
          <a:p>
            <a:r>
              <a:rPr lang="cs-CZ" dirty="0"/>
              <a:t>l</a:t>
            </a:r>
            <a:r>
              <a:rPr lang="cs-CZ" dirty="0" smtClean="0"/>
              <a:t>emčík </a:t>
            </a:r>
            <a:r>
              <a:rPr lang="cs-CZ" dirty="0" err="1" smtClean="0"/>
              <a:t>hevábný</a:t>
            </a:r>
            <a:r>
              <a:rPr lang="cs-CZ" dirty="0" smtClean="0"/>
              <a:t> a jeho loubí</a:t>
            </a:r>
            <a:endParaRPr lang="cs-CZ" dirty="0"/>
          </a:p>
        </p:txBody>
      </p:sp>
      <p:pic>
        <p:nvPicPr>
          <p:cNvPr id="13" name="Obrázek 1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483768" y="5286153"/>
            <a:ext cx="2265265" cy="1507431"/>
          </a:xfrm>
          <a:prstGeom prst="rect">
            <a:avLst/>
          </a:prstGeom>
        </p:spPr>
      </p:pic>
      <p:pic>
        <p:nvPicPr>
          <p:cNvPr id="12" name="Obrázek 1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41333" y="4693879"/>
            <a:ext cx="1767982" cy="1184548"/>
          </a:xfrm>
          <a:prstGeom prst="rect">
            <a:avLst/>
          </a:prstGeom>
        </p:spPr>
      </p:pic>
      <p:pic>
        <p:nvPicPr>
          <p:cNvPr id="14" name="Obrázek 1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994947" y="2864791"/>
            <a:ext cx="1790454" cy="1880384"/>
          </a:xfrm>
          <a:prstGeom prst="rect">
            <a:avLst/>
          </a:prstGeom>
        </p:spPr>
      </p:pic>
      <p:sp>
        <p:nvSpPr>
          <p:cNvPr id="16" name="TextovéPole 15"/>
          <p:cNvSpPr txBox="1"/>
          <p:nvPr/>
        </p:nvSpPr>
        <p:spPr>
          <a:xfrm>
            <a:off x="2987824" y="2563772"/>
            <a:ext cx="1722705" cy="369332"/>
          </a:xfrm>
          <a:prstGeom prst="rect">
            <a:avLst/>
          </a:prstGeom>
          <a:noFill/>
        </p:spPr>
        <p:txBody>
          <a:bodyPr wrap="square" rtlCol="0">
            <a:spAutoFit/>
          </a:bodyPr>
          <a:lstStyle/>
          <a:p>
            <a:r>
              <a:rPr lang="cs-CZ" dirty="0"/>
              <a:t>r</a:t>
            </a:r>
            <a:r>
              <a:rPr lang="cs-CZ" dirty="0" smtClean="0"/>
              <a:t>ajka holohlavá</a:t>
            </a:r>
            <a:endParaRPr lang="cs-CZ" dirty="0"/>
          </a:p>
        </p:txBody>
      </p:sp>
      <p:pic>
        <p:nvPicPr>
          <p:cNvPr id="15" name="Obrázek 1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24600" y="2372980"/>
            <a:ext cx="2369400" cy="1576728"/>
          </a:xfrm>
          <a:prstGeom prst="rect">
            <a:avLst/>
          </a:prstGeom>
        </p:spPr>
      </p:pic>
      <p:sp>
        <p:nvSpPr>
          <p:cNvPr id="19" name="TextovéPole 18"/>
          <p:cNvSpPr txBox="1"/>
          <p:nvPr/>
        </p:nvSpPr>
        <p:spPr>
          <a:xfrm>
            <a:off x="35496" y="2060848"/>
            <a:ext cx="691553" cy="369332"/>
          </a:xfrm>
          <a:prstGeom prst="rect">
            <a:avLst/>
          </a:prstGeom>
          <a:noFill/>
        </p:spPr>
        <p:txBody>
          <a:bodyPr wrap="square" rtlCol="0">
            <a:spAutoFit/>
          </a:bodyPr>
          <a:lstStyle/>
          <a:p>
            <a:r>
              <a:rPr lang="cs-CZ" dirty="0" smtClean="0"/>
              <a:t>jelen</a:t>
            </a:r>
            <a:endParaRPr lang="cs-CZ" dirty="0"/>
          </a:p>
        </p:txBody>
      </p:sp>
      <p:sp>
        <p:nvSpPr>
          <p:cNvPr id="17" name="Šipka dolů 16"/>
          <p:cNvSpPr/>
          <p:nvPr/>
        </p:nvSpPr>
        <p:spPr>
          <a:xfrm rot="3371469" flipH="1">
            <a:off x="1792235" y="2345609"/>
            <a:ext cx="161727" cy="52921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0" name="Obrázek 19"/>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7179509" y="2180848"/>
            <a:ext cx="1906971" cy="1906971"/>
          </a:xfrm>
          <a:prstGeom prst="rect">
            <a:avLst/>
          </a:prstGeom>
        </p:spPr>
      </p:pic>
      <p:sp>
        <p:nvSpPr>
          <p:cNvPr id="21" name="TextovéPole 20"/>
          <p:cNvSpPr txBox="1"/>
          <p:nvPr/>
        </p:nvSpPr>
        <p:spPr>
          <a:xfrm>
            <a:off x="7141744" y="1844951"/>
            <a:ext cx="691553" cy="369332"/>
          </a:xfrm>
          <a:prstGeom prst="rect">
            <a:avLst/>
          </a:prstGeom>
          <a:noFill/>
        </p:spPr>
        <p:txBody>
          <a:bodyPr wrap="square" rtlCol="0">
            <a:spAutoFit/>
          </a:bodyPr>
          <a:lstStyle/>
          <a:p>
            <a:r>
              <a:rPr lang="cs-CZ" dirty="0" smtClean="0"/>
              <a:t>tygr</a:t>
            </a:r>
            <a:endParaRPr lang="cs-CZ" dirty="0"/>
          </a:p>
        </p:txBody>
      </p:sp>
      <p:pic>
        <p:nvPicPr>
          <p:cNvPr id="22" name="Obrázek 21"/>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5326799" y="2610217"/>
            <a:ext cx="1405441" cy="2113367"/>
          </a:xfrm>
          <a:prstGeom prst="rect">
            <a:avLst/>
          </a:prstGeom>
        </p:spPr>
      </p:pic>
      <p:sp>
        <p:nvSpPr>
          <p:cNvPr id="23" name="TextovéPole 22"/>
          <p:cNvSpPr txBox="1"/>
          <p:nvPr/>
        </p:nvSpPr>
        <p:spPr>
          <a:xfrm>
            <a:off x="5254791" y="2304790"/>
            <a:ext cx="1093666" cy="369332"/>
          </a:xfrm>
          <a:prstGeom prst="rect">
            <a:avLst/>
          </a:prstGeom>
          <a:noFill/>
        </p:spPr>
        <p:txBody>
          <a:bodyPr wrap="square" rtlCol="0">
            <a:spAutoFit/>
          </a:bodyPr>
          <a:lstStyle/>
          <a:p>
            <a:r>
              <a:rPr lang="cs-CZ" dirty="0" smtClean="0"/>
              <a:t>fregatka</a:t>
            </a:r>
            <a:endParaRPr lang="cs-CZ" dirty="0"/>
          </a:p>
        </p:txBody>
      </p:sp>
      <p:pic>
        <p:nvPicPr>
          <p:cNvPr id="24" name="Picture 2"/>
          <p:cNvPicPr>
            <a:picLocks noChangeAspect="1" noChangeArrowheads="1"/>
          </p:cNvPicPr>
          <p:nvPr/>
        </p:nvPicPr>
        <p:blipFill rotWithShape="1">
          <a:blip r:embed="rId9" cstate="print">
            <a:extLst>
              <a:ext uri="{28A0092B-C50C-407E-A947-70E740481C1C}">
                <a14:useLocalDpi xmlns:a14="http://schemas.microsoft.com/office/drawing/2010/main" xmlns="" val="0"/>
              </a:ext>
            </a:extLst>
          </a:blip>
          <a:srcRect l="15765" t="14393" r="18664" b="23595"/>
          <a:stretch/>
        </p:blipFill>
        <p:spPr bwMode="auto">
          <a:xfrm>
            <a:off x="6149059" y="5303285"/>
            <a:ext cx="2537095" cy="13488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5" name="TextovéPole 24"/>
          <p:cNvSpPr txBox="1"/>
          <p:nvPr/>
        </p:nvSpPr>
        <p:spPr>
          <a:xfrm>
            <a:off x="6084168" y="5003884"/>
            <a:ext cx="1983935" cy="369332"/>
          </a:xfrm>
          <a:prstGeom prst="rect">
            <a:avLst/>
          </a:prstGeom>
          <a:noFill/>
        </p:spPr>
        <p:txBody>
          <a:bodyPr wrap="square" rtlCol="0">
            <a:spAutoFit/>
          </a:bodyPr>
          <a:lstStyle/>
          <a:p>
            <a:r>
              <a:rPr lang="cs-CZ" dirty="0"/>
              <a:t>k</a:t>
            </a:r>
            <a:r>
              <a:rPr lang="cs-CZ" dirty="0" smtClean="0"/>
              <a:t>rab (</a:t>
            </a:r>
            <a:r>
              <a:rPr lang="cs-CZ" dirty="0" err="1" smtClean="0"/>
              <a:t>Ocypode</a:t>
            </a:r>
            <a:r>
              <a:rPr lang="cs-CZ" dirty="0" smtClean="0"/>
              <a:t>)</a:t>
            </a:r>
            <a:endParaRPr lang="cs-CZ" dirty="0"/>
          </a:p>
        </p:txBody>
      </p:sp>
      <p:cxnSp>
        <p:nvCxnSpPr>
          <p:cNvPr id="27" name="Přímá spojnice 26"/>
          <p:cNvCxnSpPr/>
          <p:nvPr/>
        </p:nvCxnSpPr>
        <p:spPr>
          <a:xfrm>
            <a:off x="-36512" y="764704"/>
            <a:ext cx="5320939" cy="0"/>
          </a:xfrm>
          <a:prstGeom prst="line">
            <a:avLst/>
          </a:prstGeom>
          <a:ln w="28575">
            <a:solidFill>
              <a:srgbClr val="083C98"/>
            </a:solidFill>
          </a:ln>
        </p:spPr>
        <p:style>
          <a:lnRef idx="1">
            <a:schemeClr val="accent1"/>
          </a:lnRef>
          <a:fillRef idx="0">
            <a:schemeClr val="accent1"/>
          </a:fillRef>
          <a:effectRef idx="0">
            <a:schemeClr val="accent1"/>
          </a:effectRef>
          <a:fontRef idx="minor">
            <a:schemeClr val="tx1"/>
          </a:fontRef>
        </p:style>
      </p:cxnSp>
      <p:pic>
        <p:nvPicPr>
          <p:cNvPr id="28" name="Picture 5"/>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5440202" y="-27384"/>
            <a:ext cx="3740310" cy="7397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9" name="Šipka dolů 28"/>
          <p:cNvSpPr/>
          <p:nvPr/>
        </p:nvSpPr>
        <p:spPr>
          <a:xfrm rot="3371469" flipH="1">
            <a:off x="4005668" y="5470248"/>
            <a:ext cx="161727" cy="52921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Šipka dolů 29"/>
          <p:cNvSpPr/>
          <p:nvPr/>
        </p:nvSpPr>
        <p:spPr>
          <a:xfrm rot="3371469" flipH="1">
            <a:off x="7505180" y="5684672"/>
            <a:ext cx="161727" cy="52921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xmlns="" val="29821435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4499992" y="1959223"/>
            <a:ext cx="5688632" cy="461665"/>
          </a:xfrm>
          <a:prstGeom prst="rect">
            <a:avLst/>
          </a:prstGeom>
          <a:noFill/>
        </p:spPr>
        <p:txBody>
          <a:bodyPr wrap="square" rtlCol="0">
            <a:spAutoFit/>
          </a:bodyPr>
          <a:lstStyle/>
          <a:p>
            <a:r>
              <a:rPr lang="cs-CZ" sz="2400" dirty="0" err="1" smtClean="0"/>
              <a:t>chromatocyty</a:t>
            </a:r>
            <a:r>
              <a:rPr lang="cs-CZ" sz="2400" dirty="0" smtClean="0"/>
              <a:t> - studenokrevní</a:t>
            </a:r>
            <a:endParaRPr lang="cs-CZ" sz="2400" dirty="0"/>
          </a:p>
        </p:txBody>
      </p:sp>
      <p:sp>
        <p:nvSpPr>
          <p:cNvPr id="5" name="TextovéPole 4"/>
          <p:cNvSpPr txBox="1"/>
          <p:nvPr/>
        </p:nvSpPr>
        <p:spPr>
          <a:xfrm>
            <a:off x="4668406" y="4653733"/>
            <a:ext cx="4896544" cy="461665"/>
          </a:xfrm>
          <a:prstGeom prst="rect">
            <a:avLst/>
          </a:prstGeom>
          <a:noFill/>
        </p:spPr>
        <p:txBody>
          <a:bodyPr wrap="square" rtlCol="0">
            <a:spAutoFit/>
          </a:bodyPr>
          <a:lstStyle/>
          <a:p>
            <a:r>
              <a:rPr lang="cs-CZ" sz="2400" dirty="0"/>
              <a:t>m</a:t>
            </a:r>
            <a:r>
              <a:rPr lang="cs-CZ" sz="2400" dirty="0" smtClean="0"/>
              <a:t>elanocyty – ptáci a savci</a:t>
            </a:r>
            <a:endParaRPr lang="cs-CZ" sz="2400" dirty="0"/>
          </a:p>
        </p:txBody>
      </p:sp>
      <p:sp>
        <p:nvSpPr>
          <p:cNvPr id="12" name="TextovéPole 11"/>
          <p:cNvSpPr txBox="1"/>
          <p:nvPr/>
        </p:nvSpPr>
        <p:spPr>
          <a:xfrm>
            <a:off x="1301916" y="1052734"/>
            <a:ext cx="5790364" cy="830997"/>
          </a:xfrm>
          <a:prstGeom prst="rect">
            <a:avLst/>
          </a:prstGeom>
          <a:noFill/>
        </p:spPr>
        <p:txBody>
          <a:bodyPr wrap="square" rtlCol="0">
            <a:spAutoFit/>
          </a:bodyPr>
          <a:lstStyle/>
          <a:p>
            <a:pPr algn="ctr"/>
            <a:r>
              <a:rPr lang="cs-CZ" sz="2400" dirty="0"/>
              <a:t>z</a:t>
            </a:r>
            <a:r>
              <a:rPr lang="cs-CZ" sz="2400" dirty="0" smtClean="0"/>
              <a:t>barvení</a:t>
            </a:r>
          </a:p>
          <a:p>
            <a:pPr algn="ctr"/>
            <a:r>
              <a:rPr lang="cs-CZ" sz="2400" dirty="0" smtClean="0"/>
              <a:t>strukturální    X    pigmentové</a:t>
            </a:r>
            <a:endParaRPr lang="cs-CZ" sz="2400" dirty="0"/>
          </a:p>
        </p:txBody>
      </p:sp>
      <p:pic>
        <p:nvPicPr>
          <p:cNvPr id="13" name="Obrázek 1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158505" y="2420888"/>
            <a:ext cx="1549399" cy="2420936"/>
          </a:xfrm>
          <a:prstGeom prst="rect">
            <a:avLst/>
          </a:prstGeom>
        </p:spPr>
      </p:pic>
      <p:pic>
        <p:nvPicPr>
          <p:cNvPr id="14" name="Obrázek 1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5496" y="5126547"/>
            <a:ext cx="2102987" cy="1577241"/>
          </a:xfrm>
          <a:prstGeom prst="rect">
            <a:avLst/>
          </a:prstGeom>
        </p:spPr>
      </p:pic>
      <p:pic>
        <p:nvPicPr>
          <p:cNvPr id="15" name="Obrázek 1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93084" y="5157192"/>
            <a:ext cx="2532727" cy="1700809"/>
          </a:xfrm>
          <a:prstGeom prst="rect">
            <a:avLst/>
          </a:prstGeom>
        </p:spPr>
      </p:pic>
      <p:sp>
        <p:nvSpPr>
          <p:cNvPr id="16" name="TextovéPole 15"/>
          <p:cNvSpPr txBox="1"/>
          <p:nvPr/>
        </p:nvSpPr>
        <p:spPr>
          <a:xfrm>
            <a:off x="683568" y="122905"/>
            <a:ext cx="4913458" cy="646331"/>
          </a:xfrm>
          <a:prstGeom prst="rect">
            <a:avLst/>
          </a:prstGeom>
          <a:noFill/>
        </p:spPr>
        <p:txBody>
          <a:bodyPr wrap="square" rtlCol="0">
            <a:spAutoFit/>
          </a:bodyPr>
          <a:lstStyle/>
          <a:p>
            <a:r>
              <a:rPr lang="cs-CZ" sz="3600" dirty="0" smtClean="0">
                <a:latin typeface="Arial" panose="020B0604020202020204" pitchFamily="34" charset="0"/>
                <a:cs typeface="Arial" panose="020B0604020202020204" pitchFamily="34" charset="0"/>
              </a:rPr>
              <a:t>Vizuální komunikace</a:t>
            </a:r>
            <a:endParaRPr lang="cs-CZ" sz="3600" dirty="0">
              <a:latin typeface="Arial" panose="020B0604020202020204" pitchFamily="34" charset="0"/>
              <a:cs typeface="Arial" panose="020B0604020202020204" pitchFamily="34" charset="0"/>
            </a:endParaRPr>
          </a:p>
        </p:txBody>
      </p:sp>
      <p:cxnSp>
        <p:nvCxnSpPr>
          <p:cNvPr id="17" name="Přímá spojnice 16"/>
          <p:cNvCxnSpPr/>
          <p:nvPr/>
        </p:nvCxnSpPr>
        <p:spPr>
          <a:xfrm>
            <a:off x="-36512" y="836712"/>
            <a:ext cx="5320939" cy="0"/>
          </a:xfrm>
          <a:prstGeom prst="line">
            <a:avLst/>
          </a:prstGeom>
          <a:ln w="28575">
            <a:solidFill>
              <a:srgbClr val="083C98"/>
            </a:solidFill>
          </a:ln>
        </p:spPr>
        <p:style>
          <a:lnRef idx="1">
            <a:schemeClr val="accent1"/>
          </a:lnRef>
          <a:fillRef idx="0">
            <a:schemeClr val="accent1"/>
          </a:fillRef>
          <a:effectRef idx="0">
            <a:schemeClr val="accent1"/>
          </a:effectRef>
          <a:fontRef idx="minor">
            <a:schemeClr val="tx1"/>
          </a:fontRef>
        </p:style>
      </p:cxnSp>
      <p:pic>
        <p:nvPicPr>
          <p:cNvPr id="18"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440202" y="-27384"/>
            <a:ext cx="3740310" cy="7397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2" name="Obrázek 1"/>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4650226" y="2661012"/>
            <a:ext cx="2329836" cy="1747377"/>
          </a:xfrm>
          <a:prstGeom prst="rect">
            <a:avLst/>
          </a:prstGeom>
        </p:spPr>
      </p:pic>
      <p:sp>
        <p:nvSpPr>
          <p:cNvPr id="3" name="TextovéPole 2"/>
          <p:cNvSpPr txBox="1"/>
          <p:nvPr/>
        </p:nvSpPr>
        <p:spPr>
          <a:xfrm>
            <a:off x="4385619" y="5085184"/>
            <a:ext cx="2490637" cy="646331"/>
          </a:xfrm>
          <a:prstGeom prst="rect">
            <a:avLst/>
          </a:prstGeom>
          <a:noFill/>
        </p:spPr>
        <p:txBody>
          <a:bodyPr wrap="square" rtlCol="0">
            <a:spAutoFit/>
          </a:bodyPr>
          <a:lstStyle/>
          <a:p>
            <a:r>
              <a:rPr lang="cs-CZ" dirty="0"/>
              <a:t>p</a:t>
            </a:r>
            <a:r>
              <a:rPr lang="cs-CZ" dirty="0" smtClean="0"/>
              <a:t>lameňák- oranžové zbarvení karotenoidy</a:t>
            </a:r>
            <a:endParaRPr lang="cs-CZ" dirty="0"/>
          </a:p>
        </p:txBody>
      </p:sp>
      <p:sp>
        <p:nvSpPr>
          <p:cNvPr id="19" name="TextovéPole 18"/>
          <p:cNvSpPr txBox="1"/>
          <p:nvPr/>
        </p:nvSpPr>
        <p:spPr>
          <a:xfrm>
            <a:off x="4575822" y="2348880"/>
            <a:ext cx="1518364" cy="369332"/>
          </a:xfrm>
          <a:prstGeom prst="rect">
            <a:avLst/>
          </a:prstGeom>
          <a:noFill/>
        </p:spPr>
        <p:txBody>
          <a:bodyPr wrap="none" rtlCol="0">
            <a:spAutoFit/>
          </a:bodyPr>
          <a:lstStyle/>
          <a:p>
            <a:r>
              <a:rPr lang="cs-CZ" dirty="0"/>
              <a:t>m</a:t>
            </a:r>
            <a:r>
              <a:rPr lang="cs-CZ" dirty="0" smtClean="0"/>
              <a:t>lok skvrnitý</a:t>
            </a:r>
            <a:endParaRPr lang="cs-CZ" dirty="0"/>
          </a:p>
        </p:txBody>
      </p:sp>
      <p:sp>
        <p:nvSpPr>
          <p:cNvPr id="7" name="TextovéPole 6"/>
          <p:cNvSpPr txBox="1"/>
          <p:nvPr/>
        </p:nvSpPr>
        <p:spPr>
          <a:xfrm>
            <a:off x="-42771" y="2060848"/>
            <a:ext cx="2670555" cy="1200329"/>
          </a:xfrm>
          <a:prstGeom prst="rect">
            <a:avLst/>
          </a:prstGeom>
          <a:noFill/>
        </p:spPr>
        <p:txBody>
          <a:bodyPr wrap="square" rtlCol="0">
            <a:spAutoFit/>
          </a:bodyPr>
          <a:lstStyle/>
          <a:p>
            <a:r>
              <a:rPr lang="cs-CZ" dirty="0"/>
              <a:t>c</a:t>
            </a:r>
            <a:r>
              <a:rPr lang="cs-CZ" dirty="0" smtClean="0"/>
              <a:t>hitinové mikrostruktury na křídle babočky způsobují lom světla</a:t>
            </a:r>
            <a:br>
              <a:rPr lang="cs-CZ" dirty="0" smtClean="0"/>
            </a:br>
            <a:r>
              <a:rPr lang="cs-CZ" dirty="0" smtClean="0"/>
              <a:t>a typické zbarvení </a:t>
            </a:r>
            <a:endParaRPr lang="cs-CZ" dirty="0"/>
          </a:p>
        </p:txBody>
      </p:sp>
      <p:sp>
        <p:nvSpPr>
          <p:cNvPr id="20" name="TextovéPole 19"/>
          <p:cNvSpPr txBox="1"/>
          <p:nvPr/>
        </p:nvSpPr>
        <p:spPr>
          <a:xfrm>
            <a:off x="2062228" y="5013176"/>
            <a:ext cx="2011977" cy="1200329"/>
          </a:xfrm>
          <a:prstGeom prst="rect">
            <a:avLst/>
          </a:prstGeom>
          <a:noFill/>
        </p:spPr>
        <p:txBody>
          <a:bodyPr wrap="square" rtlCol="0">
            <a:spAutoFit/>
          </a:bodyPr>
          <a:lstStyle/>
          <a:p>
            <a:r>
              <a:rPr lang="cs-CZ" dirty="0"/>
              <a:t>m</a:t>
            </a:r>
            <a:r>
              <a:rPr lang="cs-CZ" dirty="0" smtClean="0"/>
              <a:t>odré a měňavé strukturální zbarvení pavího peří</a:t>
            </a:r>
            <a:endParaRPr lang="cs-CZ" dirty="0"/>
          </a:p>
        </p:txBody>
      </p:sp>
    </p:spTree>
    <p:extLst>
      <p:ext uri="{BB962C8B-B14F-4D97-AF65-F5344CB8AC3E}">
        <p14:creationId xmlns:p14="http://schemas.microsoft.com/office/powerpoint/2010/main" xmlns="" val="24047115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3518666" y="1033572"/>
            <a:ext cx="1986441" cy="523220"/>
          </a:xfrm>
          <a:prstGeom prst="rect">
            <a:avLst/>
          </a:prstGeom>
          <a:noFill/>
        </p:spPr>
        <p:txBody>
          <a:bodyPr wrap="none" rtlCol="0">
            <a:spAutoFit/>
          </a:bodyPr>
          <a:lstStyle/>
          <a:p>
            <a:r>
              <a:rPr lang="cs-CZ" sz="2800" dirty="0" smtClean="0"/>
              <a:t>barvoměna</a:t>
            </a:r>
            <a:endParaRPr lang="cs-CZ" sz="2800" dirty="0"/>
          </a:p>
        </p:txBody>
      </p:sp>
      <p:pic>
        <p:nvPicPr>
          <p:cNvPr id="10" name="Obrázek 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42142" y="4664568"/>
            <a:ext cx="2466975" cy="1847850"/>
          </a:xfrm>
          <a:prstGeom prst="rect">
            <a:avLst/>
          </a:prstGeom>
        </p:spPr>
      </p:pic>
      <p:pic>
        <p:nvPicPr>
          <p:cNvPr id="11" name="Obrázek 1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70367" y="4664568"/>
            <a:ext cx="2771775" cy="1847850"/>
          </a:xfrm>
          <a:prstGeom prst="rect">
            <a:avLst/>
          </a:prstGeom>
        </p:spPr>
      </p:pic>
      <p:sp>
        <p:nvSpPr>
          <p:cNvPr id="7" name="TextovéPole 6"/>
          <p:cNvSpPr txBox="1"/>
          <p:nvPr/>
        </p:nvSpPr>
        <p:spPr>
          <a:xfrm>
            <a:off x="223459" y="1622662"/>
            <a:ext cx="1313180" cy="369332"/>
          </a:xfrm>
          <a:prstGeom prst="rect">
            <a:avLst/>
          </a:prstGeom>
          <a:noFill/>
        </p:spPr>
        <p:txBody>
          <a:bodyPr wrap="none" rtlCol="0">
            <a:spAutoFit/>
          </a:bodyPr>
          <a:lstStyle/>
          <a:p>
            <a:r>
              <a:rPr lang="cs-CZ" dirty="0" smtClean="0"/>
              <a:t>chameleon</a:t>
            </a:r>
            <a:endParaRPr lang="cs-CZ" dirty="0"/>
          </a:p>
        </p:txBody>
      </p:sp>
      <p:sp>
        <p:nvSpPr>
          <p:cNvPr id="12" name="TextovéPole 11"/>
          <p:cNvSpPr txBox="1"/>
          <p:nvPr/>
        </p:nvSpPr>
        <p:spPr>
          <a:xfrm>
            <a:off x="539552" y="122905"/>
            <a:ext cx="4913458" cy="646331"/>
          </a:xfrm>
          <a:prstGeom prst="rect">
            <a:avLst/>
          </a:prstGeom>
          <a:noFill/>
        </p:spPr>
        <p:txBody>
          <a:bodyPr wrap="square" rtlCol="0">
            <a:spAutoFit/>
          </a:bodyPr>
          <a:lstStyle/>
          <a:p>
            <a:r>
              <a:rPr lang="cs-CZ" sz="3600" dirty="0" smtClean="0">
                <a:latin typeface="Arial" panose="020B0604020202020204" pitchFamily="34" charset="0"/>
                <a:cs typeface="Arial" panose="020B0604020202020204" pitchFamily="34" charset="0"/>
              </a:rPr>
              <a:t>Vizuální komunikace</a:t>
            </a:r>
            <a:endParaRPr lang="cs-CZ" sz="3600" dirty="0">
              <a:latin typeface="Arial" panose="020B0604020202020204" pitchFamily="34" charset="0"/>
              <a:cs typeface="Arial" panose="020B0604020202020204" pitchFamily="34" charset="0"/>
            </a:endParaRPr>
          </a:p>
        </p:txBody>
      </p:sp>
      <p:cxnSp>
        <p:nvCxnSpPr>
          <p:cNvPr id="13" name="Přímá spojnice 12"/>
          <p:cNvCxnSpPr/>
          <p:nvPr/>
        </p:nvCxnSpPr>
        <p:spPr>
          <a:xfrm>
            <a:off x="-36512" y="764704"/>
            <a:ext cx="5320939" cy="0"/>
          </a:xfrm>
          <a:prstGeom prst="line">
            <a:avLst/>
          </a:prstGeom>
          <a:ln w="28575">
            <a:solidFill>
              <a:srgbClr val="083C98"/>
            </a:solidFill>
          </a:ln>
        </p:spPr>
        <p:style>
          <a:lnRef idx="1">
            <a:schemeClr val="accent1"/>
          </a:lnRef>
          <a:fillRef idx="0">
            <a:schemeClr val="accent1"/>
          </a:fillRef>
          <a:effectRef idx="0">
            <a:schemeClr val="accent1"/>
          </a:effectRef>
          <a:fontRef idx="minor">
            <a:schemeClr val="tx1"/>
          </a:fontRef>
        </p:style>
      </p:cxnSp>
      <p:pic>
        <p:nvPicPr>
          <p:cNvPr id="14"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440202" y="-27384"/>
            <a:ext cx="3740310" cy="7397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2" name="Obrázek 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67800" y="1925857"/>
            <a:ext cx="3568168" cy="1998174"/>
          </a:xfrm>
          <a:prstGeom prst="rect">
            <a:avLst/>
          </a:prstGeom>
        </p:spPr>
      </p:pic>
      <p:sp>
        <p:nvSpPr>
          <p:cNvPr id="3" name="TextovéPole 2"/>
          <p:cNvSpPr txBox="1"/>
          <p:nvPr/>
        </p:nvSpPr>
        <p:spPr>
          <a:xfrm>
            <a:off x="2391964" y="4355812"/>
            <a:ext cx="1300356" cy="369332"/>
          </a:xfrm>
          <a:prstGeom prst="rect">
            <a:avLst/>
          </a:prstGeom>
          <a:noFill/>
        </p:spPr>
        <p:txBody>
          <a:bodyPr wrap="none" rtlCol="0">
            <a:spAutoFit/>
          </a:bodyPr>
          <a:lstStyle/>
          <a:p>
            <a:r>
              <a:rPr lang="cs-CZ" dirty="0" smtClean="0"/>
              <a:t>chobotnice</a:t>
            </a:r>
            <a:endParaRPr lang="cs-CZ" dirty="0"/>
          </a:p>
        </p:txBody>
      </p:sp>
      <p:pic>
        <p:nvPicPr>
          <p:cNvPr id="5" name="Obrázek 4"/>
          <p:cNvPicPr>
            <a:picLocks noChangeAspect="1"/>
          </p:cNvPicPr>
          <p:nvPr/>
        </p:nvPicPr>
        <p:blipFill rotWithShape="1">
          <a:blip r:embed="rId7" cstate="print">
            <a:extLst>
              <a:ext uri="{28A0092B-C50C-407E-A947-70E740481C1C}">
                <a14:useLocalDpi xmlns:a14="http://schemas.microsoft.com/office/drawing/2010/main" xmlns="" val="0"/>
              </a:ext>
            </a:extLst>
          </a:blip>
          <a:srcRect l="26799" t="5775" r="40254" b="41210"/>
          <a:stretch/>
        </p:blipFill>
        <p:spPr>
          <a:xfrm rot="10800000">
            <a:off x="6862467" y="1925857"/>
            <a:ext cx="2074119" cy="4761045"/>
          </a:xfrm>
          <a:prstGeom prst="rect">
            <a:avLst/>
          </a:prstGeom>
        </p:spPr>
      </p:pic>
      <p:sp>
        <p:nvSpPr>
          <p:cNvPr id="15" name="TextovéPole 14"/>
          <p:cNvSpPr txBox="1"/>
          <p:nvPr/>
        </p:nvSpPr>
        <p:spPr>
          <a:xfrm>
            <a:off x="5796136" y="1414517"/>
            <a:ext cx="3384376" cy="646331"/>
          </a:xfrm>
          <a:prstGeom prst="rect">
            <a:avLst/>
          </a:prstGeom>
          <a:noFill/>
        </p:spPr>
        <p:txBody>
          <a:bodyPr wrap="square" rtlCol="0">
            <a:spAutoFit/>
          </a:bodyPr>
          <a:lstStyle/>
          <a:p>
            <a:r>
              <a:rPr lang="cs-CZ" dirty="0" err="1"/>
              <a:t>a</a:t>
            </a:r>
            <a:r>
              <a:rPr lang="cs-CZ" dirty="0" err="1" smtClean="0"/>
              <a:t>kara</a:t>
            </a:r>
            <a:r>
              <a:rPr lang="cs-CZ" dirty="0" smtClean="0"/>
              <a:t>, čím tmavší zbarvení, tím je jedinec agresivněji naladěn</a:t>
            </a:r>
            <a:endParaRPr lang="cs-CZ" dirty="0"/>
          </a:p>
        </p:txBody>
      </p:sp>
      <p:sp>
        <p:nvSpPr>
          <p:cNvPr id="6" name="TextovéPole 5"/>
          <p:cNvSpPr txBox="1"/>
          <p:nvPr/>
        </p:nvSpPr>
        <p:spPr>
          <a:xfrm>
            <a:off x="5846172" y="2132856"/>
            <a:ext cx="1390124" cy="369332"/>
          </a:xfrm>
          <a:prstGeom prst="rect">
            <a:avLst/>
          </a:prstGeom>
          <a:noFill/>
        </p:spPr>
        <p:txBody>
          <a:bodyPr wrap="none" rtlCol="0">
            <a:spAutoFit/>
          </a:bodyPr>
          <a:lstStyle/>
          <a:p>
            <a:r>
              <a:rPr lang="cs-CZ" dirty="0" smtClean="0"/>
              <a:t>podřízenost</a:t>
            </a:r>
            <a:endParaRPr lang="cs-CZ" dirty="0"/>
          </a:p>
        </p:txBody>
      </p:sp>
      <p:sp>
        <p:nvSpPr>
          <p:cNvPr id="16" name="TextovéPole 15"/>
          <p:cNvSpPr txBox="1"/>
          <p:nvPr/>
        </p:nvSpPr>
        <p:spPr>
          <a:xfrm>
            <a:off x="4566721" y="3212976"/>
            <a:ext cx="2813591" cy="369332"/>
          </a:xfrm>
          <a:prstGeom prst="rect">
            <a:avLst/>
          </a:prstGeom>
          <a:noFill/>
        </p:spPr>
        <p:txBody>
          <a:bodyPr wrap="none" rtlCol="0">
            <a:spAutoFit/>
          </a:bodyPr>
          <a:lstStyle/>
          <a:p>
            <a:r>
              <a:rPr lang="cs-CZ" dirty="0"/>
              <a:t>n</a:t>
            </a:r>
            <a:r>
              <a:rPr lang="cs-CZ" dirty="0" smtClean="0"/>
              <a:t>eutrální klidové zbarvení</a:t>
            </a:r>
            <a:endParaRPr lang="cs-CZ" dirty="0"/>
          </a:p>
        </p:txBody>
      </p:sp>
      <p:sp>
        <p:nvSpPr>
          <p:cNvPr id="17" name="TextovéPole 16"/>
          <p:cNvSpPr txBox="1"/>
          <p:nvPr/>
        </p:nvSpPr>
        <p:spPr>
          <a:xfrm>
            <a:off x="5605467" y="4355812"/>
            <a:ext cx="1774845" cy="369332"/>
          </a:xfrm>
          <a:prstGeom prst="rect">
            <a:avLst/>
          </a:prstGeom>
          <a:noFill/>
        </p:spPr>
        <p:txBody>
          <a:bodyPr wrap="none" rtlCol="0">
            <a:spAutoFit/>
          </a:bodyPr>
          <a:lstStyle/>
          <a:p>
            <a:r>
              <a:rPr lang="cs-CZ" dirty="0"/>
              <a:t>m</a:t>
            </a:r>
            <a:r>
              <a:rPr lang="cs-CZ" dirty="0" smtClean="0"/>
              <a:t>írně agresivní</a:t>
            </a:r>
            <a:endParaRPr lang="cs-CZ" dirty="0"/>
          </a:p>
        </p:txBody>
      </p:sp>
      <p:sp>
        <p:nvSpPr>
          <p:cNvPr id="18" name="TextovéPole 17"/>
          <p:cNvSpPr txBox="1"/>
          <p:nvPr/>
        </p:nvSpPr>
        <p:spPr>
          <a:xfrm>
            <a:off x="5796136" y="5435932"/>
            <a:ext cx="1659429" cy="369332"/>
          </a:xfrm>
          <a:prstGeom prst="rect">
            <a:avLst/>
          </a:prstGeom>
          <a:noFill/>
        </p:spPr>
        <p:txBody>
          <a:bodyPr wrap="none" rtlCol="0">
            <a:spAutoFit/>
          </a:bodyPr>
          <a:lstStyle/>
          <a:p>
            <a:r>
              <a:rPr lang="cs-CZ" dirty="0" smtClean="0"/>
              <a:t>silně agresivní</a:t>
            </a:r>
            <a:endParaRPr lang="cs-CZ" dirty="0"/>
          </a:p>
        </p:txBody>
      </p:sp>
    </p:spTree>
    <p:extLst>
      <p:ext uri="{BB962C8B-B14F-4D97-AF65-F5344CB8AC3E}">
        <p14:creationId xmlns:p14="http://schemas.microsoft.com/office/powerpoint/2010/main" xmlns="" val="38322623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179512" y="980728"/>
            <a:ext cx="3711272" cy="461665"/>
          </a:xfrm>
          <a:prstGeom prst="rect">
            <a:avLst/>
          </a:prstGeom>
          <a:noFill/>
        </p:spPr>
        <p:txBody>
          <a:bodyPr wrap="none" rtlCol="0">
            <a:spAutoFit/>
          </a:bodyPr>
          <a:lstStyle/>
          <a:p>
            <a:r>
              <a:rPr lang="cs-CZ" sz="2400" dirty="0" smtClean="0"/>
              <a:t>Bioluminiscence - </a:t>
            </a:r>
            <a:r>
              <a:rPr lang="cs-CZ" sz="2400" dirty="0" err="1" smtClean="0"/>
              <a:t>fotofory</a:t>
            </a:r>
            <a:endParaRPr lang="cs-CZ" sz="2400" dirty="0"/>
          </a:p>
        </p:txBody>
      </p:sp>
      <p:sp>
        <p:nvSpPr>
          <p:cNvPr id="7" name="TextovéPole 6"/>
          <p:cNvSpPr txBox="1"/>
          <p:nvPr/>
        </p:nvSpPr>
        <p:spPr>
          <a:xfrm>
            <a:off x="917834" y="1660740"/>
            <a:ext cx="1550424" cy="369332"/>
          </a:xfrm>
          <a:prstGeom prst="rect">
            <a:avLst/>
          </a:prstGeom>
          <a:noFill/>
        </p:spPr>
        <p:txBody>
          <a:bodyPr wrap="none" rtlCol="0">
            <a:spAutoFit/>
          </a:bodyPr>
          <a:lstStyle/>
          <a:p>
            <a:r>
              <a:rPr lang="cs-CZ" dirty="0"/>
              <a:t>l</a:t>
            </a:r>
            <a:r>
              <a:rPr lang="cs-CZ" dirty="0" smtClean="0"/>
              <a:t>uciferin + O</a:t>
            </a:r>
            <a:r>
              <a:rPr lang="cs-CZ" baseline="-25000" dirty="0" smtClean="0"/>
              <a:t>2</a:t>
            </a:r>
            <a:endParaRPr lang="cs-CZ" baseline="-25000" dirty="0"/>
          </a:p>
        </p:txBody>
      </p:sp>
      <p:cxnSp>
        <p:nvCxnSpPr>
          <p:cNvPr id="16" name="Přímá spojnice se šipkou 15"/>
          <p:cNvCxnSpPr/>
          <p:nvPr/>
        </p:nvCxnSpPr>
        <p:spPr>
          <a:xfrm>
            <a:off x="2468258" y="1845406"/>
            <a:ext cx="897848"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ovéPole 16"/>
          <p:cNvSpPr txBox="1"/>
          <p:nvPr/>
        </p:nvSpPr>
        <p:spPr>
          <a:xfrm>
            <a:off x="2339752" y="1556792"/>
            <a:ext cx="1061509" cy="338554"/>
          </a:xfrm>
          <a:prstGeom prst="rect">
            <a:avLst/>
          </a:prstGeom>
          <a:noFill/>
        </p:spPr>
        <p:txBody>
          <a:bodyPr wrap="none" rtlCol="0">
            <a:spAutoFit/>
          </a:bodyPr>
          <a:lstStyle/>
          <a:p>
            <a:r>
              <a:rPr lang="cs-CZ" sz="1600" dirty="0" smtClean="0"/>
              <a:t>luciferáza</a:t>
            </a:r>
            <a:endParaRPr lang="cs-CZ" sz="1600" dirty="0"/>
          </a:p>
        </p:txBody>
      </p:sp>
      <p:sp>
        <p:nvSpPr>
          <p:cNvPr id="18" name="TextovéPole 17"/>
          <p:cNvSpPr txBox="1"/>
          <p:nvPr/>
        </p:nvSpPr>
        <p:spPr>
          <a:xfrm>
            <a:off x="3635896" y="1628474"/>
            <a:ext cx="2512226" cy="369332"/>
          </a:xfrm>
          <a:prstGeom prst="rect">
            <a:avLst/>
          </a:prstGeom>
          <a:noFill/>
        </p:spPr>
        <p:txBody>
          <a:bodyPr wrap="none" rtlCol="0">
            <a:spAutoFit/>
          </a:bodyPr>
          <a:lstStyle/>
          <a:p>
            <a:r>
              <a:rPr lang="cs-CZ" dirty="0" err="1" smtClean="0"/>
              <a:t>oxyluciferin</a:t>
            </a:r>
            <a:r>
              <a:rPr lang="cs-CZ" dirty="0" smtClean="0"/>
              <a:t> + </a:t>
            </a:r>
            <a:r>
              <a:rPr lang="cs-CZ" dirty="0" smtClean="0">
                <a:solidFill>
                  <a:srgbClr val="FFC000"/>
                </a:solidFill>
              </a:rPr>
              <a:t>SVĚTLO</a:t>
            </a:r>
            <a:endParaRPr lang="cs-CZ" baseline="-25000" dirty="0">
              <a:solidFill>
                <a:srgbClr val="FFC000"/>
              </a:solidFill>
            </a:endParaRPr>
          </a:p>
        </p:txBody>
      </p:sp>
      <p:pic>
        <p:nvPicPr>
          <p:cNvPr id="19" name="Obrázek 1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88856" y="2658963"/>
            <a:ext cx="1838040" cy="986061"/>
          </a:xfrm>
          <a:prstGeom prst="rect">
            <a:avLst/>
          </a:prstGeom>
        </p:spPr>
      </p:pic>
      <p:pic>
        <p:nvPicPr>
          <p:cNvPr id="20" name="Obrázek 1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140297" y="3572095"/>
            <a:ext cx="2794000" cy="1104900"/>
          </a:xfrm>
          <a:prstGeom prst="rect">
            <a:avLst/>
          </a:prstGeom>
        </p:spPr>
      </p:pic>
      <p:pic>
        <p:nvPicPr>
          <p:cNvPr id="21" name="Obrázek 2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23528" y="3717032"/>
            <a:ext cx="1943100" cy="2352675"/>
          </a:xfrm>
          <a:prstGeom prst="rect">
            <a:avLst/>
          </a:prstGeom>
        </p:spPr>
      </p:pic>
      <p:pic>
        <p:nvPicPr>
          <p:cNvPr id="22" name="Obrázek 21"/>
          <p:cNvPicPr>
            <a:picLocks noChangeAspect="1"/>
          </p:cNvPicPr>
          <p:nvPr/>
        </p:nvPicPr>
        <p:blipFill rotWithShape="1">
          <a:blip r:embed="rId6" cstate="print">
            <a:extLst>
              <a:ext uri="{28A0092B-C50C-407E-A947-70E740481C1C}">
                <a14:useLocalDpi xmlns:a14="http://schemas.microsoft.com/office/drawing/2010/main" xmlns="" val="0"/>
              </a:ext>
            </a:extLst>
          </a:blip>
          <a:srcRect t="19877" b="19729"/>
          <a:stretch/>
        </p:blipFill>
        <p:spPr>
          <a:xfrm>
            <a:off x="2623957" y="5568161"/>
            <a:ext cx="2466975" cy="1116000"/>
          </a:xfrm>
          <a:prstGeom prst="rect">
            <a:avLst/>
          </a:prstGeom>
        </p:spPr>
      </p:pic>
      <p:pic>
        <p:nvPicPr>
          <p:cNvPr id="23" name="Obrázek 22"/>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497513" y="4977817"/>
            <a:ext cx="2466975" cy="1847850"/>
          </a:xfrm>
          <a:prstGeom prst="rect">
            <a:avLst/>
          </a:prstGeom>
        </p:spPr>
      </p:pic>
      <p:sp>
        <p:nvSpPr>
          <p:cNvPr id="14" name="TextovéPole 13"/>
          <p:cNvSpPr txBox="1"/>
          <p:nvPr/>
        </p:nvSpPr>
        <p:spPr>
          <a:xfrm>
            <a:off x="683568" y="122905"/>
            <a:ext cx="4913458" cy="646331"/>
          </a:xfrm>
          <a:prstGeom prst="rect">
            <a:avLst/>
          </a:prstGeom>
          <a:noFill/>
        </p:spPr>
        <p:txBody>
          <a:bodyPr wrap="square" rtlCol="0">
            <a:spAutoFit/>
          </a:bodyPr>
          <a:lstStyle/>
          <a:p>
            <a:r>
              <a:rPr lang="cs-CZ" sz="3600" dirty="0" smtClean="0">
                <a:latin typeface="Arial" panose="020B0604020202020204" pitchFamily="34" charset="0"/>
                <a:cs typeface="Arial" panose="020B0604020202020204" pitchFamily="34" charset="0"/>
              </a:rPr>
              <a:t>Vizuální komunikace</a:t>
            </a:r>
            <a:endParaRPr lang="cs-CZ" sz="3600" dirty="0">
              <a:latin typeface="Arial" panose="020B0604020202020204" pitchFamily="34" charset="0"/>
              <a:cs typeface="Arial" panose="020B0604020202020204" pitchFamily="34" charset="0"/>
            </a:endParaRPr>
          </a:p>
        </p:txBody>
      </p:sp>
      <p:cxnSp>
        <p:nvCxnSpPr>
          <p:cNvPr id="15" name="Přímá spojnice 14"/>
          <p:cNvCxnSpPr/>
          <p:nvPr/>
        </p:nvCxnSpPr>
        <p:spPr>
          <a:xfrm>
            <a:off x="-36512" y="764704"/>
            <a:ext cx="5320939" cy="0"/>
          </a:xfrm>
          <a:prstGeom prst="line">
            <a:avLst/>
          </a:prstGeom>
          <a:ln w="28575">
            <a:solidFill>
              <a:srgbClr val="083C98"/>
            </a:solidFill>
          </a:ln>
        </p:spPr>
        <p:style>
          <a:lnRef idx="1">
            <a:schemeClr val="accent1"/>
          </a:lnRef>
          <a:fillRef idx="0">
            <a:schemeClr val="accent1"/>
          </a:fillRef>
          <a:effectRef idx="0">
            <a:schemeClr val="accent1"/>
          </a:effectRef>
          <a:fontRef idx="minor">
            <a:schemeClr val="tx1"/>
          </a:fontRef>
        </p:style>
      </p:cxnSp>
      <p:pic>
        <p:nvPicPr>
          <p:cNvPr id="24" name="Picture 5"/>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440202" y="-27384"/>
            <a:ext cx="3740310" cy="7397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 name="TextovéPole 1"/>
          <p:cNvSpPr txBox="1"/>
          <p:nvPr/>
        </p:nvSpPr>
        <p:spPr>
          <a:xfrm>
            <a:off x="6343083" y="2069772"/>
            <a:ext cx="2621405" cy="646331"/>
          </a:xfrm>
          <a:prstGeom prst="rect">
            <a:avLst/>
          </a:prstGeom>
          <a:noFill/>
        </p:spPr>
        <p:txBody>
          <a:bodyPr wrap="square" rtlCol="0">
            <a:spAutoFit/>
          </a:bodyPr>
          <a:lstStyle/>
          <a:p>
            <a:r>
              <a:rPr lang="cs-CZ" dirty="0" err="1"/>
              <a:t>s</a:t>
            </a:r>
            <a:r>
              <a:rPr lang="cs-CZ" dirty="0" err="1" smtClean="0"/>
              <a:t>větloočkovití</a:t>
            </a:r>
            <a:r>
              <a:rPr lang="cs-CZ" dirty="0" smtClean="0"/>
              <a:t>, odrazují světlem predátora</a:t>
            </a:r>
            <a:endParaRPr lang="cs-CZ" dirty="0"/>
          </a:p>
        </p:txBody>
      </p:sp>
      <p:sp>
        <p:nvSpPr>
          <p:cNvPr id="25" name="TextovéPole 24"/>
          <p:cNvSpPr txBox="1"/>
          <p:nvPr/>
        </p:nvSpPr>
        <p:spPr>
          <a:xfrm>
            <a:off x="3118076" y="3000794"/>
            <a:ext cx="2578138" cy="646331"/>
          </a:xfrm>
          <a:prstGeom prst="rect">
            <a:avLst/>
          </a:prstGeom>
          <a:noFill/>
        </p:spPr>
        <p:txBody>
          <a:bodyPr wrap="square" rtlCol="0">
            <a:spAutoFit/>
          </a:bodyPr>
          <a:lstStyle/>
          <a:p>
            <a:r>
              <a:rPr lang="cs-CZ" dirty="0"/>
              <a:t>ď</a:t>
            </a:r>
            <a:r>
              <a:rPr lang="cs-CZ" dirty="0" smtClean="0"/>
              <a:t>as mořský, láká světlem kořist</a:t>
            </a:r>
            <a:endParaRPr lang="cs-CZ" dirty="0"/>
          </a:p>
        </p:txBody>
      </p:sp>
      <p:sp>
        <p:nvSpPr>
          <p:cNvPr id="26" name="TextovéPole 25"/>
          <p:cNvSpPr txBox="1"/>
          <p:nvPr/>
        </p:nvSpPr>
        <p:spPr>
          <a:xfrm>
            <a:off x="6414063" y="4643844"/>
            <a:ext cx="1924566" cy="369332"/>
          </a:xfrm>
          <a:prstGeom prst="rect">
            <a:avLst/>
          </a:prstGeom>
          <a:noFill/>
        </p:spPr>
        <p:txBody>
          <a:bodyPr wrap="none" rtlCol="0">
            <a:spAutoFit/>
          </a:bodyPr>
          <a:lstStyle/>
          <a:p>
            <a:r>
              <a:rPr lang="cs-CZ" dirty="0" err="1" smtClean="0"/>
              <a:t>pohárovka</a:t>
            </a:r>
            <a:r>
              <a:rPr lang="cs-CZ" dirty="0" smtClean="0"/>
              <a:t>, GFP </a:t>
            </a:r>
            <a:endParaRPr lang="cs-CZ" dirty="0"/>
          </a:p>
        </p:txBody>
      </p:sp>
      <p:sp>
        <p:nvSpPr>
          <p:cNvPr id="3" name="TextovéPole 2"/>
          <p:cNvSpPr txBox="1"/>
          <p:nvPr/>
        </p:nvSpPr>
        <p:spPr>
          <a:xfrm>
            <a:off x="2480424" y="5219908"/>
            <a:ext cx="3531736" cy="369332"/>
          </a:xfrm>
          <a:prstGeom prst="rect">
            <a:avLst/>
          </a:prstGeom>
          <a:noFill/>
        </p:spPr>
        <p:txBody>
          <a:bodyPr wrap="none" rtlCol="0">
            <a:spAutoFit/>
          </a:bodyPr>
          <a:lstStyle/>
          <a:p>
            <a:r>
              <a:rPr lang="cs-CZ" dirty="0" err="1"/>
              <a:t>s</a:t>
            </a:r>
            <a:r>
              <a:rPr lang="cs-CZ" dirty="0" err="1" smtClean="0"/>
              <a:t>epiola</a:t>
            </a:r>
            <a:r>
              <a:rPr lang="cs-CZ" dirty="0" smtClean="0"/>
              <a:t>, schovává se před dravci</a:t>
            </a:r>
            <a:endParaRPr lang="cs-CZ" dirty="0"/>
          </a:p>
        </p:txBody>
      </p:sp>
      <p:sp>
        <p:nvSpPr>
          <p:cNvPr id="27" name="TextovéPole 26"/>
          <p:cNvSpPr txBox="1"/>
          <p:nvPr/>
        </p:nvSpPr>
        <p:spPr>
          <a:xfrm>
            <a:off x="310077" y="2239704"/>
            <a:ext cx="1986782" cy="1477328"/>
          </a:xfrm>
          <a:prstGeom prst="rect">
            <a:avLst/>
          </a:prstGeom>
          <a:noFill/>
        </p:spPr>
        <p:txBody>
          <a:bodyPr wrap="square" rtlCol="0">
            <a:spAutoFit/>
          </a:bodyPr>
          <a:lstStyle/>
          <a:p>
            <a:r>
              <a:rPr lang="cs-CZ" dirty="0" smtClean="0"/>
              <a:t>světlušky, </a:t>
            </a:r>
            <a:r>
              <a:rPr lang="cs-CZ" dirty="0"/>
              <a:t>d</a:t>
            </a:r>
            <a:r>
              <a:rPr lang="cs-CZ" dirty="0" smtClean="0"/>
              <a:t>ruhově specifický signál využívaný při rozmnožování  </a:t>
            </a:r>
            <a:endParaRPr lang="cs-CZ" dirty="0"/>
          </a:p>
        </p:txBody>
      </p:sp>
      <p:sp>
        <p:nvSpPr>
          <p:cNvPr id="5" name="Obdélník 4"/>
          <p:cNvSpPr/>
          <p:nvPr/>
        </p:nvSpPr>
        <p:spPr>
          <a:xfrm>
            <a:off x="917834" y="1556792"/>
            <a:ext cx="5425249" cy="538896"/>
          </a:xfrm>
          <a:prstGeom prst="rect">
            <a:avLst/>
          </a:prstGeom>
          <a:noFill/>
          <a:ln w="9525">
            <a:solidFill>
              <a:srgbClr val="083C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xmlns="" val="554217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174119" y="1087246"/>
            <a:ext cx="5391219" cy="369332"/>
          </a:xfrm>
          <a:prstGeom prst="rect">
            <a:avLst/>
          </a:prstGeom>
          <a:noFill/>
        </p:spPr>
        <p:txBody>
          <a:bodyPr wrap="none" rtlCol="0">
            <a:spAutoFit/>
          </a:bodyPr>
          <a:lstStyle/>
          <a:p>
            <a:r>
              <a:rPr lang="cs-CZ" dirty="0"/>
              <a:t>k</a:t>
            </a:r>
            <a:r>
              <a:rPr lang="cs-CZ" dirty="0" smtClean="0"/>
              <a:t>rab </a:t>
            </a:r>
            <a:r>
              <a:rPr lang="cs-CZ" dirty="0" err="1" smtClean="0"/>
              <a:t>Uca</a:t>
            </a:r>
            <a:r>
              <a:rPr lang="cs-CZ" dirty="0" smtClean="0"/>
              <a:t>, používá zvětšené klepeto při komunikaci </a:t>
            </a:r>
            <a:endParaRPr lang="cs-CZ" dirty="0"/>
          </a:p>
        </p:txBody>
      </p:sp>
      <p:pic>
        <p:nvPicPr>
          <p:cNvPr id="15" name="Obrázek 1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51520" y="1426846"/>
            <a:ext cx="2816769" cy="2077369"/>
          </a:xfrm>
          <a:prstGeom prst="rect">
            <a:avLst/>
          </a:prstGeom>
        </p:spPr>
      </p:pic>
      <p:pic>
        <p:nvPicPr>
          <p:cNvPr id="6" name="Obrázek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56744" y="4510419"/>
            <a:ext cx="2779982" cy="2217837"/>
          </a:xfrm>
          <a:prstGeom prst="rect">
            <a:avLst/>
          </a:prstGeom>
        </p:spPr>
      </p:pic>
      <p:pic>
        <p:nvPicPr>
          <p:cNvPr id="8" name="Obrázek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940152" y="1426846"/>
            <a:ext cx="1902243" cy="2048154"/>
          </a:xfrm>
          <a:prstGeom prst="rect">
            <a:avLst/>
          </a:prstGeom>
        </p:spPr>
      </p:pic>
      <p:sp>
        <p:nvSpPr>
          <p:cNvPr id="10" name="TextovéPole 9"/>
          <p:cNvSpPr txBox="1"/>
          <p:nvPr/>
        </p:nvSpPr>
        <p:spPr>
          <a:xfrm>
            <a:off x="683568" y="122905"/>
            <a:ext cx="4913458" cy="646331"/>
          </a:xfrm>
          <a:prstGeom prst="rect">
            <a:avLst/>
          </a:prstGeom>
          <a:noFill/>
        </p:spPr>
        <p:txBody>
          <a:bodyPr wrap="square" rtlCol="0">
            <a:spAutoFit/>
          </a:bodyPr>
          <a:lstStyle/>
          <a:p>
            <a:r>
              <a:rPr lang="cs-CZ" sz="3600" dirty="0" smtClean="0">
                <a:latin typeface="Arial" panose="020B0604020202020204" pitchFamily="34" charset="0"/>
                <a:cs typeface="Arial" panose="020B0604020202020204" pitchFamily="34" charset="0"/>
              </a:rPr>
              <a:t>Vizuální komunikace</a:t>
            </a:r>
            <a:endParaRPr lang="cs-CZ" sz="3600" dirty="0">
              <a:latin typeface="Arial" panose="020B0604020202020204" pitchFamily="34" charset="0"/>
              <a:cs typeface="Arial" panose="020B0604020202020204" pitchFamily="34" charset="0"/>
            </a:endParaRPr>
          </a:p>
        </p:txBody>
      </p:sp>
      <p:cxnSp>
        <p:nvCxnSpPr>
          <p:cNvPr id="11" name="Přímá spojnice 10"/>
          <p:cNvCxnSpPr/>
          <p:nvPr/>
        </p:nvCxnSpPr>
        <p:spPr>
          <a:xfrm>
            <a:off x="-36512" y="764704"/>
            <a:ext cx="5320939" cy="0"/>
          </a:xfrm>
          <a:prstGeom prst="line">
            <a:avLst/>
          </a:prstGeom>
          <a:ln w="28575">
            <a:solidFill>
              <a:srgbClr val="083C98"/>
            </a:solidFill>
          </a:ln>
        </p:spPr>
        <p:style>
          <a:lnRef idx="1">
            <a:schemeClr val="accent1"/>
          </a:lnRef>
          <a:fillRef idx="0">
            <a:schemeClr val="accent1"/>
          </a:fillRef>
          <a:effectRef idx="0">
            <a:schemeClr val="accent1"/>
          </a:effectRef>
          <a:fontRef idx="minor">
            <a:schemeClr val="tx1"/>
          </a:fontRef>
        </p:style>
      </p:cxnSp>
      <p:pic>
        <p:nvPicPr>
          <p:cNvPr id="12"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440202" y="-27384"/>
            <a:ext cx="3740310" cy="7397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2" name="Obrázek 1"/>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4322402" y="4347006"/>
            <a:ext cx="1924050" cy="2381250"/>
          </a:xfrm>
          <a:prstGeom prst="rect">
            <a:avLst/>
          </a:prstGeom>
        </p:spPr>
      </p:pic>
      <p:sp>
        <p:nvSpPr>
          <p:cNvPr id="3" name="TextovéPole 2"/>
          <p:cNvSpPr txBox="1"/>
          <p:nvPr/>
        </p:nvSpPr>
        <p:spPr>
          <a:xfrm>
            <a:off x="107504" y="3717031"/>
            <a:ext cx="3528392" cy="646331"/>
          </a:xfrm>
          <a:prstGeom prst="rect">
            <a:avLst/>
          </a:prstGeom>
          <a:noFill/>
        </p:spPr>
        <p:txBody>
          <a:bodyPr wrap="square" rtlCol="0">
            <a:spAutoFit/>
          </a:bodyPr>
          <a:lstStyle/>
          <a:p>
            <a:r>
              <a:rPr lang="cs-CZ" dirty="0"/>
              <a:t>v</a:t>
            </a:r>
            <a:r>
              <a:rPr lang="cs-CZ" dirty="0" smtClean="0"/>
              <a:t>čelí tanec, informace o zdroji potravy, Karl von </a:t>
            </a:r>
            <a:r>
              <a:rPr lang="cs-CZ" dirty="0" err="1" smtClean="0"/>
              <a:t>Frisch</a:t>
            </a:r>
            <a:r>
              <a:rPr lang="cs-CZ" dirty="0" smtClean="0"/>
              <a:t> (1965)</a:t>
            </a:r>
            <a:endParaRPr lang="cs-CZ" dirty="0"/>
          </a:p>
        </p:txBody>
      </p:sp>
      <p:sp>
        <p:nvSpPr>
          <p:cNvPr id="4" name="TextovéPole 3"/>
          <p:cNvSpPr txBox="1"/>
          <p:nvPr/>
        </p:nvSpPr>
        <p:spPr>
          <a:xfrm>
            <a:off x="5868144" y="1129522"/>
            <a:ext cx="2185214" cy="369332"/>
          </a:xfrm>
          <a:prstGeom prst="rect">
            <a:avLst/>
          </a:prstGeom>
          <a:noFill/>
        </p:spPr>
        <p:txBody>
          <a:bodyPr wrap="none" rtlCol="0">
            <a:spAutoFit/>
          </a:bodyPr>
          <a:lstStyle/>
          <a:p>
            <a:r>
              <a:rPr lang="cs-CZ" dirty="0" smtClean="0"/>
              <a:t>Anolis, hrdelní lalok</a:t>
            </a:r>
            <a:endParaRPr lang="cs-CZ" dirty="0"/>
          </a:p>
        </p:txBody>
      </p:sp>
      <p:sp>
        <p:nvSpPr>
          <p:cNvPr id="7" name="TextovéPole 6"/>
          <p:cNvSpPr txBox="1"/>
          <p:nvPr/>
        </p:nvSpPr>
        <p:spPr>
          <a:xfrm>
            <a:off x="4211960" y="3790781"/>
            <a:ext cx="2594340" cy="646331"/>
          </a:xfrm>
          <a:prstGeom prst="rect">
            <a:avLst/>
          </a:prstGeom>
          <a:noFill/>
        </p:spPr>
        <p:txBody>
          <a:bodyPr wrap="square" rtlCol="0">
            <a:spAutoFit/>
          </a:bodyPr>
          <a:lstStyle/>
          <a:p>
            <a:r>
              <a:rPr lang="cs-CZ" dirty="0" smtClean="0"/>
              <a:t>výrazně zbarvené zobáčky ptačích mláďat</a:t>
            </a:r>
            <a:endParaRPr lang="cs-CZ" dirty="0"/>
          </a:p>
        </p:txBody>
      </p:sp>
      <p:pic>
        <p:nvPicPr>
          <p:cNvPr id="13" name="Obrázek 12"/>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7118281" y="4021552"/>
            <a:ext cx="1870154" cy="2805232"/>
          </a:xfrm>
          <a:prstGeom prst="rect">
            <a:avLst/>
          </a:prstGeom>
        </p:spPr>
      </p:pic>
      <p:sp>
        <p:nvSpPr>
          <p:cNvPr id="16" name="TextovéPole 15"/>
          <p:cNvSpPr txBox="1"/>
          <p:nvPr/>
        </p:nvSpPr>
        <p:spPr>
          <a:xfrm>
            <a:off x="7020272" y="3717032"/>
            <a:ext cx="1749197" cy="369332"/>
          </a:xfrm>
          <a:prstGeom prst="rect">
            <a:avLst/>
          </a:prstGeom>
          <a:noFill/>
        </p:spPr>
        <p:txBody>
          <a:bodyPr wrap="none" rtlCol="0">
            <a:spAutoFit/>
          </a:bodyPr>
          <a:lstStyle/>
          <a:p>
            <a:r>
              <a:rPr lang="cs-CZ" dirty="0"/>
              <a:t>m</a:t>
            </a:r>
            <a:r>
              <a:rPr lang="cs-CZ" dirty="0" smtClean="0"/>
              <a:t>andril, samec</a:t>
            </a:r>
            <a:endParaRPr lang="cs-CZ" dirty="0"/>
          </a:p>
        </p:txBody>
      </p:sp>
    </p:spTree>
    <p:extLst>
      <p:ext uri="{BB962C8B-B14F-4D97-AF65-F5344CB8AC3E}">
        <p14:creationId xmlns:p14="http://schemas.microsoft.com/office/powerpoint/2010/main" xmlns="" val="39546756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467544" y="122905"/>
            <a:ext cx="4913458" cy="646331"/>
          </a:xfrm>
          <a:prstGeom prst="rect">
            <a:avLst/>
          </a:prstGeom>
          <a:noFill/>
        </p:spPr>
        <p:txBody>
          <a:bodyPr wrap="square" rtlCol="0">
            <a:spAutoFit/>
          </a:bodyPr>
          <a:lstStyle/>
          <a:p>
            <a:r>
              <a:rPr lang="cs-CZ" sz="3600" dirty="0" smtClean="0">
                <a:latin typeface="Arial" panose="020B0604020202020204" pitchFamily="34" charset="0"/>
                <a:cs typeface="Arial" panose="020B0604020202020204" pitchFamily="34" charset="0"/>
              </a:rPr>
              <a:t>Akustická komunikace</a:t>
            </a:r>
            <a:endParaRPr lang="cs-CZ" sz="3600" dirty="0">
              <a:latin typeface="Arial" panose="020B0604020202020204" pitchFamily="34" charset="0"/>
              <a:cs typeface="Arial" panose="020B0604020202020204" pitchFamily="34" charset="0"/>
            </a:endParaRPr>
          </a:p>
        </p:txBody>
      </p:sp>
      <p:cxnSp>
        <p:nvCxnSpPr>
          <p:cNvPr id="6" name="Přímá spojnice 5"/>
          <p:cNvCxnSpPr/>
          <p:nvPr/>
        </p:nvCxnSpPr>
        <p:spPr>
          <a:xfrm>
            <a:off x="-36512" y="836712"/>
            <a:ext cx="5320939" cy="0"/>
          </a:xfrm>
          <a:prstGeom prst="line">
            <a:avLst/>
          </a:prstGeom>
          <a:ln w="28575">
            <a:solidFill>
              <a:srgbClr val="083C98"/>
            </a:solidFill>
          </a:ln>
        </p:spPr>
        <p:style>
          <a:lnRef idx="1">
            <a:schemeClr val="accent1"/>
          </a:lnRef>
          <a:fillRef idx="0">
            <a:schemeClr val="accent1"/>
          </a:fillRef>
          <a:effectRef idx="0">
            <a:schemeClr val="accent1"/>
          </a:effectRef>
          <a:fontRef idx="minor">
            <a:schemeClr val="tx1"/>
          </a:fontRef>
        </p:style>
      </p:cxnSp>
      <p:pic>
        <p:nvPicPr>
          <p:cNvPr id="7"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40202" y="-27384"/>
            <a:ext cx="3740310" cy="7397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 name="TextovéPole 1"/>
          <p:cNvSpPr txBox="1"/>
          <p:nvPr/>
        </p:nvSpPr>
        <p:spPr>
          <a:xfrm>
            <a:off x="2267744" y="1619508"/>
            <a:ext cx="3839513" cy="369332"/>
          </a:xfrm>
          <a:prstGeom prst="rect">
            <a:avLst/>
          </a:prstGeom>
          <a:noFill/>
        </p:spPr>
        <p:txBody>
          <a:bodyPr wrap="none" rtlCol="0">
            <a:spAutoFit/>
          </a:bodyPr>
          <a:lstStyle/>
          <a:p>
            <a:r>
              <a:rPr lang="cs-CZ" dirty="0"/>
              <a:t>k</a:t>
            </a:r>
            <a:r>
              <a:rPr lang="cs-CZ" dirty="0" smtClean="0"/>
              <a:t>rtonožka, buduje si ozvučné tunely</a:t>
            </a:r>
            <a:endParaRPr lang="cs-CZ" dirty="0"/>
          </a:p>
        </p:txBody>
      </p:sp>
      <p:sp>
        <p:nvSpPr>
          <p:cNvPr id="3" name="TextovéPole 2"/>
          <p:cNvSpPr txBox="1"/>
          <p:nvPr/>
        </p:nvSpPr>
        <p:spPr>
          <a:xfrm>
            <a:off x="5805870" y="1061940"/>
            <a:ext cx="3374642" cy="369332"/>
          </a:xfrm>
          <a:prstGeom prst="rect">
            <a:avLst/>
          </a:prstGeom>
          <a:noFill/>
        </p:spPr>
        <p:txBody>
          <a:bodyPr wrap="none" rtlCol="0">
            <a:spAutoFit/>
          </a:bodyPr>
          <a:lstStyle/>
          <a:p>
            <a:r>
              <a:rPr lang="cs-CZ" dirty="0"/>
              <a:t>l</a:t>
            </a:r>
            <a:r>
              <a:rPr lang="cs-CZ" dirty="0" smtClean="0"/>
              <a:t>abuť, prodloužená průdušnice</a:t>
            </a:r>
            <a:endParaRPr lang="cs-CZ" dirty="0"/>
          </a:p>
        </p:txBody>
      </p:sp>
      <p:sp>
        <p:nvSpPr>
          <p:cNvPr id="4" name="TextovéPole 3"/>
          <p:cNvSpPr txBox="1"/>
          <p:nvPr/>
        </p:nvSpPr>
        <p:spPr>
          <a:xfrm>
            <a:off x="6464228" y="4621778"/>
            <a:ext cx="2056973" cy="369332"/>
          </a:xfrm>
          <a:prstGeom prst="rect">
            <a:avLst/>
          </a:prstGeom>
          <a:noFill/>
        </p:spPr>
        <p:txBody>
          <a:bodyPr wrap="none" rtlCol="0">
            <a:spAutoFit/>
          </a:bodyPr>
          <a:lstStyle/>
          <a:p>
            <a:r>
              <a:rPr lang="cs-CZ" dirty="0"/>
              <a:t>ž</a:t>
            </a:r>
            <a:r>
              <a:rPr lang="cs-CZ" dirty="0" smtClean="0"/>
              <a:t>ába, hrdelní lalok</a:t>
            </a:r>
            <a:endParaRPr lang="cs-CZ" dirty="0"/>
          </a:p>
        </p:txBody>
      </p:sp>
      <p:sp>
        <p:nvSpPr>
          <p:cNvPr id="8" name="TextovéPole 7"/>
          <p:cNvSpPr txBox="1"/>
          <p:nvPr/>
        </p:nvSpPr>
        <p:spPr>
          <a:xfrm>
            <a:off x="182332" y="1052736"/>
            <a:ext cx="2826415" cy="369332"/>
          </a:xfrm>
          <a:prstGeom prst="rect">
            <a:avLst/>
          </a:prstGeom>
          <a:noFill/>
        </p:spPr>
        <p:txBody>
          <a:bodyPr wrap="none" rtlCol="0">
            <a:spAutoFit/>
          </a:bodyPr>
          <a:lstStyle/>
          <a:p>
            <a:r>
              <a:rPr lang="cs-CZ" dirty="0"/>
              <a:t>c</a:t>
            </a:r>
            <a:r>
              <a:rPr lang="cs-CZ" dirty="0" smtClean="0"/>
              <a:t>vrček, tření křídel o sebe</a:t>
            </a:r>
            <a:endParaRPr lang="cs-CZ" dirty="0"/>
          </a:p>
        </p:txBody>
      </p:sp>
      <p:sp>
        <p:nvSpPr>
          <p:cNvPr id="9" name="TextovéPole 8"/>
          <p:cNvSpPr txBox="1"/>
          <p:nvPr/>
        </p:nvSpPr>
        <p:spPr>
          <a:xfrm>
            <a:off x="103193" y="4521894"/>
            <a:ext cx="3172663" cy="369332"/>
          </a:xfrm>
          <a:prstGeom prst="rect">
            <a:avLst/>
          </a:prstGeom>
          <a:noFill/>
        </p:spPr>
        <p:txBody>
          <a:bodyPr wrap="none" rtlCol="0">
            <a:spAutoFit/>
          </a:bodyPr>
          <a:lstStyle/>
          <a:p>
            <a:r>
              <a:rPr lang="cs-CZ" dirty="0"/>
              <a:t>s</a:t>
            </a:r>
            <a:r>
              <a:rPr lang="cs-CZ" dirty="0" smtClean="0"/>
              <a:t>aranče, tření stehna a křídla</a:t>
            </a:r>
            <a:endParaRPr lang="cs-CZ" dirty="0"/>
          </a:p>
        </p:txBody>
      </p:sp>
      <p:sp>
        <p:nvSpPr>
          <p:cNvPr id="12" name="TextovéPole 11"/>
          <p:cNvSpPr txBox="1"/>
          <p:nvPr/>
        </p:nvSpPr>
        <p:spPr>
          <a:xfrm>
            <a:off x="3559525" y="3336074"/>
            <a:ext cx="2334806" cy="369332"/>
          </a:xfrm>
          <a:prstGeom prst="rect">
            <a:avLst/>
          </a:prstGeom>
          <a:noFill/>
        </p:spPr>
        <p:txBody>
          <a:bodyPr wrap="none" rtlCol="0">
            <a:spAutoFit/>
          </a:bodyPr>
          <a:lstStyle/>
          <a:p>
            <a:r>
              <a:rPr lang="cs-CZ" dirty="0" smtClean="0"/>
              <a:t>ryby, plynový měchýř</a:t>
            </a:r>
            <a:endParaRPr lang="cs-CZ" dirty="0"/>
          </a:p>
        </p:txBody>
      </p:sp>
      <p:pic>
        <p:nvPicPr>
          <p:cNvPr id="13" name="Obrázek 1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82156" y="1412776"/>
            <a:ext cx="1653540" cy="2286000"/>
          </a:xfrm>
          <a:prstGeom prst="rect">
            <a:avLst/>
          </a:prstGeom>
        </p:spPr>
      </p:pic>
      <p:pic>
        <p:nvPicPr>
          <p:cNvPr id="14" name="Obrázek 1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73500" y="4863456"/>
            <a:ext cx="2374161" cy="1782108"/>
          </a:xfrm>
          <a:prstGeom prst="rect">
            <a:avLst/>
          </a:prstGeom>
        </p:spPr>
      </p:pic>
      <p:pic>
        <p:nvPicPr>
          <p:cNvPr id="15" name="Obrázek 1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487990" y="4941168"/>
            <a:ext cx="2286000" cy="1605915"/>
          </a:xfrm>
          <a:prstGeom prst="rect">
            <a:avLst/>
          </a:prstGeom>
        </p:spPr>
      </p:pic>
      <p:pic>
        <p:nvPicPr>
          <p:cNvPr id="16" name="Obrázek 15"/>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299077" y="1957682"/>
            <a:ext cx="2339752" cy="1333658"/>
          </a:xfrm>
          <a:prstGeom prst="rect">
            <a:avLst/>
          </a:prstGeom>
        </p:spPr>
      </p:pic>
      <p:pic>
        <p:nvPicPr>
          <p:cNvPr id="17" name="Obrázek 16"/>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6244339" y="1449537"/>
            <a:ext cx="2504125" cy="1505605"/>
          </a:xfrm>
          <a:prstGeom prst="rect">
            <a:avLst/>
          </a:prstGeom>
        </p:spPr>
      </p:pic>
      <p:pic>
        <p:nvPicPr>
          <p:cNvPr id="19" name="Obrázek 18"/>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3559525" y="3698776"/>
            <a:ext cx="2819748" cy="1409874"/>
          </a:xfrm>
          <a:prstGeom prst="rect">
            <a:avLst/>
          </a:prstGeom>
        </p:spPr>
      </p:pic>
      <p:cxnSp>
        <p:nvCxnSpPr>
          <p:cNvPr id="21" name="Přímá spojnice se šipkou 20"/>
          <p:cNvCxnSpPr/>
          <p:nvPr/>
        </p:nvCxnSpPr>
        <p:spPr>
          <a:xfrm>
            <a:off x="4655990" y="3768325"/>
            <a:ext cx="313409" cy="6353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8230675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ovéPole 17"/>
          <p:cNvSpPr txBox="1"/>
          <p:nvPr/>
        </p:nvSpPr>
        <p:spPr>
          <a:xfrm>
            <a:off x="179512" y="1052736"/>
            <a:ext cx="4057521" cy="523220"/>
          </a:xfrm>
          <a:prstGeom prst="rect">
            <a:avLst/>
          </a:prstGeom>
          <a:noFill/>
        </p:spPr>
        <p:txBody>
          <a:bodyPr wrap="none" rtlCol="0">
            <a:spAutoFit/>
          </a:bodyPr>
          <a:lstStyle/>
          <a:p>
            <a:r>
              <a:rPr lang="cs-CZ" sz="2800" dirty="0"/>
              <a:t>p</a:t>
            </a:r>
            <a:r>
              <a:rPr lang="cs-CZ" sz="2800" dirty="0" smtClean="0"/>
              <a:t>táci  -  volání   x    zpěv</a:t>
            </a:r>
            <a:endParaRPr lang="cs-CZ" sz="2800" dirty="0"/>
          </a:p>
        </p:txBody>
      </p:sp>
      <p:sp>
        <p:nvSpPr>
          <p:cNvPr id="5" name="TextovéPole 4"/>
          <p:cNvSpPr txBox="1"/>
          <p:nvPr/>
        </p:nvSpPr>
        <p:spPr>
          <a:xfrm>
            <a:off x="467544" y="122905"/>
            <a:ext cx="4913458" cy="646331"/>
          </a:xfrm>
          <a:prstGeom prst="rect">
            <a:avLst/>
          </a:prstGeom>
          <a:noFill/>
        </p:spPr>
        <p:txBody>
          <a:bodyPr wrap="square" rtlCol="0">
            <a:spAutoFit/>
          </a:bodyPr>
          <a:lstStyle/>
          <a:p>
            <a:r>
              <a:rPr lang="cs-CZ" sz="3600" dirty="0" smtClean="0">
                <a:latin typeface="Arial" panose="020B0604020202020204" pitchFamily="34" charset="0"/>
                <a:cs typeface="Arial" panose="020B0604020202020204" pitchFamily="34" charset="0"/>
              </a:rPr>
              <a:t>Akustická komunikace</a:t>
            </a:r>
            <a:endParaRPr lang="cs-CZ" sz="3600" dirty="0">
              <a:latin typeface="Arial" panose="020B0604020202020204" pitchFamily="34" charset="0"/>
              <a:cs typeface="Arial" panose="020B0604020202020204" pitchFamily="34" charset="0"/>
            </a:endParaRPr>
          </a:p>
        </p:txBody>
      </p:sp>
      <p:cxnSp>
        <p:nvCxnSpPr>
          <p:cNvPr id="6" name="Přímá spojnice 5"/>
          <p:cNvCxnSpPr/>
          <p:nvPr/>
        </p:nvCxnSpPr>
        <p:spPr>
          <a:xfrm>
            <a:off x="-36512" y="836712"/>
            <a:ext cx="5320939" cy="0"/>
          </a:xfrm>
          <a:prstGeom prst="line">
            <a:avLst/>
          </a:prstGeom>
          <a:ln w="28575">
            <a:solidFill>
              <a:srgbClr val="083C98"/>
            </a:solidFill>
          </a:ln>
        </p:spPr>
        <p:style>
          <a:lnRef idx="1">
            <a:schemeClr val="accent1"/>
          </a:lnRef>
          <a:fillRef idx="0">
            <a:schemeClr val="accent1"/>
          </a:fillRef>
          <a:effectRef idx="0">
            <a:schemeClr val="accent1"/>
          </a:effectRef>
          <a:fontRef idx="minor">
            <a:schemeClr val="tx1"/>
          </a:fontRef>
        </p:style>
      </p:cxnSp>
      <p:pic>
        <p:nvPicPr>
          <p:cNvPr id="7"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40202" y="-27384"/>
            <a:ext cx="3740310" cy="7397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54135" t="40454" r="18901" b="24719"/>
          <a:stretch/>
        </p:blipFill>
        <p:spPr bwMode="auto">
          <a:xfrm rot="5400000">
            <a:off x="-265502" y="2331168"/>
            <a:ext cx="3024000" cy="2196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TextovéPole 8"/>
          <p:cNvSpPr txBox="1"/>
          <p:nvPr/>
        </p:nvSpPr>
        <p:spPr>
          <a:xfrm>
            <a:off x="200047" y="1835532"/>
            <a:ext cx="787395" cy="369332"/>
          </a:xfrm>
          <a:prstGeom prst="rect">
            <a:avLst/>
          </a:prstGeom>
          <a:noFill/>
        </p:spPr>
        <p:txBody>
          <a:bodyPr wrap="none" rtlCol="0">
            <a:spAutoFit/>
          </a:bodyPr>
          <a:lstStyle/>
          <a:p>
            <a:r>
              <a:rPr lang="cs-CZ" dirty="0" smtClean="0"/>
              <a:t>syrinx</a:t>
            </a:r>
            <a:endParaRPr lang="cs-CZ" dirty="0"/>
          </a:p>
        </p:txBody>
      </p:sp>
      <p:grpSp>
        <p:nvGrpSpPr>
          <p:cNvPr id="3" name="Skupina 2"/>
          <p:cNvGrpSpPr/>
          <p:nvPr/>
        </p:nvGrpSpPr>
        <p:grpSpPr>
          <a:xfrm>
            <a:off x="4780271" y="1428929"/>
            <a:ext cx="4320000" cy="1939802"/>
            <a:chOff x="2412000" y="2020198"/>
            <a:chExt cx="4320000" cy="1939802"/>
          </a:xfrm>
        </p:grpSpPr>
        <p:pic>
          <p:nvPicPr>
            <p:cNvPr id="1028" name="Picture 4"/>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8105" t="24928" r="33906" b="39502"/>
            <a:stretch/>
          </p:blipFill>
          <p:spPr bwMode="auto">
            <a:xfrm>
              <a:off x="2412000" y="2160000"/>
              <a:ext cx="4320000" cy="1800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Obdélník 1"/>
            <p:cNvSpPr/>
            <p:nvPr/>
          </p:nvSpPr>
          <p:spPr>
            <a:xfrm>
              <a:off x="5580112" y="2020198"/>
              <a:ext cx="936104" cy="544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2" name="TextovéPole 11"/>
          <p:cNvSpPr txBox="1"/>
          <p:nvPr/>
        </p:nvSpPr>
        <p:spPr>
          <a:xfrm>
            <a:off x="5025011" y="1118471"/>
            <a:ext cx="2608406" cy="369332"/>
          </a:xfrm>
          <a:prstGeom prst="rect">
            <a:avLst/>
          </a:prstGeom>
          <a:noFill/>
        </p:spPr>
        <p:txBody>
          <a:bodyPr wrap="none" rtlCol="0">
            <a:spAutoFit/>
          </a:bodyPr>
          <a:lstStyle/>
          <a:p>
            <a:r>
              <a:rPr lang="cs-CZ" dirty="0" err="1" smtClean="0"/>
              <a:t>sonagram</a:t>
            </a:r>
            <a:r>
              <a:rPr lang="cs-CZ" dirty="0" smtClean="0"/>
              <a:t> písně, strnad</a:t>
            </a:r>
            <a:endParaRPr lang="cs-CZ" dirty="0"/>
          </a:p>
        </p:txBody>
      </p:sp>
      <p:sp>
        <p:nvSpPr>
          <p:cNvPr id="4" name="Obdélník 3"/>
          <p:cNvSpPr/>
          <p:nvPr/>
        </p:nvSpPr>
        <p:spPr>
          <a:xfrm>
            <a:off x="5276305" y="3644888"/>
            <a:ext cx="3005951" cy="369332"/>
          </a:xfrm>
          <a:prstGeom prst="rect">
            <a:avLst/>
          </a:prstGeom>
        </p:spPr>
        <p:txBody>
          <a:bodyPr wrap="none">
            <a:spAutoFit/>
          </a:bodyPr>
          <a:lstStyle/>
          <a:p>
            <a:r>
              <a:rPr lang="cs-CZ" dirty="0" smtClean="0"/>
              <a:t>element slabika fráze strofa</a:t>
            </a:r>
            <a:endParaRPr lang="cs-CZ" dirty="0"/>
          </a:p>
        </p:txBody>
      </p:sp>
      <p:cxnSp>
        <p:nvCxnSpPr>
          <p:cNvPr id="10" name="Přímá spojnice se šipkou 9"/>
          <p:cNvCxnSpPr/>
          <p:nvPr/>
        </p:nvCxnSpPr>
        <p:spPr>
          <a:xfrm flipV="1">
            <a:off x="5526941" y="2350249"/>
            <a:ext cx="37067" cy="123636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Ovál 10"/>
          <p:cNvSpPr/>
          <p:nvPr/>
        </p:nvSpPr>
        <p:spPr>
          <a:xfrm>
            <a:off x="5526941" y="2096129"/>
            <a:ext cx="74134" cy="25412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Ovál 13"/>
          <p:cNvSpPr/>
          <p:nvPr/>
        </p:nvSpPr>
        <p:spPr>
          <a:xfrm>
            <a:off x="5817099" y="1973635"/>
            <a:ext cx="90542" cy="304606"/>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9" name="Přímá spojnice se šipkou 18"/>
          <p:cNvCxnSpPr/>
          <p:nvPr/>
        </p:nvCxnSpPr>
        <p:spPr>
          <a:xfrm flipH="1" flipV="1">
            <a:off x="5865495" y="2278241"/>
            <a:ext cx="616590" cy="136664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Ovál 16"/>
          <p:cNvSpPr/>
          <p:nvPr/>
        </p:nvSpPr>
        <p:spPr>
          <a:xfrm>
            <a:off x="5457059" y="1973635"/>
            <a:ext cx="792088" cy="304606"/>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23" name="Přímá spojnice se šipkou 22"/>
          <p:cNvCxnSpPr/>
          <p:nvPr/>
        </p:nvCxnSpPr>
        <p:spPr>
          <a:xfrm flipH="1" flipV="1">
            <a:off x="6077215" y="2223190"/>
            <a:ext cx="1106022" cy="142169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Ovál 20"/>
          <p:cNvSpPr/>
          <p:nvPr/>
        </p:nvSpPr>
        <p:spPr>
          <a:xfrm>
            <a:off x="5457059" y="1701282"/>
            <a:ext cx="1584176" cy="793151"/>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26" name="Přímá spojnice se šipkou 25"/>
          <p:cNvCxnSpPr/>
          <p:nvPr/>
        </p:nvCxnSpPr>
        <p:spPr>
          <a:xfrm flipH="1" flipV="1">
            <a:off x="6779280" y="2375590"/>
            <a:ext cx="982035" cy="126929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4" name="Obrázek 2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599686" y="3837421"/>
            <a:ext cx="1732271" cy="2598407"/>
          </a:xfrm>
          <a:prstGeom prst="rect">
            <a:avLst/>
          </a:prstGeom>
        </p:spPr>
      </p:pic>
      <p:pic>
        <p:nvPicPr>
          <p:cNvPr id="50" name="Obrázek 49"/>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5695479" y="4842041"/>
            <a:ext cx="1869493" cy="1579449"/>
          </a:xfrm>
          <a:prstGeom prst="rect">
            <a:avLst/>
          </a:prstGeom>
        </p:spPr>
      </p:pic>
      <p:sp>
        <p:nvSpPr>
          <p:cNvPr id="51" name="TextovéPole 50"/>
          <p:cNvSpPr txBox="1"/>
          <p:nvPr/>
        </p:nvSpPr>
        <p:spPr>
          <a:xfrm>
            <a:off x="2488881" y="3499596"/>
            <a:ext cx="2428870" cy="369332"/>
          </a:xfrm>
          <a:prstGeom prst="rect">
            <a:avLst/>
          </a:prstGeom>
          <a:noFill/>
        </p:spPr>
        <p:txBody>
          <a:bodyPr wrap="none" rtlCol="0">
            <a:spAutoFit/>
          </a:bodyPr>
          <a:lstStyle/>
          <a:p>
            <a:r>
              <a:rPr lang="cs-CZ" dirty="0" smtClean="0"/>
              <a:t>čáp, klapání zobákem</a:t>
            </a:r>
            <a:endParaRPr lang="cs-CZ" dirty="0"/>
          </a:p>
        </p:txBody>
      </p:sp>
      <p:sp>
        <p:nvSpPr>
          <p:cNvPr id="55" name="TextovéPole 54"/>
          <p:cNvSpPr txBox="1"/>
          <p:nvPr/>
        </p:nvSpPr>
        <p:spPr>
          <a:xfrm>
            <a:off x="5580112" y="4509120"/>
            <a:ext cx="1544012" cy="369332"/>
          </a:xfrm>
          <a:prstGeom prst="rect">
            <a:avLst/>
          </a:prstGeom>
          <a:noFill/>
        </p:spPr>
        <p:txBody>
          <a:bodyPr wrap="none" rtlCol="0">
            <a:spAutoFit/>
          </a:bodyPr>
          <a:lstStyle/>
          <a:p>
            <a:r>
              <a:rPr lang="cs-CZ" dirty="0" smtClean="0"/>
              <a:t>medozvěstka</a:t>
            </a:r>
            <a:endParaRPr lang="cs-CZ" dirty="0"/>
          </a:p>
        </p:txBody>
      </p:sp>
    </p:spTree>
    <p:extLst>
      <p:ext uri="{BB962C8B-B14F-4D97-AF65-F5344CB8AC3E}">
        <p14:creationId xmlns:p14="http://schemas.microsoft.com/office/powerpoint/2010/main" xmlns="" val="29289948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p:cNvSpPr txBox="1"/>
          <p:nvPr/>
        </p:nvSpPr>
        <p:spPr>
          <a:xfrm>
            <a:off x="496120" y="116632"/>
            <a:ext cx="4750018" cy="646331"/>
          </a:xfrm>
          <a:prstGeom prst="rect">
            <a:avLst/>
          </a:prstGeom>
          <a:noFill/>
        </p:spPr>
        <p:txBody>
          <a:bodyPr wrap="none" rtlCol="0">
            <a:spAutoFit/>
          </a:bodyPr>
          <a:lstStyle/>
          <a:p>
            <a:r>
              <a:rPr lang="cs-CZ" sz="3600" dirty="0" smtClean="0">
                <a:latin typeface="Arial" panose="020B0604020202020204" pitchFamily="34" charset="0"/>
                <a:cs typeface="Arial" panose="020B0604020202020204" pitchFamily="34" charset="0"/>
              </a:rPr>
              <a:t>Komunikace je když…</a:t>
            </a:r>
            <a:endParaRPr lang="cs-CZ" sz="3600" dirty="0">
              <a:latin typeface="Arial" panose="020B0604020202020204" pitchFamily="34" charset="0"/>
              <a:cs typeface="Arial" panose="020B0604020202020204" pitchFamily="34" charset="0"/>
            </a:endParaRPr>
          </a:p>
        </p:txBody>
      </p:sp>
      <p:sp>
        <p:nvSpPr>
          <p:cNvPr id="9" name="TextovéPole 8"/>
          <p:cNvSpPr txBox="1"/>
          <p:nvPr/>
        </p:nvSpPr>
        <p:spPr>
          <a:xfrm>
            <a:off x="760466" y="1193083"/>
            <a:ext cx="5352747" cy="523220"/>
          </a:xfrm>
          <a:prstGeom prst="rect">
            <a:avLst/>
          </a:prstGeom>
          <a:noFill/>
        </p:spPr>
        <p:txBody>
          <a:bodyPr wrap="none" rtlCol="0">
            <a:spAutoFit/>
          </a:bodyPr>
          <a:lstStyle/>
          <a:p>
            <a:r>
              <a:rPr lang="cs-CZ" sz="2800" dirty="0">
                <a:latin typeface="Arial" panose="020B0604020202020204" pitchFamily="34" charset="0"/>
                <a:cs typeface="Arial" panose="020B0604020202020204" pitchFamily="34" charset="0"/>
              </a:rPr>
              <a:t>k</a:t>
            </a:r>
            <a:r>
              <a:rPr lang="cs-CZ" sz="2800" dirty="0" smtClean="0">
                <a:latin typeface="Arial" panose="020B0604020202020204" pitchFamily="34" charset="0"/>
                <a:cs typeface="Arial" panose="020B0604020202020204" pitchFamily="34" charset="0"/>
              </a:rPr>
              <a:t>omunikace = výměna informací</a:t>
            </a:r>
            <a:endParaRPr lang="cs-CZ" sz="2800" dirty="0">
              <a:latin typeface="Arial" panose="020B0604020202020204" pitchFamily="34" charset="0"/>
              <a:cs typeface="Arial" panose="020B0604020202020204" pitchFamily="34" charset="0"/>
            </a:endParaRPr>
          </a:p>
        </p:txBody>
      </p:sp>
      <p:grpSp>
        <p:nvGrpSpPr>
          <p:cNvPr id="131" name="Skupina 130"/>
          <p:cNvGrpSpPr/>
          <p:nvPr/>
        </p:nvGrpSpPr>
        <p:grpSpPr>
          <a:xfrm>
            <a:off x="6399963" y="1164161"/>
            <a:ext cx="1521447" cy="480038"/>
            <a:chOff x="4130673" y="1634156"/>
            <a:chExt cx="1521447" cy="480038"/>
          </a:xfrm>
        </p:grpSpPr>
        <p:grpSp>
          <p:nvGrpSpPr>
            <p:cNvPr id="62" name="Skupina 61"/>
            <p:cNvGrpSpPr/>
            <p:nvPr/>
          </p:nvGrpSpPr>
          <p:grpSpPr>
            <a:xfrm>
              <a:off x="4130673" y="1634156"/>
              <a:ext cx="560850" cy="464475"/>
              <a:chOff x="395537" y="4646399"/>
              <a:chExt cx="1538062" cy="896523"/>
            </a:xfrm>
          </p:grpSpPr>
          <p:grpSp>
            <p:nvGrpSpPr>
              <p:cNvPr id="63" name="Skupina 62"/>
              <p:cNvGrpSpPr/>
              <p:nvPr/>
            </p:nvGrpSpPr>
            <p:grpSpPr>
              <a:xfrm>
                <a:off x="395537" y="4646399"/>
                <a:ext cx="1538062" cy="896523"/>
                <a:chOff x="395537" y="4653136"/>
                <a:chExt cx="1538062" cy="896523"/>
              </a:xfrm>
            </p:grpSpPr>
            <p:sp>
              <p:nvSpPr>
                <p:cNvPr id="65" name="Ovál 64"/>
                <p:cNvSpPr/>
                <p:nvPr/>
              </p:nvSpPr>
              <p:spPr>
                <a:xfrm>
                  <a:off x="1519600" y="4869160"/>
                  <a:ext cx="413999"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66" name="Přímá spojnice 65"/>
                <p:cNvCxnSpPr/>
                <p:nvPr/>
              </p:nvCxnSpPr>
              <p:spPr>
                <a:xfrm flipH="1">
                  <a:off x="683568" y="5085184"/>
                  <a:ext cx="88214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Přímá spojnice 66"/>
                <p:cNvCxnSpPr/>
                <p:nvPr/>
              </p:nvCxnSpPr>
              <p:spPr>
                <a:xfrm flipH="1" flipV="1">
                  <a:off x="395537" y="4653136"/>
                  <a:ext cx="288031" cy="43204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Přímá spojnice 67"/>
                <p:cNvCxnSpPr/>
                <p:nvPr/>
              </p:nvCxnSpPr>
              <p:spPr>
                <a:xfrm flipH="1" flipV="1">
                  <a:off x="665520" y="5085184"/>
                  <a:ext cx="134990" cy="43204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Přímá spojnice 68"/>
                <p:cNvCxnSpPr/>
                <p:nvPr/>
              </p:nvCxnSpPr>
              <p:spPr>
                <a:xfrm flipV="1">
                  <a:off x="568136" y="5077908"/>
                  <a:ext cx="97383" cy="47175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Přímá spojnice 69"/>
                <p:cNvCxnSpPr/>
                <p:nvPr/>
              </p:nvCxnSpPr>
              <p:spPr>
                <a:xfrm flipV="1">
                  <a:off x="1122720" y="5085184"/>
                  <a:ext cx="129929" cy="4572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Přímá spojnice 70"/>
                <p:cNvCxnSpPr/>
                <p:nvPr/>
              </p:nvCxnSpPr>
              <p:spPr>
                <a:xfrm flipH="1" flipV="1">
                  <a:off x="1252650" y="5077827"/>
                  <a:ext cx="150998" cy="46455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4" name="Rovnoramenný trojúhelník 63"/>
              <p:cNvSpPr/>
              <p:nvPr/>
            </p:nvSpPr>
            <p:spPr>
              <a:xfrm>
                <a:off x="1645961" y="4797152"/>
                <a:ext cx="45719" cy="72008"/>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73" name="Skupina 72"/>
            <p:cNvGrpSpPr/>
            <p:nvPr/>
          </p:nvGrpSpPr>
          <p:grpSpPr>
            <a:xfrm flipH="1">
              <a:off x="5092158" y="1649719"/>
              <a:ext cx="559962" cy="464475"/>
              <a:chOff x="395537" y="4646399"/>
              <a:chExt cx="1538062" cy="896523"/>
            </a:xfrm>
          </p:grpSpPr>
          <p:grpSp>
            <p:nvGrpSpPr>
              <p:cNvPr id="74" name="Skupina 73"/>
              <p:cNvGrpSpPr/>
              <p:nvPr/>
            </p:nvGrpSpPr>
            <p:grpSpPr>
              <a:xfrm>
                <a:off x="395537" y="4646399"/>
                <a:ext cx="1538062" cy="896523"/>
                <a:chOff x="395537" y="4653136"/>
                <a:chExt cx="1538062" cy="896523"/>
              </a:xfrm>
            </p:grpSpPr>
            <p:sp>
              <p:nvSpPr>
                <p:cNvPr id="76" name="Ovál 75"/>
                <p:cNvSpPr/>
                <p:nvPr/>
              </p:nvSpPr>
              <p:spPr>
                <a:xfrm>
                  <a:off x="1519600" y="4869160"/>
                  <a:ext cx="413999"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77" name="Přímá spojnice 76"/>
                <p:cNvCxnSpPr/>
                <p:nvPr/>
              </p:nvCxnSpPr>
              <p:spPr>
                <a:xfrm flipH="1">
                  <a:off x="683568" y="5085184"/>
                  <a:ext cx="88214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Přímá spojnice 77"/>
                <p:cNvCxnSpPr/>
                <p:nvPr/>
              </p:nvCxnSpPr>
              <p:spPr>
                <a:xfrm flipH="1" flipV="1">
                  <a:off x="395537" y="4653136"/>
                  <a:ext cx="288031" cy="43204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Přímá spojnice 78"/>
                <p:cNvCxnSpPr/>
                <p:nvPr/>
              </p:nvCxnSpPr>
              <p:spPr>
                <a:xfrm flipH="1" flipV="1">
                  <a:off x="665520" y="5085184"/>
                  <a:ext cx="134990" cy="43204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Přímá spojnice 79"/>
                <p:cNvCxnSpPr/>
                <p:nvPr/>
              </p:nvCxnSpPr>
              <p:spPr>
                <a:xfrm flipV="1">
                  <a:off x="568136" y="5077908"/>
                  <a:ext cx="97383" cy="47175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Přímá spojnice 80"/>
                <p:cNvCxnSpPr/>
                <p:nvPr/>
              </p:nvCxnSpPr>
              <p:spPr>
                <a:xfrm flipV="1">
                  <a:off x="1122720" y="5085184"/>
                  <a:ext cx="129929" cy="4572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Přímá spojnice 81"/>
                <p:cNvCxnSpPr/>
                <p:nvPr/>
              </p:nvCxnSpPr>
              <p:spPr>
                <a:xfrm flipH="1" flipV="1">
                  <a:off x="1252650" y="5077827"/>
                  <a:ext cx="150998" cy="46455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5" name="Rovnoramenný trojúhelník 74"/>
              <p:cNvSpPr/>
              <p:nvPr/>
            </p:nvSpPr>
            <p:spPr>
              <a:xfrm>
                <a:off x="1645961" y="4797152"/>
                <a:ext cx="45719" cy="72008"/>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cxnSp>
          <p:nvCxnSpPr>
            <p:cNvPr id="125" name="Přímá spojnice se šipkou 124"/>
            <p:cNvCxnSpPr/>
            <p:nvPr/>
          </p:nvCxnSpPr>
          <p:spPr>
            <a:xfrm>
              <a:off x="4717907" y="1839341"/>
              <a:ext cx="358149" cy="1504"/>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cxnSp>
        <p:nvCxnSpPr>
          <p:cNvPr id="3" name="Přímá spojnice 2"/>
          <p:cNvCxnSpPr/>
          <p:nvPr/>
        </p:nvCxnSpPr>
        <p:spPr>
          <a:xfrm>
            <a:off x="-36512" y="735083"/>
            <a:ext cx="5320939" cy="0"/>
          </a:xfrm>
          <a:prstGeom prst="line">
            <a:avLst/>
          </a:prstGeom>
          <a:ln w="28575">
            <a:solidFill>
              <a:srgbClr val="083C98"/>
            </a:solidFill>
          </a:ln>
        </p:spPr>
        <p:style>
          <a:lnRef idx="1">
            <a:schemeClr val="accent1"/>
          </a:lnRef>
          <a:fillRef idx="0">
            <a:schemeClr val="accent1"/>
          </a:fillRef>
          <a:effectRef idx="0">
            <a:schemeClr val="accent1"/>
          </a:effectRef>
          <a:fontRef idx="minor">
            <a:schemeClr val="tx1"/>
          </a:fontRef>
        </p:style>
      </p:cxnSp>
      <p:sp>
        <p:nvSpPr>
          <p:cNvPr id="10" name="TextovéPole 9"/>
          <p:cNvSpPr txBox="1"/>
          <p:nvPr/>
        </p:nvSpPr>
        <p:spPr>
          <a:xfrm>
            <a:off x="2771800" y="2221541"/>
            <a:ext cx="3134191" cy="523220"/>
          </a:xfrm>
          <a:prstGeom prst="rect">
            <a:avLst/>
          </a:prstGeom>
          <a:noFill/>
          <a:ln>
            <a:noFill/>
          </a:ln>
        </p:spPr>
        <p:txBody>
          <a:bodyPr wrap="none" rtlCol="0">
            <a:spAutoFit/>
          </a:bodyPr>
          <a:lstStyle/>
          <a:p>
            <a:r>
              <a:rPr lang="cs-CZ" sz="2800" dirty="0"/>
              <a:t>i</a:t>
            </a:r>
            <a:r>
              <a:rPr lang="cs-CZ" sz="2800" dirty="0" smtClean="0"/>
              <a:t>nformace = signál</a:t>
            </a:r>
            <a:endParaRPr lang="cs-CZ" sz="2800" dirty="0"/>
          </a:p>
        </p:txBody>
      </p:sp>
      <p:pic>
        <p:nvPicPr>
          <p:cNvPr id="12" name="Obrázek 1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78973" y="3903833"/>
            <a:ext cx="1895784" cy="2117455"/>
          </a:xfrm>
          <a:prstGeom prst="rect">
            <a:avLst/>
          </a:prstGeom>
        </p:spPr>
      </p:pic>
      <p:pic>
        <p:nvPicPr>
          <p:cNvPr id="14" name="Obrázek 1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855468" y="3052839"/>
            <a:ext cx="2861007" cy="1909722"/>
          </a:xfrm>
          <a:prstGeom prst="rect">
            <a:avLst/>
          </a:prstGeom>
        </p:spPr>
      </p:pic>
      <p:pic>
        <p:nvPicPr>
          <p:cNvPr id="15" name="Obrázek 1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805696" y="4262089"/>
            <a:ext cx="2273795" cy="1759199"/>
          </a:xfrm>
          <a:prstGeom prst="rect">
            <a:avLst/>
          </a:prstGeom>
        </p:spPr>
      </p:pic>
      <p:sp>
        <p:nvSpPr>
          <p:cNvPr id="16" name="Obdélník 15"/>
          <p:cNvSpPr/>
          <p:nvPr/>
        </p:nvSpPr>
        <p:spPr>
          <a:xfrm>
            <a:off x="611560" y="2075850"/>
            <a:ext cx="7704856" cy="452150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8"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440202" y="-27384"/>
            <a:ext cx="3740310" cy="7397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32761174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ovéPole 17"/>
          <p:cNvSpPr txBox="1"/>
          <p:nvPr/>
        </p:nvSpPr>
        <p:spPr>
          <a:xfrm>
            <a:off x="450610" y="1143987"/>
            <a:ext cx="1003801" cy="523220"/>
          </a:xfrm>
          <a:prstGeom prst="rect">
            <a:avLst/>
          </a:prstGeom>
          <a:noFill/>
        </p:spPr>
        <p:txBody>
          <a:bodyPr wrap="none" rtlCol="0">
            <a:spAutoFit/>
          </a:bodyPr>
          <a:lstStyle/>
          <a:p>
            <a:r>
              <a:rPr lang="cs-CZ" sz="2800" dirty="0" smtClean="0"/>
              <a:t>savci</a:t>
            </a:r>
            <a:endParaRPr lang="cs-CZ" sz="2800" dirty="0"/>
          </a:p>
        </p:txBody>
      </p:sp>
      <p:sp>
        <p:nvSpPr>
          <p:cNvPr id="5" name="TextovéPole 4"/>
          <p:cNvSpPr txBox="1"/>
          <p:nvPr/>
        </p:nvSpPr>
        <p:spPr>
          <a:xfrm>
            <a:off x="467544" y="122905"/>
            <a:ext cx="4913458" cy="646331"/>
          </a:xfrm>
          <a:prstGeom prst="rect">
            <a:avLst/>
          </a:prstGeom>
          <a:noFill/>
        </p:spPr>
        <p:txBody>
          <a:bodyPr wrap="square" rtlCol="0">
            <a:spAutoFit/>
          </a:bodyPr>
          <a:lstStyle/>
          <a:p>
            <a:r>
              <a:rPr lang="cs-CZ" sz="3600" dirty="0" smtClean="0">
                <a:latin typeface="Arial" panose="020B0604020202020204" pitchFamily="34" charset="0"/>
                <a:cs typeface="Arial" panose="020B0604020202020204" pitchFamily="34" charset="0"/>
              </a:rPr>
              <a:t>Akustická komunikace</a:t>
            </a:r>
            <a:endParaRPr lang="cs-CZ" sz="3600" dirty="0">
              <a:latin typeface="Arial" panose="020B0604020202020204" pitchFamily="34" charset="0"/>
              <a:cs typeface="Arial" panose="020B0604020202020204" pitchFamily="34" charset="0"/>
            </a:endParaRPr>
          </a:p>
        </p:txBody>
      </p:sp>
      <p:cxnSp>
        <p:nvCxnSpPr>
          <p:cNvPr id="6" name="Přímá spojnice 5"/>
          <p:cNvCxnSpPr/>
          <p:nvPr/>
        </p:nvCxnSpPr>
        <p:spPr>
          <a:xfrm>
            <a:off x="-36512" y="836712"/>
            <a:ext cx="5320939" cy="0"/>
          </a:xfrm>
          <a:prstGeom prst="line">
            <a:avLst/>
          </a:prstGeom>
          <a:ln w="28575">
            <a:solidFill>
              <a:srgbClr val="083C98"/>
            </a:solidFill>
          </a:ln>
        </p:spPr>
        <p:style>
          <a:lnRef idx="1">
            <a:schemeClr val="accent1"/>
          </a:lnRef>
          <a:fillRef idx="0">
            <a:schemeClr val="accent1"/>
          </a:fillRef>
          <a:effectRef idx="0">
            <a:schemeClr val="accent1"/>
          </a:effectRef>
          <a:fontRef idx="minor">
            <a:schemeClr val="tx1"/>
          </a:fontRef>
        </p:style>
      </p:cxnSp>
      <p:pic>
        <p:nvPicPr>
          <p:cNvPr id="7"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40202" y="-27384"/>
            <a:ext cx="3740310" cy="7397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9" name="TextovéPole 8"/>
          <p:cNvSpPr txBox="1"/>
          <p:nvPr/>
        </p:nvSpPr>
        <p:spPr>
          <a:xfrm>
            <a:off x="284417" y="1674795"/>
            <a:ext cx="1492716" cy="369332"/>
          </a:xfrm>
          <a:prstGeom prst="rect">
            <a:avLst/>
          </a:prstGeom>
          <a:noFill/>
        </p:spPr>
        <p:txBody>
          <a:bodyPr wrap="none" rtlCol="0">
            <a:spAutoFit/>
          </a:bodyPr>
          <a:lstStyle/>
          <a:p>
            <a:r>
              <a:rPr lang="cs-CZ" dirty="0"/>
              <a:t>v</a:t>
            </a:r>
            <a:r>
              <a:rPr lang="cs-CZ" dirty="0" smtClean="0"/>
              <a:t>elrybí písně</a:t>
            </a:r>
            <a:endParaRPr lang="cs-CZ" dirty="0"/>
          </a:p>
        </p:txBody>
      </p:sp>
      <p:sp>
        <p:nvSpPr>
          <p:cNvPr id="8" name="TextovéPole 7"/>
          <p:cNvSpPr txBox="1"/>
          <p:nvPr/>
        </p:nvSpPr>
        <p:spPr>
          <a:xfrm>
            <a:off x="241828" y="4294837"/>
            <a:ext cx="2745996" cy="646331"/>
          </a:xfrm>
          <a:prstGeom prst="rect">
            <a:avLst/>
          </a:prstGeom>
          <a:noFill/>
        </p:spPr>
        <p:txBody>
          <a:bodyPr wrap="square" rtlCol="0">
            <a:spAutoFit/>
          </a:bodyPr>
          <a:lstStyle/>
          <a:p>
            <a:r>
              <a:rPr lang="cs-CZ" dirty="0"/>
              <a:t>g</a:t>
            </a:r>
            <a:r>
              <a:rPr lang="cs-CZ" dirty="0" smtClean="0"/>
              <a:t>orila, naučí se až 1000 výrazů znakové řeči</a:t>
            </a:r>
            <a:endParaRPr lang="cs-CZ" dirty="0"/>
          </a:p>
        </p:txBody>
      </p:sp>
      <p:sp>
        <p:nvSpPr>
          <p:cNvPr id="10" name="TextovéPole 9"/>
          <p:cNvSpPr txBox="1"/>
          <p:nvPr/>
        </p:nvSpPr>
        <p:spPr>
          <a:xfrm>
            <a:off x="6876596" y="1700864"/>
            <a:ext cx="2113226" cy="646331"/>
          </a:xfrm>
          <a:prstGeom prst="rect">
            <a:avLst/>
          </a:prstGeom>
          <a:noFill/>
        </p:spPr>
        <p:txBody>
          <a:bodyPr wrap="square" rtlCol="0">
            <a:spAutoFit/>
          </a:bodyPr>
          <a:lstStyle/>
          <a:p>
            <a:r>
              <a:rPr lang="cs-CZ" dirty="0"/>
              <a:t>s</a:t>
            </a:r>
            <a:r>
              <a:rPr lang="cs-CZ" dirty="0" smtClean="0"/>
              <a:t>lon, svolávají se v období páření</a:t>
            </a:r>
            <a:endParaRPr lang="cs-CZ" dirty="0"/>
          </a:p>
        </p:txBody>
      </p:sp>
      <p:sp>
        <p:nvSpPr>
          <p:cNvPr id="11" name="TextovéPole 10"/>
          <p:cNvSpPr txBox="1"/>
          <p:nvPr/>
        </p:nvSpPr>
        <p:spPr>
          <a:xfrm>
            <a:off x="6788206" y="5257855"/>
            <a:ext cx="2017663" cy="646331"/>
          </a:xfrm>
          <a:prstGeom prst="rect">
            <a:avLst/>
          </a:prstGeom>
          <a:noFill/>
        </p:spPr>
        <p:txBody>
          <a:bodyPr wrap="square" rtlCol="0">
            <a:spAutoFit/>
          </a:bodyPr>
          <a:lstStyle/>
          <a:p>
            <a:r>
              <a:rPr lang="cs-CZ" dirty="0"/>
              <a:t>m</a:t>
            </a:r>
            <a:r>
              <a:rPr lang="cs-CZ" dirty="0" smtClean="0"/>
              <a:t>yš, ultrazvukové signály</a:t>
            </a:r>
            <a:endParaRPr lang="cs-CZ" dirty="0"/>
          </a:p>
        </p:txBody>
      </p:sp>
      <p:sp>
        <p:nvSpPr>
          <p:cNvPr id="12" name="TextovéPole 11"/>
          <p:cNvSpPr txBox="1"/>
          <p:nvPr/>
        </p:nvSpPr>
        <p:spPr>
          <a:xfrm>
            <a:off x="4047194" y="1038515"/>
            <a:ext cx="1646605" cy="369332"/>
          </a:xfrm>
          <a:prstGeom prst="rect">
            <a:avLst/>
          </a:prstGeom>
          <a:noFill/>
        </p:spPr>
        <p:txBody>
          <a:bodyPr wrap="none" rtlCol="0">
            <a:spAutoFit/>
          </a:bodyPr>
          <a:lstStyle/>
          <a:p>
            <a:r>
              <a:rPr lang="cs-CZ" dirty="0"/>
              <a:t>j</a:t>
            </a:r>
            <a:r>
              <a:rPr lang="cs-CZ" dirty="0" smtClean="0"/>
              <a:t>elen, troubení</a:t>
            </a:r>
            <a:endParaRPr lang="cs-CZ" dirty="0"/>
          </a:p>
        </p:txBody>
      </p:sp>
      <p:pic>
        <p:nvPicPr>
          <p:cNvPr id="2" name="Obrázek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34088" y="4857934"/>
            <a:ext cx="1512262" cy="1947118"/>
          </a:xfrm>
          <a:prstGeom prst="rect">
            <a:avLst/>
          </a:prstGeom>
        </p:spPr>
      </p:pic>
      <p:pic>
        <p:nvPicPr>
          <p:cNvPr id="3" name="Obrázek 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579110" y="4813401"/>
            <a:ext cx="2022861" cy="1999533"/>
          </a:xfrm>
          <a:prstGeom prst="rect">
            <a:avLst/>
          </a:prstGeom>
        </p:spPr>
      </p:pic>
      <p:pic>
        <p:nvPicPr>
          <p:cNvPr id="4" name="Obrázek 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84417" y="1988840"/>
            <a:ext cx="3460460" cy="2187847"/>
          </a:xfrm>
          <a:prstGeom prst="rect">
            <a:avLst/>
          </a:prstGeom>
        </p:spPr>
      </p:pic>
      <p:pic>
        <p:nvPicPr>
          <p:cNvPr id="13" name="Obrázek 12"/>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4168302" y="1405597"/>
            <a:ext cx="1433669" cy="2155892"/>
          </a:xfrm>
          <a:prstGeom prst="rect">
            <a:avLst/>
          </a:prstGeom>
        </p:spPr>
      </p:pic>
      <p:pic>
        <p:nvPicPr>
          <p:cNvPr id="14" name="Obrázek 13"/>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6995317" y="5858233"/>
            <a:ext cx="1524000" cy="803910"/>
          </a:xfrm>
          <a:prstGeom prst="rect">
            <a:avLst/>
          </a:prstGeom>
        </p:spPr>
      </p:pic>
      <p:pic>
        <p:nvPicPr>
          <p:cNvPr id="15" name="Obrázek 14"/>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6966961" y="2337186"/>
            <a:ext cx="1552356" cy="2069808"/>
          </a:xfrm>
          <a:prstGeom prst="rect">
            <a:avLst/>
          </a:prstGeom>
        </p:spPr>
      </p:pic>
      <p:sp>
        <p:nvSpPr>
          <p:cNvPr id="16" name="TextovéPole 15"/>
          <p:cNvSpPr txBox="1"/>
          <p:nvPr/>
        </p:nvSpPr>
        <p:spPr>
          <a:xfrm>
            <a:off x="3663792" y="4222829"/>
            <a:ext cx="2006100" cy="646331"/>
          </a:xfrm>
          <a:prstGeom prst="rect">
            <a:avLst/>
          </a:prstGeom>
          <a:noFill/>
        </p:spPr>
        <p:txBody>
          <a:bodyPr wrap="square" rtlCol="0">
            <a:spAutoFit/>
          </a:bodyPr>
          <a:lstStyle/>
          <a:p>
            <a:r>
              <a:rPr lang="cs-CZ" dirty="0" smtClean="0"/>
              <a:t>vlk, vytím utužuje sociální vztahy</a:t>
            </a:r>
            <a:endParaRPr lang="cs-CZ" dirty="0"/>
          </a:p>
        </p:txBody>
      </p:sp>
    </p:spTree>
    <p:extLst>
      <p:ext uri="{BB962C8B-B14F-4D97-AF65-F5344CB8AC3E}">
        <p14:creationId xmlns:p14="http://schemas.microsoft.com/office/powerpoint/2010/main" xmlns="" val="6994078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539552" y="190381"/>
            <a:ext cx="5112568" cy="646331"/>
          </a:xfrm>
          <a:prstGeom prst="rect">
            <a:avLst/>
          </a:prstGeom>
          <a:noFill/>
        </p:spPr>
        <p:txBody>
          <a:bodyPr wrap="square" rtlCol="0">
            <a:spAutoFit/>
          </a:bodyPr>
          <a:lstStyle/>
          <a:p>
            <a:r>
              <a:rPr lang="cs-CZ" sz="3600" dirty="0" smtClean="0">
                <a:latin typeface="Arial" panose="020B0604020202020204" pitchFamily="34" charset="0"/>
                <a:cs typeface="Arial" panose="020B0604020202020204" pitchFamily="34" charset="0"/>
              </a:rPr>
              <a:t>Pachová komunikace</a:t>
            </a:r>
            <a:endParaRPr lang="cs-CZ" sz="3600" dirty="0">
              <a:latin typeface="Arial" panose="020B0604020202020204" pitchFamily="34" charset="0"/>
              <a:cs typeface="Arial" panose="020B0604020202020204" pitchFamily="34" charset="0"/>
            </a:endParaRPr>
          </a:p>
        </p:txBody>
      </p:sp>
      <p:sp>
        <p:nvSpPr>
          <p:cNvPr id="18" name="TextovéPole 17"/>
          <p:cNvSpPr txBox="1"/>
          <p:nvPr/>
        </p:nvSpPr>
        <p:spPr>
          <a:xfrm>
            <a:off x="179512" y="908720"/>
            <a:ext cx="4445448" cy="461665"/>
          </a:xfrm>
          <a:prstGeom prst="rect">
            <a:avLst/>
          </a:prstGeom>
          <a:noFill/>
        </p:spPr>
        <p:txBody>
          <a:bodyPr wrap="none" rtlCol="0">
            <a:spAutoFit/>
          </a:bodyPr>
          <a:lstStyle/>
          <a:p>
            <a:pPr marL="285750" indent="-285750">
              <a:buFont typeface="Wingdings" panose="05000000000000000000" pitchFamily="2" charset="2"/>
              <a:buChar char="§"/>
            </a:pPr>
            <a:r>
              <a:rPr lang="cs-CZ" sz="2400" dirty="0"/>
              <a:t>n</a:t>
            </a:r>
            <a:r>
              <a:rPr lang="cs-CZ" sz="2400" dirty="0" smtClean="0"/>
              <a:t>ejstarší způsob komunikace</a:t>
            </a:r>
            <a:endParaRPr lang="cs-CZ" sz="2400" dirty="0"/>
          </a:p>
        </p:txBody>
      </p:sp>
      <p:cxnSp>
        <p:nvCxnSpPr>
          <p:cNvPr id="6" name="Přímá spojnice 5"/>
          <p:cNvCxnSpPr/>
          <p:nvPr/>
        </p:nvCxnSpPr>
        <p:spPr>
          <a:xfrm>
            <a:off x="-36512" y="836712"/>
            <a:ext cx="5320939" cy="0"/>
          </a:xfrm>
          <a:prstGeom prst="line">
            <a:avLst/>
          </a:prstGeom>
          <a:ln w="28575">
            <a:solidFill>
              <a:srgbClr val="083C98"/>
            </a:solidFill>
          </a:ln>
        </p:spPr>
        <p:style>
          <a:lnRef idx="1">
            <a:schemeClr val="accent1"/>
          </a:lnRef>
          <a:fillRef idx="0">
            <a:schemeClr val="accent1"/>
          </a:fillRef>
          <a:effectRef idx="0">
            <a:schemeClr val="accent1"/>
          </a:effectRef>
          <a:fontRef idx="minor">
            <a:schemeClr val="tx1"/>
          </a:fontRef>
        </p:style>
      </p:cxnSp>
      <p:pic>
        <p:nvPicPr>
          <p:cNvPr id="7"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40202" y="-27384"/>
            <a:ext cx="3740310" cy="7397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3" name="TextovéPole 2"/>
          <p:cNvSpPr txBox="1"/>
          <p:nvPr/>
        </p:nvSpPr>
        <p:spPr>
          <a:xfrm>
            <a:off x="240812" y="1526686"/>
            <a:ext cx="4426212" cy="461665"/>
          </a:xfrm>
          <a:prstGeom prst="rect">
            <a:avLst/>
          </a:prstGeom>
          <a:noFill/>
        </p:spPr>
        <p:txBody>
          <a:bodyPr wrap="none" rtlCol="0">
            <a:spAutoFit/>
          </a:bodyPr>
          <a:lstStyle/>
          <a:p>
            <a:r>
              <a:rPr lang="cs-CZ" sz="2400" dirty="0"/>
              <a:t>f</a:t>
            </a:r>
            <a:r>
              <a:rPr lang="cs-CZ" sz="2400" dirty="0" smtClean="0"/>
              <a:t>eromon    x    chemický podpis</a:t>
            </a:r>
            <a:endParaRPr lang="cs-CZ" sz="2400" dirty="0"/>
          </a:p>
        </p:txBody>
      </p:sp>
      <p:sp>
        <p:nvSpPr>
          <p:cNvPr id="4" name="TextovéPole 3"/>
          <p:cNvSpPr txBox="1"/>
          <p:nvPr/>
        </p:nvSpPr>
        <p:spPr>
          <a:xfrm>
            <a:off x="2375839" y="2476201"/>
            <a:ext cx="3619448" cy="646331"/>
          </a:xfrm>
          <a:prstGeom prst="rect">
            <a:avLst/>
          </a:prstGeom>
          <a:noFill/>
        </p:spPr>
        <p:txBody>
          <a:bodyPr wrap="square" rtlCol="0">
            <a:spAutoFit/>
          </a:bodyPr>
          <a:lstStyle/>
          <a:p>
            <a:r>
              <a:rPr lang="cs-CZ" dirty="0" smtClean="0"/>
              <a:t>slouží k identifikaci jedinců, členů kolonie a podobně</a:t>
            </a:r>
            <a:endParaRPr lang="cs-CZ" dirty="0"/>
          </a:p>
        </p:txBody>
      </p:sp>
      <p:cxnSp>
        <p:nvCxnSpPr>
          <p:cNvPr id="8" name="Přímá spojnice se šipkou 7"/>
          <p:cNvCxnSpPr/>
          <p:nvPr/>
        </p:nvCxnSpPr>
        <p:spPr>
          <a:xfrm flipH="1" flipV="1">
            <a:off x="3346484" y="2035678"/>
            <a:ext cx="155775" cy="44052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6228184" y="1839676"/>
            <a:ext cx="2416046" cy="369332"/>
          </a:xfrm>
          <a:prstGeom prst="rect">
            <a:avLst/>
          </a:prstGeom>
          <a:noFill/>
        </p:spPr>
        <p:txBody>
          <a:bodyPr wrap="none" rtlCol="0">
            <a:spAutoFit/>
          </a:bodyPr>
          <a:lstStyle/>
          <a:p>
            <a:r>
              <a:rPr lang="cs-CZ" dirty="0"/>
              <a:t>d</a:t>
            </a:r>
            <a:r>
              <a:rPr lang="cs-CZ" dirty="0" smtClean="0"/>
              <a:t>řevo zničené kůrovci</a:t>
            </a:r>
            <a:endParaRPr lang="cs-CZ" dirty="0"/>
          </a:p>
        </p:txBody>
      </p:sp>
      <p:pic>
        <p:nvPicPr>
          <p:cNvPr id="10" name="Obrázek 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79512" y="4850588"/>
            <a:ext cx="2825634" cy="1889643"/>
          </a:xfrm>
          <a:prstGeom prst="rect">
            <a:avLst/>
          </a:prstGeom>
        </p:spPr>
      </p:pic>
      <p:pic>
        <p:nvPicPr>
          <p:cNvPr id="11" name="Obrázek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228184" y="2209008"/>
            <a:ext cx="2633514" cy="1899422"/>
          </a:xfrm>
          <a:prstGeom prst="rect">
            <a:avLst/>
          </a:prstGeom>
        </p:spPr>
      </p:pic>
      <p:sp>
        <p:nvSpPr>
          <p:cNvPr id="12" name="TextovéPole 11"/>
          <p:cNvSpPr txBox="1"/>
          <p:nvPr/>
        </p:nvSpPr>
        <p:spPr>
          <a:xfrm>
            <a:off x="240812" y="4077878"/>
            <a:ext cx="3016635" cy="646331"/>
          </a:xfrm>
          <a:prstGeom prst="rect">
            <a:avLst/>
          </a:prstGeom>
          <a:noFill/>
        </p:spPr>
        <p:txBody>
          <a:bodyPr wrap="square" rtlCol="0">
            <a:spAutoFit/>
          </a:bodyPr>
          <a:lstStyle/>
          <a:p>
            <a:r>
              <a:rPr lang="cs-CZ" dirty="0"/>
              <a:t>b</a:t>
            </a:r>
            <a:r>
              <a:rPr lang="cs-CZ" dirty="0" smtClean="0"/>
              <a:t>ourec morušový, pohlavní feromon </a:t>
            </a:r>
            <a:r>
              <a:rPr lang="cs-CZ" dirty="0" err="1" smtClean="0"/>
              <a:t>bombykol</a:t>
            </a:r>
            <a:endParaRPr lang="cs-CZ" dirty="0"/>
          </a:p>
        </p:txBody>
      </p:sp>
      <p:cxnSp>
        <p:nvCxnSpPr>
          <p:cNvPr id="14" name="Přímá spojnice se šipkou 13"/>
          <p:cNvCxnSpPr/>
          <p:nvPr/>
        </p:nvCxnSpPr>
        <p:spPr>
          <a:xfrm flipH="1">
            <a:off x="2392514" y="4908875"/>
            <a:ext cx="864933" cy="74276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ovéPole 14"/>
          <p:cNvSpPr txBox="1"/>
          <p:nvPr/>
        </p:nvSpPr>
        <p:spPr>
          <a:xfrm>
            <a:off x="3005146" y="4539543"/>
            <a:ext cx="4006225" cy="369332"/>
          </a:xfrm>
          <a:prstGeom prst="rect">
            <a:avLst/>
          </a:prstGeom>
          <a:noFill/>
        </p:spPr>
        <p:txBody>
          <a:bodyPr wrap="none" rtlCol="0">
            <a:spAutoFit/>
          </a:bodyPr>
          <a:lstStyle/>
          <a:p>
            <a:r>
              <a:rPr lang="cs-CZ" dirty="0"/>
              <a:t>č</a:t>
            </a:r>
            <a:r>
              <a:rPr lang="cs-CZ" dirty="0" smtClean="0"/>
              <a:t>ichové ústrojí hmyzu je na tykadlech</a:t>
            </a:r>
            <a:endParaRPr lang="cs-CZ" dirty="0"/>
          </a:p>
        </p:txBody>
      </p:sp>
    </p:spTree>
    <p:extLst>
      <p:ext uri="{BB962C8B-B14F-4D97-AF65-F5344CB8AC3E}">
        <p14:creationId xmlns:p14="http://schemas.microsoft.com/office/powerpoint/2010/main" xmlns="" val="42491834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539552" y="190381"/>
            <a:ext cx="5112568" cy="646331"/>
          </a:xfrm>
          <a:prstGeom prst="rect">
            <a:avLst/>
          </a:prstGeom>
          <a:noFill/>
        </p:spPr>
        <p:txBody>
          <a:bodyPr wrap="square" rtlCol="0">
            <a:spAutoFit/>
          </a:bodyPr>
          <a:lstStyle/>
          <a:p>
            <a:r>
              <a:rPr lang="cs-CZ" sz="3600" dirty="0" smtClean="0">
                <a:latin typeface="Arial" panose="020B0604020202020204" pitchFamily="34" charset="0"/>
                <a:cs typeface="Arial" panose="020B0604020202020204" pitchFamily="34" charset="0"/>
              </a:rPr>
              <a:t>Pachová komunikace</a:t>
            </a:r>
            <a:endParaRPr lang="cs-CZ" sz="3600" dirty="0">
              <a:latin typeface="Arial" panose="020B0604020202020204" pitchFamily="34" charset="0"/>
              <a:cs typeface="Arial" panose="020B0604020202020204" pitchFamily="34" charset="0"/>
            </a:endParaRPr>
          </a:p>
        </p:txBody>
      </p:sp>
      <p:cxnSp>
        <p:nvCxnSpPr>
          <p:cNvPr id="6" name="Přímá spojnice 5"/>
          <p:cNvCxnSpPr/>
          <p:nvPr/>
        </p:nvCxnSpPr>
        <p:spPr>
          <a:xfrm>
            <a:off x="-36512" y="836712"/>
            <a:ext cx="5320939" cy="0"/>
          </a:xfrm>
          <a:prstGeom prst="line">
            <a:avLst/>
          </a:prstGeom>
          <a:ln w="28575">
            <a:solidFill>
              <a:srgbClr val="083C98"/>
            </a:solidFill>
          </a:ln>
        </p:spPr>
        <p:style>
          <a:lnRef idx="1">
            <a:schemeClr val="accent1"/>
          </a:lnRef>
          <a:fillRef idx="0">
            <a:schemeClr val="accent1"/>
          </a:fillRef>
          <a:effectRef idx="0">
            <a:schemeClr val="accent1"/>
          </a:effectRef>
          <a:fontRef idx="minor">
            <a:schemeClr val="tx1"/>
          </a:fontRef>
        </p:style>
      </p:cxnSp>
      <p:pic>
        <p:nvPicPr>
          <p:cNvPr id="7"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40202" y="-27384"/>
            <a:ext cx="3740310" cy="7397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5" name="Obrázek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4086" y="1700891"/>
            <a:ext cx="3176928" cy="1997494"/>
          </a:xfrm>
          <a:prstGeom prst="rect">
            <a:avLst/>
          </a:prstGeom>
        </p:spPr>
      </p:pic>
      <p:sp>
        <p:nvSpPr>
          <p:cNvPr id="13" name="TextovéPole 12"/>
          <p:cNvSpPr txBox="1"/>
          <p:nvPr/>
        </p:nvSpPr>
        <p:spPr>
          <a:xfrm>
            <a:off x="-40415" y="1054560"/>
            <a:ext cx="3325931" cy="646331"/>
          </a:xfrm>
          <a:prstGeom prst="rect">
            <a:avLst/>
          </a:prstGeom>
          <a:noFill/>
        </p:spPr>
        <p:txBody>
          <a:bodyPr wrap="square" rtlCol="0">
            <a:spAutoFit/>
          </a:bodyPr>
          <a:lstStyle/>
          <a:p>
            <a:r>
              <a:rPr lang="cs-CZ" dirty="0"/>
              <a:t>n</a:t>
            </a:r>
            <a:r>
              <a:rPr lang="cs-CZ" dirty="0" smtClean="0"/>
              <a:t>osorožec, značí si teritorium hromadami trusu</a:t>
            </a:r>
            <a:endParaRPr lang="cs-CZ" dirty="0"/>
          </a:p>
        </p:txBody>
      </p:sp>
      <p:pic>
        <p:nvPicPr>
          <p:cNvPr id="16" name="Obrázek 1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557154" y="4509120"/>
            <a:ext cx="3204136" cy="2132207"/>
          </a:xfrm>
          <a:prstGeom prst="rect">
            <a:avLst/>
          </a:prstGeom>
        </p:spPr>
      </p:pic>
      <p:sp>
        <p:nvSpPr>
          <p:cNvPr id="17" name="TextovéPole 16"/>
          <p:cNvSpPr txBox="1"/>
          <p:nvPr/>
        </p:nvSpPr>
        <p:spPr>
          <a:xfrm>
            <a:off x="5466890" y="3657798"/>
            <a:ext cx="2513687" cy="923330"/>
          </a:xfrm>
          <a:prstGeom prst="rect">
            <a:avLst/>
          </a:prstGeom>
          <a:noFill/>
        </p:spPr>
        <p:txBody>
          <a:bodyPr wrap="square" rtlCol="0">
            <a:spAutoFit/>
          </a:bodyPr>
          <a:lstStyle/>
          <a:p>
            <a:r>
              <a:rPr lang="cs-CZ" dirty="0"/>
              <a:t>m</a:t>
            </a:r>
            <a:r>
              <a:rPr lang="cs-CZ" dirty="0" smtClean="0"/>
              <a:t>ravenci se pachem rozpoznávají a značí cestu ke zdroji potravy</a:t>
            </a:r>
            <a:endParaRPr lang="cs-CZ" dirty="0"/>
          </a:p>
        </p:txBody>
      </p:sp>
      <p:pic>
        <p:nvPicPr>
          <p:cNvPr id="19" name="Obrázek 1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902656" y="1698851"/>
            <a:ext cx="3128467" cy="1774932"/>
          </a:xfrm>
          <a:prstGeom prst="rect">
            <a:avLst/>
          </a:prstGeom>
        </p:spPr>
      </p:pic>
      <p:sp>
        <p:nvSpPr>
          <p:cNvPr id="20" name="TextovéPole 19"/>
          <p:cNvSpPr txBox="1"/>
          <p:nvPr/>
        </p:nvSpPr>
        <p:spPr>
          <a:xfrm>
            <a:off x="3851921" y="1097861"/>
            <a:ext cx="4104455" cy="646331"/>
          </a:xfrm>
          <a:prstGeom prst="rect">
            <a:avLst/>
          </a:prstGeom>
          <a:noFill/>
        </p:spPr>
        <p:txBody>
          <a:bodyPr wrap="square" rtlCol="0">
            <a:spAutoFit/>
          </a:bodyPr>
          <a:lstStyle/>
          <a:p>
            <a:r>
              <a:rPr lang="cs-CZ" dirty="0"/>
              <a:t>v</a:t>
            </a:r>
            <a:r>
              <a:rPr lang="cs-CZ" dirty="0" smtClean="0"/>
              <a:t>čelí královna </a:t>
            </a:r>
            <a:r>
              <a:rPr lang="cs-CZ" dirty="0" err="1" smtClean="0"/>
              <a:t>feromonálně</a:t>
            </a:r>
            <a:r>
              <a:rPr lang="cs-CZ" dirty="0" smtClean="0"/>
              <a:t> brzdí vývoj pohlavních žláz dělnic</a:t>
            </a:r>
            <a:endParaRPr lang="cs-CZ" dirty="0"/>
          </a:p>
        </p:txBody>
      </p:sp>
      <p:pic>
        <p:nvPicPr>
          <p:cNvPr id="2050" name="Picture 2"/>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10699" t="8052" r="37557" b="23547"/>
          <a:stretch/>
        </p:blipFill>
        <p:spPr bwMode="auto">
          <a:xfrm>
            <a:off x="996368" y="4607707"/>
            <a:ext cx="2942148" cy="218694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1" name="TextovéPole 20"/>
          <p:cNvSpPr txBox="1"/>
          <p:nvPr/>
        </p:nvSpPr>
        <p:spPr>
          <a:xfrm>
            <a:off x="899592" y="4006805"/>
            <a:ext cx="2942148" cy="646331"/>
          </a:xfrm>
          <a:prstGeom prst="rect">
            <a:avLst/>
          </a:prstGeom>
          <a:noFill/>
        </p:spPr>
        <p:txBody>
          <a:bodyPr wrap="square" rtlCol="0">
            <a:spAutoFit/>
          </a:bodyPr>
          <a:lstStyle/>
          <a:p>
            <a:r>
              <a:rPr lang="cs-CZ" dirty="0"/>
              <a:t>r</a:t>
            </a:r>
            <a:r>
              <a:rPr lang="cs-CZ" dirty="0" smtClean="0"/>
              <a:t>ys si značí teritorium, záběr z </a:t>
            </a:r>
            <a:r>
              <a:rPr lang="cs-CZ" dirty="0" err="1" smtClean="0"/>
              <a:t>fotopasti</a:t>
            </a:r>
            <a:endParaRPr lang="cs-CZ" dirty="0"/>
          </a:p>
        </p:txBody>
      </p:sp>
    </p:spTree>
    <p:extLst>
      <p:ext uri="{BB962C8B-B14F-4D97-AF65-F5344CB8AC3E}">
        <p14:creationId xmlns:p14="http://schemas.microsoft.com/office/powerpoint/2010/main" xmlns="" val="18209545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594646" y="118373"/>
            <a:ext cx="4913458" cy="646331"/>
          </a:xfrm>
          <a:prstGeom prst="rect">
            <a:avLst/>
          </a:prstGeom>
          <a:noFill/>
        </p:spPr>
        <p:txBody>
          <a:bodyPr wrap="square" rtlCol="0">
            <a:spAutoFit/>
          </a:bodyPr>
          <a:lstStyle/>
          <a:p>
            <a:r>
              <a:rPr lang="cs-CZ" sz="3600" dirty="0" smtClean="0">
                <a:latin typeface="Arial" panose="020B0604020202020204" pitchFamily="34" charset="0"/>
                <a:cs typeface="Arial" panose="020B0604020202020204" pitchFamily="34" charset="0"/>
              </a:rPr>
              <a:t>Dotyková komunikace</a:t>
            </a:r>
            <a:endParaRPr lang="cs-CZ" sz="3600" dirty="0">
              <a:latin typeface="Arial" panose="020B0604020202020204" pitchFamily="34" charset="0"/>
              <a:cs typeface="Arial" panose="020B0604020202020204" pitchFamily="34" charset="0"/>
            </a:endParaRPr>
          </a:p>
        </p:txBody>
      </p:sp>
      <p:cxnSp>
        <p:nvCxnSpPr>
          <p:cNvPr id="3" name="Přímá spojnice 2"/>
          <p:cNvCxnSpPr/>
          <p:nvPr/>
        </p:nvCxnSpPr>
        <p:spPr>
          <a:xfrm>
            <a:off x="4412" y="762963"/>
            <a:ext cx="6301589" cy="0"/>
          </a:xfrm>
          <a:prstGeom prst="line">
            <a:avLst/>
          </a:prstGeom>
          <a:ln w="28575">
            <a:solidFill>
              <a:srgbClr val="083C98"/>
            </a:solidFill>
          </a:ln>
        </p:spPr>
        <p:style>
          <a:lnRef idx="1">
            <a:schemeClr val="accent1"/>
          </a:lnRef>
          <a:fillRef idx="0">
            <a:schemeClr val="accent1"/>
          </a:fillRef>
          <a:effectRef idx="0">
            <a:schemeClr val="accent1"/>
          </a:effectRef>
          <a:fontRef idx="minor">
            <a:schemeClr val="tx1"/>
          </a:fontRef>
        </p:style>
      </p:cxnSp>
      <p:pic>
        <p:nvPicPr>
          <p:cNvPr id="5"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40202" y="-27384"/>
            <a:ext cx="3740310" cy="7397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6" name="Obrázek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195736" y="4653136"/>
            <a:ext cx="3117201" cy="2076835"/>
          </a:xfrm>
          <a:prstGeom prst="rect">
            <a:avLst/>
          </a:prstGeom>
        </p:spPr>
      </p:pic>
      <p:pic>
        <p:nvPicPr>
          <p:cNvPr id="7" name="Obrázek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78995" y="1370385"/>
            <a:ext cx="4338780" cy="2440564"/>
          </a:xfrm>
          <a:prstGeom prst="rect">
            <a:avLst/>
          </a:prstGeom>
        </p:spPr>
      </p:pic>
      <p:sp>
        <p:nvSpPr>
          <p:cNvPr id="8" name="TextovéPole 7"/>
          <p:cNvSpPr txBox="1"/>
          <p:nvPr/>
        </p:nvSpPr>
        <p:spPr>
          <a:xfrm>
            <a:off x="100340" y="1043444"/>
            <a:ext cx="2954655" cy="369332"/>
          </a:xfrm>
          <a:prstGeom prst="rect">
            <a:avLst/>
          </a:prstGeom>
          <a:noFill/>
        </p:spPr>
        <p:txBody>
          <a:bodyPr wrap="none" rtlCol="0">
            <a:spAutoFit/>
          </a:bodyPr>
          <a:lstStyle/>
          <a:p>
            <a:r>
              <a:rPr lang="cs-CZ" dirty="0"/>
              <a:t>š</a:t>
            </a:r>
            <a:r>
              <a:rPr lang="cs-CZ" dirty="0" smtClean="0"/>
              <a:t>impanzi  - sociální kontakt</a:t>
            </a:r>
            <a:endParaRPr lang="cs-CZ" dirty="0"/>
          </a:p>
        </p:txBody>
      </p:sp>
      <p:sp>
        <p:nvSpPr>
          <p:cNvPr id="10" name="TextovéPole 9"/>
          <p:cNvSpPr txBox="1"/>
          <p:nvPr/>
        </p:nvSpPr>
        <p:spPr>
          <a:xfrm>
            <a:off x="2188035" y="4283804"/>
            <a:ext cx="2621230" cy="369332"/>
          </a:xfrm>
          <a:prstGeom prst="rect">
            <a:avLst/>
          </a:prstGeom>
          <a:noFill/>
        </p:spPr>
        <p:txBody>
          <a:bodyPr wrap="none" rtlCol="0">
            <a:spAutoFit/>
          </a:bodyPr>
          <a:lstStyle/>
          <a:p>
            <a:r>
              <a:rPr lang="cs-CZ" dirty="0"/>
              <a:t>m</a:t>
            </a:r>
            <a:r>
              <a:rPr lang="cs-CZ" dirty="0" smtClean="0"/>
              <a:t>ravenec přenáší mšici</a:t>
            </a:r>
            <a:endParaRPr lang="cs-CZ" dirty="0"/>
          </a:p>
        </p:txBody>
      </p:sp>
      <p:pic>
        <p:nvPicPr>
          <p:cNvPr id="9" name="Obrázek 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312937" y="1822901"/>
            <a:ext cx="3527425" cy="2645569"/>
          </a:xfrm>
          <a:prstGeom prst="rect">
            <a:avLst/>
          </a:prstGeom>
        </p:spPr>
      </p:pic>
      <p:sp>
        <p:nvSpPr>
          <p:cNvPr id="11" name="TextovéPole 10"/>
          <p:cNvSpPr txBox="1"/>
          <p:nvPr/>
        </p:nvSpPr>
        <p:spPr>
          <a:xfrm>
            <a:off x="5220072" y="1547500"/>
            <a:ext cx="518091" cy="369332"/>
          </a:xfrm>
          <a:prstGeom prst="rect">
            <a:avLst/>
          </a:prstGeom>
          <a:noFill/>
        </p:spPr>
        <p:txBody>
          <a:bodyPr wrap="none" rtlCol="0">
            <a:spAutoFit/>
          </a:bodyPr>
          <a:lstStyle/>
          <a:p>
            <a:r>
              <a:rPr lang="cs-CZ" dirty="0" smtClean="0"/>
              <a:t>vlci</a:t>
            </a:r>
            <a:endParaRPr lang="cs-CZ" dirty="0"/>
          </a:p>
        </p:txBody>
      </p:sp>
    </p:spTree>
    <p:extLst>
      <p:ext uri="{BB962C8B-B14F-4D97-AF65-F5344CB8AC3E}">
        <p14:creationId xmlns:p14="http://schemas.microsoft.com/office/powerpoint/2010/main" xmlns="" val="39203911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755576" y="113413"/>
            <a:ext cx="4464496" cy="646331"/>
          </a:xfrm>
          <a:prstGeom prst="rect">
            <a:avLst/>
          </a:prstGeom>
          <a:noFill/>
        </p:spPr>
        <p:txBody>
          <a:bodyPr wrap="square" rtlCol="0">
            <a:spAutoFit/>
          </a:bodyPr>
          <a:lstStyle/>
          <a:p>
            <a:r>
              <a:rPr lang="cs-CZ" sz="3600" dirty="0" smtClean="0">
                <a:latin typeface="Arial" panose="020B0604020202020204" pitchFamily="34" charset="0"/>
                <a:cs typeface="Arial" panose="020B0604020202020204" pitchFamily="34" charset="0"/>
              </a:rPr>
              <a:t>Vibrační komunikace</a:t>
            </a:r>
            <a:endParaRPr lang="cs-CZ" sz="3600" dirty="0">
              <a:latin typeface="Arial" panose="020B0604020202020204" pitchFamily="34" charset="0"/>
              <a:cs typeface="Arial" panose="020B0604020202020204" pitchFamily="34" charset="0"/>
            </a:endParaRPr>
          </a:p>
        </p:txBody>
      </p:sp>
      <p:cxnSp>
        <p:nvCxnSpPr>
          <p:cNvPr id="3" name="Přímá spojnice 2"/>
          <p:cNvCxnSpPr/>
          <p:nvPr/>
        </p:nvCxnSpPr>
        <p:spPr>
          <a:xfrm>
            <a:off x="4412" y="762963"/>
            <a:ext cx="6301589" cy="0"/>
          </a:xfrm>
          <a:prstGeom prst="line">
            <a:avLst/>
          </a:prstGeom>
          <a:ln w="28575">
            <a:solidFill>
              <a:srgbClr val="083C98"/>
            </a:solidFill>
          </a:ln>
        </p:spPr>
        <p:style>
          <a:lnRef idx="1">
            <a:schemeClr val="accent1"/>
          </a:lnRef>
          <a:fillRef idx="0">
            <a:schemeClr val="accent1"/>
          </a:fillRef>
          <a:effectRef idx="0">
            <a:schemeClr val="accent1"/>
          </a:effectRef>
          <a:fontRef idx="minor">
            <a:schemeClr val="tx1"/>
          </a:fontRef>
        </p:style>
      </p:cxnSp>
      <p:sp>
        <p:nvSpPr>
          <p:cNvPr id="4" name="TextovéPole 3"/>
          <p:cNvSpPr txBox="1"/>
          <p:nvPr/>
        </p:nvSpPr>
        <p:spPr>
          <a:xfrm>
            <a:off x="179512" y="908720"/>
            <a:ext cx="3966150" cy="461665"/>
          </a:xfrm>
          <a:prstGeom prst="rect">
            <a:avLst/>
          </a:prstGeom>
          <a:noFill/>
        </p:spPr>
        <p:txBody>
          <a:bodyPr wrap="none" rtlCol="0">
            <a:spAutoFit/>
          </a:bodyPr>
          <a:lstStyle/>
          <a:p>
            <a:pPr marL="285750" indent="-285750">
              <a:buFont typeface="Wingdings" panose="05000000000000000000" pitchFamily="2" charset="2"/>
              <a:buChar char="§"/>
            </a:pPr>
            <a:r>
              <a:rPr lang="cs-CZ" sz="2400" dirty="0" smtClean="0"/>
              <a:t>poměrně široce rozšířená</a:t>
            </a:r>
            <a:endParaRPr lang="cs-CZ" sz="2400" dirty="0"/>
          </a:p>
        </p:txBody>
      </p:sp>
      <p:sp>
        <p:nvSpPr>
          <p:cNvPr id="13" name="TextovéPole 12"/>
          <p:cNvSpPr txBox="1"/>
          <p:nvPr/>
        </p:nvSpPr>
        <p:spPr>
          <a:xfrm>
            <a:off x="185894" y="1462591"/>
            <a:ext cx="7936788" cy="461665"/>
          </a:xfrm>
          <a:prstGeom prst="rect">
            <a:avLst/>
          </a:prstGeom>
          <a:noFill/>
        </p:spPr>
        <p:txBody>
          <a:bodyPr wrap="none" rtlCol="0">
            <a:spAutoFit/>
          </a:bodyPr>
          <a:lstStyle/>
          <a:p>
            <a:pPr marL="285750" indent="-285750">
              <a:buFont typeface="Wingdings" panose="05000000000000000000" pitchFamily="2" charset="2"/>
              <a:buChar char="§"/>
            </a:pPr>
            <a:r>
              <a:rPr lang="cs-CZ" sz="2400" dirty="0" smtClean="0"/>
              <a:t>vibrace vytvářeny celým tělem nebo nějakou jeho částí</a:t>
            </a:r>
            <a:endParaRPr lang="cs-CZ" sz="2400" dirty="0"/>
          </a:p>
        </p:txBody>
      </p:sp>
      <p:sp>
        <p:nvSpPr>
          <p:cNvPr id="15" name="TextovéPole 14"/>
          <p:cNvSpPr txBox="1"/>
          <p:nvPr/>
        </p:nvSpPr>
        <p:spPr>
          <a:xfrm>
            <a:off x="3891752" y="5158933"/>
            <a:ext cx="1136266" cy="646331"/>
          </a:xfrm>
          <a:prstGeom prst="rect">
            <a:avLst/>
          </a:prstGeom>
          <a:noFill/>
        </p:spPr>
        <p:txBody>
          <a:bodyPr wrap="square" rtlCol="0">
            <a:spAutoFit/>
          </a:bodyPr>
          <a:lstStyle/>
          <a:p>
            <a:r>
              <a:rPr lang="cs-CZ" dirty="0"/>
              <a:t>l</a:t>
            </a:r>
            <a:r>
              <a:rPr lang="cs-CZ" dirty="0" smtClean="0"/>
              <a:t>aterální</a:t>
            </a:r>
          </a:p>
          <a:p>
            <a:r>
              <a:rPr lang="cs-CZ" dirty="0" smtClean="0"/>
              <a:t> čára</a:t>
            </a:r>
            <a:endParaRPr lang="cs-CZ" dirty="0"/>
          </a:p>
        </p:txBody>
      </p:sp>
      <p:sp>
        <p:nvSpPr>
          <p:cNvPr id="16" name="TextovéPole 15"/>
          <p:cNvSpPr txBox="1"/>
          <p:nvPr/>
        </p:nvSpPr>
        <p:spPr>
          <a:xfrm>
            <a:off x="5778479" y="2060848"/>
            <a:ext cx="1967205" cy="646331"/>
          </a:xfrm>
          <a:prstGeom prst="rect">
            <a:avLst/>
          </a:prstGeom>
          <a:noFill/>
        </p:spPr>
        <p:txBody>
          <a:bodyPr wrap="none" rtlCol="0">
            <a:spAutoFit/>
          </a:bodyPr>
          <a:lstStyle/>
          <a:p>
            <a:pPr algn="ctr"/>
            <a:r>
              <a:rPr lang="cs-CZ" dirty="0" err="1" smtClean="0"/>
              <a:t>Herbstovo</a:t>
            </a:r>
            <a:r>
              <a:rPr lang="cs-CZ" dirty="0" smtClean="0"/>
              <a:t> tělísko</a:t>
            </a:r>
          </a:p>
          <a:p>
            <a:pPr algn="ctr"/>
            <a:r>
              <a:rPr lang="cs-CZ" dirty="0" smtClean="0"/>
              <a:t>(ptáci)</a:t>
            </a:r>
            <a:endParaRPr lang="cs-CZ" dirty="0"/>
          </a:p>
        </p:txBody>
      </p:sp>
      <p:pic>
        <p:nvPicPr>
          <p:cNvPr id="17" name="Obrázek 1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flipH="1">
            <a:off x="5220072" y="2764057"/>
            <a:ext cx="472541" cy="1203688"/>
          </a:xfrm>
          <a:prstGeom prst="rect">
            <a:avLst/>
          </a:prstGeom>
        </p:spPr>
      </p:pic>
      <p:pic>
        <p:nvPicPr>
          <p:cNvPr id="18" name="Obrázek 1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03980" y="4508384"/>
            <a:ext cx="3647939" cy="2217887"/>
          </a:xfrm>
          <a:prstGeom prst="rect">
            <a:avLst/>
          </a:prstGeom>
        </p:spPr>
      </p:pic>
      <p:pic>
        <p:nvPicPr>
          <p:cNvPr id="19" name="Obrázek 1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38407" y="3491716"/>
            <a:ext cx="2138049" cy="2854404"/>
          </a:xfrm>
          <a:prstGeom prst="rect">
            <a:avLst/>
          </a:prstGeom>
        </p:spPr>
      </p:pic>
      <p:pic>
        <p:nvPicPr>
          <p:cNvPr id="20" name="Obrázek 19"/>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776438" y="2713623"/>
            <a:ext cx="796190" cy="1372741"/>
          </a:xfrm>
          <a:prstGeom prst="rect">
            <a:avLst/>
          </a:prstGeom>
        </p:spPr>
      </p:pic>
      <p:pic>
        <p:nvPicPr>
          <p:cNvPr id="21" name="Obrázek 20"/>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03981" y="2162933"/>
            <a:ext cx="2143567" cy="2211463"/>
          </a:xfrm>
          <a:prstGeom prst="rect">
            <a:avLst/>
          </a:prstGeom>
        </p:spPr>
      </p:pic>
      <p:cxnSp>
        <p:nvCxnSpPr>
          <p:cNvPr id="23" name="Přímá spojnice 22"/>
          <p:cNvCxnSpPr/>
          <p:nvPr/>
        </p:nvCxnSpPr>
        <p:spPr>
          <a:xfrm flipV="1">
            <a:off x="1500927" y="2646204"/>
            <a:ext cx="1654279" cy="89081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Přímá spojnice 24"/>
          <p:cNvCxnSpPr/>
          <p:nvPr/>
        </p:nvCxnSpPr>
        <p:spPr>
          <a:xfrm>
            <a:off x="1500927" y="3726324"/>
            <a:ext cx="1654279" cy="4828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ovéPole 11"/>
          <p:cNvSpPr txBox="1"/>
          <p:nvPr/>
        </p:nvSpPr>
        <p:spPr>
          <a:xfrm>
            <a:off x="2048135" y="2060848"/>
            <a:ext cx="2411750" cy="646331"/>
          </a:xfrm>
          <a:prstGeom prst="rect">
            <a:avLst/>
          </a:prstGeom>
          <a:noFill/>
        </p:spPr>
        <p:txBody>
          <a:bodyPr wrap="square" rtlCol="0">
            <a:spAutoFit/>
          </a:bodyPr>
          <a:lstStyle/>
          <a:p>
            <a:pPr algn="ctr"/>
            <a:r>
              <a:rPr lang="cs-CZ" dirty="0" smtClean="0"/>
              <a:t>Vater-Paciniho tělísko (savci)</a:t>
            </a:r>
            <a:endParaRPr lang="cs-CZ" dirty="0"/>
          </a:p>
        </p:txBody>
      </p:sp>
      <p:cxnSp>
        <p:nvCxnSpPr>
          <p:cNvPr id="28" name="Přímá spojnice 27"/>
          <p:cNvCxnSpPr/>
          <p:nvPr/>
        </p:nvCxnSpPr>
        <p:spPr>
          <a:xfrm flipH="1" flipV="1">
            <a:off x="5778479" y="3365901"/>
            <a:ext cx="2271020" cy="1793033"/>
          </a:xfrm>
          <a:prstGeom prst="line">
            <a:avLst/>
          </a:prstGeom>
          <a:ln w="190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1" name="Obdélník 30"/>
          <p:cNvSpPr/>
          <p:nvPr/>
        </p:nvSpPr>
        <p:spPr>
          <a:xfrm>
            <a:off x="203981" y="2060848"/>
            <a:ext cx="4368019" cy="231354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2" name="Obdélník 31"/>
          <p:cNvSpPr/>
          <p:nvPr/>
        </p:nvSpPr>
        <p:spPr>
          <a:xfrm>
            <a:off x="5028018" y="2060848"/>
            <a:ext cx="3792454" cy="436286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33" name="Přímá spojnice 32"/>
          <p:cNvCxnSpPr/>
          <p:nvPr/>
        </p:nvCxnSpPr>
        <p:spPr>
          <a:xfrm flipV="1">
            <a:off x="2511895" y="5482098"/>
            <a:ext cx="1484041" cy="587490"/>
          </a:xfrm>
          <a:prstGeom prst="line">
            <a:avLst/>
          </a:prstGeom>
          <a:ln w="190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TextovéPole 21"/>
          <p:cNvSpPr txBox="1"/>
          <p:nvPr/>
        </p:nvSpPr>
        <p:spPr>
          <a:xfrm>
            <a:off x="8028384" y="3203684"/>
            <a:ext cx="809926" cy="369332"/>
          </a:xfrm>
          <a:prstGeom prst="rect">
            <a:avLst/>
          </a:prstGeom>
          <a:noFill/>
        </p:spPr>
        <p:txBody>
          <a:bodyPr wrap="square" rtlCol="0">
            <a:spAutoFit/>
          </a:bodyPr>
          <a:lstStyle/>
          <a:p>
            <a:pPr algn="ctr"/>
            <a:r>
              <a:rPr lang="cs-CZ" dirty="0" smtClean="0"/>
              <a:t>kiwi</a:t>
            </a:r>
            <a:endParaRPr lang="cs-CZ" dirty="0"/>
          </a:p>
        </p:txBody>
      </p:sp>
      <p:pic>
        <p:nvPicPr>
          <p:cNvPr id="24" name="Picture 5"/>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440202" y="-27384"/>
            <a:ext cx="3740310" cy="7397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33609123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83568" y="113413"/>
            <a:ext cx="4464496" cy="646331"/>
          </a:xfrm>
          <a:prstGeom prst="rect">
            <a:avLst/>
          </a:prstGeom>
          <a:noFill/>
        </p:spPr>
        <p:txBody>
          <a:bodyPr wrap="square" rtlCol="0">
            <a:spAutoFit/>
          </a:bodyPr>
          <a:lstStyle/>
          <a:p>
            <a:r>
              <a:rPr lang="cs-CZ" sz="3600" dirty="0" smtClean="0">
                <a:latin typeface="Arial" panose="020B0604020202020204" pitchFamily="34" charset="0"/>
                <a:cs typeface="Arial" panose="020B0604020202020204" pitchFamily="34" charset="0"/>
              </a:rPr>
              <a:t>Vibrační komunikace</a:t>
            </a:r>
            <a:endParaRPr lang="cs-CZ" sz="3600" dirty="0">
              <a:latin typeface="Arial" panose="020B0604020202020204" pitchFamily="34" charset="0"/>
              <a:cs typeface="Arial" panose="020B0604020202020204" pitchFamily="34" charset="0"/>
            </a:endParaRPr>
          </a:p>
        </p:txBody>
      </p:sp>
      <p:cxnSp>
        <p:nvCxnSpPr>
          <p:cNvPr id="3" name="Přímá spojnice 2"/>
          <p:cNvCxnSpPr/>
          <p:nvPr/>
        </p:nvCxnSpPr>
        <p:spPr>
          <a:xfrm>
            <a:off x="4412" y="762963"/>
            <a:ext cx="6301589" cy="0"/>
          </a:xfrm>
          <a:prstGeom prst="line">
            <a:avLst/>
          </a:prstGeom>
          <a:ln w="28575">
            <a:solidFill>
              <a:srgbClr val="083C98"/>
            </a:solidFill>
          </a:ln>
        </p:spPr>
        <p:style>
          <a:lnRef idx="1">
            <a:schemeClr val="accent1"/>
          </a:lnRef>
          <a:fillRef idx="0">
            <a:schemeClr val="accent1"/>
          </a:fillRef>
          <a:effectRef idx="0">
            <a:schemeClr val="accent1"/>
          </a:effectRef>
          <a:fontRef idx="minor">
            <a:schemeClr val="tx1"/>
          </a:fontRef>
        </p:style>
      </p:cxnSp>
      <p:pic>
        <p:nvPicPr>
          <p:cNvPr id="4" name="Obrázek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flipH="1">
            <a:off x="163064" y="1269198"/>
            <a:ext cx="3169597" cy="2115706"/>
          </a:xfrm>
          <a:prstGeom prst="rect">
            <a:avLst/>
          </a:prstGeom>
        </p:spPr>
      </p:pic>
      <p:pic>
        <p:nvPicPr>
          <p:cNvPr id="5" name="Obrázek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815976" y="3987419"/>
            <a:ext cx="2902191" cy="1889556"/>
          </a:xfrm>
          <a:prstGeom prst="rect">
            <a:avLst/>
          </a:prstGeom>
        </p:spPr>
      </p:pic>
      <p:pic>
        <p:nvPicPr>
          <p:cNvPr id="6" name="Obrázek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940152" y="1269198"/>
            <a:ext cx="3149235" cy="2095673"/>
          </a:xfrm>
          <a:prstGeom prst="rect">
            <a:avLst/>
          </a:prstGeom>
        </p:spPr>
      </p:pic>
      <p:pic>
        <p:nvPicPr>
          <p:cNvPr id="7" name="Obrázek 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049994" y="4507433"/>
            <a:ext cx="3059832" cy="1977416"/>
          </a:xfrm>
          <a:prstGeom prst="rect">
            <a:avLst/>
          </a:prstGeom>
        </p:spPr>
      </p:pic>
      <p:pic>
        <p:nvPicPr>
          <p:cNvPr id="8" name="Obrázek 7"/>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78906" y="3991221"/>
            <a:ext cx="2376869" cy="1885754"/>
          </a:xfrm>
          <a:prstGeom prst="rect">
            <a:avLst/>
          </a:prstGeom>
        </p:spPr>
      </p:pic>
      <p:pic>
        <p:nvPicPr>
          <p:cNvPr id="9" name="Obrázek 8"/>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flipH="1">
            <a:off x="3452737" y="1269198"/>
            <a:ext cx="2373568" cy="1611059"/>
          </a:xfrm>
          <a:prstGeom prst="rect">
            <a:avLst/>
          </a:prstGeom>
        </p:spPr>
      </p:pic>
      <p:sp>
        <p:nvSpPr>
          <p:cNvPr id="10" name="TextovéPole 9"/>
          <p:cNvSpPr txBox="1"/>
          <p:nvPr/>
        </p:nvSpPr>
        <p:spPr>
          <a:xfrm>
            <a:off x="81316" y="971436"/>
            <a:ext cx="813043" cy="369332"/>
          </a:xfrm>
          <a:prstGeom prst="rect">
            <a:avLst/>
          </a:prstGeom>
          <a:noFill/>
        </p:spPr>
        <p:txBody>
          <a:bodyPr wrap="none" rtlCol="0">
            <a:spAutoFit/>
          </a:bodyPr>
          <a:lstStyle/>
          <a:p>
            <a:r>
              <a:rPr lang="cs-CZ" dirty="0"/>
              <a:t>t</a:t>
            </a:r>
            <a:r>
              <a:rPr lang="cs-CZ" dirty="0" smtClean="0"/>
              <a:t>ermiti</a:t>
            </a:r>
            <a:endParaRPr lang="cs-CZ" dirty="0"/>
          </a:p>
        </p:txBody>
      </p:sp>
      <p:sp>
        <p:nvSpPr>
          <p:cNvPr id="13" name="TextovéPole 12"/>
          <p:cNvSpPr txBox="1"/>
          <p:nvPr/>
        </p:nvSpPr>
        <p:spPr>
          <a:xfrm>
            <a:off x="5868144" y="971436"/>
            <a:ext cx="1338828" cy="369332"/>
          </a:xfrm>
          <a:prstGeom prst="rect">
            <a:avLst/>
          </a:prstGeom>
          <a:noFill/>
        </p:spPr>
        <p:txBody>
          <a:bodyPr wrap="none" rtlCol="0">
            <a:spAutoFit/>
          </a:bodyPr>
          <a:lstStyle/>
          <a:p>
            <a:r>
              <a:rPr lang="cs-CZ" dirty="0"/>
              <a:t>s</a:t>
            </a:r>
            <a:r>
              <a:rPr lang="cs-CZ" dirty="0" smtClean="0"/>
              <a:t>lon africký</a:t>
            </a:r>
            <a:endParaRPr lang="cs-CZ" dirty="0"/>
          </a:p>
        </p:txBody>
      </p:sp>
      <p:sp>
        <p:nvSpPr>
          <p:cNvPr id="14" name="TextovéPole 13"/>
          <p:cNvSpPr txBox="1"/>
          <p:nvPr/>
        </p:nvSpPr>
        <p:spPr>
          <a:xfrm>
            <a:off x="3347864" y="971436"/>
            <a:ext cx="1441420" cy="369332"/>
          </a:xfrm>
          <a:prstGeom prst="rect">
            <a:avLst/>
          </a:prstGeom>
          <a:noFill/>
        </p:spPr>
        <p:txBody>
          <a:bodyPr wrap="none" rtlCol="0">
            <a:spAutoFit/>
          </a:bodyPr>
          <a:lstStyle/>
          <a:p>
            <a:r>
              <a:rPr lang="cs-CZ" dirty="0" smtClean="0"/>
              <a:t>Losos nerka</a:t>
            </a:r>
            <a:endParaRPr lang="cs-CZ" dirty="0"/>
          </a:p>
        </p:txBody>
      </p:sp>
      <p:sp>
        <p:nvSpPr>
          <p:cNvPr id="15" name="TextovéPole 14"/>
          <p:cNvSpPr txBox="1"/>
          <p:nvPr/>
        </p:nvSpPr>
        <p:spPr>
          <a:xfrm>
            <a:off x="5940152" y="4211796"/>
            <a:ext cx="1762021" cy="369332"/>
          </a:xfrm>
          <a:prstGeom prst="rect">
            <a:avLst/>
          </a:prstGeom>
          <a:noFill/>
        </p:spPr>
        <p:txBody>
          <a:bodyPr wrap="none" rtlCol="0">
            <a:spAutoFit/>
          </a:bodyPr>
          <a:lstStyle/>
          <a:p>
            <a:r>
              <a:rPr lang="cs-CZ" dirty="0"/>
              <a:t>s</a:t>
            </a:r>
            <a:r>
              <a:rPr lang="cs-CZ" dirty="0" smtClean="0"/>
              <a:t>lepec - </a:t>
            </a:r>
            <a:r>
              <a:rPr lang="cs-CZ" dirty="0" err="1" smtClean="0"/>
              <a:t>Spalax</a:t>
            </a:r>
            <a:endParaRPr lang="cs-CZ" dirty="0"/>
          </a:p>
        </p:txBody>
      </p:sp>
      <p:sp>
        <p:nvSpPr>
          <p:cNvPr id="16" name="TextovéPole 15"/>
          <p:cNvSpPr txBox="1"/>
          <p:nvPr/>
        </p:nvSpPr>
        <p:spPr>
          <a:xfrm>
            <a:off x="96371" y="3707740"/>
            <a:ext cx="1595309" cy="369332"/>
          </a:xfrm>
          <a:prstGeom prst="rect">
            <a:avLst/>
          </a:prstGeom>
          <a:noFill/>
        </p:spPr>
        <p:txBody>
          <a:bodyPr wrap="none" rtlCol="0">
            <a:spAutoFit/>
          </a:bodyPr>
          <a:lstStyle/>
          <a:p>
            <a:r>
              <a:rPr lang="cs-CZ" dirty="0" smtClean="0"/>
              <a:t>křižák obecný</a:t>
            </a:r>
            <a:endParaRPr lang="cs-CZ" dirty="0"/>
          </a:p>
        </p:txBody>
      </p:sp>
      <p:sp>
        <p:nvSpPr>
          <p:cNvPr id="17" name="TextovéPole 16"/>
          <p:cNvSpPr txBox="1"/>
          <p:nvPr/>
        </p:nvSpPr>
        <p:spPr>
          <a:xfrm>
            <a:off x="2764636" y="3707740"/>
            <a:ext cx="1159292" cy="369332"/>
          </a:xfrm>
          <a:prstGeom prst="rect">
            <a:avLst/>
          </a:prstGeom>
          <a:noFill/>
        </p:spPr>
        <p:txBody>
          <a:bodyPr wrap="none" rtlCol="0">
            <a:spAutoFit/>
          </a:bodyPr>
          <a:lstStyle/>
          <a:p>
            <a:r>
              <a:rPr lang="cs-CZ" dirty="0" smtClean="0"/>
              <a:t>hvízdalka</a:t>
            </a:r>
            <a:endParaRPr lang="cs-CZ" dirty="0"/>
          </a:p>
        </p:txBody>
      </p:sp>
      <p:pic>
        <p:nvPicPr>
          <p:cNvPr id="18" name="Picture 5"/>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5440202" y="-27384"/>
            <a:ext cx="3740310" cy="7397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4523374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rotWithShape="1">
          <a:blip r:embed="rId3" cstate="print">
            <a:extLst>
              <a:ext uri="{28A0092B-C50C-407E-A947-70E740481C1C}">
                <a14:useLocalDpi xmlns:a14="http://schemas.microsoft.com/office/drawing/2010/main" xmlns="" val="0"/>
              </a:ext>
            </a:extLst>
          </a:blip>
          <a:srcRect t="-13264" b="1829"/>
          <a:stretch/>
        </p:blipFill>
        <p:spPr>
          <a:xfrm>
            <a:off x="247271" y="1556792"/>
            <a:ext cx="4248472" cy="2160000"/>
          </a:xfrm>
          <a:prstGeom prst="rect">
            <a:avLst/>
          </a:prstGeom>
          <a:ln>
            <a:solidFill>
              <a:schemeClr val="tx1"/>
            </a:solidFill>
          </a:ln>
        </p:spPr>
      </p:pic>
      <p:sp>
        <p:nvSpPr>
          <p:cNvPr id="4" name="TextovéPole 3"/>
          <p:cNvSpPr txBox="1"/>
          <p:nvPr/>
        </p:nvSpPr>
        <p:spPr>
          <a:xfrm>
            <a:off x="2287702" y="1709592"/>
            <a:ext cx="1944216" cy="369332"/>
          </a:xfrm>
          <a:prstGeom prst="rect">
            <a:avLst/>
          </a:prstGeom>
          <a:solidFill>
            <a:schemeClr val="bg1"/>
          </a:solidFill>
          <a:ln>
            <a:noFill/>
          </a:ln>
        </p:spPr>
        <p:txBody>
          <a:bodyPr wrap="square" rtlCol="0">
            <a:spAutoFit/>
          </a:bodyPr>
          <a:lstStyle/>
          <a:p>
            <a:r>
              <a:rPr lang="cs-CZ" dirty="0" err="1" smtClean="0"/>
              <a:t>elektroreceptory</a:t>
            </a:r>
            <a:endParaRPr lang="cs-CZ" dirty="0"/>
          </a:p>
        </p:txBody>
      </p:sp>
      <p:sp>
        <p:nvSpPr>
          <p:cNvPr id="6" name="TextovéPole 5"/>
          <p:cNvSpPr txBox="1"/>
          <p:nvPr/>
        </p:nvSpPr>
        <p:spPr>
          <a:xfrm>
            <a:off x="2275749" y="2078924"/>
            <a:ext cx="1800493" cy="369332"/>
          </a:xfrm>
          <a:prstGeom prst="rect">
            <a:avLst/>
          </a:prstGeom>
          <a:solidFill>
            <a:schemeClr val="bg1"/>
          </a:solidFill>
          <a:ln>
            <a:noFill/>
          </a:ln>
        </p:spPr>
        <p:txBody>
          <a:bodyPr wrap="none" rtlCol="0">
            <a:spAutoFit/>
          </a:bodyPr>
          <a:lstStyle/>
          <a:p>
            <a:r>
              <a:rPr lang="cs-CZ" dirty="0"/>
              <a:t>e</a:t>
            </a:r>
            <a:r>
              <a:rPr lang="cs-CZ" dirty="0" smtClean="0"/>
              <a:t>lektrický orgán</a:t>
            </a:r>
            <a:endParaRPr lang="cs-CZ" dirty="0"/>
          </a:p>
        </p:txBody>
      </p:sp>
      <p:sp>
        <p:nvSpPr>
          <p:cNvPr id="15" name="Obdélník 14"/>
          <p:cNvSpPr/>
          <p:nvPr/>
        </p:nvSpPr>
        <p:spPr>
          <a:xfrm>
            <a:off x="1987717" y="2003825"/>
            <a:ext cx="288032" cy="184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TextovéPole 1"/>
          <p:cNvSpPr txBox="1"/>
          <p:nvPr/>
        </p:nvSpPr>
        <p:spPr>
          <a:xfrm>
            <a:off x="539552" y="122905"/>
            <a:ext cx="4913458" cy="646331"/>
          </a:xfrm>
          <a:prstGeom prst="rect">
            <a:avLst/>
          </a:prstGeom>
          <a:noFill/>
        </p:spPr>
        <p:txBody>
          <a:bodyPr wrap="square" rtlCol="0">
            <a:spAutoFit/>
          </a:bodyPr>
          <a:lstStyle/>
          <a:p>
            <a:r>
              <a:rPr lang="cs-CZ" sz="3600" dirty="0" smtClean="0">
                <a:latin typeface="Arial" panose="020B0604020202020204" pitchFamily="34" charset="0"/>
                <a:cs typeface="Arial" panose="020B0604020202020204" pitchFamily="34" charset="0"/>
              </a:rPr>
              <a:t>Elektrická komunikace</a:t>
            </a:r>
            <a:endParaRPr lang="cs-CZ" sz="3600" dirty="0">
              <a:latin typeface="Arial" panose="020B0604020202020204" pitchFamily="34" charset="0"/>
              <a:cs typeface="Arial" panose="020B0604020202020204" pitchFamily="34" charset="0"/>
            </a:endParaRPr>
          </a:p>
        </p:txBody>
      </p:sp>
      <p:cxnSp>
        <p:nvCxnSpPr>
          <p:cNvPr id="3" name="Přímá spojnice 2"/>
          <p:cNvCxnSpPr/>
          <p:nvPr/>
        </p:nvCxnSpPr>
        <p:spPr>
          <a:xfrm>
            <a:off x="4412" y="762963"/>
            <a:ext cx="6301589" cy="0"/>
          </a:xfrm>
          <a:prstGeom prst="line">
            <a:avLst/>
          </a:prstGeom>
          <a:ln w="28575">
            <a:solidFill>
              <a:srgbClr val="083C98"/>
            </a:solidFill>
          </a:ln>
        </p:spPr>
        <p:style>
          <a:lnRef idx="1">
            <a:schemeClr val="accent1"/>
          </a:lnRef>
          <a:fillRef idx="0">
            <a:schemeClr val="accent1"/>
          </a:fillRef>
          <a:effectRef idx="0">
            <a:schemeClr val="accent1"/>
          </a:effectRef>
          <a:fontRef idx="minor">
            <a:schemeClr val="tx1"/>
          </a:fontRef>
        </p:style>
      </p:cxnSp>
      <p:sp>
        <p:nvSpPr>
          <p:cNvPr id="18" name="TextovéPole 17"/>
          <p:cNvSpPr txBox="1"/>
          <p:nvPr/>
        </p:nvSpPr>
        <p:spPr>
          <a:xfrm>
            <a:off x="179512" y="908720"/>
            <a:ext cx="6205545" cy="461665"/>
          </a:xfrm>
          <a:prstGeom prst="rect">
            <a:avLst/>
          </a:prstGeom>
          <a:noFill/>
        </p:spPr>
        <p:txBody>
          <a:bodyPr wrap="none" rtlCol="0">
            <a:spAutoFit/>
          </a:bodyPr>
          <a:lstStyle/>
          <a:p>
            <a:pPr marL="285750" indent="-285750">
              <a:buFont typeface="Wingdings" panose="05000000000000000000" pitchFamily="2" charset="2"/>
              <a:buChar char="§"/>
            </a:pPr>
            <a:r>
              <a:rPr lang="cs-CZ" sz="2400" dirty="0"/>
              <a:t>r</a:t>
            </a:r>
            <a:r>
              <a:rPr lang="cs-CZ" sz="2400" dirty="0" smtClean="0"/>
              <a:t>ozšířená především ve vodním prostředí</a:t>
            </a:r>
            <a:endParaRPr lang="cs-CZ" sz="2400" dirty="0"/>
          </a:p>
        </p:txBody>
      </p:sp>
      <p:sp>
        <p:nvSpPr>
          <p:cNvPr id="7" name="TextovéPole 6"/>
          <p:cNvSpPr txBox="1"/>
          <p:nvPr/>
        </p:nvSpPr>
        <p:spPr>
          <a:xfrm>
            <a:off x="247271" y="3899156"/>
            <a:ext cx="3626057" cy="369332"/>
          </a:xfrm>
          <a:prstGeom prst="rect">
            <a:avLst/>
          </a:prstGeom>
          <a:noFill/>
        </p:spPr>
        <p:txBody>
          <a:bodyPr wrap="none" rtlCol="0">
            <a:spAutoFit/>
          </a:bodyPr>
          <a:lstStyle/>
          <a:p>
            <a:r>
              <a:rPr lang="cs-CZ" dirty="0" err="1" smtClean="0"/>
              <a:t>rypounovití</a:t>
            </a:r>
            <a:r>
              <a:rPr lang="cs-CZ" dirty="0" smtClean="0"/>
              <a:t> (napětí cca 1V, Afrika)</a:t>
            </a:r>
            <a:endParaRPr lang="cs-CZ" dirty="0"/>
          </a:p>
        </p:txBody>
      </p:sp>
      <p:pic>
        <p:nvPicPr>
          <p:cNvPr id="29" name="Obrázek 2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580112" y="1904708"/>
            <a:ext cx="3032765" cy="4760933"/>
          </a:xfrm>
          <a:prstGeom prst="rect">
            <a:avLst/>
          </a:prstGeom>
        </p:spPr>
      </p:pic>
      <p:pic>
        <p:nvPicPr>
          <p:cNvPr id="31" name="Obrázek 3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23528" y="4268488"/>
            <a:ext cx="3168804" cy="2373545"/>
          </a:xfrm>
          <a:prstGeom prst="rect">
            <a:avLst/>
          </a:prstGeom>
        </p:spPr>
      </p:pic>
      <p:sp>
        <p:nvSpPr>
          <p:cNvPr id="16" name="TextovéPole 15"/>
          <p:cNvSpPr txBox="1"/>
          <p:nvPr/>
        </p:nvSpPr>
        <p:spPr>
          <a:xfrm>
            <a:off x="5589577" y="1524926"/>
            <a:ext cx="2582823" cy="369332"/>
          </a:xfrm>
          <a:prstGeom prst="rect">
            <a:avLst/>
          </a:prstGeom>
          <a:noFill/>
        </p:spPr>
        <p:txBody>
          <a:bodyPr wrap="none" rtlCol="0">
            <a:spAutoFit/>
          </a:bodyPr>
          <a:lstStyle/>
          <a:p>
            <a:r>
              <a:rPr lang="cs-CZ" dirty="0" err="1" smtClean="0"/>
              <a:t>nahohřbetí</a:t>
            </a:r>
            <a:r>
              <a:rPr lang="cs-CZ" dirty="0" smtClean="0"/>
              <a:t> (J. Amerika)</a:t>
            </a:r>
            <a:endParaRPr lang="cs-CZ" dirty="0"/>
          </a:p>
        </p:txBody>
      </p:sp>
      <p:pic>
        <p:nvPicPr>
          <p:cNvPr id="13"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440202" y="-27384"/>
            <a:ext cx="3740310" cy="7397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6436998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11560" y="122905"/>
            <a:ext cx="4913458" cy="646331"/>
          </a:xfrm>
          <a:prstGeom prst="rect">
            <a:avLst/>
          </a:prstGeom>
          <a:noFill/>
        </p:spPr>
        <p:txBody>
          <a:bodyPr wrap="square" rtlCol="0">
            <a:spAutoFit/>
          </a:bodyPr>
          <a:lstStyle/>
          <a:p>
            <a:r>
              <a:rPr lang="cs-CZ" sz="3600" dirty="0" smtClean="0">
                <a:latin typeface="Arial" panose="020B0604020202020204" pitchFamily="34" charset="0"/>
                <a:cs typeface="Arial" panose="020B0604020202020204" pitchFamily="34" charset="0"/>
              </a:rPr>
              <a:t>Elektrická komunikace</a:t>
            </a:r>
            <a:endParaRPr lang="cs-CZ" sz="3600" dirty="0">
              <a:latin typeface="Arial" panose="020B0604020202020204" pitchFamily="34" charset="0"/>
              <a:cs typeface="Arial" panose="020B0604020202020204" pitchFamily="34" charset="0"/>
            </a:endParaRPr>
          </a:p>
        </p:txBody>
      </p:sp>
      <p:cxnSp>
        <p:nvCxnSpPr>
          <p:cNvPr id="3" name="Přímá spojnice 2"/>
          <p:cNvCxnSpPr/>
          <p:nvPr/>
        </p:nvCxnSpPr>
        <p:spPr>
          <a:xfrm>
            <a:off x="4412" y="762963"/>
            <a:ext cx="6301589" cy="0"/>
          </a:xfrm>
          <a:prstGeom prst="line">
            <a:avLst/>
          </a:prstGeom>
          <a:ln w="28575">
            <a:solidFill>
              <a:srgbClr val="083C98"/>
            </a:solidFill>
          </a:ln>
        </p:spPr>
        <p:style>
          <a:lnRef idx="1">
            <a:schemeClr val="accent1"/>
          </a:lnRef>
          <a:fillRef idx="0">
            <a:schemeClr val="accent1"/>
          </a:fillRef>
          <a:effectRef idx="0">
            <a:schemeClr val="accent1"/>
          </a:effectRef>
          <a:fontRef idx="minor">
            <a:schemeClr val="tx1"/>
          </a:fontRef>
        </p:style>
      </p:cxnSp>
      <p:sp>
        <p:nvSpPr>
          <p:cNvPr id="13" name="TextovéPole 12"/>
          <p:cNvSpPr txBox="1"/>
          <p:nvPr/>
        </p:nvSpPr>
        <p:spPr>
          <a:xfrm>
            <a:off x="251520" y="3920607"/>
            <a:ext cx="4074833" cy="369332"/>
          </a:xfrm>
          <a:prstGeom prst="rect">
            <a:avLst/>
          </a:prstGeom>
          <a:noFill/>
        </p:spPr>
        <p:txBody>
          <a:bodyPr wrap="none" rtlCol="0">
            <a:spAutoFit/>
          </a:bodyPr>
          <a:lstStyle/>
          <a:p>
            <a:r>
              <a:rPr lang="cs-CZ" dirty="0"/>
              <a:t>p</a:t>
            </a:r>
            <a:r>
              <a:rPr lang="cs-CZ" dirty="0" smtClean="0"/>
              <a:t>aúhoř elektrický (až 60V, </a:t>
            </a:r>
            <a:r>
              <a:rPr lang="cs-CZ" dirty="0" err="1" smtClean="0"/>
              <a:t>nahohřbetí</a:t>
            </a:r>
            <a:r>
              <a:rPr lang="cs-CZ" dirty="0" smtClean="0"/>
              <a:t>)</a:t>
            </a:r>
            <a:endParaRPr lang="cs-CZ" dirty="0"/>
          </a:p>
        </p:txBody>
      </p:sp>
      <p:sp>
        <p:nvSpPr>
          <p:cNvPr id="18" name="TextovéPole 17"/>
          <p:cNvSpPr txBox="1"/>
          <p:nvPr/>
        </p:nvSpPr>
        <p:spPr>
          <a:xfrm>
            <a:off x="179512" y="1052736"/>
            <a:ext cx="6684843" cy="461665"/>
          </a:xfrm>
          <a:prstGeom prst="rect">
            <a:avLst/>
          </a:prstGeom>
          <a:noFill/>
        </p:spPr>
        <p:txBody>
          <a:bodyPr wrap="none" rtlCol="0">
            <a:spAutoFit/>
          </a:bodyPr>
          <a:lstStyle/>
          <a:p>
            <a:pPr marL="285750" indent="-285750">
              <a:buFont typeface="Wingdings" panose="05000000000000000000" pitchFamily="2" charset="2"/>
              <a:buChar char="§"/>
            </a:pPr>
            <a:r>
              <a:rPr lang="cs-CZ" sz="2400" dirty="0"/>
              <a:t>v</a:t>
            </a:r>
            <a:r>
              <a:rPr lang="cs-CZ" sz="2400" dirty="0" smtClean="0"/>
              <a:t>yužití elektrických impulsů k omráčení kořisti</a:t>
            </a:r>
            <a:endParaRPr lang="cs-CZ" sz="2400" dirty="0"/>
          </a:p>
        </p:txBody>
      </p:sp>
      <p:pic>
        <p:nvPicPr>
          <p:cNvPr id="11" name="Obrázek 1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517388" y="4294837"/>
            <a:ext cx="3175000" cy="1892300"/>
          </a:xfrm>
          <a:prstGeom prst="rect">
            <a:avLst/>
          </a:prstGeom>
        </p:spPr>
      </p:pic>
      <p:sp>
        <p:nvSpPr>
          <p:cNvPr id="22" name="TextovéPole 21"/>
          <p:cNvSpPr txBox="1"/>
          <p:nvPr/>
        </p:nvSpPr>
        <p:spPr>
          <a:xfrm>
            <a:off x="5307065" y="1774557"/>
            <a:ext cx="2185214" cy="369332"/>
          </a:xfrm>
          <a:prstGeom prst="rect">
            <a:avLst/>
          </a:prstGeom>
          <a:noFill/>
        </p:spPr>
        <p:txBody>
          <a:bodyPr wrap="none" rtlCol="0">
            <a:spAutoFit/>
          </a:bodyPr>
          <a:lstStyle/>
          <a:p>
            <a:r>
              <a:rPr lang="cs-CZ" dirty="0" smtClean="0"/>
              <a:t>parejnoci (až 220V)</a:t>
            </a:r>
            <a:endParaRPr lang="cs-CZ" dirty="0"/>
          </a:p>
        </p:txBody>
      </p:sp>
      <p:sp>
        <p:nvSpPr>
          <p:cNvPr id="23" name="TextovéPole 22"/>
          <p:cNvSpPr txBox="1"/>
          <p:nvPr/>
        </p:nvSpPr>
        <p:spPr>
          <a:xfrm>
            <a:off x="4999301" y="3923016"/>
            <a:ext cx="4113306" cy="369332"/>
          </a:xfrm>
          <a:prstGeom prst="rect">
            <a:avLst/>
          </a:prstGeom>
          <a:noFill/>
        </p:spPr>
        <p:txBody>
          <a:bodyPr wrap="none" rtlCol="0">
            <a:spAutoFit/>
          </a:bodyPr>
          <a:lstStyle/>
          <a:p>
            <a:r>
              <a:rPr lang="cs-CZ" dirty="0" smtClean="0"/>
              <a:t>električtí sumci (až 350V, </a:t>
            </a:r>
            <a:r>
              <a:rPr lang="cs-CZ" dirty="0" err="1" smtClean="0"/>
              <a:t>pasumcovití</a:t>
            </a:r>
            <a:r>
              <a:rPr lang="cs-CZ" dirty="0" smtClean="0"/>
              <a:t>)</a:t>
            </a:r>
            <a:endParaRPr lang="cs-CZ" dirty="0"/>
          </a:p>
        </p:txBody>
      </p:sp>
      <p:pic>
        <p:nvPicPr>
          <p:cNvPr id="24" name="Obrázek 2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23528" y="4291270"/>
            <a:ext cx="2075723" cy="1556792"/>
          </a:xfrm>
          <a:prstGeom prst="rect">
            <a:avLst/>
          </a:prstGeom>
        </p:spPr>
      </p:pic>
      <p:sp>
        <p:nvSpPr>
          <p:cNvPr id="25" name="TextovéPole 24"/>
          <p:cNvSpPr txBox="1"/>
          <p:nvPr/>
        </p:nvSpPr>
        <p:spPr>
          <a:xfrm>
            <a:off x="221445" y="5807005"/>
            <a:ext cx="3414451" cy="646331"/>
          </a:xfrm>
          <a:prstGeom prst="rect">
            <a:avLst/>
          </a:prstGeom>
          <a:noFill/>
        </p:spPr>
        <p:txBody>
          <a:bodyPr wrap="square" rtlCol="0">
            <a:spAutoFit/>
          </a:bodyPr>
          <a:lstStyle/>
          <a:p>
            <a:r>
              <a:rPr lang="cs-CZ" dirty="0"/>
              <a:t>p</a:t>
            </a:r>
            <a:r>
              <a:rPr lang="cs-CZ" dirty="0" smtClean="0"/>
              <a:t>rodukuje oba typy el. impulsů, pro lov kořisti i komunikaci</a:t>
            </a:r>
            <a:endParaRPr lang="cs-CZ" dirty="0"/>
          </a:p>
        </p:txBody>
      </p:sp>
      <p:pic>
        <p:nvPicPr>
          <p:cNvPr id="12"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440202" y="-27384"/>
            <a:ext cx="3740310" cy="7397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4" name="Obrázek 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843808" y="1856047"/>
            <a:ext cx="2548830" cy="1910825"/>
          </a:xfrm>
          <a:prstGeom prst="rect">
            <a:avLst/>
          </a:prstGeom>
        </p:spPr>
      </p:pic>
    </p:spTree>
    <p:extLst>
      <p:ext uri="{BB962C8B-B14F-4D97-AF65-F5344CB8AC3E}">
        <p14:creationId xmlns:p14="http://schemas.microsoft.com/office/powerpoint/2010/main" xmlns="" val="4893090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bdélník 23"/>
          <p:cNvSpPr/>
          <p:nvPr/>
        </p:nvSpPr>
        <p:spPr>
          <a:xfrm>
            <a:off x="211385" y="1703672"/>
            <a:ext cx="3934956" cy="2934168"/>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 name="TextovéPole 1"/>
          <p:cNvSpPr txBox="1"/>
          <p:nvPr/>
        </p:nvSpPr>
        <p:spPr>
          <a:xfrm>
            <a:off x="539552" y="176475"/>
            <a:ext cx="4913458" cy="646331"/>
          </a:xfrm>
          <a:prstGeom prst="rect">
            <a:avLst/>
          </a:prstGeom>
          <a:noFill/>
        </p:spPr>
        <p:txBody>
          <a:bodyPr wrap="square" rtlCol="0">
            <a:spAutoFit/>
          </a:bodyPr>
          <a:lstStyle/>
          <a:p>
            <a:r>
              <a:rPr lang="cs-CZ" sz="3600" dirty="0" smtClean="0">
                <a:latin typeface="Arial" panose="020B0604020202020204" pitchFamily="34" charset="0"/>
                <a:cs typeface="Arial" panose="020B0604020202020204" pitchFamily="34" charset="0"/>
              </a:rPr>
              <a:t>Elektrická komunikace</a:t>
            </a:r>
            <a:endParaRPr lang="cs-CZ" sz="3600" dirty="0">
              <a:latin typeface="Arial" panose="020B0604020202020204" pitchFamily="34" charset="0"/>
              <a:cs typeface="Arial" panose="020B0604020202020204" pitchFamily="34" charset="0"/>
            </a:endParaRPr>
          </a:p>
        </p:txBody>
      </p:sp>
      <p:cxnSp>
        <p:nvCxnSpPr>
          <p:cNvPr id="3" name="Přímá spojnice 2"/>
          <p:cNvCxnSpPr/>
          <p:nvPr/>
        </p:nvCxnSpPr>
        <p:spPr>
          <a:xfrm>
            <a:off x="4412" y="762963"/>
            <a:ext cx="6301589" cy="0"/>
          </a:xfrm>
          <a:prstGeom prst="line">
            <a:avLst/>
          </a:prstGeom>
          <a:ln w="28575">
            <a:solidFill>
              <a:srgbClr val="083C98"/>
            </a:solidFill>
          </a:ln>
        </p:spPr>
        <p:style>
          <a:lnRef idx="1">
            <a:schemeClr val="accent1"/>
          </a:lnRef>
          <a:fillRef idx="0">
            <a:schemeClr val="accent1"/>
          </a:fillRef>
          <a:effectRef idx="0">
            <a:schemeClr val="accent1"/>
          </a:effectRef>
          <a:fontRef idx="minor">
            <a:schemeClr val="tx1"/>
          </a:fontRef>
        </p:style>
      </p:cxnSp>
      <p:sp>
        <p:nvSpPr>
          <p:cNvPr id="18" name="TextovéPole 17"/>
          <p:cNvSpPr txBox="1"/>
          <p:nvPr/>
        </p:nvSpPr>
        <p:spPr>
          <a:xfrm>
            <a:off x="107504" y="980728"/>
            <a:ext cx="7686720" cy="461665"/>
          </a:xfrm>
          <a:prstGeom prst="rect">
            <a:avLst/>
          </a:prstGeom>
          <a:noFill/>
        </p:spPr>
        <p:txBody>
          <a:bodyPr wrap="none" rtlCol="0">
            <a:spAutoFit/>
          </a:bodyPr>
          <a:lstStyle/>
          <a:p>
            <a:pPr marL="342900" indent="-342900">
              <a:buFont typeface="Wingdings" panose="05000000000000000000" pitchFamily="2" charset="2"/>
              <a:buChar char="§"/>
            </a:pPr>
            <a:r>
              <a:rPr lang="cs-CZ" sz="2400" dirty="0"/>
              <a:t>p</a:t>
            </a:r>
            <a:r>
              <a:rPr lang="cs-CZ" sz="2400" dirty="0" smtClean="0"/>
              <a:t>asivní </a:t>
            </a:r>
            <a:r>
              <a:rPr lang="cs-CZ" sz="2400" dirty="0" err="1" smtClean="0"/>
              <a:t>elektrorecepce</a:t>
            </a:r>
            <a:r>
              <a:rPr lang="cs-CZ" sz="2400" dirty="0" smtClean="0"/>
              <a:t> – signály jen přijímají, netvoří</a:t>
            </a:r>
            <a:endParaRPr lang="cs-CZ" sz="2400" dirty="0"/>
          </a:p>
        </p:txBody>
      </p:sp>
      <p:sp>
        <p:nvSpPr>
          <p:cNvPr id="7" name="TextovéPole 6"/>
          <p:cNvSpPr txBox="1"/>
          <p:nvPr/>
        </p:nvSpPr>
        <p:spPr>
          <a:xfrm>
            <a:off x="4499992" y="1556792"/>
            <a:ext cx="3930105" cy="646331"/>
          </a:xfrm>
          <a:prstGeom prst="rect">
            <a:avLst/>
          </a:prstGeom>
          <a:noFill/>
        </p:spPr>
        <p:txBody>
          <a:bodyPr wrap="square" rtlCol="0">
            <a:spAutoFit/>
          </a:bodyPr>
          <a:lstStyle/>
          <a:p>
            <a:r>
              <a:rPr lang="cs-CZ" dirty="0" smtClean="0"/>
              <a:t>delfín brazilský, </a:t>
            </a:r>
            <a:r>
              <a:rPr lang="cs-CZ" dirty="0" err="1" smtClean="0"/>
              <a:t>elektrorecepce</a:t>
            </a:r>
            <a:r>
              <a:rPr lang="cs-CZ" dirty="0"/>
              <a:t> </a:t>
            </a:r>
            <a:r>
              <a:rPr lang="cs-CZ" dirty="0" smtClean="0"/>
              <a:t>prostřednictvím komůrek na rostru</a:t>
            </a:r>
            <a:endParaRPr lang="cs-CZ" dirty="0"/>
          </a:p>
        </p:txBody>
      </p:sp>
      <p:pic>
        <p:nvPicPr>
          <p:cNvPr id="22" name="Obrázek 2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20072" y="2073004"/>
            <a:ext cx="3210636" cy="1975776"/>
          </a:xfrm>
          <a:prstGeom prst="rect">
            <a:avLst/>
          </a:prstGeom>
        </p:spPr>
      </p:pic>
      <p:sp>
        <p:nvSpPr>
          <p:cNvPr id="23" name="TextovéPole 22"/>
          <p:cNvSpPr txBox="1"/>
          <p:nvPr/>
        </p:nvSpPr>
        <p:spPr>
          <a:xfrm>
            <a:off x="179512" y="1628800"/>
            <a:ext cx="800219" cy="369332"/>
          </a:xfrm>
          <a:prstGeom prst="rect">
            <a:avLst/>
          </a:prstGeom>
          <a:noFill/>
        </p:spPr>
        <p:txBody>
          <a:bodyPr wrap="none" rtlCol="0">
            <a:spAutoFit/>
          </a:bodyPr>
          <a:lstStyle/>
          <a:p>
            <a:r>
              <a:rPr lang="cs-CZ" dirty="0" smtClean="0"/>
              <a:t>žralok</a:t>
            </a:r>
            <a:endParaRPr lang="cs-CZ" dirty="0"/>
          </a:p>
        </p:txBody>
      </p:sp>
      <p:sp>
        <p:nvSpPr>
          <p:cNvPr id="28" name="TextovéPole 27"/>
          <p:cNvSpPr txBox="1"/>
          <p:nvPr/>
        </p:nvSpPr>
        <p:spPr>
          <a:xfrm>
            <a:off x="210837" y="4009669"/>
            <a:ext cx="3935504" cy="646331"/>
          </a:xfrm>
          <a:prstGeom prst="rect">
            <a:avLst/>
          </a:prstGeom>
          <a:noFill/>
        </p:spPr>
        <p:txBody>
          <a:bodyPr wrap="square" rtlCol="0">
            <a:spAutoFit/>
          </a:bodyPr>
          <a:lstStyle/>
          <a:p>
            <a:r>
              <a:rPr lang="cs-CZ" dirty="0" err="1" smtClean="0"/>
              <a:t>Lorenziniho</a:t>
            </a:r>
            <a:r>
              <a:rPr lang="cs-CZ" dirty="0" smtClean="0"/>
              <a:t> ampule slouží pouze pro vnímání nikoli tvorbu el. signálů</a:t>
            </a:r>
            <a:endParaRPr lang="cs-CZ" dirty="0"/>
          </a:p>
        </p:txBody>
      </p:sp>
      <p:sp>
        <p:nvSpPr>
          <p:cNvPr id="33" name="TextovéPole 32"/>
          <p:cNvSpPr txBox="1"/>
          <p:nvPr/>
        </p:nvSpPr>
        <p:spPr>
          <a:xfrm>
            <a:off x="35496" y="4939588"/>
            <a:ext cx="1223412" cy="369332"/>
          </a:xfrm>
          <a:prstGeom prst="rect">
            <a:avLst/>
          </a:prstGeom>
          <a:noFill/>
        </p:spPr>
        <p:txBody>
          <a:bodyPr wrap="none" rtlCol="0">
            <a:spAutoFit/>
          </a:bodyPr>
          <a:lstStyle/>
          <a:p>
            <a:r>
              <a:rPr lang="cs-CZ" dirty="0" smtClean="0"/>
              <a:t>ptakopysk</a:t>
            </a:r>
            <a:endParaRPr lang="cs-CZ" dirty="0"/>
          </a:p>
        </p:txBody>
      </p:sp>
      <p:sp>
        <p:nvSpPr>
          <p:cNvPr id="34" name="TextovéPole 33"/>
          <p:cNvSpPr txBox="1"/>
          <p:nvPr/>
        </p:nvSpPr>
        <p:spPr>
          <a:xfrm>
            <a:off x="7672062" y="4283804"/>
            <a:ext cx="813043" cy="369332"/>
          </a:xfrm>
          <a:prstGeom prst="rect">
            <a:avLst/>
          </a:prstGeom>
          <a:noFill/>
        </p:spPr>
        <p:txBody>
          <a:bodyPr wrap="none" rtlCol="0">
            <a:spAutoFit/>
          </a:bodyPr>
          <a:lstStyle/>
          <a:p>
            <a:r>
              <a:rPr lang="cs-CZ" dirty="0" smtClean="0"/>
              <a:t>ježura</a:t>
            </a:r>
            <a:endParaRPr lang="cs-CZ" dirty="0"/>
          </a:p>
        </p:txBody>
      </p:sp>
      <p:pic>
        <p:nvPicPr>
          <p:cNvPr id="12"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440202" y="-27384"/>
            <a:ext cx="3740310" cy="7397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5" name="Obrázek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572000" y="2188253"/>
            <a:ext cx="2261051" cy="2757380"/>
          </a:xfrm>
          <a:prstGeom prst="rect">
            <a:avLst/>
          </a:prstGeom>
        </p:spPr>
      </p:pic>
      <p:pic>
        <p:nvPicPr>
          <p:cNvPr id="9" name="Obrázek 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235960" y="4829529"/>
            <a:ext cx="2976000" cy="1988509"/>
          </a:xfrm>
          <a:prstGeom prst="rect">
            <a:avLst/>
          </a:prstGeom>
        </p:spPr>
      </p:pic>
      <p:pic>
        <p:nvPicPr>
          <p:cNvPr id="10" name="Obrázek 9"/>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905059" y="4595886"/>
            <a:ext cx="2188764" cy="2222152"/>
          </a:xfrm>
          <a:prstGeom prst="rect">
            <a:avLst/>
          </a:prstGeom>
        </p:spPr>
      </p:pic>
    </p:spTree>
    <p:extLst>
      <p:ext uri="{BB962C8B-B14F-4D97-AF65-F5344CB8AC3E}">
        <p14:creationId xmlns:p14="http://schemas.microsoft.com/office/powerpoint/2010/main" xmlns="" val="26324343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539552" y="122905"/>
            <a:ext cx="4913458" cy="646331"/>
          </a:xfrm>
          <a:prstGeom prst="rect">
            <a:avLst/>
          </a:prstGeom>
          <a:noFill/>
        </p:spPr>
        <p:txBody>
          <a:bodyPr wrap="square" rtlCol="0">
            <a:spAutoFit/>
          </a:bodyPr>
          <a:lstStyle/>
          <a:p>
            <a:r>
              <a:rPr lang="cs-CZ" sz="3600" dirty="0" smtClean="0">
                <a:latin typeface="Arial" panose="020B0604020202020204" pitchFamily="34" charset="0"/>
                <a:cs typeface="Arial" panose="020B0604020202020204" pitchFamily="34" charset="0"/>
              </a:rPr>
              <a:t>Elektrická komunikace</a:t>
            </a:r>
            <a:endParaRPr lang="cs-CZ" sz="3600" dirty="0">
              <a:latin typeface="Arial" panose="020B0604020202020204" pitchFamily="34" charset="0"/>
              <a:cs typeface="Arial" panose="020B0604020202020204" pitchFamily="34" charset="0"/>
            </a:endParaRPr>
          </a:p>
        </p:txBody>
      </p:sp>
      <p:cxnSp>
        <p:nvCxnSpPr>
          <p:cNvPr id="3" name="Přímá spojnice 2"/>
          <p:cNvCxnSpPr/>
          <p:nvPr/>
        </p:nvCxnSpPr>
        <p:spPr>
          <a:xfrm>
            <a:off x="4412" y="762963"/>
            <a:ext cx="6301589" cy="0"/>
          </a:xfrm>
          <a:prstGeom prst="line">
            <a:avLst/>
          </a:prstGeom>
          <a:ln w="28575">
            <a:solidFill>
              <a:srgbClr val="083C98"/>
            </a:solidFill>
          </a:ln>
        </p:spPr>
        <p:style>
          <a:lnRef idx="1">
            <a:schemeClr val="accent1"/>
          </a:lnRef>
          <a:fillRef idx="0">
            <a:schemeClr val="accent1"/>
          </a:fillRef>
          <a:effectRef idx="0">
            <a:schemeClr val="accent1"/>
          </a:effectRef>
          <a:fontRef idx="minor">
            <a:schemeClr val="tx1"/>
          </a:fontRef>
        </p:style>
      </p:cxnSp>
      <p:sp>
        <p:nvSpPr>
          <p:cNvPr id="18" name="TextovéPole 17"/>
          <p:cNvSpPr txBox="1"/>
          <p:nvPr/>
        </p:nvSpPr>
        <p:spPr>
          <a:xfrm>
            <a:off x="107504" y="1167135"/>
            <a:ext cx="7686720" cy="461665"/>
          </a:xfrm>
          <a:prstGeom prst="rect">
            <a:avLst/>
          </a:prstGeom>
          <a:noFill/>
        </p:spPr>
        <p:txBody>
          <a:bodyPr wrap="none" rtlCol="0">
            <a:spAutoFit/>
          </a:bodyPr>
          <a:lstStyle/>
          <a:p>
            <a:pPr marL="342900" indent="-342900">
              <a:buFont typeface="Wingdings" panose="05000000000000000000" pitchFamily="2" charset="2"/>
              <a:buChar char="§"/>
            </a:pPr>
            <a:r>
              <a:rPr lang="cs-CZ" sz="2400" dirty="0"/>
              <a:t>p</a:t>
            </a:r>
            <a:r>
              <a:rPr lang="cs-CZ" sz="2400" dirty="0" smtClean="0"/>
              <a:t>asivní </a:t>
            </a:r>
            <a:r>
              <a:rPr lang="cs-CZ" sz="2400" dirty="0" err="1" smtClean="0"/>
              <a:t>elektrorecepce</a:t>
            </a:r>
            <a:r>
              <a:rPr lang="cs-CZ" sz="2400" dirty="0" smtClean="0"/>
              <a:t> – signály jen přijímají, netvoří</a:t>
            </a:r>
            <a:endParaRPr lang="cs-CZ" sz="2400" dirty="0"/>
          </a:p>
        </p:txBody>
      </p:sp>
      <p:sp>
        <p:nvSpPr>
          <p:cNvPr id="7" name="TextovéPole 6"/>
          <p:cNvSpPr txBox="1"/>
          <p:nvPr/>
        </p:nvSpPr>
        <p:spPr>
          <a:xfrm>
            <a:off x="531095" y="2689595"/>
            <a:ext cx="710451" cy="369332"/>
          </a:xfrm>
          <a:prstGeom prst="rect">
            <a:avLst/>
          </a:prstGeom>
          <a:noFill/>
        </p:spPr>
        <p:txBody>
          <a:bodyPr wrap="none" rtlCol="0">
            <a:spAutoFit/>
          </a:bodyPr>
          <a:lstStyle/>
          <a:p>
            <a:r>
              <a:rPr lang="cs-CZ" dirty="0"/>
              <a:t>v</a:t>
            </a:r>
            <a:r>
              <a:rPr lang="cs-CZ" dirty="0" smtClean="0"/>
              <a:t>čely</a:t>
            </a:r>
            <a:endParaRPr lang="cs-CZ" dirty="0"/>
          </a:p>
        </p:txBody>
      </p:sp>
      <p:sp>
        <p:nvSpPr>
          <p:cNvPr id="33" name="TextovéPole 32"/>
          <p:cNvSpPr txBox="1"/>
          <p:nvPr/>
        </p:nvSpPr>
        <p:spPr>
          <a:xfrm>
            <a:off x="5284870" y="1979222"/>
            <a:ext cx="723275" cy="369332"/>
          </a:xfrm>
          <a:prstGeom prst="rect">
            <a:avLst/>
          </a:prstGeom>
          <a:noFill/>
        </p:spPr>
        <p:txBody>
          <a:bodyPr wrap="none" rtlCol="0">
            <a:spAutoFit/>
          </a:bodyPr>
          <a:lstStyle/>
          <a:p>
            <a:r>
              <a:rPr lang="cs-CZ" dirty="0" smtClean="0"/>
              <a:t>švábi</a:t>
            </a:r>
            <a:endParaRPr lang="cs-CZ" dirty="0"/>
          </a:p>
        </p:txBody>
      </p:sp>
      <p:sp>
        <p:nvSpPr>
          <p:cNvPr id="34" name="TextovéPole 33"/>
          <p:cNvSpPr txBox="1"/>
          <p:nvPr/>
        </p:nvSpPr>
        <p:spPr>
          <a:xfrm>
            <a:off x="5259482" y="4777827"/>
            <a:ext cx="1992853" cy="369332"/>
          </a:xfrm>
          <a:prstGeom prst="rect">
            <a:avLst/>
          </a:prstGeom>
          <a:noFill/>
        </p:spPr>
        <p:txBody>
          <a:bodyPr wrap="none" rtlCol="0">
            <a:spAutoFit/>
          </a:bodyPr>
          <a:lstStyle/>
          <a:p>
            <a:r>
              <a:rPr lang="cs-CZ" dirty="0"/>
              <a:t>m</a:t>
            </a:r>
            <a:r>
              <a:rPr lang="cs-CZ" dirty="0" smtClean="0"/>
              <a:t>otýl </a:t>
            </a:r>
            <a:r>
              <a:rPr lang="cs-CZ" dirty="0" err="1" smtClean="0"/>
              <a:t>kovolesklec</a:t>
            </a:r>
            <a:endParaRPr lang="cs-CZ" dirty="0"/>
          </a:p>
        </p:txBody>
      </p:sp>
      <p:pic>
        <p:nvPicPr>
          <p:cNvPr id="8"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40202" y="-27384"/>
            <a:ext cx="3740310" cy="7397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4" name="Obrázek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41057" y="2996531"/>
            <a:ext cx="3570903" cy="2438257"/>
          </a:xfrm>
          <a:prstGeom prst="rect">
            <a:avLst/>
          </a:prstGeom>
        </p:spPr>
      </p:pic>
      <p:pic>
        <p:nvPicPr>
          <p:cNvPr id="5" name="Obrázek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284870" y="5075151"/>
            <a:ext cx="2713547" cy="1594209"/>
          </a:xfrm>
          <a:prstGeom prst="rect">
            <a:avLst/>
          </a:prstGeom>
        </p:spPr>
      </p:pic>
      <p:pic>
        <p:nvPicPr>
          <p:cNvPr id="6" name="Obrázek 5"/>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300841" y="2282235"/>
            <a:ext cx="2727543" cy="1640788"/>
          </a:xfrm>
          <a:prstGeom prst="rect">
            <a:avLst/>
          </a:prstGeom>
        </p:spPr>
      </p:pic>
    </p:spTree>
    <p:extLst>
      <p:ext uri="{BB962C8B-B14F-4D97-AF65-F5344CB8AC3E}">
        <p14:creationId xmlns:p14="http://schemas.microsoft.com/office/powerpoint/2010/main" xmlns="" val="12458974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p:cNvSpPr txBox="1"/>
          <p:nvPr/>
        </p:nvSpPr>
        <p:spPr>
          <a:xfrm>
            <a:off x="6986256" y="2759621"/>
            <a:ext cx="1436671" cy="338554"/>
          </a:xfrm>
          <a:prstGeom prst="rect">
            <a:avLst/>
          </a:prstGeom>
          <a:noFill/>
        </p:spPr>
        <p:txBody>
          <a:bodyPr wrap="square" rtlCol="0">
            <a:spAutoFit/>
          </a:bodyPr>
          <a:lstStyle/>
          <a:p>
            <a:r>
              <a:rPr lang="cs-CZ" sz="1600" dirty="0" smtClean="0">
                <a:latin typeface="Arial" panose="020B0604020202020204" pitchFamily="34" charset="0"/>
                <a:cs typeface="Arial" panose="020B0604020202020204" pitchFamily="34" charset="0"/>
              </a:rPr>
              <a:t>(Wilson 1975)</a:t>
            </a:r>
            <a:endParaRPr lang="cs-CZ" sz="1600" dirty="0">
              <a:latin typeface="Arial" panose="020B0604020202020204" pitchFamily="34" charset="0"/>
              <a:cs typeface="Arial" panose="020B0604020202020204" pitchFamily="34" charset="0"/>
            </a:endParaRPr>
          </a:p>
        </p:txBody>
      </p:sp>
      <p:grpSp>
        <p:nvGrpSpPr>
          <p:cNvPr id="72" name="Skupina 71"/>
          <p:cNvGrpSpPr/>
          <p:nvPr/>
        </p:nvGrpSpPr>
        <p:grpSpPr>
          <a:xfrm>
            <a:off x="1373858" y="3804348"/>
            <a:ext cx="5760583" cy="935686"/>
            <a:chOff x="395537" y="4622909"/>
            <a:chExt cx="6982848" cy="935686"/>
          </a:xfrm>
        </p:grpSpPr>
        <p:sp>
          <p:nvSpPr>
            <p:cNvPr id="53" name="Oblouk 52"/>
            <p:cNvSpPr/>
            <p:nvPr/>
          </p:nvSpPr>
          <p:spPr>
            <a:xfrm rot="21061534">
              <a:off x="1737291" y="4798190"/>
              <a:ext cx="807793" cy="200473"/>
            </a:xfrm>
            <a:prstGeom prst="arc">
              <a:avLst>
                <a:gd name="adj1" fmla="val 11972299"/>
                <a:gd name="adj2" fmla="val 21460725"/>
              </a:avLst>
            </a:prstGeom>
            <a:noFill/>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pSp>
          <p:nvGrpSpPr>
            <p:cNvPr id="60" name="Skupina 59"/>
            <p:cNvGrpSpPr/>
            <p:nvPr/>
          </p:nvGrpSpPr>
          <p:grpSpPr>
            <a:xfrm>
              <a:off x="395537" y="4646399"/>
              <a:ext cx="1538062" cy="896523"/>
              <a:chOff x="395537" y="4646399"/>
              <a:chExt cx="1538062" cy="896523"/>
            </a:xfrm>
          </p:grpSpPr>
          <p:grpSp>
            <p:nvGrpSpPr>
              <p:cNvPr id="29" name="Skupina 28"/>
              <p:cNvGrpSpPr/>
              <p:nvPr/>
            </p:nvGrpSpPr>
            <p:grpSpPr>
              <a:xfrm>
                <a:off x="395537" y="4646399"/>
                <a:ext cx="1538062" cy="896523"/>
                <a:chOff x="395537" y="4653136"/>
                <a:chExt cx="1538062" cy="896523"/>
              </a:xfrm>
            </p:grpSpPr>
            <p:sp>
              <p:nvSpPr>
                <p:cNvPr id="13" name="Ovál 12"/>
                <p:cNvSpPr/>
                <p:nvPr/>
              </p:nvSpPr>
              <p:spPr>
                <a:xfrm>
                  <a:off x="1519600" y="4869160"/>
                  <a:ext cx="413999"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5" name="Přímá spojnice 14"/>
                <p:cNvCxnSpPr/>
                <p:nvPr/>
              </p:nvCxnSpPr>
              <p:spPr>
                <a:xfrm flipH="1">
                  <a:off x="683568" y="5085184"/>
                  <a:ext cx="88214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Přímá spojnice 16"/>
                <p:cNvCxnSpPr/>
                <p:nvPr/>
              </p:nvCxnSpPr>
              <p:spPr>
                <a:xfrm flipH="1" flipV="1">
                  <a:off x="395537" y="4653136"/>
                  <a:ext cx="288031" cy="43204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Přímá spojnice 17"/>
                <p:cNvCxnSpPr/>
                <p:nvPr/>
              </p:nvCxnSpPr>
              <p:spPr>
                <a:xfrm flipH="1" flipV="1">
                  <a:off x="665520" y="5085184"/>
                  <a:ext cx="134990" cy="43204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Přímá spojnice 18"/>
                <p:cNvCxnSpPr/>
                <p:nvPr/>
              </p:nvCxnSpPr>
              <p:spPr>
                <a:xfrm flipV="1">
                  <a:off x="568136" y="5077908"/>
                  <a:ext cx="97383" cy="47175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Přímá spojnice 19"/>
                <p:cNvCxnSpPr/>
                <p:nvPr/>
              </p:nvCxnSpPr>
              <p:spPr>
                <a:xfrm flipV="1">
                  <a:off x="1122720" y="5085184"/>
                  <a:ext cx="129929" cy="4572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Přímá spojnice 20"/>
                <p:cNvCxnSpPr/>
                <p:nvPr/>
              </p:nvCxnSpPr>
              <p:spPr>
                <a:xfrm flipH="1" flipV="1">
                  <a:off x="1252650" y="5077827"/>
                  <a:ext cx="150998" cy="46455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7" name="Rovnoramenný trojúhelník 56"/>
              <p:cNvSpPr/>
              <p:nvPr/>
            </p:nvSpPr>
            <p:spPr>
              <a:xfrm>
                <a:off x="1645961" y="4797152"/>
                <a:ext cx="45719" cy="72008"/>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61" name="Skupina 60"/>
            <p:cNvGrpSpPr/>
            <p:nvPr/>
          </p:nvGrpSpPr>
          <p:grpSpPr>
            <a:xfrm>
              <a:off x="2543051" y="4622909"/>
              <a:ext cx="1549897" cy="896523"/>
              <a:chOff x="2543051" y="4622909"/>
              <a:chExt cx="1549897" cy="896523"/>
            </a:xfrm>
          </p:grpSpPr>
          <p:grpSp>
            <p:nvGrpSpPr>
              <p:cNvPr id="30" name="Skupina 29"/>
              <p:cNvGrpSpPr/>
              <p:nvPr/>
            </p:nvGrpSpPr>
            <p:grpSpPr>
              <a:xfrm flipH="1">
                <a:off x="2543051" y="4622909"/>
                <a:ext cx="1549897" cy="896523"/>
                <a:chOff x="395536" y="4653136"/>
                <a:chExt cx="1538063" cy="896523"/>
              </a:xfrm>
            </p:grpSpPr>
            <p:sp>
              <p:nvSpPr>
                <p:cNvPr id="31" name="Ovál 30"/>
                <p:cNvSpPr/>
                <p:nvPr/>
              </p:nvSpPr>
              <p:spPr>
                <a:xfrm>
                  <a:off x="1519600" y="4869160"/>
                  <a:ext cx="413999"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32" name="Přímá spojnice 31"/>
                <p:cNvCxnSpPr/>
                <p:nvPr/>
              </p:nvCxnSpPr>
              <p:spPr>
                <a:xfrm flipH="1">
                  <a:off x="683568" y="5085184"/>
                  <a:ext cx="88214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Přímá spojnice 32"/>
                <p:cNvCxnSpPr/>
                <p:nvPr/>
              </p:nvCxnSpPr>
              <p:spPr>
                <a:xfrm flipH="1" flipV="1">
                  <a:off x="395536" y="4653136"/>
                  <a:ext cx="288032" cy="43204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Přímá spojnice 33"/>
                <p:cNvCxnSpPr/>
                <p:nvPr/>
              </p:nvCxnSpPr>
              <p:spPr>
                <a:xfrm flipH="1" flipV="1">
                  <a:off x="665520" y="5085184"/>
                  <a:ext cx="134990" cy="43204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Přímá spojnice 34"/>
                <p:cNvCxnSpPr/>
                <p:nvPr/>
              </p:nvCxnSpPr>
              <p:spPr>
                <a:xfrm flipV="1">
                  <a:off x="568136" y="5077908"/>
                  <a:ext cx="97383" cy="47175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Přímá spojnice 35"/>
                <p:cNvCxnSpPr/>
                <p:nvPr/>
              </p:nvCxnSpPr>
              <p:spPr>
                <a:xfrm flipV="1">
                  <a:off x="1122720" y="5085184"/>
                  <a:ext cx="129929" cy="4572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Přímá spojnice 36"/>
                <p:cNvCxnSpPr/>
                <p:nvPr/>
              </p:nvCxnSpPr>
              <p:spPr>
                <a:xfrm flipH="1" flipV="1">
                  <a:off x="1252650" y="5077827"/>
                  <a:ext cx="150998" cy="46455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8" name="Rovnoramenný trojúhelník 57"/>
              <p:cNvSpPr/>
              <p:nvPr/>
            </p:nvSpPr>
            <p:spPr>
              <a:xfrm>
                <a:off x="2812605" y="4795674"/>
                <a:ext cx="45719" cy="72008"/>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76" name="Oblouk 175"/>
            <p:cNvSpPr/>
            <p:nvPr/>
          </p:nvSpPr>
          <p:spPr>
            <a:xfrm rot="10800000">
              <a:off x="6088366" y="5193242"/>
              <a:ext cx="1290019" cy="365353"/>
            </a:xfrm>
            <a:prstGeom prst="arc">
              <a:avLst>
                <a:gd name="adj1" fmla="val 11972299"/>
                <a:gd name="adj2" fmla="val 21460725"/>
              </a:avLst>
            </a:prstGeom>
            <a:noFill/>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pSp>
      <p:sp>
        <p:nvSpPr>
          <p:cNvPr id="120" name="TextovéPole 119"/>
          <p:cNvSpPr txBox="1"/>
          <p:nvPr/>
        </p:nvSpPr>
        <p:spPr>
          <a:xfrm>
            <a:off x="2453978" y="3740322"/>
            <a:ext cx="644728" cy="276999"/>
          </a:xfrm>
          <a:prstGeom prst="rect">
            <a:avLst/>
          </a:prstGeom>
          <a:noFill/>
        </p:spPr>
        <p:txBody>
          <a:bodyPr wrap="none" rtlCol="0">
            <a:spAutoFit/>
          </a:bodyPr>
          <a:lstStyle/>
          <a:p>
            <a:r>
              <a:rPr lang="cs-CZ" sz="1200" dirty="0" smtClean="0">
                <a:latin typeface="Arial" panose="020B0604020202020204" pitchFamily="34" charset="0"/>
                <a:cs typeface="Arial" panose="020B0604020202020204" pitchFamily="34" charset="0"/>
              </a:rPr>
              <a:t>zpráva</a:t>
            </a:r>
            <a:endParaRPr lang="cs-CZ" sz="1200" dirty="0">
              <a:latin typeface="Arial" panose="020B0604020202020204" pitchFamily="34" charset="0"/>
              <a:cs typeface="Arial" panose="020B0604020202020204" pitchFamily="34" charset="0"/>
            </a:endParaRPr>
          </a:p>
        </p:txBody>
      </p:sp>
      <p:grpSp>
        <p:nvGrpSpPr>
          <p:cNvPr id="178" name="Skupina 177"/>
          <p:cNvGrpSpPr/>
          <p:nvPr/>
        </p:nvGrpSpPr>
        <p:grpSpPr>
          <a:xfrm>
            <a:off x="5006700" y="3843513"/>
            <a:ext cx="2863723" cy="1133021"/>
            <a:chOff x="4118170" y="5445268"/>
            <a:chExt cx="2863723" cy="1133021"/>
          </a:xfrm>
        </p:grpSpPr>
        <p:grpSp>
          <p:nvGrpSpPr>
            <p:cNvPr id="134" name="Skupina 133"/>
            <p:cNvGrpSpPr/>
            <p:nvPr/>
          </p:nvGrpSpPr>
          <p:grpSpPr>
            <a:xfrm>
              <a:off x="4118170" y="5445268"/>
              <a:ext cx="1268842" cy="896523"/>
              <a:chOff x="395537" y="4646399"/>
              <a:chExt cx="1538062" cy="896523"/>
            </a:xfrm>
          </p:grpSpPr>
          <p:grpSp>
            <p:nvGrpSpPr>
              <p:cNvPr id="145" name="Skupina 144"/>
              <p:cNvGrpSpPr/>
              <p:nvPr/>
            </p:nvGrpSpPr>
            <p:grpSpPr>
              <a:xfrm>
                <a:off x="395537" y="4646399"/>
                <a:ext cx="1538062" cy="896523"/>
                <a:chOff x="395537" y="4653136"/>
                <a:chExt cx="1538062" cy="896523"/>
              </a:xfrm>
            </p:grpSpPr>
            <p:sp>
              <p:nvSpPr>
                <p:cNvPr id="147" name="Ovál 146"/>
                <p:cNvSpPr/>
                <p:nvPr/>
              </p:nvSpPr>
              <p:spPr>
                <a:xfrm>
                  <a:off x="1519600" y="4869160"/>
                  <a:ext cx="413999"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48" name="Přímá spojnice 147"/>
                <p:cNvCxnSpPr/>
                <p:nvPr/>
              </p:nvCxnSpPr>
              <p:spPr>
                <a:xfrm flipH="1">
                  <a:off x="683568" y="5085184"/>
                  <a:ext cx="88214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Přímá spojnice 148"/>
                <p:cNvCxnSpPr/>
                <p:nvPr/>
              </p:nvCxnSpPr>
              <p:spPr>
                <a:xfrm flipH="1" flipV="1">
                  <a:off x="395537" y="4653136"/>
                  <a:ext cx="288031" cy="43204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Přímá spojnice 149"/>
                <p:cNvCxnSpPr/>
                <p:nvPr/>
              </p:nvCxnSpPr>
              <p:spPr>
                <a:xfrm flipH="1" flipV="1">
                  <a:off x="665520" y="5085184"/>
                  <a:ext cx="134990" cy="43204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Přímá spojnice 150"/>
                <p:cNvCxnSpPr/>
                <p:nvPr/>
              </p:nvCxnSpPr>
              <p:spPr>
                <a:xfrm flipV="1">
                  <a:off x="568136" y="5077908"/>
                  <a:ext cx="97383" cy="47175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Přímá spojnice 151"/>
                <p:cNvCxnSpPr/>
                <p:nvPr/>
              </p:nvCxnSpPr>
              <p:spPr>
                <a:xfrm flipV="1">
                  <a:off x="1122720" y="5085184"/>
                  <a:ext cx="129929" cy="4572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Přímá spojnice 152"/>
                <p:cNvCxnSpPr/>
                <p:nvPr/>
              </p:nvCxnSpPr>
              <p:spPr>
                <a:xfrm flipH="1" flipV="1">
                  <a:off x="1252650" y="5077827"/>
                  <a:ext cx="150998" cy="46455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6" name="Rovnoramenný trojúhelník 145"/>
              <p:cNvSpPr/>
              <p:nvPr/>
            </p:nvSpPr>
            <p:spPr>
              <a:xfrm>
                <a:off x="1645961" y="4797152"/>
                <a:ext cx="45719" cy="72008"/>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cxnSp>
          <p:nvCxnSpPr>
            <p:cNvPr id="139" name="Přímá spojnice 138"/>
            <p:cNvCxnSpPr/>
            <p:nvPr/>
          </p:nvCxnSpPr>
          <p:spPr>
            <a:xfrm>
              <a:off x="6195614" y="6024999"/>
              <a:ext cx="73333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Přímá spojnice 139"/>
            <p:cNvCxnSpPr/>
            <p:nvPr/>
          </p:nvCxnSpPr>
          <p:spPr>
            <a:xfrm>
              <a:off x="6899996" y="5994206"/>
              <a:ext cx="81897" cy="26600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5" name="Skupina 174"/>
            <p:cNvGrpSpPr/>
            <p:nvPr/>
          </p:nvGrpSpPr>
          <p:grpSpPr>
            <a:xfrm rot="20339749">
              <a:off x="5881129" y="5844323"/>
              <a:ext cx="396171" cy="360040"/>
              <a:chOff x="5888225" y="5616398"/>
              <a:chExt cx="396171" cy="360040"/>
            </a:xfrm>
          </p:grpSpPr>
          <p:sp>
            <p:nvSpPr>
              <p:cNvPr id="138" name="Ovál 137"/>
              <p:cNvSpPr/>
              <p:nvPr/>
            </p:nvSpPr>
            <p:spPr>
              <a:xfrm flipH="1">
                <a:off x="5888225" y="5616398"/>
                <a:ext cx="344161"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7" name="Rovnoramenný trojúhelník 136"/>
              <p:cNvSpPr/>
              <p:nvPr/>
            </p:nvSpPr>
            <p:spPr>
              <a:xfrm flipV="1">
                <a:off x="6162607" y="5728678"/>
                <a:ext cx="121789" cy="4571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168" name="Skupina 167"/>
            <p:cNvGrpSpPr/>
            <p:nvPr/>
          </p:nvGrpSpPr>
          <p:grpSpPr>
            <a:xfrm>
              <a:off x="6660232" y="6041132"/>
              <a:ext cx="121548" cy="274200"/>
              <a:chOff x="5202000" y="6228000"/>
              <a:chExt cx="121548" cy="274200"/>
            </a:xfrm>
          </p:grpSpPr>
          <p:cxnSp>
            <p:nvCxnSpPr>
              <p:cNvPr id="162" name="Přímá spojnice 161"/>
              <p:cNvCxnSpPr/>
              <p:nvPr/>
            </p:nvCxnSpPr>
            <p:spPr>
              <a:xfrm flipH="1">
                <a:off x="5220072" y="6228000"/>
                <a:ext cx="93651" cy="21907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Přímá spojnice 162"/>
              <p:cNvCxnSpPr/>
              <p:nvPr/>
            </p:nvCxnSpPr>
            <p:spPr>
              <a:xfrm>
                <a:off x="5202000" y="6426000"/>
                <a:ext cx="121548" cy="762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9" name="Skupina 168"/>
            <p:cNvGrpSpPr/>
            <p:nvPr/>
          </p:nvGrpSpPr>
          <p:grpSpPr>
            <a:xfrm flipH="1">
              <a:off x="6318308" y="6040751"/>
              <a:ext cx="47147" cy="274200"/>
              <a:chOff x="5202000" y="6228000"/>
              <a:chExt cx="121548" cy="274200"/>
            </a:xfrm>
          </p:grpSpPr>
          <p:cxnSp>
            <p:nvCxnSpPr>
              <p:cNvPr id="170" name="Přímá spojnice 169"/>
              <p:cNvCxnSpPr/>
              <p:nvPr/>
            </p:nvCxnSpPr>
            <p:spPr>
              <a:xfrm flipH="1">
                <a:off x="5220072" y="6228000"/>
                <a:ext cx="93651" cy="21907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Přímá spojnice 170"/>
              <p:cNvCxnSpPr/>
              <p:nvPr/>
            </p:nvCxnSpPr>
            <p:spPr>
              <a:xfrm>
                <a:off x="5202000" y="6426000"/>
                <a:ext cx="121548" cy="762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7" name="TextovéPole 176"/>
            <p:cNvSpPr txBox="1"/>
            <p:nvPr/>
          </p:nvSpPr>
          <p:spPr>
            <a:xfrm>
              <a:off x="5254091" y="6301290"/>
              <a:ext cx="780983" cy="276999"/>
            </a:xfrm>
            <a:prstGeom prst="rect">
              <a:avLst/>
            </a:prstGeom>
            <a:noFill/>
          </p:spPr>
          <p:txBody>
            <a:bodyPr wrap="none" rtlCol="0">
              <a:spAutoFit/>
            </a:bodyPr>
            <a:lstStyle/>
            <a:p>
              <a:r>
                <a:rPr lang="cs-CZ" sz="1200" dirty="0" smtClean="0">
                  <a:latin typeface="Arial" panose="020B0604020202020204" pitchFamily="34" charset="0"/>
                  <a:cs typeface="Arial" panose="020B0604020202020204" pitchFamily="34" charset="0"/>
                </a:rPr>
                <a:t>odpověď</a:t>
              </a:r>
              <a:endParaRPr lang="cs-CZ" sz="1200" dirty="0">
                <a:latin typeface="Arial" panose="020B0604020202020204" pitchFamily="34" charset="0"/>
                <a:cs typeface="Arial" panose="020B0604020202020204" pitchFamily="34" charset="0"/>
              </a:endParaRPr>
            </a:p>
          </p:txBody>
        </p:sp>
      </p:grpSp>
      <p:sp>
        <p:nvSpPr>
          <p:cNvPr id="83" name="TextovéPole 82"/>
          <p:cNvSpPr txBox="1"/>
          <p:nvPr/>
        </p:nvSpPr>
        <p:spPr>
          <a:xfrm>
            <a:off x="502047" y="1217258"/>
            <a:ext cx="7920880" cy="1692771"/>
          </a:xfrm>
          <a:prstGeom prst="rect">
            <a:avLst/>
          </a:prstGeom>
          <a:noFill/>
        </p:spPr>
        <p:txBody>
          <a:bodyPr wrap="square" rtlCol="0">
            <a:spAutoFit/>
          </a:bodyPr>
          <a:lstStyle/>
          <a:p>
            <a:r>
              <a:rPr lang="cs-CZ" sz="2600" dirty="0" smtClean="0">
                <a:latin typeface="Arial" panose="020B0604020202020204" pitchFamily="34" charset="0"/>
                <a:cs typeface="Arial" panose="020B0604020202020204" pitchFamily="34" charset="0"/>
              </a:rPr>
              <a:t>Komunikace je projev (chování, zbarvení atd.) jedince vnímaný </a:t>
            </a:r>
            <a:r>
              <a:rPr lang="cs-CZ" sz="2600" dirty="0">
                <a:latin typeface="Arial" panose="020B0604020202020204" pitchFamily="34" charset="0"/>
                <a:cs typeface="Arial" panose="020B0604020202020204" pitchFamily="34" charset="0"/>
              </a:rPr>
              <a:t>druhým </a:t>
            </a:r>
            <a:r>
              <a:rPr lang="cs-CZ" sz="2600" dirty="0" smtClean="0">
                <a:latin typeface="Arial" panose="020B0604020202020204" pitchFamily="34" charset="0"/>
                <a:cs typeface="Arial" panose="020B0604020202020204" pitchFamily="34" charset="0"/>
              </a:rPr>
              <a:t>jedincem, u kterého </a:t>
            </a:r>
            <a:r>
              <a:rPr lang="cs-CZ" sz="2600" b="1" dirty="0" smtClean="0">
                <a:latin typeface="Arial" panose="020B0604020202020204" pitchFamily="34" charset="0"/>
                <a:cs typeface="Arial" panose="020B0604020202020204" pitchFamily="34" charset="0"/>
              </a:rPr>
              <a:t>vyvolává odpověď</a:t>
            </a:r>
            <a:r>
              <a:rPr lang="cs-CZ" sz="2600" dirty="0" smtClean="0">
                <a:latin typeface="Arial" panose="020B0604020202020204" pitchFamily="34" charset="0"/>
                <a:cs typeface="Arial" panose="020B0604020202020204" pitchFamily="34" charset="0"/>
              </a:rPr>
              <a:t>. Tato odpověď přináší </a:t>
            </a:r>
            <a:r>
              <a:rPr lang="cs-CZ" sz="2600" dirty="0">
                <a:latin typeface="Arial" panose="020B0604020202020204" pitchFamily="34" charset="0"/>
                <a:cs typeface="Arial" panose="020B0604020202020204" pitchFamily="34" charset="0"/>
              </a:rPr>
              <a:t>prospěch buď </a:t>
            </a:r>
            <a:r>
              <a:rPr lang="cs-CZ" sz="2600" dirty="0" smtClean="0">
                <a:latin typeface="Arial" panose="020B0604020202020204" pitchFamily="34" charset="0"/>
                <a:cs typeface="Arial" panose="020B0604020202020204" pitchFamily="34" charset="0"/>
              </a:rPr>
              <a:t>jedné </a:t>
            </a:r>
            <a:r>
              <a:rPr lang="cs-CZ" sz="2600" dirty="0">
                <a:latin typeface="Arial" panose="020B0604020202020204" pitchFamily="34" charset="0"/>
                <a:cs typeface="Arial" panose="020B0604020202020204" pitchFamily="34" charset="0"/>
              </a:rPr>
              <a:t>nebo oběma komunikujícím stranám. </a:t>
            </a:r>
          </a:p>
        </p:txBody>
      </p:sp>
      <p:sp>
        <p:nvSpPr>
          <p:cNvPr id="84" name="TextovéPole 83"/>
          <p:cNvSpPr txBox="1"/>
          <p:nvPr/>
        </p:nvSpPr>
        <p:spPr>
          <a:xfrm>
            <a:off x="3317555" y="3293496"/>
            <a:ext cx="1042413" cy="461665"/>
          </a:xfrm>
          <a:prstGeom prst="rect">
            <a:avLst/>
          </a:prstGeom>
          <a:noFill/>
        </p:spPr>
        <p:txBody>
          <a:bodyPr wrap="square" rtlCol="0">
            <a:spAutoFit/>
          </a:bodyPr>
          <a:lstStyle/>
          <a:p>
            <a:r>
              <a:rPr lang="cs-CZ" sz="1200" dirty="0">
                <a:latin typeface="Arial" panose="020B0604020202020204" pitchFamily="34" charset="0"/>
                <a:cs typeface="Arial" panose="020B0604020202020204" pitchFamily="34" charset="0"/>
              </a:rPr>
              <a:t>z</a:t>
            </a:r>
            <a:r>
              <a:rPr lang="cs-CZ" sz="1200" dirty="0" smtClean="0">
                <a:latin typeface="Arial" panose="020B0604020202020204" pitchFamily="34" charset="0"/>
                <a:cs typeface="Arial" panose="020B0604020202020204" pitchFamily="34" charset="0"/>
              </a:rPr>
              <a:t>pracování signálu</a:t>
            </a:r>
            <a:endParaRPr lang="cs-CZ" sz="1200" dirty="0">
              <a:latin typeface="Arial" panose="020B0604020202020204" pitchFamily="34" charset="0"/>
              <a:cs typeface="Arial" panose="020B0604020202020204" pitchFamily="34" charset="0"/>
            </a:endParaRPr>
          </a:p>
        </p:txBody>
      </p:sp>
      <p:sp>
        <p:nvSpPr>
          <p:cNvPr id="7" name="Oblouk 6"/>
          <p:cNvSpPr/>
          <p:nvPr/>
        </p:nvSpPr>
        <p:spPr>
          <a:xfrm>
            <a:off x="3231449" y="3703423"/>
            <a:ext cx="417342" cy="364671"/>
          </a:xfrm>
          <a:prstGeom prst="arc">
            <a:avLst>
              <a:gd name="adj1" fmla="val 8391228"/>
              <a:gd name="adj2" fmla="val 3869544"/>
            </a:avLst>
          </a:prstGeom>
          <a:no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88" name="Oblouk 87"/>
          <p:cNvSpPr/>
          <p:nvPr/>
        </p:nvSpPr>
        <p:spPr>
          <a:xfrm rot="20396807">
            <a:off x="5859224" y="3668742"/>
            <a:ext cx="417342" cy="364671"/>
          </a:xfrm>
          <a:prstGeom prst="arc">
            <a:avLst>
              <a:gd name="adj1" fmla="val 8391228"/>
              <a:gd name="adj2" fmla="val 3869544"/>
            </a:avLst>
          </a:prstGeom>
          <a:no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89" name="TextovéPole 88"/>
          <p:cNvSpPr txBox="1"/>
          <p:nvPr/>
        </p:nvSpPr>
        <p:spPr>
          <a:xfrm>
            <a:off x="5461163" y="3079213"/>
            <a:ext cx="1042413" cy="646331"/>
          </a:xfrm>
          <a:prstGeom prst="rect">
            <a:avLst/>
          </a:prstGeom>
          <a:noFill/>
        </p:spPr>
        <p:txBody>
          <a:bodyPr wrap="square" rtlCol="0">
            <a:spAutoFit/>
          </a:bodyPr>
          <a:lstStyle/>
          <a:p>
            <a:r>
              <a:rPr lang="cs-CZ" sz="1200" dirty="0">
                <a:latin typeface="Arial" panose="020B0604020202020204" pitchFamily="34" charset="0"/>
                <a:cs typeface="Arial" panose="020B0604020202020204" pitchFamily="34" charset="0"/>
              </a:rPr>
              <a:t>z</a:t>
            </a:r>
            <a:r>
              <a:rPr lang="cs-CZ" sz="1200" dirty="0" smtClean="0">
                <a:latin typeface="Arial" panose="020B0604020202020204" pitchFamily="34" charset="0"/>
                <a:cs typeface="Arial" panose="020B0604020202020204" pitchFamily="34" charset="0"/>
              </a:rPr>
              <a:t>pracování  a reakce na odpověď</a:t>
            </a:r>
            <a:endParaRPr lang="cs-CZ" sz="1200" dirty="0">
              <a:latin typeface="Arial" panose="020B0604020202020204" pitchFamily="34" charset="0"/>
              <a:cs typeface="Arial" panose="020B0604020202020204" pitchFamily="34" charset="0"/>
            </a:endParaRPr>
          </a:p>
        </p:txBody>
      </p:sp>
      <p:sp>
        <p:nvSpPr>
          <p:cNvPr id="64" name="TextovéPole 63"/>
          <p:cNvSpPr txBox="1"/>
          <p:nvPr/>
        </p:nvSpPr>
        <p:spPr>
          <a:xfrm>
            <a:off x="358031" y="5445224"/>
            <a:ext cx="9038505" cy="892552"/>
          </a:xfrm>
          <a:prstGeom prst="rect">
            <a:avLst/>
          </a:prstGeom>
          <a:noFill/>
        </p:spPr>
        <p:txBody>
          <a:bodyPr wrap="square" rtlCol="0">
            <a:spAutoFit/>
          </a:bodyPr>
          <a:lstStyle/>
          <a:p>
            <a:r>
              <a:rPr lang="cs-CZ" sz="2600" dirty="0" err="1" smtClean="0">
                <a:latin typeface="Arial" panose="020B0604020202020204" pitchFamily="34" charset="0"/>
                <a:cs typeface="Arial" panose="020B0604020202020204" pitchFamily="34" charset="0"/>
              </a:rPr>
              <a:t>Zoosémantika</a:t>
            </a:r>
            <a:r>
              <a:rPr lang="cs-CZ" sz="2600" dirty="0" smtClean="0">
                <a:solidFill>
                  <a:srgbClr val="083C98"/>
                </a:solidFill>
                <a:latin typeface="Arial" panose="020B0604020202020204" pitchFamily="34" charset="0"/>
                <a:cs typeface="Arial" panose="020B0604020202020204" pitchFamily="34" charset="0"/>
              </a:rPr>
              <a:t> </a:t>
            </a:r>
            <a:r>
              <a:rPr lang="cs-CZ" sz="2600" dirty="0">
                <a:latin typeface="Arial" panose="020B0604020202020204" pitchFamily="34" charset="0"/>
                <a:cs typeface="Arial" panose="020B0604020202020204" pitchFamily="34" charset="0"/>
              </a:rPr>
              <a:t>=</a:t>
            </a:r>
            <a:r>
              <a:rPr lang="cs-CZ" sz="2600" dirty="0" smtClean="0">
                <a:latin typeface="Arial" panose="020B0604020202020204" pitchFamily="34" charset="0"/>
                <a:cs typeface="Arial" panose="020B0604020202020204" pitchFamily="34" charset="0"/>
              </a:rPr>
              <a:t> věda zabývající se signály živočichů a</a:t>
            </a:r>
            <a:br>
              <a:rPr lang="cs-CZ" sz="2600" dirty="0" smtClean="0">
                <a:latin typeface="Arial" panose="020B0604020202020204" pitchFamily="34" charset="0"/>
                <a:cs typeface="Arial" panose="020B0604020202020204" pitchFamily="34" charset="0"/>
              </a:rPr>
            </a:br>
            <a:r>
              <a:rPr lang="cs-CZ" sz="2600" dirty="0" smtClean="0">
                <a:latin typeface="Arial" panose="020B0604020202020204" pitchFamily="34" charset="0"/>
                <a:cs typeface="Arial" panose="020B0604020202020204" pitchFamily="34" charset="0"/>
              </a:rPr>
              <a:t>                           jejich evolucí</a:t>
            </a:r>
            <a:endParaRPr lang="cs-CZ" sz="2600" dirty="0">
              <a:latin typeface="Arial" panose="020B0604020202020204" pitchFamily="34" charset="0"/>
              <a:cs typeface="Arial" panose="020B0604020202020204" pitchFamily="34" charset="0"/>
            </a:endParaRPr>
          </a:p>
        </p:txBody>
      </p:sp>
      <p:sp>
        <p:nvSpPr>
          <p:cNvPr id="5" name="Obdélník 4"/>
          <p:cNvSpPr/>
          <p:nvPr/>
        </p:nvSpPr>
        <p:spPr>
          <a:xfrm>
            <a:off x="430039" y="1134997"/>
            <a:ext cx="7950039" cy="3878179"/>
          </a:xfrm>
          <a:prstGeom prst="rect">
            <a:avLst/>
          </a:prstGeom>
          <a:noFill/>
          <a:ln w="9525">
            <a:solidFill>
              <a:srgbClr val="083C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83C98"/>
              </a:solidFill>
            </a:endParaRPr>
          </a:p>
        </p:txBody>
      </p:sp>
      <p:sp>
        <p:nvSpPr>
          <p:cNvPr id="66" name="TextovéPole 65"/>
          <p:cNvSpPr txBox="1"/>
          <p:nvPr/>
        </p:nvSpPr>
        <p:spPr>
          <a:xfrm>
            <a:off x="496120" y="116632"/>
            <a:ext cx="4750018" cy="646331"/>
          </a:xfrm>
          <a:prstGeom prst="rect">
            <a:avLst/>
          </a:prstGeom>
          <a:noFill/>
        </p:spPr>
        <p:txBody>
          <a:bodyPr wrap="none" rtlCol="0">
            <a:spAutoFit/>
          </a:bodyPr>
          <a:lstStyle/>
          <a:p>
            <a:r>
              <a:rPr lang="cs-CZ" sz="3600" dirty="0" smtClean="0">
                <a:latin typeface="Arial" panose="020B0604020202020204" pitchFamily="34" charset="0"/>
                <a:cs typeface="Arial" panose="020B0604020202020204" pitchFamily="34" charset="0"/>
              </a:rPr>
              <a:t>Komunikace je když…</a:t>
            </a:r>
            <a:endParaRPr lang="cs-CZ" sz="3600" dirty="0">
              <a:latin typeface="Arial" panose="020B0604020202020204" pitchFamily="34" charset="0"/>
              <a:cs typeface="Arial" panose="020B0604020202020204" pitchFamily="34" charset="0"/>
            </a:endParaRPr>
          </a:p>
        </p:txBody>
      </p:sp>
      <p:cxnSp>
        <p:nvCxnSpPr>
          <p:cNvPr id="67" name="Přímá spojnice 66"/>
          <p:cNvCxnSpPr/>
          <p:nvPr/>
        </p:nvCxnSpPr>
        <p:spPr>
          <a:xfrm>
            <a:off x="-36512" y="735083"/>
            <a:ext cx="5320939" cy="0"/>
          </a:xfrm>
          <a:prstGeom prst="line">
            <a:avLst/>
          </a:prstGeom>
          <a:ln w="28575">
            <a:solidFill>
              <a:srgbClr val="083C98"/>
            </a:solidFill>
          </a:ln>
        </p:spPr>
        <p:style>
          <a:lnRef idx="1">
            <a:schemeClr val="accent1"/>
          </a:lnRef>
          <a:fillRef idx="0">
            <a:schemeClr val="accent1"/>
          </a:fillRef>
          <a:effectRef idx="0">
            <a:schemeClr val="accent1"/>
          </a:effectRef>
          <a:fontRef idx="minor">
            <a:schemeClr val="tx1"/>
          </a:fontRef>
        </p:style>
      </p:cxnSp>
      <p:pic>
        <p:nvPicPr>
          <p:cNvPr id="68"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40202" y="-27384"/>
            <a:ext cx="3740310" cy="7397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35268103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331640" y="118373"/>
            <a:ext cx="3744416" cy="646331"/>
          </a:xfrm>
          <a:prstGeom prst="rect">
            <a:avLst/>
          </a:prstGeom>
          <a:noFill/>
        </p:spPr>
        <p:txBody>
          <a:bodyPr wrap="square" rtlCol="0">
            <a:spAutoFit/>
          </a:bodyPr>
          <a:lstStyle/>
          <a:p>
            <a:r>
              <a:rPr lang="cs-CZ" sz="3600" dirty="0" err="1" smtClean="0">
                <a:latin typeface="Arial" panose="020B0604020202020204" pitchFamily="34" charset="0"/>
                <a:cs typeface="Arial" panose="020B0604020202020204" pitchFamily="34" charset="0"/>
              </a:rPr>
              <a:t>Autokomunikace</a:t>
            </a:r>
            <a:endParaRPr lang="cs-CZ" sz="3600" dirty="0">
              <a:latin typeface="Arial" panose="020B0604020202020204" pitchFamily="34" charset="0"/>
              <a:cs typeface="Arial" panose="020B0604020202020204" pitchFamily="34" charset="0"/>
            </a:endParaRPr>
          </a:p>
        </p:txBody>
      </p:sp>
      <p:cxnSp>
        <p:nvCxnSpPr>
          <p:cNvPr id="3" name="Přímá spojnice 2"/>
          <p:cNvCxnSpPr/>
          <p:nvPr/>
        </p:nvCxnSpPr>
        <p:spPr>
          <a:xfrm>
            <a:off x="4412" y="762963"/>
            <a:ext cx="6301589" cy="0"/>
          </a:xfrm>
          <a:prstGeom prst="line">
            <a:avLst/>
          </a:prstGeom>
          <a:ln w="28575">
            <a:solidFill>
              <a:srgbClr val="083C98"/>
            </a:solidFill>
          </a:ln>
        </p:spPr>
        <p:style>
          <a:lnRef idx="1">
            <a:schemeClr val="accent1"/>
          </a:lnRef>
          <a:fillRef idx="0">
            <a:schemeClr val="accent1"/>
          </a:fillRef>
          <a:effectRef idx="0">
            <a:schemeClr val="accent1"/>
          </a:effectRef>
          <a:fontRef idx="minor">
            <a:schemeClr val="tx1"/>
          </a:fontRef>
        </p:style>
      </p:cxnSp>
      <p:sp>
        <p:nvSpPr>
          <p:cNvPr id="18" name="TextovéPole 17"/>
          <p:cNvSpPr txBox="1"/>
          <p:nvPr/>
        </p:nvSpPr>
        <p:spPr>
          <a:xfrm>
            <a:off x="251520" y="980728"/>
            <a:ext cx="5622052" cy="461665"/>
          </a:xfrm>
          <a:prstGeom prst="rect">
            <a:avLst/>
          </a:prstGeom>
          <a:noFill/>
        </p:spPr>
        <p:txBody>
          <a:bodyPr wrap="none" rtlCol="0">
            <a:spAutoFit/>
          </a:bodyPr>
          <a:lstStyle/>
          <a:p>
            <a:r>
              <a:rPr lang="cs-CZ" sz="2400" dirty="0"/>
              <a:t>s</a:t>
            </a:r>
            <a:r>
              <a:rPr lang="cs-CZ" sz="2400" dirty="0" smtClean="0"/>
              <a:t>ignalizující jedinec = přijímající jedinec</a:t>
            </a:r>
            <a:endParaRPr lang="cs-CZ" sz="2400" dirty="0"/>
          </a:p>
        </p:txBody>
      </p:sp>
      <p:sp>
        <p:nvSpPr>
          <p:cNvPr id="7" name="TextovéPole 6"/>
          <p:cNvSpPr txBox="1"/>
          <p:nvPr/>
        </p:nvSpPr>
        <p:spPr>
          <a:xfrm>
            <a:off x="349813" y="1697945"/>
            <a:ext cx="3871573" cy="461665"/>
          </a:xfrm>
          <a:prstGeom prst="rect">
            <a:avLst/>
          </a:prstGeom>
          <a:noFill/>
        </p:spPr>
        <p:txBody>
          <a:bodyPr wrap="none" rtlCol="0">
            <a:spAutoFit/>
          </a:bodyPr>
          <a:lstStyle/>
          <a:p>
            <a:pPr marL="342900" indent="-342900">
              <a:buFont typeface="Wingdings" panose="05000000000000000000" pitchFamily="2" charset="2"/>
              <a:buChar char="§"/>
            </a:pPr>
            <a:r>
              <a:rPr lang="cs-CZ" sz="2400" dirty="0" smtClean="0"/>
              <a:t>echolokace pro orientaci</a:t>
            </a:r>
            <a:endParaRPr lang="cs-CZ" sz="2400" dirty="0"/>
          </a:p>
        </p:txBody>
      </p:sp>
      <p:sp>
        <p:nvSpPr>
          <p:cNvPr id="33" name="TextovéPole 32"/>
          <p:cNvSpPr txBox="1"/>
          <p:nvPr/>
        </p:nvSpPr>
        <p:spPr>
          <a:xfrm>
            <a:off x="755576" y="2177320"/>
            <a:ext cx="1749197" cy="369332"/>
          </a:xfrm>
          <a:prstGeom prst="rect">
            <a:avLst/>
          </a:prstGeom>
          <a:noFill/>
        </p:spPr>
        <p:txBody>
          <a:bodyPr wrap="none" rtlCol="0">
            <a:spAutoFit/>
          </a:bodyPr>
          <a:lstStyle/>
          <a:p>
            <a:r>
              <a:rPr lang="cs-CZ" dirty="0"/>
              <a:t>d</a:t>
            </a:r>
            <a:r>
              <a:rPr lang="cs-CZ" dirty="0" smtClean="0"/>
              <a:t>elfíni, netopýři</a:t>
            </a:r>
            <a:endParaRPr lang="cs-CZ" dirty="0"/>
          </a:p>
        </p:txBody>
      </p:sp>
      <p:sp>
        <p:nvSpPr>
          <p:cNvPr id="8" name="TextovéPole 7"/>
          <p:cNvSpPr txBox="1"/>
          <p:nvPr/>
        </p:nvSpPr>
        <p:spPr>
          <a:xfrm>
            <a:off x="323528" y="2862228"/>
            <a:ext cx="5376793" cy="461665"/>
          </a:xfrm>
          <a:prstGeom prst="rect">
            <a:avLst/>
          </a:prstGeom>
          <a:noFill/>
        </p:spPr>
        <p:txBody>
          <a:bodyPr wrap="none" rtlCol="0">
            <a:spAutoFit/>
          </a:bodyPr>
          <a:lstStyle/>
          <a:p>
            <a:pPr marL="342900" indent="-342900">
              <a:buFont typeface="Wingdings" panose="05000000000000000000" pitchFamily="2" charset="2"/>
              <a:buChar char="§"/>
            </a:pPr>
            <a:r>
              <a:rPr lang="cs-CZ" sz="2400" dirty="0" err="1"/>
              <a:t>e</a:t>
            </a:r>
            <a:r>
              <a:rPr lang="cs-CZ" sz="2400" dirty="0" err="1" smtClean="0"/>
              <a:t>lektrolokace</a:t>
            </a:r>
            <a:r>
              <a:rPr lang="cs-CZ" sz="2400" dirty="0" smtClean="0"/>
              <a:t> slabě elektrických ryb</a:t>
            </a:r>
            <a:endParaRPr lang="cs-CZ" sz="2400" dirty="0"/>
          </a:p>
        </p:txBody>
      </p:sp>
      <p:pic>
        <p:nvPicPr>
          <p:cNvPr id="4" name="Obrázek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943122" y="3709738"/>
            <a:ext cx="3960440" cy="3056087"/>
          </a:xfrm>
          <a:prstGeom prst="rect">
            <a:avLst/>
          </a:prstGeom>
        </p:spPr>
      </p:pic>
      <p:pic>
        <p:nvPicPr>
          <p:cNvPr id="12"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440202" y="-27384"/>
            <a:ext cx="3740310" cy="7397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19738178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331640" y="118373"/>
            <a:ext cx="3744416" cy="646331"/>
          </a:xfrm>
          <a:prstGeom prst="rect">
            <a:avLst/>
          </a:prstGeom>
          <a:noFill/>
        </p:spPr>
        <p:txBody>
          <a:bodyPr wrap="square" rtlCol="0">
            <a:spAutoFit/>
          </a:bodyPr>
          <a:lstStyle/>
          <a:p>
            <a:r>
              <a:rPr lang="cs-CZ" sz="3600" dirty="0" err="1" smtClean="0">
                <a:latin typeface="Arial" panose="020B0604020202020204" pitchFamily="34" charset="0"/>
                <a:cs typeface="Arial" panose="020B0604020202020204" pitchFamily="34" charset="0"/>
              </a:rPr>
              <a:t>Autokomunikace</a:t>
            </a:r>
            <a:endParaRPr lang="cs-CZ" sz="3600" dirty="0">
              <a:latin typeface="Arial" panose="020B0604020202020204" pitchFamily="34" charset="0"/>
              <a:cs typeface="Arial" panose="020B0604020202020204" pitchFamily="34" charset="0"/>
            </a:endParaRPr>
          </a:p>
        </p:txBody>
      </p:sp>
      <p:cxnSp>
        <p:nvCxnSpPr>
          <p:cNvPr id="3" name="Přímá spojnice 2"/>
          <p:cNvCxnSpPr/>
          <p:nvPr/>
        </p:nvCxnSpPr>
        <p:spPr>
          <a:xfrm>
            <a:off x="4412" y="762963"/>
            <a:ext cx="6301589" cy="0"/>
          </a:xfrm>
          <a:prstGeom prst="line">
            <a:avLst/>
          </a:prstGeom>
          <a:ln w="28575">
            <a:solidFill>
              <a:srgbClr val="083C98"/>
            </a:solidFill>
          </a:ln>
        </p:spPr>
        <p:style>
          <a:lnRef idx="1">
            <a:schemeClr val="accent1"/>
          </a:lnRef>
          <a:fillRef idx="0">
            <a:schemeClr val="accent1"/>
          </a:fillRef>
          <a:effectRef idx="0">
            <a:schemeClr val="accent1"/>
          </a:effectRef>
          <a:fontRef idx="minor">
            <a:schemeClr val="tx1"/>
          </a:fontRef>
        </p:style>
      </p:cxnSp>
      <p:pic>
        <p:nvPicPr>
          <p:cNvPr id="6" name="Obrázek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440360" y="3322505"/>
            <a:ext cx="5720686" cy="2660380"/>
          </a:xfrm>
          <a:prstGeom prst="rect">
            <a:avLst/>
          </a:prstGeom>
        </p:spPr>
      </p:pic>
      <p:pic>
        <p:nvPicPr>
          <p:cNvPr id="12"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440202" y="-27384"/>
            <a:ext cx="3740310" cy="7397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cxnSp>
        <p:nvCxnSpPr>
          <p:cNvPr id="10" name="Přímá spojnice se šipkou 9"/>
          <p:cNvCxnSpPr/>
          <p:nvPr/>
        </p:nvCxnSpPr>
        <p:spPr>
          <a:xfrm flipH="1">
            <a:off x="4048675" y="3347475"/>
            <a:ext cx="504056" cy="86409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ovéPole 10"/>
          <p:cNvSpPr txBox="1"/>
          <p:nvPr/>
        </p:nvSpPr>
        <p:spPr>
          <a:xfrm>
            <a:off x="2176467" y="2740844"/>
            <a:ext cx="6211957" cy="369332"/>
          </a:xfrm>
          <a:prstGeom prst="rect">
            <a:avLst/>
          </a:prstGeom>
          <a:noFill/>
        </p:spPr>
        <p:txBody>
          <a:bodyPr wrap="none" rtlCol="0">
            <a:spAutoFit/>
          </a:bodyPr>
          <a:lstStyle/>
          <a:p>
            <a:r>
              <a:rPr lang="cs-CZ" dirty="0"/>
              <a:t>m</a:t>
            </a:r>
            <a:r>
              <a:rPr lang="cs-CZ" dirty="0" smtClean="0"/>
              <a:t>eloun, tukový polštář pro zesílení příjmu i vysílání signálu</a:t>
            </a:r>
            <a:endParaRPr lang="cs-CZ" dirty="0"/>
          </a:p>
        </p:txBody>
      </p:sp>
      <p:sp>
        <p:nvSpPr>
          <p:cNvPr id="13" name="TextovéPole 12"/>
          <p:cNvSpPr txBox="1"/>
          <p:nvPr/>
        </p:nvSpPr>
        <p:spPr>
          <a:xfrm>
            <a:off x="179512" y="1391746"/>
            <a:ext cx="3323346" cy="523220"/>
          </a:xfrm>
          <a:prstGeom prst="rect">
            <a:avLst/>
          </a:prstGeom>
          <a:noFill/>
        </p:spPr>
        <p:txBody>
          <a:bodyPr wrap="none" rtlCol="0">
            <a:spAutoFit/>
          </a:bodyPr>
          <a:lstStyle/>
          <a:p>
            <a:r>
              <a:rPr lang="cs-CZ" sz="2800" dirty="0"/>
              <a:t>e</a:t>
            </a:r>
            <a:r>
              <a:rPr lang="cs-CZ" sz="2800" dirty="0" smtClean="0"/>
              <a:t>cholokace -kytovci</a:t>
            </a:r>
            <a:endParaRPr lang="cs-CZ" sz="2800" dirty="0"/>
          </a:p>
        </p:txBody>
      </p:sp>
    </p:spTree>
    <p:extLst>
      <p:ext uri="{BB962C8B-B14F-4D97-AF65-F5344CB8AC3E}">
        <p14:creationId xmlns:p14="http://schemas.microsoft.com/office/powerpoint/2010/main" xmlns="" val="5372915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331640" y="118373"/>
            <a:ext cx="3744416" cy="646331"/>
          </a:xfrm>
          <a:prstGeom prst="rect">
            <a:avLst/>
          </a:prstGeom>
          <a:noFill/>
        </p:spPr>
        <p:txBody>
          <a:bodyPr wrap="square" rtlCol="0">
            <a:spAutoFit/>
          </a:bodyPr>
          <a:lstStyle/>
          <a:p>
            <a:r>
              <a:rPr lang="cs-CZ" sz="3600" dirty="0" err="1" smtClean="0">
                <a:latin typeface="Arial" panose="020B0604020202020204" pitchFamily="34" charset="0"/>
                <a:cs typeface="Arial" panose="020B0604020202020204" pitchFamily="34" charset="0"/>
              </a:rPr>
              <a:t>Autokomunikace</a:t>
            </a:r>
            <a:endParaRPr lang="cs-CZ" sz="3600" dirty="0">
              <a:latin typeface="Arial" panose="020B0604020202020204" pitchFamily="34" charset="0"/>
              <a:cs typeface="Arial" panose="020B0604020202020204" pitchFamily="34" charset="0"/>
            </a:endParaRPr>
          </a:p>
        </p:txBody>
      </p:sp>
      <p:cxnSp>
        <p:nvCxnSpPr>
          <p:cNvPr id="3" name="Přímá spojnice 2"/>
          <p:cNvCxnSpPr/>
          <p:nvPr/>
        </p:nvCxnSpPr>
        <p:spPr>
          <a:xfrm>
            <a:off x="4412" y="762963"/>
            <a:ext cx="6301589" cy="0"/>
          </a:xfrm>
          <a:prstGeom prst="line">
            <a:avLst/>
          </a:prstGeom>
          <a:ln w="28575">
            <a:solidFill>
              <a:srgbClr val="083C98"/>
            </a:solidFill>
          </a:ln>
        </p:spPr>
        <p:style>
          <a:lnRef idx="1">
            <a:schemeClr val="accent1"/>
          </a:lnRef>
          <a:fillRef idx="0">
            <a:schemeClr val="accent1"/>
          </a:fillRef>
          <a:effectRef idx="0">
            <a:schemeClr val="accent1"/>
          </a:effectRef>
          <a:fontRef idx="minor">
            <a:schemeClr val="tx1"/>
          </a:fontRef>
        </p:style>
      </p:cxnSp>
      <p:pic>
        <p:nvPicPr>
          <p:cNvPr id="12"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40202" y="-27384"/>
            <a:ext cx="3740310" cy="7397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4" name="Obrázek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2804" y="2005245"/>
            <a:ext cx="2438400" cy="1633728"/>
          </a:xfrm>
          <a:prstGeom prst="rect">
            <a:avLst/>
          </a:prstGeom>
        </p:spPr>
      </p:pic>
      <p:pic>
        <p:nvPicPr>
          <p:cNvPr id="5" name="Obrázek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732292" y="2005245"/>
            <a:ext cx="2482070" cy="1653677"/>
          </a:xfrm>
          <a:prstGeom prst="rect">
            <a:avLst/>
          </a:prstGeom>
        </p:spPr>
      </p:pic>
      <p:sp>
        <p:nvSpPr>
          <p:cNvPr id="7" name="TextovéPole 6"/>
          <p:cNvSpPr txBox="1"/>
          <p:nvPr/>
        </p:nvSpPr>
        <p:spPr>
          <a:xfrm>
            <a:off x="55203" y="1057342"/>
            <a:ext cx="3183885" cy="523220"/>
          </a:xfrm>
          <a:prstGeom prst="rect">
            <a:avLst/>
          </a:prstGeom>
          <a:noFill/>
        </p:spPr>
        <p:txBody>
          <a:bodyPr wrap="none" rtlCol="0">
            <a:spAutoFit/>
          </a:bodyPr>
          <a:lstStyle/>
          <a:p>
            <a:r>
              <a:rPr lang="cs-CZ" sz="2800" dirty="0" smtClean="0"/>
              <a:t>echolokace - ptáci</a:t>
            </a:r>
            <a:endParaRPr lang="cs-CZ" sz="2800" dirty="0"/>
          </a:p>
        </p:txBody>
      </p:sp>
      <p:sp>
        <p:nvSpPr>
          <p:cNvPr id="14" name="TextovéPole 13"/>
          <p:cNvSpPr txBox="1"/>
          <p:nvPr/>
        </p:nvSpPr>
        <p:spPr>
          <a:xfrm>
            <a:off x="60039" y="4057908"/>
            <a:ext cx="3143809" cy="523220"/>
          </a:xfrm>
          <a:prstGeom prst="rect">
            <a:avLst/>
          </a:prstGeom>
          <a:noFill/>
        </p:spPr>
        <p:txBody>
          <a:bodyPr wrap="none" rtlCol="0">
            <a:spAutoFit/>
          </a:bodyPr>
          <a:lstStyle/>
          <a:p>
            <a:r>
              <a:rPr lang="cs-CZ" sz="2800" dirty="0"/>
              <a:t>e</a:t>
            </a:r>
            <a:r>
              <a:rPr lang="cs-CZ" sz="2800" dirty="0" smtClean="0"/>
              <a:t>cholokace - savci</a:t>
            </a:r>
            <a:endParaRPr lang="cs-CZ" sz="2800" dirty="0"/>
          </a:p>
        </p:txBody>
      </p:sp>
      <p:sp>
        <p:nvSpPr>
          <p:cNvPr id="8" name="TextovéPole 7"/>
          <p:cNvSpPr txBox="1"/>
          <p:nvPr/>
        </p:nvSpPr>
        <p:spPr>
          <a:xfrm>
            <a:off x="2738154" y="1685465"/>
            <a:ext cx="1249060" cy="369332"/>
          </a:xfrm>
          <a:prstGeom prst="rect">
            <a:avLst/>
          </a:prstGeom>
          <a:noFill/>
        </p:spPr>
        <p:txBody>
          <a:bodyPr wrap="none" rtlCol="0">
            <a:spAutoFit/>
          </a:bodyPr>
          <a:lstStyle/>
          <a:p>
            <a:r>
              <a:rPr lang="cs-CZ" dirty="0" smtClean="0"/>
              <a:t>salangana</a:t>
            </a:r>
            <a:endParaRPr lang="cs-CZ" dirty="0"/>
          </a:p>
        </p:txBody>
      </p:sp>
      <p:sp>
        <p:nvSpPr>
          <p:cNvPr id="15" name="TextovéPole 14"/>
          <p:cNvSpPr txBox="1"/>
          <p:nvPr/>
        </p:nvSpPr>
        <p:spPr>
          <a:xfrm>
            <a:off x="82804" y="1685465"/>
            <a:ext cx="1915909" cy="369332"/>
          </a:xfrm>
          <a:prstGeom prst="rect">
            <a:avLst/>
          </a:prstGeom>
          <a:noFill/>
        </p:spPr>
        <p:txBody>
          <a:bodyPr wrap="none" rtlCol="0">
            <a:spAutoFit/>
          </a:bodyPr>
          <a:lstStyle/>
          <a:p>
            <a:r>
              <a:rPr lang="cs-CZ" dirty="0" err="1"/>
              <a:t>g</a:t>
            </a:r>
            <a:r>
              <a:rPr lang="cs-CZ" dirty="0" err="1" smtClean="0"/>
              <a:t>vačaro</a:t>
            </a:r>
            <a:r>
              <a:rPr lang="cs-CZ" dirty="0" smtClean="0"/>
              <a:t> jeskynní</a:t>
            </a:r>
            <a:endParaRPr lang="cs-CZ" dirty="0"/>
          </a:p>
        </p:txBody>
      </p:sp>
      <p:pic>
        <p:nvPicPr>
          <p:cNvPr id="9" name="Obrázek 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114506" y="3086175"/>
            <a:ext cx="2931088" cy="1963828"/>
          </a:xfrm>
          <a:prstGeom prst="rect">
            <a:avLst/>
          </a:prstGeom>
        </p:spPr>
      </p:pic>
      <p:pic>
        <p:nvPicPr>
          <p:cNvPr id="16" name="Obrázek 15"/>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624499" y="5046547"/>
            <a:ext cx="1938506" cy="1550805"/>
          </a:xfrm>
          <a:prstGeom prst="rect">
            <a:avLst/>
          </a:prstGeom>
        </p:spPr>
      </p:pic>
      <p:pic>
        <p:nvPicPr>
          <p:cNvPr id="17" name="Obrázek 16"/>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84436" y="5033519"/>
            <a:ext cx="2451979" cy="1563833"/>
          </a:xfrm>
          <a:prstGeom prst="rect">
            <a:avLst/>
          </a:prstGeom>
        </p:spPr>
      </p:pic>
      <p:sp>
        <p:nvSpPr>
          <p:cNvPr id="18" name="TextovéPole 17"/>
          <p:cNvSpPr txBox="1"/>
          <p:nvPr/>
        </p:nvSpPr>
        <p:spPr>
          <a:xfrm>
            <a:off x="2624499" y="4698722"/>
            <a:ext cx="800219" cy="369332"/>
          </a:xfrm>
          <a:prstGeom prst="rect">
            <a:avLst/>
          </a:prstGeom>
          <a:noFill/>
        </p:spPr>
        <p:txBody>
          <a:bodyPr wrap="none" rtlCol="0">
            <a:spAutoFit/>
          </a:bodyPr>
          <a:lstStyle/>
          <a:p>
            <a:r>
              <a:rPr lang="cs-CZ" dirty="0" smtClean="0"/>
              <a:t>rejsek</a:t>
            </a:r>
            <a:endParaRPr lang="cs-CZ" dirty="0"/>
          </a:p>
        </p:txBody>
      </p:sp>
      <p:sp>
        <p:nvSpPr>
          <p:cNvPr id="19" name="TextovéPole 18"/>
          <p:cNvSpPr txBox="1"/>
          <p:nvPr/>
        </p:nvSpPr>
        <p:spPr>
          <a:xfrm>
            <a:off x="-30851" y="4698722"/>
            <a:ext cx="813043" cy="369332"/>
          </a:xfrm>
          <a:prstGeom prst="rect">
            <a:avLst/>
          </a:prstGeom>
          <a:noFill/>
        </p:spPr>
        <p:txBody>
          <a:bodyPr wrap="none" rtlCol="0">
            <a:spAutoFit/>
          </a:bodyPr>
          <a:lstStyle/>
          <a:p>
            <a:r>
              <a:rPr lang="cs-CZ" dirty="0" err="1" smtClean="0"/>
              <a:t>bodlín</a:t>
            </a:r>
            <a:endParaRPr lang="cs-CZ" dirty="0"/>
          </a:p>
        </p:txBody>
      </p:sp>
      <p:sp>
        <p:nvSpPr>
          <p:cNvPr id="20" name="TextovéPole 19"/>
          <p:cNvSpPr txBox="1"/>
          <p:nvPr/>
        </p:nvSpPr>
        <p:spPr>
          <a:xfrm>
            <a:off x="6087151" y="2492896"/>
            <a:ext cx="3021353" cy="646331"/>
          </a:xfrm>
          <a:prstGeom prst="rect">
            <a:avLst/>
          </a:prstGeom>
          <a:noFill/>
        </p:spPr>
        <p:txBody>
          <a:bodyPr wrap="square" rtlCol="0">
            <a:spAutoFit/>
          </a:bodyPr>
          <a:lstStyle/>
          <a:p>
            <a:r>
              <a:rPr lang="cs-CZ" dirty="0"/>
              <a:t>m</a:t>
            </a:r>
            <a:r>
              <a:rPr lang="cs-CZ" dirty="0" smtClean="0"/>
              <a:t>yšice křovinná si značí cestu </a:t>
            </a:r>
            <a:r>
              <a:rPr lang="cs-CZ" dirty="0"/>
              <a:t>z</a:t>
            </a:r>
            <a:r>
              <a:rPr lang="cs-CZ" dirty="0" smtClean="0"/>
              <a:t>pět k noře kamínky</a:t>
            </a:r>
            <a:endParaRPr lang="cs-CZ" dirty="0"/>
          </a:p>
        </p:txBody>
      </p:sp>
    </p:spTree>
    <p:extLst>
      <p:ext uri="{BB962C8B-B14F-4D97-AF65-F5344CB8AC3E}">
        <p14:creationId xmlns:p14="http://schemas.microsoft.com/office/powerpoint/2010/main" xmlns="" val="35063041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1072" y="113413"/>
            <a:ext cx="5425024" cy="646331"/>
          </a:xfrm>
          <a:prstGeom prst="rect">
            <a:avLst/>
          </a:prstGeom>
          <a:noFill/>
        </p:spPr>
        <p:txBody>
          <a:bodyPr wrap="square" rtlCol="0">
            <a:spAutoFit/>
          </a:bodyPr>
          <a:lstStyle/>
          <a:p>
            <a:r>
              <a:rPr lang="cs-CZ" sz="3600" dirty="0" smtClean="0">
                <a:latin typeface="Arial" panose="020B0604020202020204" pitchFamily="34" charset="0"/>
                <a:cs typeface="Arial" panose="020B0604020202020204" pitchFamily="34" charset="0"/>
              </a:rPr>
              <a:t>Mezidruhová komunikace</a:t>
            </a:r>
            <a:endParaRPr lang="cs-CZ" sz="3600" dirty="0">
              <a:latin typeface="Arial" panose="020B0604020202020204" pitchFamily="34" charset="0"/>
              <a:cs typeface="Arial" panose="020B0604020202020204" pitchFamily="34" charset="0"/>
            </a:endParaRPr>
          </a:p>
        </p:txBody>
      </p:sp>
      <p:cxnSp>
        <p:nvCxnSpPr>
          <p:cNvPr id="3" name="Přímá spojnice 2"/>
          <p:cNvCxnSpPr/>
          <p:nvPr/>
        </p:nvCxnSpPr>
        <p:spPr>
          <a:xfrm>
            <a:off x="4412" y="762963"/>
            <a:ext cx="6301589" cy="0"/>
          </a:xfrm>
          <a:prstGeom prst="line">
            <a:avLst/>
          </a:prstGeom>
          <a:ln w="28575">
            <a:solidFill>
              <a:srgbClr val="083C98"/>
            </a:solidFill>
          </a:ln>
        </p:spPr>
        <p:style>
          <a:lnRef idx="1">
            <a:schemeClr val="accent1"/>
          </a:lnRef>
          <a:fillRef idx="0">
            <a:schemeClr val="accent1"/>
          </a:fillRef>
          <a:effectRef idx="0">
            <a:schemeClr val="accent1"/>
          </a:effectRef>
          <a:fontRef idx="minor">
            <a:schemeClr val="tx1"/>
          </a:fontRef>
        </p:style>
      </p:cxnSp>
      <p:sp>
        <p:nvSpPr>
          <p:cNvPr id="18" name="TextovéPole 17"/>
          <p:cNvSpPr txBox="1"/>
          <p:nvPr/>
        </p:nvSpPr>
        <p:spPr>
          <a:xfrm>
            <a:off x="4607459" y="1196752"/>
            <a:ext cx="4213013" cy="461665"/>
          </a:xfrm>
          <a:prstGeom prst="rect">
            <a:avLst/>
          </a:prstGeom>
          <a:noFill/>
        </p:spPr>
        <p:txBody>
          <a:bodyPr wrap="none" rtlCol="0">
            <a:spAutoFit/>
          </a:bodyPr>
          <a:lstStyle/>
          <a:p>
            <a:pPr marL="342900" indent="-342900">
              <a:buFont typeface="Wingdings" panose="05000000000000000000" pitchFamily="2" charset="2"/>
              <a:buChar char="§"/>
            </a:pPr>
            <a:r>
              <a:rPr lang="cs-CZ" sz="2400" dirty="0"/>
              <a:t>s</a:t>
            </a:r>
            <a:r>
              <a:rPr lang="cs-CZ" sz="2400" dirty="0" smtClean="0"/>
              <a:t>polečné výstražné signály</a:t>
            </a:r>
            <a:endParaRPr lang="cs-CZ" sz="2400" dirty="0"/>
          </a:p>
        </p:txBody>
      </p:sp>
      <p:sp>
        <p:nvSpPr>
          <p:cNvPr id="7" name="TextovéPole 6"/>
          <p:cNvSpPr txBox="1"/>
          <p:nvPr/>
        </p:nvSpPr>
        <p:spPr>
          <a:xfrm>
            <a:off x="242417" y="1157843"/>
            <a:ext cx="2688557" cy="461665"/>
          </a:xfrm>
          <a:prstGeom prst="rect">
            <a:avLst/>
          </a:prstGeom>
          <a:noFill/>
        </p:spPr>
        <p:txBody>
          <a:bodyPr wrap="none" rtlCol="0">
            <a:spAutoFit/>
          </a:bodyPr>
          <a:lstStyle/>
          <a:p>
            <a:pPr marL="342900" indent="-342900">
              <a:buFont typeface="Wingdings" panose="05000000000000000000" pitchFamily="2" charset="2"/>
              <a:buChar char="§"/>
            </a:pPr>
            <a:r>
              <a:rPr lang="cs-CZ" sz="2400" dirty="0" err="1" smtClean="0"/>
              <a:t>aposematismus</a:t>
            </a:r>
            <a:endParaRPr lang="cs-CZ" sz="2400" dirty="0"/>
          </a:p>
        </p:txBody>
      </p:sp>
      <p:sp>
        <p:nvSpPr>
          <p:cNvPr id="33" name="TextovéPole 32"/>
          <p:cNvSpPr txBox="1"/>
          <p:nvPr/>
        </p:nvSpPr>
        <p:spPr>
          <a:xfrm>
            <a:off x="6029916" y="1756983"/>
            <a:ext cx="1492716" cy="369332"/>
          </a:xfrm>
          <a:prstGeom prst="rect">
            <a:avLst/>
          </a:prstGeom>
          <a:noFill/>
        </p:spPr>
        <p:txBody>
          <a:bodyPr wrap="none" rtlCol="0">
            <a:spAutoFit/>
          </a:bodyPr>
          <a:lstStyle/>
          <a:p>
            <a:r>
              <a:rPr lang="cs-CZ" dirty="0" smtClean="0"/>
              <a:t>sysel zlatavý</a:t>
            </a:r>
            <a:endParaRPr lang="cs-CZ" dirty="0"/>
          </a:p>
        </p:txBody>
      </p:sp>
      <p:sp>
        <p:nvSpPr>
          <p:cNvPr id="34" name="TextovéPole 33"/>
          <p:cNvSpPr txBox="1"/>
          <p:nvPr/>
        </p:nvSpPr>
        <p:spPr>
          <a:xfrm>
            <a:off x="6009174" y="3689572"/>
            <a:ext cx="1835759" cy="369332"/>
          </a:xfrm>
          <a:prstGeom prst="rect">
            <a:avLst/>
          </a:prstGeom>
          <a:noFill/>
        </p:spPr>
        <p:txBody>
          <a:bodyPr wrap="none" rtlCol="0">
            <a:spAutoFit/>
          </a:bodyPr>
          <a:lstStyle/>
          <a:p>
            <a:r>
              <a:rPr lang="cs-CZ" dirty="0"/>
              <a:t>s</a:t>
            </a:r>
            <a:r>
              <a:rPr lang="cs-CZ" dirty="0" smtClean="0"/>
              <a:t>višť žlutobřichý</a:t>
            </a:r>
            <a:endParaRPr lang="cs-CZ" dirty="0"/>
          </a:p>
        </p:txBody>
      </p:sp>
      <p:pic>
        <p:nvPicPr>
          <p:cNvPr id="8"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40202" y="-27384"/>
            <a:ext cx="3740310" cy="7397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4" name="Obrázek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056976" y="3999755"/>
            <a:ext cx="1899400" cy="1424550"/>
          </a:xfrm>
          <a:prstGeom prst="rect">
            <a:avLst/>
          </a:prstGeom>
        </p:spPr>
      </p:pic>
      <p:pic>
        <p:nvPicPr>
          <p:cNvPr id="5" name="Obrázek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052938" y="2076458"/>
            <a:ext cx="1868535" cy="1424550"/>
          </a:xfrm>
          <a:prstGeom prst="rect">
            <a:avLst/>
          </a:prstGeom>
        </p:spPr>
      </p:pic>
      <p:pic>
        <p:nvPicPr>
          <p:cNvPr id="6" name="Obrázek 5"/>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87753" y="2195572"/>
            <a:ext cx="1901825" cy="1521460"/>
          </a:xfrm>
          <a:prstGeom prst="rect">
            <a:avLst/>
          </a:prstGeom>
        </p:spPr>
      </p:pic>
      <p:pic>
        <p:nvPicPr>
          <p:cNvPr id="9" name="Obrázek 8"/>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333011" y="2195572"/>
            <a:ext cx="1714500" cy="1521460"/>
          </a:xfrm>
          <a:prstGeom prst="rect">
            <a:avLst/>
          </a:prstGeom>
        </p:spPr>
      </p:pic>
      <p:sp>
        <p:nvSpPr>
          <p:cNvPr id="13" name="TextovéPole 12"/>
          <p:cNvSpPr txBox="1"/>
          <p:nvPr/>
        </p:nvSpPr>
        <p:spPr>
          <a:xfrm>
            <a:off x="2261586" y="1907540"/>
            <a:ext cx="671979" cy="369332"/>
          </a:xfrm>
          <a:prstGeom prst="rect">
            <a:avLst/>
          </a:prstGeom>
          <a:noFill/>
        </p:spPr>
        <p:txBody>
          <a:bodyPr wrap="none" rtlCol="0">
            <a:spAutoFit/>
          </a:bodyPr>
          <a:lstStyle/>
          <a:p>
            <a:r>
              <a:rPr lang="cs-CZ" dirty="0" smtClean="0"/>
              <a:t>vosa</a:t>
            </a:r>
            <a:endParaRPr lang="cs-CZ" dirty="0"/>
          </a:p>
        </p:txBody>
      </p:sp>
      <p:sp>
        <p:nvSpPr>
          <p:cNvPr id="14" name="TextovéPole 13"/>
          <p:cNvSpPr txBox="1"/>
          <p:nvPr/>
        </p:nvSpPr>
        <p:spPr>
          <a:xfrm>
            <a:off x="173354" y="1907540"/>
            <a:ext cx="1197764" cy="369332"/>
          </a:xfrm>
          <a:prstGeom prst="rect">
            <a:avLst/>
          </a:prstGeom>
          <a:noFill/>
        </p:spPr>
        <p:txBody>
          <a:bodyPr wrap="none" rtlCol="0">
            <a:spAutoFit/>
          </a:bodyPr>
          <a:lstStyle/>
          <a:p>
            <a:r>
              <a:rPr lang="cs-CZ" dirty="0" smtClean="0"/>
              <a:t>pestřenka</a:t>
            </a:r>
            <a:endParaRPr lang="cs-CZ" dirty="0"/>
          </a:p>
        </p:txBody>
      </p:sp>
      <p:pic>
        <p:nvPicPr>
          <p:cNvPr id="10" name="Obrázek 9"/>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60639" y="4482333"/>
            <a:ext cx="1614699" cy="2270434"/>
          </a:xfrm>
          <a:prstGeom prst="rect">
            <a:avLst/>
          </a:prstGeom>
        </p:spPr>
      </p:pic>
      <p:pic>
        <p:nvPicPr>
          <p:cNvPr id="11" name="Obrázek 10"/>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833819" y="4564569"/>
            <a:ext cx="2815225" cy="2188198"/>
          </a:xfrm>
          <a:prstGeom prst="rect">
            <a:avLst/>
          </a:prstGeom>
        </p:spPr>
      </p:pic>
      <p:sp>
        <p:nvSpPr>
          <p:cNvPr id="17" name="TextovéPole 16"/>
          <p:cNvSpPr txBox="1"/>
          <p:nvPr/>
        </p:nvSpPr>
        <p:spPr>
          <a:xfrm>
            <a:off x="2044095" y="4226595"/>
            <a:ext cx="1172116" cy="369332"/>
          </a:xfrm>
          <a:prstGeom prst="rect">
            <a:avLst/>
          </a:prstGeom>
          <a:noFill/>
        </p:spPr>
        <p:txBody>
          <a:bodyPr wrap="none" rtlCol="0">
            <a:spAutoFit/>
          </a:bodyPr>
          <a:lstStyle/>
          <a:p>
            <a:r>
              <a:rPr lang="cs-CZ" dirty="0" smtClean="0"/>
              <a:t>korálovka</a:t>
            </a:r>
            <a:endParaRPr lang="cs-CZ" dirty="0"/>
          </a:p>
        </p:txBody>
      </p:sp>
      <p:sp>
        <p:nvSpPr>
          <p:cNvPr id="19" name="TextovéPole 18"/>
          <p:cNvSpPr txBox="1"/>
          <p:nvPr/>
        </p:nvSpPr>
        <p:spPr>
          <a:xfrm>
            <a:off x="83595" y="4218436"/>
            <a:ext cx="1954381" cy="369332"/>
          </a:xfrm>
          <a:prstGeom prst="rect">
            <a:avLst/>
          </a:prstGeom>
          <a:noFill/>
        </p:spPr>
        <p:txBody>
          <a:bodyPr wrap="none" rtlCol="0">
            <a:spAutoFit/>
          </a:bodyPr>
          <a:lstStyle/>
          <a:p>
            <a:r>
              <a:rPr lang="cs-CZ" dirty="0"/>
              <a:t>k</a:t>
            </a:r>
            <a:r>
              <a:rPr lang="cs-CZ" dirty="0" smtClean="0"/>
              <a:t>orálovec žlutavý</a:t>
            </a:r>
            <a:endParaRPr lang="cs-CZ" dirty="0"/>
          </a:p>
        </p:txBody>
      </p:sp>
    </p:spTree>
    <p:extLst>
      <p:ext uri="{BB962C8B-B14F-4D97-AF65-F5344CB8AC3E}">
        <p14:creationId xmlns:p14="http://schemas.microsoft.com/office/powerpoint/2010/main" xmlns="" val="32664180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97647"/>
            <a:ext cx="5425024" cy="646331"/>
          </a:xfrm>
          <a:prstGeom prst="rect">
            <a:avLst/>
          </a:prstGeom>
          <a:noFill/>
        </p:spPr>
        <p:txBody>
          <a:bodyPr wrap="square" rtlCol="0">
            <a:spAutoFit/>
          </a:bodyPr>
          <a:lstStyle/>
          <a:p>
            <a:r>
              <a:rPr lang="cs-CZ" sz="3600" dirty="0" smtClean="0">
                <a:latin typeface="Arial" panose="020B0604020202020204" pitchFamily="34" charset="0"/>
                <a:cs typeface="Arial" panose="020B0604020202020204" pitchFamily="34" charset="0"/>
              </a:rPr>
              <a:t>Mezidruhová komunikace</a:t>
            </a:r>
            <a:endParaRPr lang="cs-CZ" sz="3600" dirty="0">
              <a:latin typeface="Arial" panose="020B0604020202020204" pitchFamily="34" charset="0"/>
              <a:cs typeface="Arial" panose="020B0604020202020204" pitchFamily="34" charset="0"/>
            </a:endParaRPr>
          </a:p>
        </p:txBody>
      </p:sp>
      <p:cxnSp>
        <p:nvCxnSpPr>
          <p:cNvPr id="3" name="Přímá spojnice 2"/>
          <p:cNvCxnSpPr/>
          <p:nvPr/>
        </p:nvCxnSpPr>
        <p:spPr>
          <a:xfrm>
            <a:off x="4412" y="762963"/>
            <a:ext cx="6301589" cy="0"/>
          </a:xfrm>
          <a:prstGeom prst="line">
            <a:avLst/>
          </a:prstGeom>
          <a:ln w="28575">
            <a:solidFill>
              <a:srgbClr val="083C98"/>
            </a:solidFill>
          </a:ln>
        </p:spPr>
        <p:style>
          <a:lnRef idx="1">
            <a:schemeClr val="accent1"/>
          </a:lnRef>
          <a:fillRef idx="0">
            <a:schemeClr val="accent1"/>
          </a:fillRef>
          <a:effectRef idx="0">
            <a:schemeClr val="accent1"/>
          </a:effectRef>
          <a:fontRef idx="minor">
            <a:schemeClr val="tx1"/>
          </a:fontRef>
        </p:style>
      </p:cxnSp>
      <p:sp>
        <p:nvSpPr>
          <p:cNvPr id="33" name="TextovéPole 32"/>
          <p:cNvSpPr txBox="1"/>
          <p:nvPr/>
        </p:nvSpPr>
        <p:spPr>
          <a:xfrm>
            <a:off x="4689174" y="4138894"/>
            <a:ext cx="3684855" cy="923330"/>
          </a:xfrm>
          <a:prstGeom prst="rect">
            <a:avLst/>
          </a:prstGeom>
          <a:noFill/>
        </p:spPr>
        <p:txBody>
          <a:bodyPr wrap="square" rtlCol="0">
            <a:spAutoFit/>
          </a:bodyPr>
          <a:lstStyle/>
          <a:p>
            <a:r>
              <a:rPr lang="cs-CZ" dirty="0" smtClean="0"/>
              <a:t>slizoun – napodobuje pyskouna, ale místo čištění rybám vykousne kus masa </a:t>
            </a:r>
            <a:endParaRPr lang="cs-CZ" dirty="0"/>
          </a:p>
        </p:txBody>
      </p:sp>
      <p:sp>
        <p:nvSpPr>
          <p:cNvPr id="34" name="TextovéPole 33"/>
          <p:cNvSpPr txBox="1"/>
          <p:nvPr/>
        </p:nvSpPr>
        <p:spPr>
          <a:xfrm>
            <a:off x="4661017" y="1221071"/>
            <a:ext cx="1685077" cy="369332"/>
          </a:xfrm>
          <a:prstGeom prst="rect">
            <a:avLst/>
          </a:prstGeom>
          <a:noFill/>
        </p:spPr>
        <p:txBody>
          <a:bodyPr wrap="none" rtlCol="0">
            <a:spAutoFit/>
          </a:bodyPr>
          <a:lstStyle/>
          <a:p>
            <a:r>
              <a:rPr lang="cs-CZ" dirty="0"/>
              <a:t>p</a:t>
            </a:r>
            <a:r>
              <a:rPr lang="cs-CZ" dirty="0" smtClean="0"/>
              <a:t>yskoun, čistič</a:t>
            </a:r>
            <a:endParaRPr lang="cs-CZ" dirty="0"/>
          </a:p>
        </p:txBody>
      </p:sp>
      <p:pic>
        <p:nvPicPr>
          <p:cNvPr id="8"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40202" y="-27384"/>
            <a:ext cx="3740310" cy="7397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4" name="TextovéPole 13"/>
          <p:cNvSpPr txBox="1"/>
          <p:nvPr/>
        </p:nvSpPr>
        <p:spPr>
          <a:xfrm>
            <a:off x="539552" y="1584069"/>
            <a:ext cx="3478345" cy="923330"/>
          </a:xfrm>
          <a:prstGeom prst="rect">
            <a:avLst/>
          </a:prstGeom>
          <a:noFill/>
        </p:spPr>
        <p:txBody>
          <a:bodyPr wrap="square" rtlCol="0">
            <a:spAutoFit/>
          </a:bodyPr>
          <a:lstStyle/>
          <a:p>
            <a:r>
              <a:rPr lang="cs-CZ" dirty="0" smtClean="0"/>
              <a:t>samičky světlušek imitují signál jiného druhu, přilákaného samečka pak sežerou </a:t>
            </a:r>
            <a:endParaRPr lang="cs-CZ" dirty="0"/>
          </a:p>
        </p:txBody>
      </p:sp>
      <p:pic>
        <p:nvPicPr>
          <p:cNvPr id="15" name="Obrázek 1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10027" y="2562264"/>
            <a:ext cx="1943100" cy="2352675"/>
          </a:xfrm>
          <a:prstGeom prst="rect">
            <a:avLst/>
          </a:prstGeom>
        </p:spPr>
      </p:pic>
      <p:pic>
        <p:nvPicPr>
          <p:cNvPr id="10" name="Obrázek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689176" y="5062224"/>
            <a:ext cx="3684855" cy="1520398"/>
          </a:xfrm>
          <a:prstGeom prst="rect">
            <a:avLst/>
          </a:prstGeom>
        </p:spPr>
      </p:pic>
      <p:pic>
        <p:nvPicPr>
          <p:cNvPr id="11" name="Obrázek 10"/>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689175" y="1590403"/>
            <a:ext cx="3485277" cy="2380444"/>
          </a:xfrm>
          <a:prstGeom prst="rect">
            <a:avLst/>
          </a:prstGeom>
        </p:spPr>
      </p:pic>
    </p:spTree>
    <p:extLst>
      <p:ext uri="{BB962C8B-B14F-4D97-AF65-F5344CB8AC3E}">
        <p14:creationId xmlns:p14="http://schemas.microsoft.com/office/powerpoint/2010/main" xmlns="" val="18809546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40202" y="-27384"/>
            <a:ext cx="3740310" cy="7397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3" name="TextovéPole 2"/>
          <p:cNvSpPr txBox="1"/>
          <p:nvPr/>
        </p:nvSpPr>
        <p:spPr>
          <a:xfrm>
            <a:off x="1907704" y="4441"/>
            <a:ext cx="2353529" cy="707886"/>
          </a:xfrm>
          <a:prstGeom prst="rect">
            <a:avLst/>
          </a:prstGeom>
          <a:noFill/>
        </p:spPr>
        <p:txBody>
          <a:bodyPr wrap="none" rtlCol="0">
            <a:spAutoFit/>
          </a:bodyPr>
          <a:lstStyle/>
          <a:p>
            <a:r>
              <a:rPr lang="cs-CZ" sz="4000" dirty="0" smtClean="0"/>
              <a:t>Literatura</a:t>
            </a:r>
            <a:endParaRPr lang="cs-CZ" sz="4000" dirty="0"/>
          </a:p>
        </p:txBody>
      </p:sp>
      <p:cxnSp>
        <p:nvCxnSpPr>
          <p:cNvPr id="4" name="Přímá spojnice 3"/>
          <p:cNvCxnSpPr/>
          <p:nvPr/>
        </p:nvCxnSpPr>
        <p:spPr>
          <a:xfrm>
            <a:off x="4412" y="762963"/>
            <a:ext cx="5071644" cy="0"/>
          </a:xfrm>
          <a:prstGeom prst="line">
            <a:avLst/>
          </a:prstGeom>
          <a:ln w="28575">
            <a:solidFill>
              <a:srgbClr val="083C98"/>
            </a:solidFill>
          </a:ln>
        </p:spPr>
        <p:style>
          <a:lnRef idx="1">
            <a:schemeClr val="accent1"/>
          </a:lnRef>
          <a:fillRef idx="0">
            <a:schemeClr val="accent1"/>
          </a:fillRef>
          <a:effectRef idx="0">
            <a:schemeClr val="accent1"/>
          </a:effectRef>
          <a:fontRef idx="minor">
            <a:schemeClr val="tx1"/>
          </a:fontRef>
        </p:style>
      </p:cxnSp>
      <p:sp>
        <p:nvSpPr>
          <p:cNvPr id="7" name="TextovéPole 6"/>
          <p:cNvSpPr txBox="1"/>
          <p:nvPr/>
        </p:nvSpPr>
        <p:spPr>
          <a:xfrm>
            <a:off x="118156" y="1628800"/>
            <a:ext cx="8846332" cy="3416320"/>
          </a:xfrm>
          <a:prstGeom prst="rect">
            <a:avLst/>
          </a:prstGeom>
          <a:noFill/>
        </p:spPr>
        <p:txBody>
          <a:bodyPr wrap="none" rtlCol="0">
            <a:spAutoFit/>
          </a:bodyPr>
          <a:lstStyle/>
          <a:p>
            <a:pPr marL="342900" indent="-342900">
              <a:lnSpc>
                <a:spcPct val="150000"/>
              </a:lnSpc>
              <a:buFont typeface="Wingdings" panose="05000000000000000000" pitchFamily="2" charset="2"/>
              <a:buChar char="§"/>
            </a:pPr>
            <a:r>
              <a:rPr lang="cs-CZ" sz="2400" dirty="0" err="1" smtClean="0"/>
              <a:t>Franck</a:t>
            </a:r>
            <a:r>
              <a:rPr lang="cs-CZ" sz="2400" dirty="0" smtClean="0"/>
              <a:t> D. 1996 Etologie, Karolinum, Praha, 2. vydání</a:t>
            </a:r>
          </a:p>
          <a:p>
            <a:pPr marL="342900" indent="-342900">
              <a:lnSpc>
                <a:spcPct val="150000"/>
              </a:lnSpc>
              <a:buFont typeface="Wingdings" panose="05000000000000000000" pitchFamily="2" charset="2"/>
              <a:buChar char="§"/>
            </a:pPr>
            <a:r>
              <a:rPr lang="cs-CZ" sz="2400" dirty="0" smtClean="0"/>
              <a:t>Smith M.J., </a:t>
            </a:r>
            <a:r>
              <a:rPr lang="cs-CZ" sz="2400" dirty="0" err="1" smtClean="0"/>
              <a:t>Harper</a:t>
            </a:r>
            <a:r>
              <a:rPr lang="cs-CZ" sz="2400" dirty="0" smtClean="0"/>
              <a:t> D. 2003 Animal </a:t>
            </a:r>
            <a:r>
              <a:rPr lang="cs-CZ" sz="2400" dirty="0" err="1" smtClean="0"/>
              <a:t>signals</a:t>
            </a:r>
            <a:r>
              <a:rPr lang="cs-CZ" sz="2400" dirty="0" smtClean="0"/>
              <a:t>, Oxford University</a:t>
            </a:r>
          </a:p>
          <a:p>
            <a:pPr>
              <a:lnSpc>
                <a:spcPct val="150000"/>
              </a:lnSpc>
            </a:pPr>
            <a:r>
              <a:rPr lang="cs-CZ" sz="2400" dirty="0"/>
              <a:t> </a:t>
            </a:r>
            <a:r>
              <a:rPr lang="cs-CZ" sz="2400" dirty="0" smtClean="0"/>
              <a:t>    </a:t>
            </a:r>
            <a:r>
              <a:rPr lang="cs-CZ" sz="2400" dirty="0" err="1" smtClean="0"/>
              <a:t>Press</a:t>
            </a:r>
            <a:r>
              <a:rPr lang="cs-CZ" sz="2400" dirty="0" smtClean="0"/>
              <a:t>, Oxford</a:t>
            </a:r>
          </a:p>
          <a:p>
            <a:pPr marL="342900" indent="-342900">
              <a:lnSpc>
                <a:spcPct val="150000"/>
              </a:lnSpc>
              <a:buFont typeface="Wingdings" panose="05000000000000000000" pitchFamily="2" charset="2"/>
              <a:buChar char="§"/>
            </a:pPr>
            <a:r>
              <a:rPr lang="cs-CZ" sz="2400" dirty="0" smtClean="0"/>
              <a:t>Veselovský Z. 2005 Etologie, Academia, Praha</a:t>
            </a:r>
          </a:p>
          <a:p>
            <a:pPr marL="342900" indent="-342900">
              <a:lnSpc>
                <a:spcPct val="150000"/>
              </a:lnSpc>
              <a:buFont typeface="Wingdings" panose="05000000000000000000" pitchFamily="2" charset="2"/>
              <a:buChar char="§"/>
            </a:pPr>
            <a:r>
              <a:rPr lang="cs-CZ" sz="2400" dirty="0" err="1" smtClean="0"/>
              <a:t>Wyatt</a:t>
            </a:r>
            <a:r>
              <a:rPr lang="cs-CZ" sz="2400" dirty="0" smtClean="0"/>
              <a:t> T.D. 2014, </a:t>
            </a:r>
            <a:r>
              <a:rPr lang="cs-CZ" sz="2400" dirty="0" err="1" smtClean="0"/>
              <a:t>Pheromones</a:t>
            </a:r>
            <a:r>
              <a:rPr lang="cs-CZ" sz="2400" dirty="0" smtClean="0"/>
              <a:t> and animal </a:t>
            </a:r>
            <a:r>
              <a:rPr lang="cs-CZ" sz="2400" dirty="0" err="1" smtClean="0"/>
              <a:t>behavior</a:t>
            </a:r>
            <a:r>
              <a:rPr lang="cs-CZ" sz="2400" dirty="0" smtClean="0"/>
              <a:t>, </a:t>
            </a:r>
          </a:p>
          <a:p>
            <a:pPr>
              <a:lnSpc>
                <a:spcPct val="150000"/>
              </a:lnSpc>
            </a:pPr>
            <a:r>
              <a:rPr lang="cs-CZ" sz="2400" dirty="0"/>
              <a:t> </a:t>
            </a:r>
            <a:r>
              <a:rPr lang="cs-CZ" sz="2400" dirty="0" smtClean="0"/>
              <a:t>    University </a:t>
            </a:r>
            <a:r>
              <a:rPr lang="cs-CZ" sz="2400" dirty="0" err="1" smtClean="0"/>
              <a:t>Press</a:t>
            </a:r>
            <a:r>
              <a:rPr lang="cs-CZ" sz="2400" dirty="0" smtClean="0"/>
              <a:t>, Cambridge, 2. </a:t>
            </a:r>
            <a:r>
              <a:rPr lang="cs-CZ" sz="2400" dirty="0" err="1" smtClean="0"/>
              <a:t>edition</a:t>
            </a:r>
            <a:endParaRPr lang="cs-CZ" sz="2400" dirty="0"/>
          </a:p>
        </p:txBody>
      </p:sp>
    </p:spTree>
    <p:extLst>
      <p:ext uri="{BB962C8B-B14F-4D97-AF65-F5344CB8AC3E}">
        <p14:creationId xmlns:p14="http://schemas.microsoft.com/office/powerpoint/2010/main" xmlns="" val="4290275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697342"/>
            <a:ext cx="9144000" cy="15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cs-CZ" altLang="cs-CZ"/>
          </a:p>
        </p:txBody>
      </p:sp>
      <p:sp>
        <p:nvSpPr>
          <p:cNvPr id="7" name="Text Box 4"/>
          <p:cNvSpPr txBox="1">
            <a:spLocks noChangeArrowheads="1"/>
          </p:cNvSpPr>
          <p:nvPr/>
        </p:nvSpPr>
        <p:spPr bwMode="auto">
          <a:xfrm>
            <a:off x="539750" y="1030717"/>
            <a:ext cx="8135938" cy="3667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cs-CZ" altLang="cs-CZ"/>
          </a:p>
        </p:txBody>
      </p:sp>
      <p:pic>
        <p:nvPicPr>
          <p:cNvPr id="8"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496" y="5903502"/>
            <a:ext cx="4964838" cy="98188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grpSp>
        <p:nvGrpSpPr>
          <p:cNvPr id="13" name="Group 10"/>
          <p:cNvGrpSpPr>
            <a:grpSpLocks/>
          </p:cNvGrpSpPr>
          <p:nvPr/>
        </p:nvGrpSpPr>
        <p:grpSpPr bwMode="auto">
          <a:xfrm>
            <a:off x="6632004" y="6145039"/>
            <a:ext cx="2476500" cy="668337"/>
            <a:chOff x="2200" y="3899"/>
            <a:chExt cx="1560" cy="421"/>
          </a:xfrm>
        </p:grpSpPr>
        <p:grpSp>
          <p:nvGrpSpPr>
            <p:cNvPr id="14" name="Group 11"/>
            <p:cNvGrpSpPr>
              <a:grpSpLocks/>
            </p:cNvGrpSpPr>
            <p:nvPr/>
          </p:nvGrpSpPr>
          <p:grpSpPr bwMode="auto">
            <a:xfrm>
              <a:off x="2488" y="3899"/>
              <a:ext cx="1272" cy="421"/>
              <a:chOff x="2488" y="3899"/>
              <a:chExt cx="1272" cy="421"/>
            </a:xfrm>
          </p:grpSpPr>
          <p:pic>
            <p:nvPicPr>
              <p:cNvPr id="16" name="Picture 1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757" y="3899"/>
                <a:ext cx="778" cy="31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grpSp>
            <p:nvGrpSpPr>
              <p:cNvPr id="17" name="Group 13"/>
              <p:cNvGrpSpPr>
                <a:grpSpLocks/>
              </p:cNvGrpSpPr>
              <p:nvPr/>
            </p:nvGrpSpPr>
            <p:grpSpPr bwMode="auto">
              <a:xfrm>
                <a:off x="2488" y="4090"/>
                <a:ext cx="1272" cy="230"/>
                <a:chOff x="2488" y="4090"/>
                <a:chExt cx="1272" cy="230"/>
              </a:xfrm>
            </p:grpSpPr>
            <p:sp>
              <p:nvSpPr>
                <p:cNvPr id="18" name="Rectangle 14"/>
                <p:cNvSpPr>
                  <a:spLocks noChangeArrowheads="1"/>
                </p:cNvSpPr>
                <p:nvPr/>
              </p:nvSpPr>
              <p:spPr bwMode="auto">
                <a:xfrm>
                  <a:off x="2488" y="4090"/>
                  <a:ext cx="1272" cy="23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9pPr>
                </a:lstStyle>
                <a:p>
                  <a:pPr algn="ctr" eaLnBrk="1" hangingPunct="1">
                    <a:spcBef>
                      <a:spcPts val="500"/>
                    </a:spcBef>
                    <a:spcAft>
                      <a:spcPts val="500"/>
                    </a:spcAft>
                    <a:buClrTx/>
                    <a:buFontTx/>
                    <a:buNone/>
                  </a:pPr>
                  <a:r>
                    <a:rPr lang="cs-CZ" altLang="cs-CZ" sz="800" dirty="0">
                      <a:solidFill>
                        <a:srgbClr val="404040"/>
                      </a:solidFill>
                      <a:latin typeface="Times New Roman" pitchFamily="18" charset="0"/>
                      <a:ea typeface="SimSun" pitchFamily="2" charset="-122"/>
                    </a:rPr>
                    <a:t>www.zivaveda.ivb.cz</a:t>
                  </a:r>
                </a:p>
                <a:p>
                  <a:pPr algn="ctr" eaLnBrk="1" hangingPunct="1">
                    <a:lnSpc>
                      <a:spcPct val="20000"/>
                    </a:lnSpc>
                    <a:spcBef>
                      <a:spcPts val="500"/>
                    </a:spcBef>
                    <a:spcAft>
                      <a:spcPts val="500"/>
                    </a:spcAft>
                    <a:buClrTx/>
                    <a:buFontTx/>
                    <a:buNone/>
                  </a:pPr>
                  <a:r>
                    <a:rPr lang="cs-CZ" altLang="cs-CZ" sz="800" dirty="0">
                      <a:solidFill>
                        <a:srgbClr val="404040"/>
                      </a:solidFill>
                      <a:latin typeface="Times New Roman" pitchFamily="18" charset="0"/>
                      <a:ea typeface="SimSun" pitchFamily="2" charset="-122"/>
                    </a:rPr>
                    <a:t>CZ.1.07/2.3.00/35.0026</a:t>
                  </a:r>
                  <a:r>
                    <a:rPr lang="fr-FR" altLang="cs-CZ" sz="800" dirty="0">
                      <a:solidFill>
                        <a:srgbClr val="404040"/>
                      </a:solidFill>
                      <a:latin typeface="Times New Roman" pitchFamily="18" charset="0"/>
                      <a:ea typeface="SimSun" pitchFamily="2" charset="-122"/>
                    </a:rPr>
                    <a:t> </a:t>
                  </a:r>
                  <a:r>
                    <a:rPr lang="cs-CZ" altLang="cs-CZ" sz="800" dirty="0">
                      <a:solidFill>
                        <a:srgbClr val="404040"/>
                      </a:solidFill>
                      <a:latin typeface="Times New Roman" pitchFamily="18" charset="0"/>
                      <a:ea typeface="SimSun" pitchFamily="2" charset="-122"/>
                    </a:rPr>
                    <a:t>Věda všemi smysly</a:t>
                  </a:r>
                </a:p>
              </p:txBody>
            </p:sp>
          </p:grpSp>
        </p:grpSp>
        <p:pic>
          <p:nvPicPr>
            <p:cNvPr id="15" name="Picture 1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200" y="3922"/>
              <a:ext cx="272" cy="35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grpSp>
      <p:sp>
        <p:nvSpPr>
          <p:cNvPr id="20" name="TextovéPole 19"/>
          <p:cNvSpPr txBox="1"/>
          <p:nvPr/>
        </p:nvSpPr>
        <p:spPr>
          <a:xfrm>
            <a:off x="1447862" y="2636912"/>
            <a:ext cx="6006773" cy="830997"/>
          </a:xfrm>
          <a:prstGeom prst="rect">
            <a:avLst/>
          </a:prstGeom>
          <a:noFill/>
        </p:spPr>
        <p:txBody>
          <a:bodyPr wrap="none" rtlCol="0">
            <a:spAutoFit/>
          </a:bodyPr>
          <a:lstStyle/>
          <a:p>
            <a:r>
              <a:rPr lang="cs-CZ" sz="4800" b="1" dirty="0" smtClean="0">
                <a:solidFill>
                  <a:srgbClr val="083C98"/>
                </a:solidFill>
                <a:latin typeface="Arial" panose="020B0604020202020204" pitchFamily="34" charset="0"/>
                <a:cs typeface="Arial" panose="020B0604020202020204" pitchFamily="34" charset="0"/>
              </a:rPr>
              <a:t>Děkuji za pozornost</a:t>
            </a:r>
            <a:endParaRPr lang="cs-CZ" sz="4800" b="1" dirty="0">
              <a:solidFill>
                <a:srgbClr val="083C98"/>
              </a:solidFill>
              <a:latin typeface="Arial" panose="020B0604020202020204" pitchFamily="34" charset="0"/>
              <a:cs typeface="Arial" panose="020B0604020202020204" pitchFamily="34" charset="0"/>
            </a:endParaRPr>
          </a:p>
        </p:txBody>
      </p:sp>
      <p:pic>
        <p:nvPicPr>
          <p:cNvPr id="3" name="Obrázek 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770233" y="1177426"/>
            <a:ext cx="1785768" cy="1315470"/>
          </a:xfrm>
          <a:prstGeom prst="rect">
            <a:avLst/>
          </a:prstGeom>
        </p:spPr>
      </p:pic>
      <p:sp>
        <p:nvSpPr>
          <p:cNvPr id="6" name="Rectangle 3"/>
          <p:cNvSpPr>
            <a:spLocks noChangeArrowheads="1"/>
          </p:cNvSpPr>
          <p:nvPr/>
        </p:nvSpPr>
        <p:spPr bwMode="auto">
          <a:xfrm>
            <a:off x="-35496" y="1262774"/>
            <a:ext cx="9144000" cy="15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cs-CZ" altLang="cs-CZ"/>
          </a:p>
        </p:txBody>
      </p:sp>
      <p:pic>
        <p:nvPicPr>
          <p:cNvPr id="21" name="Obrázek 20"/>
          <p:cNvPicPr>
            <a:picLocks noChangeAspect="1"/>
          </p:cNvPicPr>
          <p:nvPr/>
        </p:nvPicPr>
        <p:blipFill rotWithShape="1">
          <a:blip r:embed="rId7" cstate="print">
            <a:extLst>
              <a:ext uri="{28A0092B-C50C-407E-A947-70E740481C1C}">
                <a14:useLocalDpi xmlns:a14="http://schemas.microsoft.com/office/drawing/2010/main" xmlns="" val="0"/>
              </a:ext>
            </a:extLst>
          </a:blip>
          <a:srcRect l="2205" t="2961" r="1416" b="2816"/>
          <a:stretch/>
        </p:blipFill>
        <p:spPr>
          <a:xfrm>
            <a:off x="4690335" y="3717032"/>
            <a:ext cx="2016000" cy="1320534"/>
          </a:xfrm>
          <a:prstGeom prst="rect">
            <a:avLst/>
          </a:prstGeom>
        </p:spPr>
      </p:pic>
      <p:pic>
        <p:nvPicPr>
          <p:cNvPr id="9" name="Obrázek 8"/>
          <p:cNvPicPr>
            <a:picLocks noChangeAspect="1"/>
          </p:cNvPicPr>
          <p:nvPr/>
        </p:nvPicPr>
        <p:blipFill rotWithShape="1">
          <a:blip r:embed="rId8" cstate="print">
            <a:extLst>
              <a:ext uri="{28A0092B-C50C-407E-A947-70E740481C1C}">
                <a14:useLocalDpi xmlns:a14="http://schemas.microsoft.com/office/drawing/2010/main" xmlns="" val="0"/>
              </a:ext>
            </a:extLst>
          </a:blip>
          <a:srcRect l="-2" r="12416"/>
          <a:stretch/>
        </p:blipFill>
        <p:spPr>
          <a:xfrm>
            <a:off x="6370817" y="1177426"/>
            <a:ext cx="1656000" cy="1315470"/>
          </a:xfrm>
          <a:prstGeom prst="rect">
            <a:avLst/>
          </a:prstGeom>
        </p:spPr>
      </p:pic>
      <p:pic>
        <p:nvPicPr>
          <p:cNvPr id="12" name="Obrázek 11"/>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6702449" y="3717032"/>
            <a:ext cx="1320534" cy="1320534"/>
          </a:xfrm>
          <a:prstGeom prst="rect">
            <a:avLst/>
          </a:prstGeom>
        </p:spPr>
      </p:pic>
      <p:pic>
        <p:nvPicPr>
          <p:cNvPr id="19" name="Obrázek 18"/>
          <p:cNvPicPr>
            <a:picLocks noChangeAspect="1"/>
          </p:cNvPicPr>
          <p:nvPr/>
        </p:nvPicPr>
        <p:blipFill rotWithShape="1">
          <a:blip r:embed="rId10" cstate="print">
            <a:extLst>
              <a:ext uri="{28A0092B-C50C-407E-A947-70E740481C1C}">
                <a14:useLocalDpi xmlns:a14="http://schemas.microsoft.com/office/drawing/2010/main" xmlns="" val="0"/>
              </a:ext>
            </a:extLst>
          </a:blip>
          <a:srcRect l="5465" r="1657"/>
          <a:stretch/>
        </p:blipFill>
        <p:spPr>
          <a:xfrm>
            <a:off x="4534633" y="1177426"/>
            <a:ext cx="1836000" cy="1315470"/>
          </a:xfrm>
          <a:prstGeom prst="rect">
            <a:avLst/>
          </a:prstGeom>
        </p:spPr>
      </p:pic>
      <p:pic>
        <p:nvPicPr>
          <p:cNvPr id="22" name="Obrázek 21"/>
          <p:cNvPicPr>
            <a:picLocks noChangeAspect="1"/>
          </p:cNvPicPr>
          <p:nvPr/>
        </p:nvPicPr>
        <p:blipFill rotWithShape="1">
          <a:blip r:embed="rId11" cstate="print">
            <a:extLst>
              <a:ext uri="{28A0092B-C50C-407E-A947-70E740481C1C}">
                <a14:useLocalDpi xmlns:a14="http://schemas.microsoft.com/office/drawing/2010/main" xmlns="" val="0"/>
              </a:ext>
            </a:extLst>
          </a:blip>
          <a:srcRect l="1471" r="-1471"/>
          <a:stretch/>
        </p:blipFill>
        <p:spPr>
          <a:xfrm>
            <a:off x="1042041" y="1174014"/>
            <a:ext cx="1867650" cy="1318882"/>
          </a:xfrm>
          <a:prstGeom prst="rect">
            <a:avLst/>
          </a:prstGeom>
        </p:spPr>
      </p:pic>
      <p:pic>
        <p:nvPicPr>
          <p:cNvPr id="2" name="Obrázek 1"/>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2805020" y="3717033"/>
            <a:ext cx="1905532" cy="1320533"/>
          </a:xfrm>
          <a:prstGeom prst="rect">
            <a:avLst/>
          </a:prstGeom>
        </p:spPr>
      </p:pic>
      <p:pic>
        <p:nvPicPr>
          <p:cNvPr id="24" name="Obrázek 23"/>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1042041" y="3717033"/>
            <a:ext cx="1762979" cy="1320533"/>
          </a:xfrm>
          <a:prstGeom prst="rect">
            <a:avLst/>
          </a:prstGeom>
        </p:spPr>
      </p:pic>
      <p:sp>
        <p:nvSpPr>
          <p:cNvPr id="23" name="TextovéPole 22"/>
          <p:cNvSpPr txBox="1"/>
          <p:nvPr/>
        </p:nvSpPr>
        <p:spPr>
          <a:xfrm>
            <a:off x="1187624" y="5157192"/>
            <a:ext cx="6955750" cy="830997"/>
          </a:xfrm>
          <a:prstGeom prst="rect">
            <a:avLst/>
          </a:prstGeom>
          <a:noFill/>
        </p:spPr>
        <p:txBody>
          <a:bodyPr wrap="none" rtlCol="0">
            <a:spAutoFit/>
          </a:bodyPr>
          <a:lstStyle/>
          <a:p>
            <a:pPr algn="ctr"/>
            <a:r>
              <a:rPr lang="cs-CZ" sz="2800" b="1" dirty="0" smtClean="0">
                <a:solidFill>
                  <a:srgbClr val="083C98"/>
                </a:solidFill>
                <a:latin typeface="Arial" panose="020B0604020202020204" pitchFamily="34" charset="0"/>
                <a:cs typeface="Arial" panose="020B0604020202020204" pitchFamily="34" charset="0"/>
              </a:rPr>
              <a:t>Jak jste porozuměli komunikaci zvířat? </a:t>
            </a:r>
          </a:p>
          <a:p>
            <a:pPr algn="ctr"/>
            <a:r>
              <a:rPr lang="cs-CZ" sz="2000" b="1" dirty="0" smtClean="0">
                <a:solidFill>
                  <a:srgbClr val="083C98"/>
                </a:solidFill>
                <a:latin typeface="Arial" panose="020B0604020202020204" pitchFamily="34" charset="0"/>
                <a:cs typeface="Arial" panose="020B0604020202020204" pitchFamily="34" charset="0"/>
              </a:rPr>
              <a:t>Přesvědčte se sami v následujícím kvízu…</a:t>
            </a:r>
            <a:endParaRPr lang="cs-CZ" sz="2000" b="1" dirty="0">
              <a:solidFill>
                <a:srgbClr val="083C9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0629558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339752" y="156563"/>
            <a:ext cx="881973" cy="523220"/>
          </a:xfrm>
          <a:prstGeom prst="rect">
            <a:avLst/>
          </a:prstGeom>
          <a:noFill/>
        </p:spPr>
        <p:txBody>
          <a:bodyPr wrap="none" rtlCol="0">
            <a:spAutoFit/>
          </a:bodyPr>
          <a:lstStyle/>
          <a:p>
            <a:r>
              <a:rPr lang="cs-CZ" sz="2800" dirty="0"/>
              <a:t>K</a:t>
            </a:r>
            <a:r>
              <a:rPr lang="cs-CZ" sz="2800" dirty="0" smtClean="0"/>
              <a:t>víz</a:t>
            </a:r>
            <a:endParaRPr lang="cs-CZ" sz="2800" dirty="0"/>
          </a:p>
        </p:txBody>
      </p:sp>
      <p:pic>
        <p:nvPicPr>
          <p:cNvPr id="5"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40202" y="-27384"/>
            <a:ext cx="3740310" cy="7397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6" name="TextovéPole 5"/>
          <p:cNvSpPr txBox="1"/>
          <p:nvPr/>
        </p:nvSpPr>
        <p:spPr>
          <a:xfrm>
            <a:off x="323529" y="1365554"/>
            <a:ext cx="7848872" cy="830997"/>
          </a:xfrm>
          <a:prstGeom prst="rect">
            <a:avLst/>
          </a:prstGeom>
          <a:noFill/>
        </p:spPr>
        <p:txBody>
          <a:bodyPr wrap="square" rtlCol="0">
            <a:spAutoFit/>
          </a:bodyPr>
          <a:lstStyle/>
          <a:p>
            <a:r>
              <a:rPr lang="cs-CZ" sz="2400" dirty="0" smtClean="0"/>
              <a:t>1.  Kterou z následujících možností můžeme definovat    </a:t>
            </a:r>
            <a:br>
              <a:rPr lang="cs-CZ" sz="2400" dirty="0" smtClean="0"/>
            </a:br>
            <a:r>
              <a:rPr lang="cs-CZ" sz="2400" dirty="0" smtClean="0"/>
              <a:t>      jako signál?  </a:t>
            </a:r>
            <a:endParaRPr lang="cs-CZ" sz="2400" dirty="0"/>
          </a:p>
        </p:txBody>
      </p:sp>
      <p:sp>
        <p:nvSpPr>
          <p:cNvPr id="7" name="TextovéPole 6"/>
          <p:cNvSpPr txBox="1"/>
          <p:nvPr/>
        </p:nvSpPr>
        <p:spPr>
          <a:xfrm>
            <a:off x="329984" y="2636912"/>
            <a:ext cx="7848872" cy="1938992"/>
          </a:xfrm>
          <a:prstGeom prst="rect">
            <a:avLst/>
          </a:prstGeom>
          <a:noFill/>
        </p:spPr>
        <p:txBody>
          <a:bodyPr wrap="square" rtlCol="0">
            <a:spAutoFit/>
          </a:bodyPr>
          <a:lstStyle/>
          <a:p>
            <a:pPr marL="457200" indent="-457200">
              <a:buAutoNum type="alphaLcParenR"/>
            </a:pPr>
            <a:r>
              <a:rPr lang="cs-CZ" sz="2400" dirty="0"/>
              <a:t>v</a:t>
            </a:r>
            <a:r>
              <a:rPr lang="cs-CZ" sz="2400" dirty="0" smtClean="0"/>
              <a:t>ýstražné zbarvení ploštice</a:t>
            </a:r>
          </a:p>
          <a:p>
            <a:pPr marL="457200" indent="-457200">
              <a:buAutoNum type="alphaLcParenR"/>
            </a:pPr>
            <a:endParaRPr lang="cs-CZ" sz="2400" dirty="0"/>
          </a:p>
          <a:p>
            <a:pPr marL="457200" indent="-457200">
              <a:buAutoNum type="alphaLcParenR"/>
            </a:pPr>
            <a:r>
              <a:rPr lang="cs-CZ" sz="2400" dirty="0"/>
              <a:t>v</a:t>
            </a:r>
            <a:r>
              <a:rPr lang="cs-CZ" sz="2400" dirty="0" smtClean="0"/>
              <a:t>elikost těla jelena</a:t>
            </a:r>
          </a:p>
          <a:p>
            <a:pPr marL="457200" indent="-457200">
              <a:buAutoNum type="alphaLcParenR"/>
            </a:pPr>
            <a:endParaRPr lang="cs-CZ" sz="2400" dirty="0"/>
          </a:p>
          <a:p>
            <a:pPr marL="457200" indent="-457200">
              <a:buAutoNum type="alphaLcParenR"/>
            </a:pPr>
            <a:r>
              <a:rPr lang="cs-CZ" sz="2400" dirty="0"/>
              <a:t>v</a:t>
            </a:r>
            <a:r>
              <a:rPr lang="cs-CZ" sz="2400" dirty="0" smtClean="0"/>
              <a:t>ylučování CO</a:t>
            </a:r>
            <a:r>
              <a:rPr lang="cs-CZ" sz="2400" baseline="-25000" dirty="0" smtClean="0"/>
              <a:t>2</a:t>
            </a:r>
            <a:r>
              <a:rPr lang="cs-CZ" sz="2400" dirty="0" smtClean="0"/>
              <a:t> obratlovci</a:t>
            </a:r>
            <a:endParaRPr lang="cs-CZ" sz="2400" dirty="0"/>
          </a:p>
        </p:txBody>
      </p:sp>
    </p:spTree>
    <p:extLst>
      <p:ext uri="{BB962C8B-B14F-4D97-AF65-F5344CB8AC3E}">
        <p14:creationId xmlns:p14="http://schemas.microsoft.com/office/powerpoint/2010/main" xmlns="" val="3351100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339752" y="156563"/>
            <a:ext cx="881973" cy="523220"/>
          </a:xfrm>
          <a:prstGeom prst="rect">
            <a:avLst/>
          </a:prstGeom>
          <a:noFill/>
        </p:spPr>
        <p:txBody>
          <a:bodyPr wrap="none" rtlCol="0">
            <a:spAutoFit/>
          </a:bodyPr>
          <a:lstStyle/>
          <a:p>
            <a:r>
              <a:rPr lang="cs-CZ" sz="2800" dirty="0"/>
              <a:t>K</a:t>
            </a:r>
            <a:r>
              <a:rPr lang="cs-CZ" sz="2800" dirty="0" smtClean="0"/>
              <a:t>víz</a:t>
            </a:r>
            <a:endParaRPr lang="cs-CZ" sz="2800" dirty="0"/>
          </a:p>
        </p:txBody>
      </p:sp>
      <p:pic>
        <p:nvPicPr>
          <p:cNvPr id="5"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40202" y="-27384"/>
            <a:ext cx="3740310" cy="7397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6" name="TextovéPole 5"/>
          <p:cNvSpPr txBox="1"/>
          <p:nvPr/>
        </p:nvSpPr>
        <p:spPr>
          <a:xfrm>
            <a:off x="323529" y="1365554"/>
            <a:ext cx="7848872" cy="830997"/>
          </a:xfrm>
          <a:prstGeom prst="rect">
            <a:avLst/>
          </a:prstGeom>
          <a:noFill/>
        </p:spPr>
        <p:txBody>
          <a:bodyPr wrap="square" rtlCol="0">
            <a:spAutoFit/>
          </a:bodyPr>
          <a:lstStyle/>
          <a:p>
            <a:r>
              <a:rPr lang="cs-CZ" sz="2400" dirty="0" smtClean="0"/>
              <a:t>1.  Kterou z následujících možností můžeme definovat    </a:t>
            </a:r>
            <a:br>
              <a:rPr lang="cs-CZ" sz="2400" dirty="0" smtClean="0"/>
            </a:br>
            <a:r>
              <a:rPr lang="cs-CZ" sz="2400" dirty="0" smtClean="0"/>
              <a:t>      jako signál?  </a:t>
            </a:r>
            <a:endParaRPr lang="cs-CZ" sz="2400" dirty="0"/>
          </a:p>
        </p:txBody>
      </p:sp>
      <p:sp>
        <p:nvSpPr>
          <p:cNvPr id="7" name="TextovéPole 6"/>
          <p:cNvSpPr txBox="1"/>
          <p:nvPr/>
        </p:nvSpPr>
        <p:spPr>
          <a:xfrm>
            <a:off x="329984" y="2636912"/>
            <a:ext cx="7848872" cy="1938992"/>
          </a:xfrm>
          <a:prstGeom prst="rect">
            <a:avLst/>
          </a:prstGeom>
          <a:noFill/>
        </p:spPr>
        <p:txBody>
          <a:bodyPr wrap="square" rtlCol="0">
            <a:spAutoFit/>
          </a:bodyPr>
          <a:lstStyle/>
          <a:p>
            <a:pPr marL="457200" indent="-457200">
              <a:buAutoNum type="alphaLcParenR"/>
            </a:pPr>
            <a:r>
              <a:rPr lang="cs-CZ" sz="2400" dirty="0"/>
              <a:t>v</a:t>
            </a:r>
            <a:r>
              <a:rPr lang="cs-CZ" sz="2400" dirty="0" smtClean="0"/>
              <a:t>ýstražné zbarvení ploštice</a:t>
            </a:r>
          </a:p>
          <a:p>
            <a:pPr marL="457200" indent="-457200">
              <a:buAutoNum type="alphaLcParenR"/>
            </a:pPr>
            <a:endParaRPr lang="cs-CZ" sz="2400" dirty="0"/>
          </a:p>
          <a:p>
            <a:pPr marL="457200" indent="-457200">
              <a:buAutoNum type="alphaLcParenR"/>
            </a:pPr>
            <a:r>
              <a:rPr lang="cs-CZ" sz="2400" dirty="0">
                <a:solidFill>
                  <a:schemeClr val="bg1">
                    <a:lumMod val="50000"/>
                  </a:schemeClr>
                </a:solidFill>
              </a:rPr>
              <a:t>v</a:t>
            </a:r>
            <a:r>
              <a:rPr lang="cs-CZ" sz="2400" dirty="0" smtClean="0">
                <a:solidFill>
                  <a:schemeClr val="bg1">
                    <a:lumMod val="50000"/>
                  </a:schemeClr>
                </a:solidFill>
              </a:rPr>
              <a:t>elikost těla jelena</a:t>
            </a:r>
          </a:p>
          <a:p>
            <a:pPr marL="457200" indent="-457200">
              <a:buAutoNum type="alphaLcParenR"/>
            </a:pPr>
            <a:endParaRPr lang="cs-CZ" sz="2400" dirty="0">
              <a:solidFill>
                <a:schemeClr val="bg1">
                  <a:lumMod val="50000"/>
                </a:schemeClr>
              </a:solidFill>
            </a:endParaRPr>
          </a:p>
          <a:p>
            <a:pPr marL="457200" indent="-457200">
              <a:buAutoNum type="alphaLcParenR"/>
            </a:pPr>
            <a:r>
              <a:rPr lang="cs-CZ" sz="2400" dirty="0">
                <a:solidFill>
                  <a:schemeClr val="bg1">
                    <a:lumMod val="50000"/>
                  </a:schemeClr>
                </a:solidFill>
              </a:rPr>
              <a:t>v</a:t>
            </a:r>
            <a:r>
              <a:rPr lang="cs-CZ" sz="2400" dirty="0" smtClean="0">
                <a:solidFill>
                  <a:schemeClr val="bg1">
                    <a:lumMod val="50000"/>
                  </a:schemeClr>
                </a:solidFill>
              </a:rPr>
              <a:t>ylučování CO</a:t>
            </a:r>
            <a:r>
              <a:rPr lang="cs-CZ" sz="2400" baseline="-25000" dirty="0" smtClean="0">
                <a:solidFill>
                  <a:schemeClr val="bg1">
                    <a:lumMod val="50000"/>
                  </a:schemeClr>
                </a:solidFill>
              </a:rPr>
              <a:t>2</a:t>
            </a:r>
            <a:r>
              <a:rPr lang="cs-CZ" sz="2400" dirty="0" smtClean="0">
                <a:solidFill>
                  <a:schemeClr val="bg1">
                    <a:lumMod val="50000"/>
                  </a:schemeClr>
                </a:solidFill>
              </a:rPr>
              <a:t> obratlovci</a:t>
            </a:r>
            <a:endParaRPr lang="cs-CZ" sz="2400" dirty="0">
              <a:solidFill>
                <a:schemeClr val="bg1">
                  <a:lumMod val="50000"/>
                </a:schemeClr>
              </a:solidFill>
            </a:endParaRPr>
          </a:p>
        </p:txBody>
      </p:sp>
    </p:spTree>
    <p:extLst>
      <p:ext uri="{BB962C8B-B14F-4D97-AF65-F5344CB8AC3E}">
        <p14:creationId xmlns:p14="http://schemas.microsoft.com/office/powerpoint/2010/main" xmlns="" val="40801428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339752" y="156563"/>
            <a:ext cx="881973" cy="523220"/>
          </a:xfrm>
          <a:prstGeom prst="rect">
            <a:avLst/>
          </a:prstGeom>
          <a:noFill/>
        </p:spPr>
        <p:txBody>
          <a:bodyPr wrap="none" rtlCol="0">
            <a:spAutoFit/>
          </a:bodyPr>
          <a:lstStyle/>
          <a:p>
            <a:r>
              <a:rPr lang="cs-CZ" sz="2800" dirty="0"/>
              <a:t>K</a:t>
            </a:r>
            <a:r>
              <a:rPr lang="cs-CZ" sz="2800" dirty="0" smtClean="0"/>
              <a:t>víz</a:t>
            </a:r>
            <a:endParaRPr lang="cs-CZ" sz="2800" dirty="0"/>
          </a:p>
        </p:txBody>
      </p:sp>
      <p:pic>
        <p:nvPicPr>
          <p:cNvPr id="5"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40202" y="-27384"/>
            <a:ext cx="3740310" cy="7397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6" name="TextovéPole 5"/>
          <p:cNvSpPr txBox="1"/>
          <p:nvPr/>
        </p:nvSpPr>
        <p:spPr>
          <a:xfrm>
            <a:off x="323529" y="1365554"/>
            <a:ext cx="7848872" cy="461665"/>
          </a:xfrm>
          <a:prstGeom prst="rect">
            <a:avLst/>
          </a:prstGeom>
          <a:noFill/>
        </p:spPr>
        <p:txBody>
          <a:bodyPr wrap="square" rtlCol="0">
            <a:spAutoFit/>
          </a:bodyPr>
          <a:lstStyle/>
          <a:p>
            <a:r>
              <a:rPr lang="cs-CZ" sz="2400" dirty="0"/>
              <a:t>2</a:t>
            </a:r>
            <a:r>
              <a:rPr lang="cs-CZ" sz="2400" dirty="0" smtClean="0"/>
              <a:t>.  Co je to ritualizace?  </a:t>
            </a:r>
            <a:endParaRPr lang="cs-CZ" sz="2400" dirty="0"/>
          </a:p>
        </p:txBody>
      </p:sp>
      <p:sp>
        <p:nvSpPr>
          <p:cNvPr id="7" name="TextovéPole 6"/>
          <p:cNvSpPr txBox="1"/>
          <p:nvPr/>
        </p:nvSpPr>
        <p:spPr>
          <a:xfrm>
            <a:off x="329984" y="2636912"/>
            <a:ext cx="7848872" cy="3046988"/>
          </a:xfrm>
          <a:prstGeom prst="rect">
            <a:avLst/>
          </a:prstGeom>
          <a:noFill/>
        </p:spPr>
        <p:txBody>
          <a:bodyPr wrap="square" rtlCol="0">
            <a:spAutoFit/>
          </a:bodyPr>
          <a:lstStyle/>
          <a:p>
            <a:pPr marL="457200" indent="-457200">
              <a:buAutoNum type="alphaLcParenR"/>
            </a:pPr>
            <a:r>
              <a:rPr lang="cs-CZ" sz="2400" dirty="0"/>
              <a:t>v</a:t>
            </a:r>
            <a:r>
              <a:rPr lang="cs-CZ" sz="2400" dirty="0" smtClean="0"/>
              <a:t>zájemné čištění peří u kachen</a:t>
            </a:r>
          </a:p>
          <a:p>
            <a:pPr marL="457200" indent="-457200">
              <a:buAutoNum type="alphaLcParenR"/>
            </a:pPr>
            <a:endParaRPr lang="cs-CZ" sz="2400" dirty="0"/>
          </a:p>
          <a:p>
            <a:pPr marL="457200" indent="-457200">
              <a:buAutoNum type="alphaLcParenR"/>
            </a:pPr>
            <a:r>
              <a:rPr lang="cs-CZ" sz="2400" dirty="0"/>
              <a:t>p</a:t>
            </a:r>
            <a:r>
              <a:rPr lang="cs-CZ" sz="2400" dirty="0" smtClean="0"/>
              <a:t>ravidelná obnova pachových značek vymezujících teritorium</a:t>
            </a:r>
          </a:p>
          <a:p>
            <a:pPr marL="457200" indent="-457200">
              <a:buAutoNum type="alphaLcParenR"/>
            </a:pPr>
            <a:endParaRPr lang="cs-CZ" sz="2400" dirty="0" smtClean="0"/>
          </a:p>
          <a:p>
            <a:pPr marL="457200" indent="-457200">
              <a:buAutoNum type="alphaLcParenR"/>
            </a:pPr>
            <a:r>
              <a:rPr lang="cs-CZ" sz="2400" dirty="0" smtClean="0"/>
              <a:t>projevy živočichů </a:t>
            </a:r>
            <a:r>
              <a:rPr lang="cs-CZ" sz="2400" dirty="0"/>
              <a:t>sloužící k dorozumívání, vzniklé fylogenetickou přeměnou </a:t>
            </a:r>
            <a:r>
              <a:rPr lang="cs-CZ" sz="2400" dirty="0" smtClean="0"/>
              <a:t>původní </a:t>
            </a:r>
            <a:r>
              <a:rPr lang="cs-CZ" sz="2400" dirty="0"/>
              <a:t>biologické funkce ve funkci komunikační </a:t>
            </a:r>
          </a:p>
        </p:txBody>
      </p:sp>
    </p:spTree>
    <p:extLst>
      <p:ext uri="{BB962C8B-B14F-4D97-AF65-F5344CB8AC3E}">
        <p14:creationId xmlns:p14="http://schemas.microsoft.com/office/powerpoint/2010/main" xmlns="" val="8009857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ovéPole 18"/>
          <p:cNvSpPr txBox="1"/>
          <p:nvPr/>
        </p:nvSpPr>
        <p:spPr>
          <a:xfrm>
            <a:off x="2532355" y="1293008"/>
            <a:ext cx="3119765" cy="523220"/>
          </a:xfrm>
          <a:prstGeom prst="rect">
            <a:avLst/>
          </a:prstGeom>
          <a:noFill/>
        </p:spPr>
        <p:txBody>
          <a:bodyPr wrap="none" rtlCol="0">
            <a:spAutoFit/>
          </a:bodyPr>
          <a:lstStyle/>
          <a:p>
            <a:r>
              <a:rPr lang="cs-CZ" sz="2800" dirty="0">
                <a:latin typeface="Arial" panose="020B0604020202020204" pitchFamily="34" charset="0"/>
                <a:cs typeface="Arial" panose="020B0604020202020204" pitchFamily="34" charset="0"/>
              </a:rPr>
              <a:t>s</a:t>
            </a:r>
            <a:r>
              <a:rPr lang="cs-CZ" sz="2800" dirty="0" smtClean="0">
                <a:latin typeface="Arial" panose="020B0604020202020204" pitchFamily="34" charset="0"/>
                <a:cs typeface="Arial" panose="020B0604020202020204" pitchFamily="34" charset="0"/>
              </a:rPr>
              <a:t>ignál   X   vodítko</a:t>
            </a:r>
            <a:endParaRPr lang="cs-CZ" sz="2800" dirty="0">
              <a:latin typeface="Arial" panose="020B0604020202020204" pitchFamily="34" charset="0"/>
              <a:cs typeface="Arial" panose="020B0604020202020204" pitchFamily="34" charset="0"/>
            </a:endParaRPr>
          </a:p>
        </p:txBody>
      </p:sp>
      <p:sp>
        <p:nvSpPr>
          <p:cNvPr id="26" name="TextovéPole 25"/>
          <p:cNvSpPr txBox="1"/>
          <p:nvPr/>
        </p:nvSpPr>
        <p:spPr>
          <a:xfrm>
            <a:off x="6323717" y="3232922"/>
            <a:ext cx="567784" cy="338554"/>
          </a:xfrm>
          <a:prstGeom prst="rect">
            <a:avLst/>
          </a:prstGeom>
          <a:noFill/>
        </p:spPr>
        <p:txBody>
          <a:bodyPr wrap="none" rtlCol="0">
            <a:spAutoFit/>
          </a:bodyPr>
          <a:lstStyle/>
          <a:p>
            <a:r>
              <a:rPr lang="cs-CZ" sz="1600" dirty="0" smtClean="0">
                <a:latin typeface="Arial" panose="020B0604020202020204" pitchFamily="34" charset="0"/>
                <a:cs typeface="Arial" panose="020B0604020202020204" pitchFamily="34" charset="0"/>
              </a:rPr>
              <a:t>CO</a:t>
            </a:r>
            <a:r>
              <a:rPr lang="cs-CZ" sz="1600" baseline="-25000" dirty="0" smtClean="0">
                <a:latin typeface="Arial" panose="020B0604020202020204" pitchFamily="34" charset="0"/>
                <a:cs typeface="Arial" panose="020B0604020202020204" pitchFamily="34" charset="0"/>
              </a:rPr>
              <a:t>2</a:t>
            </a:r>
            <a:endParaRPr lang="cs-CZ" sz="1600" baseline="-25000" dirty="0">
              <a:latin typeface="Arial" panose="020B0604020202020204" pitchFamily="34" charset="0"/>
              <a:cs typeface="Arial" panose="020B0604020202020204" pitchFamily="34" charset="0"/>
            </a:endParaRPr>
          </a:p>
        </p:txBody>
      </p:sp>
      <p:pic>
        <p:nvPicPr>
          <p:cNvPr id="29" name="Obrázek 2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60202" y="2482481"/>
            <a:ext cx="1738554" cy="2324540"/>
          </a:xfrm>
          <a:prstGeom prst="rect">
            <a:avLst/>
          </a:prstGeom>
        </p:spPr>
      </p:pic>
      <p:sp>
        <p:nvSpPr>
          <p:cNvPr id="31" name="TextovéPole 30"/>
          <p:cNvSpPr txBox="1"/>
          <p:nvPr/>
        </p:nvSpPr>
        <p:spPr>
          <a:xfrm>
            <a:off x="3531943" y="3094209"/>
            <a:ext cx="824265" cy="1569660"/>
          </a:xfrm>
          <a:prstGeom prst="rect">
            <a:avLst/>
          </a:prstGeom>
          <a:noFill/>
        </p:spPr>
        <p:txBody>
          <a:bodyPr wrap="none" rtlCol="0">
            <a:spAutoFit/>
          </a:bodyPr>
          <a:lstStyle/>
          <a:p>
            <a:r>
              <a:rPr lang="cs-CZ" sz="9600" dirty="0" smtClean="0"/>
              <a:t>X</a:t>
            </a:r>
            <a:endParaRPr lang="cs-CZ" sz="9600" dirty="0"/>
          </a:p>
        </p:txBody>
      </p:sp>
      <p:pic>
        <p:nvPicPr>
          <p:cNvPr id="32" name="Obrázek 3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flipH="1">
            <a:off x="4647587" y="2319216"/>
            <a:ext cx="1279589" cy="913706"/>
          </a:xfrm>
          <a:prstGeom prst="rect">
            <a:avLst/>
          </a:prstGeom>
        </p:spPr>
      </p:pic>
      <p:pic>
        <p:nvPicPr>
          <p:cNvPr id="34" name="Obrázek 3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444208" y="4373327"/>
            <a:ext cx="1751424" cy="1359929"/>
          </a:xfrm>
          <a:prstGeom prst="rect">
            <a:avLst/>
          </a:prstGeom>
        </p:spPr>
      </p:pic>
      <p:sp>
        <p:nvSpPr>
          <p:cNvPr id="25" name="Oblouk 24"/>
          <p:cNvSpPr/>
          <p:nvPr/>
        </p:nvSpPr>
        <p:spPr>
          <a:xfrm rot="3886251" flipH="1">
            <a:off x="4524246" y="4387145"/>
            <a:ext cx="3876310" cy="839752"/>
          </a:xfrm>
          <a:prstGeom prst="arc">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9" name="TextovéPole 38"/>
          <p:cNvSpPr txBox="1"/>
          <p:nvPr/>
        </p:nvSpPr>
        <p:spPr>
          <a:xfrm>
            <a:off x="341813" y="116632"/>
            <a:ext cx="4878259" cy="646331"/>
          </a:xfrm>
          <a:prstGeom prst="rect">
            <a:avLst/>
          </a:prstGeom>
          <a:noFill/>
        </p:spPr>
        <p:txBody>
          <a:bodyPr wrap="none" rtlCol="0">
            <a:spAutoFit/>
          </a:bodyPr>
          <a:lstStyle/>
          <a:p>
            <a:r>
              <a:rPr lang="cs-CZ" sz="3600" dirty="0" smtClean="0">
                <a:latin typeface="Arial" panose="020B0604020202020204" pitchFamily="34" charset="0"/>
                <a:cs typeface="Arial" panose="020B0604020202020204" pitchFamily="34" charset="0"/>
              </a:rPr>
              <a:t>Co je a co není signál?</a:t>
            </a:r>
            <a:endParaRPr lang="cs-CZ" sz="3600" dirty="0">
              <a:latin typeface="Arial" panose="020B0604020202020204" pitchFamily="34" charset="0"/>
              <a:cs typeface="Arial" panose="020B0604020202020204" pitchFamily="34" charset="0"/>
            </a:endParaRPr>
          </a:p>
        </p:txBody>
      </p:sp>
      <p:sp>
        <p:nvSpPr>
          <p:cNvPr id="4" name="TextovéPole 3"/>
          <p:cNvSpPr txBox="1"/>
          <p:nvPr/>
        </p:nvSpPr>
        <p:spPr>
          <a:xfrm>
            <a:off x="323528" y="4820959"/>
            <a:ext cx="3112718" cy="1200329"/>
          </a:xfrm>
          <a:prstGeom prst="rect">
            <a:avLst/>
          </a:prstGeom>
          <a:noFill/>
        </p:spPr>
        <p:txBody>
          <a:bodyPr wrap="square" rtlCol="0">
            <a:spAutoFit/>
          </a:bodyPr>
          <a:lstStyle/>
          <a:p>
            <a:r>
              <a:rPr lang="cs-CZ" dirty="0" smtClean="0"/>
              <a:t>ruměnice; výrazné zbarvení upozorňuje predátora na jedovatost kořisti a slouží k jeho odrazení</a:t>
            </a:r>
            <a:endParaRPr lang="cs-CZ" dirty="0"/>
          </a:p>
        </p:txBody>
      </p:sp>
      <p:sp>
        <p:nvSpPr>
          <p:cNvPr id="41" name="TextovéPole 40"/>
          <p:cNvSpPr txBox="1"/>
          <p:nvPr/>
        </p:nvSpPr>
        <p:spPr>
          <a:xfrm>
            <a:off x="5636963" y="5753253"/>
            <a:ext cx="3003413" cy="646331"/>
          </a:xfrm>
          <a:prstGeom prst="rect">
            <a:avLst/>
          </a:prstGeom>
          <a:noFill/>
        </p:spPr>
        <p:txBody>
          <a:bodyPr wrap="square" rtlCol="0">
            <a:spAutoFit/>
          </a:bodyPr>
          <a:lstStyle/>
          <a:p>
            <a:r>
              <a:rPr lang="cs-CZ" dirty="0"/>
              <a:t>k</a:t>
            </a:r>
            <a:r>
              <a:rPr lang="cs-CZ" dirty="0" smtClean="0"/>
              <a:t>omár vyhledává hostitele podle gradientu CO</a:t>
            </a:r>
            <a:r>
              <a:rPr lang="cs-CZ" baseline="-25000" dirty="0"/>
              <a:t>2</a:t>
            </a:r>
            <a:endParaRPr lang="cs-CZ" dirty="0"/>
          </a:p>
        </p:txBody>
      </p:sp>
      <p:cxnSp>
        <p:nvCxnSpPr>
          <p:cNvPr id="44" name="Přímá spojnice 43"/>
          <p:cNvCxnSpPr/>
          <p:nvPr/>
        </p:nvCxnSpPr>
        <p:spPr>
          <a:xfrm>
            <a:off x="-36512" y="808832"/>
            <a:ext cx="5320939" cy="0"/>
          </a:xfrm>
          <a:prstGeom prst="line">
            <a:avLst/>
          </a:prstGeom>
          <a:ln w="28575">
            <a:solidFill>
              <a:srgbClr val="083C98"/>
            </a:solidFill>
          </a:ln>
        </p:spPr>
        <p:style>
          <a:lnRef idx="1">
            <a:schemeClr val="accent1"/>
          </a:lnRef>
          <a:fillRef idx="0">
            <a:schemeClr val="accent1"/>
          </a:fillRef>
          <a:effectRef idx="0">
            <a:schemeClr val="accent1"/>
          </a:effectRef>
          <a:fontRef idx="minor">
            <a:schemeClr val="tx1"/>
          </a:fontRef>
        </p:style>
      </p:cxnSp>
      <p:pic>
        <p:nvPicPr>
          <p:cNvPr id="45"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440202" y="-27384"/>
            <a:ext cx="3740310" cy="7397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39135999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339752" y="156563"/>
            <a:ext cx="881973" cy="523220"/>
          </a:xfrm>
          <a:prstGeom prst="rect">
            <a:avLst/>
          </a:prstGeom>
          <a:noFill/>
        </p:spPr>
        <p:txBody>
          <a:bodyPr wrap="none" rtlCol="0">
            <a:spAutoFit/>
          </a:bodyPr>
          <a:lstStyle/>
          <a:p>
            <a:r>
              <a:rPr lang="cs-CZ" sz="2800" dirty="0"/>
              <a:t>K</a:t>
            </a:r>
            <a:r>
              <a:rPr lang="cs-CZ" sz="2800" dirty="0" smtClean="0"/>
              <a:t>víz</a:t>
            </a:r>
            <a:endParaRPr lang="cs-CZ" sz="2800" dirty="0"/>
          </a:p>
        </p:txBody>
      </p:sp>
      <p:pic>
        <p:nvPicPr>
          <p:cNvPr id="5"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40202" y="-27384"/>
            <a:ext cx="3740310" cy="7397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6" name="TextovéPole 5"/>
          <p:cNvSpPr txBox="1"/>
          <p:nvPr/>
        </p:nvSpPr>
        <p:spPr>
          <a:xfrm>
            <a:off x="323529" y="1365554"/>
            <a:ext cx="7848872" cy="461665"/>
          </a:xfrm>
          <a:prstGeom prst="rect">
            <a:avLst/>
          </a:prstGeom>
          <a:noFill/>
        </p:spPr>
        <p:txBody>
          <a:bodyPr wrap="square" rtlCol="0">
            <a:spAutoFit/>
          </a:bodyPr>
          <a:lstStyle/>
          <a:p>
            <a:r>
              <a:rPr lang="cs-CZ" sz="2400" dirty="0"/>
              <a:t>2</a:t>
            </a:r>
            <a:r>
              <a:rPr lang="cs-CZ" sz="2400" dirty="0" smtClean="0"/>
              <a:t>.  Co je to ritualizace?  </a:t>
            </a:r>
            <a:endParaRPr lang="cs-CZ" sz="2400" dirty="0"/>
          </a:p>
        </p:txBody>
      </p:sp>
      <p:sp>
        <p:nvSpPr>
          <p:cNvPr id="7" name="TextovéPole 6"/>
          <p:cNvSpPr txBox="1"/>
          <p:nvPr/>
        </p:nvSpPr>
        <p:spPr>
          <a:xfrm>
            <a:off x="329984" y="2636912"/>
            <a:ext cx="7848872" cy="3046988"/>
          </a:xfrm>
          <a:prstGeom prst="rect">
            <a:avLst/>
          </a:prstGeom>
          <a:noFill/>
        </p:spPr>
        <p:txBody>
          <a:bodyPr wrap="square" rtlCol="0">
            <a:spAutoFit/>
          </a:bodyPr>
          <a:lstStyle/>
          <a:p>
            <a:pPr marL="457200" indent="-457200">
              <a:buAutoNum type="alphaLcParenR"/>
            </a:pPr>
            <a:r>
              <a:rPr lang="cs-CZ" sz="2400" dirty="0">
                <a:solidFill>
                  <a:schemeClr val="bg1">
                    <a:lumMod val="50000"/>
                  </a:schemeClr>
                </a:solidFill>
              </a:rPr>
              <a:t>v</a:t>
            </a:r>
            <a:r>
              <a:rPr lang="cs-CZ" sz="2400" dirty="0" smtClean="0">
                <a:solidFill>
                  <a:schemeClr val="bg1">
                    <a:lumMod val="50000"/>
                  </a:schemeClr>
                </a:solidFill>
              </a:rPr>
              <a:t>zájemné čištění peří u kachen</a:t>
            </a:r>
          </a:p>
          <a:p>
            <a:pPr marL="457200" indent="-457200">
              <a:buAutoNum type="alphaLcParenR"/>
            </a:pPr>
            <a:endParaRPr lang="cs-CZ" sz="2400" dirty="0">
              <a:solidFill>
                <a:schemeClr val="bg1">
                  <a:lumMod val="50000"/>
                </a:schemeClr>
              </a:solidFill>
            </a:endParaRPr>
          </a:p>
          <a:p>
            <a:pPr marL="457200" indent="-457200">
              <a:buAutoNum type="alphaLcParenR"/>
            </a:pPr>
            <a:r>
              <a:rPr lang="cs-CZ" sz="2400" dirty="0">
                <a:solidFill>
                  <a:schemeClr val="bg1">
                    <a:lumMod val="50000"/>
                  </a:schemeClr>
                </a:solidFill>
              </a:rPr>
              <a:t>p</a:t>
            </a:r>
            <a:r>
              <a:rPr lang="cs-CZ" sz="2400" dirty="0" smtClean="0">
                <a:solidFill>
                  <a:schemeClr val="bg1">
                    <a:lumMod val="50000"/>
                  </a:schemeClr>
                </a:solidFill>
              </a:rPr>
              <a:t>ravidelná obnova pachových značek vymezujících teritorium</a:t>
            </a:r>
          </a:p>
          <a:p>
            <a:pPr marL="457200" indent="-457200">
              <a:buAutoNum type="alphaLcParenR"/>
            </a:pPr>
            <a:endParaRPr lang="cs-CZ" sz="2400" dirty="0" smtClean="0"/>
          </a:p>
          <a:p>
            <a:pPr marL="457200" indent="-457200">
              <a:buAutoNum type="alphaLcParenR"/>
            </a:pPr>
            <a:r>
              <a:rPr lang="cs-CZ" sz="2400" dirty="0" smtClean="0"/>
              <a:t>projevy živočichů </a:t>
            </a:r>
            <a:r>
              <a:rPr lang="cs-CZ" sz="2400" dirty="0"/>
              <a:t>sloužící k dorozumívání, vzniklé fylogenetickou přeměnou </a:t>
            </a:r>
            <a:r>
              <a:rPr lang="cs-CZ" sz="2400" dirty="0" smtClean="0"/>
              <a:t>původní </a:t>
            </a:r>
            <a:r>
              <a:rPr lang="cs-CZ" sz="2400" dirty="0"/>
              <a:t>biologické funkce ve funkci komunikační </a:t>
            </a:r>
          </a:p>
        </p:txBody>
      </p:sp>
    </p:spTree>
    <p:extLst>
      <p:ext uri="{BB962C8B-B14F-4D97-AF65-F5344CB8AC3E}">
        <p14:creationId xmlns:p14="http://schemas.microsoft.com/office/powerpoint/2010/main" xmlns="" val="35827234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339752" y="156563"/>
            <a:ext cx="881973" cy="523220"/>
          </a:xfrm>
          <a:prstGeom prst="rect">
            <a:avLst/>
          </a:prstGeom>
          <a:noFill/>
        </p:spPr>
        <p:txBody>
          <a:bodyPr wrap="none" rtlCol="0">
            <a:spAutoFit/>
          </a:bodyPr>
          <a:lstStyle/>
          <a:p>
            <a:r>
              <a:rPr lang="cs-CZ" sz="2800" dirty="0"/>
              <a:t>K</a:t>
            </a:r>
            <a:r>
              <a:rPr lang="cs-CZ" sz="2800" dirty="0" smtClean="0"/>
              <a:t>víz</a:t>
            </a:r>
            <a:endParaRPr lang="cs-CZ" sz="2800" dirty="0"/>
          </a:p>
        </p:txBody>
      </p:sp>
      <p:pic>
        <p:nvPicPr>
          <p:cNvPr id="5"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40202" y="-27384"/>
            <a:ext cx="3740310" cy="7397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6" name="TextovéPole 5"/>
          <p:cNvSpPr txBox="1"/>
          <p:nvPr/>
        </p:nvSpPr>
        <p:spPr>
          <a:xfrm>
            <a:off x="323529" y="1365554"/>
            <a:ext cx="7848872" cy="461665"/>
          </a:xfrm>
          <a:prstGeom prst="rect">
            <a:avLst/>
          </a:prstGeom>
          <a:noFill/>
        </p:spPr>
        <p:txBody>
          <a:bodyPr wrap="square" rtlCol="0">
            <a:spAutoFit/>
          </a:bodyPr>
          <a:lstStyle/>
          <a:p>
            <a:r>
              <a:rPr lang="cs-CZ" sz="2400" dirty="0" smtClean="0"/>
              <a:t>3. Který z typů signálu není většinou používán v noci? </a:t>
            </a:r>
            <a:endParaRPr lang="cs-CZ" sz="2400" dirty="0"/>
          </a:p>
        </p:txBody>
      </p:sp>
      <p:sp>
        <p:nvSpPr>
          <p:cNvPr id="7" name="TextovéPole 6"/>
          <p:cNvSpPr txBox="1"/>
          <p:nvPr/>
        </p:nvSpPr>
        <p:spPr>
          <a:xfrm>
            <a:off x="329984" y="2636912"/>
            <a:ext cx="7848872" cy="1938992"/>
          </a:xfrm>
          <a:prstGeom prst="rect">
            <a:avLst/>
          </a:prstGeom>
          <a:noFill/>
        </p:spPr>
        <p:txBody>
          <a:bodyPr wrap="square" rtlCol="0">
            <a:spAutoFit/>
          </a:bodyPr>
          <a:lstStyle/>
          <a:p>
            <a:pPr marL="457200" indent="-457200">
              <a:buAutoNum type="alphaLcParenR"/>
            </a:pPr>
            <a:r>
              <a:rPr lang="cs-CZ" sz="2400" dirty="0" smtClean="0"/>
              <a:t>dotykový</a:t>
            </a:r>
          </a:p>
          <a:p>
            <a:pPr marL="457200" indent="-457200">
              <a:buAutoNum type="alphaLcParenR"/>
            </a:pPr>
            <a:endParaRPr lang="cs-CZ" sz="2400" dirty="0"/>
          </a:p>
          <a:p>
            <a:pPr marL="457200" indent="-457200">
              <a:buAutoNum type="alphaLcParenR"/>
            </a:pPr>
            <a:r>
              <a:rPr lang="cs-CZ" sz="2400" dirty="0" smtClean="0"/>
              <a:t>echolokace</a:t>
            </a:r>
          </a:p>
          <a:p>
            <a:pPr marL="457200" indent="-457200">
              <a:buAutoNum type="alphaLcParenR"/>
            </a:pPr>
            <a:endParaRPr lang="cs-CZ" sz="2400" dirty="0" smtClean="0"/>
          </a:p>
          <a:p>
            <a:pPr marL="457200" indent="-457200">
              <a:buAutoNum type="alphaLcParenR"/>
            </a:pPr>
            <a:r>
              <a:rPr lang="cs-CZ" sz="2400" dirty="0" smtClean="0"/>
              <a:t>vizuální</a:t>
            </a:r>
            <a:r>
              <a:rPr lang="cs-CZ" sz="2400" dirty="0"/>
              <a:t> </a:t>
            </a:r>
          </a:p>
        </p:txBody>
      </p:sp>
    </p:spTree>
    <p:extLst>
      <p:ext uri="{BB962C8B-B14F-4D97-AF65-F5344CB8AC3E}">
        <p14:creationId xmlns:p14="http://schemas.microsoft.com/office/powerpoint/2010/main" xmlns="" val="41155950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339752" y="156563"/>
            <a:ext cx="881973" cy="523220"/>
          </a:xfrm>
          <a:prstGeom prst="rect">
            <a:avLst/>
          </a:prstGeom>
          <a:noFill/>
        </p:spPr>
        <p:txBody>
          <a:bodyPr wrap="none" rtlCol="0">
            <a:spAutoFit/>
          </a:bodyPr>
          <a:lstStyle/>
          <a:p>
            <a:r>
              <a:rPr lang="cs-CZ" sz="2800" dirty="0"/>
              <a:t>K</a:t>
            </a:r>
            <a:r>
              <a:rPr lang="cs-CZ" sz="2800" dirty="0" smtClean="0"/>
              <a:t>víz</a:t>
            </a:r>
            <a:endParaRPr lang="cs-CZ" sz="2800" dirty="0"/>
          </a:p>
        </p:txBody>
      </p:sp>
      <p:pic>
        <p:nvPicPr>
          <p:cNvPr id="5"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40202" y="-27384"/>
            <a:ext cx="3740310" cy="7397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6" name="TextovéPole 5"/>
          <p:cNvSpPr txBox="1"/>
          <p:nvPr/>
        </p:nvSpPr>
        <p:spPr>
          <a:xfrm>
            <a:off x="323529" y="1365554"/>
            <a:ext cx="7848872" cy="461665"/>
          </a:xfrm>
          <a:prstGeom prst="rect">
            <a:avLst/>
          </a:prstGeom>
          <a:noFill/>
        </p:spPr>
        <p:txBody>
          <a:bodyPr wrap="square" rtlCol="0">
            <a:spAutoFit/>
          </a:bodyPr>
          <a:lstStyle/>
          <a:p>
            <a:r>
              <a:rPr lang="cs-CZ" sz="2400" dirty="0" smtClean="0"/>
              <a:t>3. Který z typů signálu není většinou používán v noci? </a:t>
            </a:r>
            <a:endParaRPr lang="cs-CZ" sz="2400" dirty="0"/>
          </a:p>
        </p:txBody>
      </p:sp>
      <p:sp>
        <p:nvSpPr>
          <p:cNvPr id="7" name="TextovéPole 6"/>
          <p:cNvSpPr txBox="1"/>
          <p:nvPr/>
        </p:nvSpPr>
        <p:spPr>
          <a:xfrm>
            <a:off x="329984" y="2636912"/>
            <a:ext cx="7848872" cy="1938992"/>
          </a:xfrm>
          <a:prstGeom prst="rect">
            <a:avLst/>
          </a:prstGeom>
          <a:noFill/>
        </p:spPr>
        <p:txBody>
          <a:bodyPr wrap="square" rtlCol="0">
            <a:spAutoFit/>
          </a:bodyPr>
          <a:lstStyle/>
          <a:p>
            <a:pPr marL="457200" indent="-457200">
              <a:buAutoNum type="alphaLcParenR"/>
            </a:pPr>
            <a:r>
              <a:rPr lang="cs-CZ" sz="2400" dirty="0" smtClean="0">
                <a:solidFill>
                  <a:schemeClr val="bg1">
                    <a:lumMod val="50000"/>
                  </a:schemeClr>
                </a:solidFill>
              </a:rPr>
              <a:t>dotykový</a:t>
            </a:r>
          </a:p>
          <a:p>
            <a:pPr marL="457200" indent="-457200">
              <a:buAutoNum type="alphaLcParenR"/>
            </a:pPr>
            <a:endParaRPr lang="cs-CZ" sz="2400" dirty="0">
              <a:solidFill>
                <a:schemeClr val="bg1">
                  <a:lumMod val="50000"/>
                </a:schemeClr>
              </a:solidFill>
            </a:endParaRPr>
          </a:p>
          <a:p>
            <a:pPr marL="457200" indent="-457200">
              <a:buAutoNum type="alphaLcParenR"/>
            </a:pPr>
            <a:r>
              <a:rPr lang="cs-CZ" sz="2400" dirty="0" smtClean="0">
                <a:solidFill>
                  <a:schemeClr val="bg1">
                    <a:lumMod val="50000"/>
                  </a:schemeClr>
                </a:solidFill>
              </a:rPr>
              <a:t>echolokace</a:t>
            </a:r>
          </a:p>
          <a:p>
            <a:pPr marL="457200" indent="-457200">
              <a:buAutoNum type="alphaLcParenR"/>
            </a:pPr>
            <a:endParaRPr lang="cs-CZ" sz="2400" dirty="0" smtClean="0"/>
          </a:p>
          <a:p>
            <a:pPr marL="457200" indent="-457200">
              <a:buAutoNum type="alphaLcParenR"/>
            </a:pPr>
            <a:r>
              <a:rPr lang="cs-CZ" sz="2400" dirty="0" smtClean="0"/>
              <a:t>vizuální</a:t>
            </a:r>
            <a:r>
              <a:rPr lang="cs-CZ" sz="2400" dirty="0"/>
              <a:t> </a:t>
            </a:r>
          </a:p>
        </p:txBody>
      </p:sp>
    </p:spTree>
    <p:extLst>
      <p:ext uri="{BB962C8B-B14F-4D97-AF65-F5344CB8AC3E}">
        <p14:creationId xmlns:p14="http://schemas.microsoft.com/office/powerpoint/2010/main" xmlns="" val="24238021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339752" y="156563"/>
            <a:ext cx="881973" cy="523220"/>
          </a:xfrm>
          <a:prstGeom prst="rect">
            <a:avLst/>
          </a:prstGeom>
          <a:noFill/>
        </p:spPr>
        <p:txBody>
          <a:bodyPr wrap="none" rtlCol="0">
            <a:spAutoFit/>
          </a:bodyPr>
          <a:lstStyle/>
          <a:p>
            <a:r>
              <a:rPr lang="cs-CZ" sz="2800" dirty="0"/>
              <a:t>K</a:t>
            </a:r>
            <a:r>
              <a:rPr lang="cs-CZ" sz="2800" dirty="0" smtClean="0"/>
              <a:t>víz</a:t>
            </a:r>
            <a:endParaRPr lang="cs-CZ" sz="2800" dirty="0"/>
          </a:p>
        </p:txBody>
      </p:sp>
      <p:pic>
        <p:nvPicPr>
          <p:cNvPr id="5"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40202" y="-27384"/>
            <a:ext cx="3740310" cy="7397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6" name="TextovéPole 5"/>
          <p:cNvSpPr txBox="1"/>
          <p:nvPr/>
        </p:nvSpPr>
        <p:spPr>
          <a:xfrm>
            <a:off x="323529" y="1365554"/>
            <a:ext cx="7848872" cy="461665"/>
          </a:xfrm>
          <a:prstGeom prst="rect">
            <a:avLst/>
          </a:prstGeom>
          <a:noFill/>
        </p:spPr>
        <p:txBody>
          <a:bodyPr wrap="square" rtlCol="0">
            <a:spAutoFit/>
          </a:bodyPr>
          <a:lstStyle/>
          <a:p>
            <a:r>
              <a:rPr lang="cs-CZ" sz="2400" dirty="0"/>
              <a:t>4</a:t>
            </a:r>
            <a:r>
              <a:rPr lang="cs-CZ" sz="2400" dirty="0" smtClean="0"/>
              <a:t>. Jakou funkci má tzv. včelí tanec? </a:t>
            </a:r>
            <a:endParaRPr lang="cs-CZ" sz="2400" dirty="0"/>
          </a:p>
        </p:txBody>
      </p:sp>
      <p:sp>
        <p:nvSpPr>
          <p:cNvPr id="7" name="TextovéPole 6"/>
          <p:cNvSpPr txBox="1"/>
          <p:nvPr/>
        </p:nvSpPr>
        <p:spPr>
          <a:xfrm>
            <a:off x="329984" y="2636912"/>
            <a:ext cx="7848872" cy="2677656"/>
          </a:xfrm>
          <a:prstGeom prst="rect">
            <a:avLst/>
          </a:prstGeom>
          <a:noFill/>
        </p:spPr>
        <p:txBody>
          <a:bodyPr wrap="square" rtlCol="0">
            <a:spAutoFit/>
          </a:bodyPr>
          <a:lstStyle/>
          <a:p>
            <a:pPr marL="457200" indent="-457200">
              <a:buAutoNum type="alphaLcParenR"/>
            </a:pPr>
            <a:r>
              <a:rPr lang="cs-CZ" sz="2400" dirty="0"/>
              <a:t>j</a:t>
            </a:r>
            <a:r>
              <a:rPr lang="cs-CZ" sz="2400" dirty="0" smtClean="0"/>
              <a:t>edná se o namlouvací tanec</a:t>
            </a:r>
          </a:p>
          <a:p>
            <a:pPr marL="457200" indent="-457200">
              <a:buAutoNum type="alphaLcParenR"/>
            </a:pPr>
            <a:endParaRPr lang="cs-CZ" sz="2400" dirty="0"/>
          </a:p>
          <a:p>
            <a:pPr marL="457200" indent="-457200">
              <a:buAutoNum type="alphaLcParenR"/>
            </a:pPr>
            <a:r>
              <a:rPr lang="cs-CZ" sz="2400" dirty="0"/>
              <a:t>s</a:t>
            </a:r>
            <a:r>
              <a:rPr lang="cs-CZ" sz="2400" dirty="0" smtClean="0"/>
              <a:t>louží k předání informací o nalezeném zdroji potravy</a:t>
            </a:r>
          </a:p>
          <a:p>
            <a:pPr marL="457200" indent="-457200">
              <a:buAutoNum type="alphaLcParenR"/>
            </a:pPr>
            <a:endParaRPr lang="cs-CZ" sz="2400" dirty="0" smtClean="0"/>
          </a:p>
          <a:p>
            <a:pPr marL="457200" indent="-457200">
              <a:buAutoNum type="alphaLcParenR"/>
            </a:pPr>
            <a:r>
              <a:rPr lang="cs-CZ" sz="2400" dirty="0"/>
              <a:t> </a:t>
            </a:r>
            <a:r>
              <a:rPr lang="cs-CZ" sz="2400" dirty="0" smtClean="0"/>
              <a:t>jedná se o ritualizované chování včel při ohrožení úlu</a:t>
            </a:r>
            <a:endParaRPr lang="cs-CZ" sz="2400" dirty="0"/>
          </a:p>
        </p:txBody>
      </p:sp>
    </p:spTree>
    <p:extLst>
      <p:ext uri="{BB962C8B-B14F-4D97-AF65-F5344CB8AC3E}">
        <p14:creationId xmlns:p14="http://schemas.microsoft.com/office/powerpoint/2010/main" xmlns="" val="9387197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339752" y="156563"/>
            <a:ext cx="881973" cy="523220"/>
          </a:xfrm>
          <a:prstGeom prst="rect">
            <a:avLst/>
          </a:prstGeom>
          <a:noFill/>
        </p:spPr>
        <p:txBody>
          <a:bodyPr wrap="none" rtlCol="0">
            <a:spAutoFit/>
          </a:bodyPr>
          <a:lstStyle/>
          <a:p>
            <a:r>
              <a:rPr lang="cs-CZ" sz="2800" dirty="0"/>
              <a:t>K</a:t>
            </a:r>
            <a:r>
              <a:rPr lang="cs-CZ" sz="2800" dirty="0" smtClean="0"/>
              <a:t>víz</a:t>
            </a:r>
            <a:endParaRPr lang="cs-CZ" sz="2800" dirty="0"/>
          </a:p>
        </p:txBody>
      </p:sp>
      <p:pic>
        <p:nvPicPr>
          <p:cNvPr id="5"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40202" y="-27384"/>
            <a:ext cx="3740310" cy="7397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6" name="TextovéPole 5"/>
          <p:cNvSpPr txBox="1"/>
          <p:nvPr/>
        </p:nvSpPr>
        <p:spPr>
          <a:xfrm>
            <a:off x="323529" y="1365554"/>
            <a:ext cx="7848872" cy="461665"/>
          </a:xfrm>
          <a:prstGeom prst="rect">
            <a:avLst/>
          </a:prstGeom>
          <a:noFill/>
        </p:spPr>
        <p:txBody>
          <a:bodyPr wrap="square" rtlCol="0">
            <a:spAutoFit/>
          </a:bodyPr>
          <a:lstStyle/>
          <a:p>
            <a:r>
              <a:rPr lang="cs-CZ" sz="2400" dirty="0"/>
              <a:t>4</a:t>
            </a:r>
            <a:r>
              <a:rPr lang="cs-CZ" sz="2400" dirty="0" smtClean="0"/>
              <a:t>. Jakou funkci má tzv. včelí tanec? </a:t>
            </a:r>
            <a:endParaRPr lang="cs-CZ" sz="2400" dirty="0"/>
          </a:p>
        </p:txBody>
      </p:sp>
      <p:sp>
        <p:nvSpPr>
          <p:cNvPr id="7" name="TextovéPole 6"/>
          <p:cNvSpPr txBox="1"/>
          <p:nvPr/>
        </p:nvSpPr>
        <p:spPr>
          <a:xfrm>
            <a:off x="329984" y="2636912"/>
            <a:ext cx="7848872" cy="2677656"/>
          </a:xfrm>
          <a:prstGeom prst="rect">
            <a:avLst/>
          </a:prstGeom>
          <a:noFill/>
        </p:spPr>
        <p:txBody>
          <a:bodyPr wrap="square" rtlCol="0">
            <a:spAutoFit/>
          </a:bodyPr>
          <a:lstStyle/>
          <a:p>
            <a:pPr marL="457200" indent="-457200">
              <a:buAutoNum type="alphaLcParenR"/>
            </a:pPr>
            <a:r>
              <a:rPr lang="cs-CZ" sz="2400" dirty="0">
                <a:solidFill>
                  <a:schemeClr val="bg1">
                    <a:lumMod val="50000"/>
                  </a:schemeClr>
                </a:solidFill>
              </a:rPr>
              <a:t>j</a:t>
            </a:r>
            <a:r>
              <a:rPr lang="cs-CZ" sz="2400" dirty="0" smtClean="0">
                <a:solidFill>
                  <a:schemeClr val="bg1">
                    <a:lumMod val="50000"/>
                  </a:schemeClr>
                </a:solidFill>
              </a:rPr>
              <a:t>edná se o namlouvací tanec</a:t>
            </a:r>
          </a:p>
          <a:p>
            <a:pPr marL="457200" indent="-457200">
              <a:buAutoNum type="alphaLcParenR"/>
            </a:pPr>
            <a:endParaRPr lang="cs-CZ" sz="2400" dirty="0"/>
          </a:p>
          <a:p>
            <a:pPr marL="457200" indent="-457200">
              <a:buAutoNum type="alphaLcParenR"/>
            </a:pPr>
            <a:r>
              <a:rPr lang="cs-CZ" sz="2400" dirty="0"/>
              <a:t>s</a:t>
            </a:r>
            <a:r>
              <a:rPr lang="cs-CZ" sz="2400" dirty="0" smtClean="0"/>
              <a:t>louží k předání informací o nalezeném zdroji potravy</a:t>
            </a:r>
          </a:p>
          <a:p>
            <a:pPr marL="457200" indent="-457200">
              <a:buAutoNum type="alphaLcParenR"/>
            </a:pPr>
            <a:endParaRPr lang="cs-CZ" sz="2400" dirty="0" smtClean="0"/>
          </a:p>
          <a:p>
            <a:pPr marL="457200" indent="-457200">
              <a:buAutoNum type="alphaLcParenR"/>
            </a:pPr>
            <a:r>
              <a:rPr lang="cs-CZ" sz="2400" dirty="0"/>
              <a:t> </a:t>
            </a:r>
            <a:r>
              <a:rPr lang="cs-CZ" sz="2400" dirty="0" smtClean="0">
                <a:solidFill>
                  <a:schemeClr val="bg1">
                    <a:lumMod val="50000"/>
                  </a:schemeClr>
                </a:solidFill>
              </a:rPr>
              <a:t>jedná se o ritualizované chování včel při ohrožení úlu</a:t>
            </a:r>
            <a:endParaRPr lang="cs-CZ" sz="2400" dirty="0">
              <a:solidFill>
                <a:schemeClr val="bg1">
                  <a:lumMod val="50000"/>
                </a:schemeClr>
              </a:solidFill>
            </a:endParaRPr>
          </a:p>
        </p:txBody>
      </p:sp>
    </p:spTree>
    <p:extLst>
      <p:ext uri="{BB962C8B-B14F-4D97-AF65-F5344CB8AC3E}">
        <p14:creationId xmlns:p14="http://schemas.microsoft.com/office/powerpoint/2010/main" xmlns="" val="5361938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339752" y="156563"/>
            <a:ext cx="881973" cy="523220"/>
          </a:xfrm>
          <a:prstGeom prst="rect">
            <a:avLst/>
          </a:prstGeom>
          <a:noFill/>
        </p:spPr>
        <p:txBody>
          <a:bodyPr wrap="none" rtlCol="0">
            <a:spAutoFit/>
          </a:bodyPr>
          <a:lstStyle/>
          <a:p>
            <a:r>
              <a:rPr lang="cs-CZ" sz="2800" dirty="0"/>
              <a:t>K</a:t>
            </a:r>
            <a:r>
              <a:rPr lang="cs-CZ" sz="2800" dirty="0" smtClean="0"/>
              <a:t>víz</a:t>
            </a:r>
            <a:endParaRPr lang="cs-CZ" sz="2800" dirty="0"/>
          </a:p>
        </p:txBody>
      </p:sp>
      <p:pic>
        <p:nvPicPr>
          <p:cNvPr id="5"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40202" y="-27384"/>
            <a:ext cx="3740310" cy="7397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6" name="TextovéPole 5"/>
          <p:cNvSpPr txBox="1"/>
          <p:nvPr/>
        </p:nvSpPr>
        <p:spPr>
          <a:xfrm>
            <a:off x="323529" y="1365554"/>
            <a:ext cx="7848872" cy="830997"/>
          </a:xfrm>
          <a:prstGeom prst="rect">
            <a:avLst/>
          </a:prstGeom>
          <a:noFill/>
        </p:spPr>
        <p:txBody>
          <a:bodyPr wrap="square" rtlCol="0">
            <a:spAutoFit/>
          </a:bodyPr>
          <a:lstStyle/>
          <a:p>
            <a:r>
              <a:rPr lang="cs-CZ" sz="2400" dirty="0" smtClean="0"/>
              <a:t>5. Jak se nazývá sloučenina jejíž přeměnou při  </a:t>
            </a:r>
            <a:br>
              <a:rPr lang="cs-CZ" sz="2400" dirty="0" smtClean="0"/>
            </a:br>
            <a:r>
              <a:rPr lang="cs-CZ" sz="2400" dirty="0" smtClean="0"/>
              <a:t>     </a:t>
            </a:r>
            <a:r>
              <a:rPr lang="cs-CZ" sz="2400" dirty="0" err="1" smtClean="0"/>
              <a:t>biolumioniscenci</a:t>
            </a:r>
            <a:r>
              <a:rPr lang="cs-CZ" sz="2400" dirty="0" smtClean="0"/>
              <a:t> vzniká světlo? </a:t>
            </a:r>
            <a:endParaRPr lang="cs-CZ" sz="2400" dirty="0"/>
          </a:p>
        </p:txBody>
      </p:sp>
      <p:sp>
        <p:nvSpPr>
          <p:cNvPr id="7" name="TextovéPole 6"/>
          <p:cNvSpPr txBox="1"/>
          <p:nvPr/>
        </p:nvSpPr>
        <p:spPr>
          <a:xfrm>
            <a:off x="329984" y="2636912"/>
            <a:ext cx="7848872" cy="1938992"/>
          </a:xfrm>
          <a:prstGeom prst="rect">
            <a:avLst/>
          </a:prstGeom>
          <a:noFill/>
        </p:spPr>
        <p:txBody>
          <a:bodyPr wrap="square" rtlCol="0">
            <a:spAutoFit/>
          </a:bodyPr>
          <a:lstStyle/>
          <a:p>
            <a:pPr marL="457200" indent="-457200">
              <a:buAutoNum type="alphaLcParenR"/>
            </a:pPr>
            <a:r>
              <a:rPr lang="cs-CZ" sz="2400" dirty="0" err="1" smtClean="0"/>
              <a:t>luminol</a:t>
            </a:r>
            <a:endParaRPr lang="cs-CZ" sz="2400" dirty="0" smtClean="0"/>
          </a:p>
          <a:p>
            <a:pPr marL="457200" indent="-457200">
              <a:buAutoNum type="alphaLcParenR"/>
            </a:pPr>
            <a:endParaRPr lang="cs-CZ" sz="2400" dirty="0"/>
          </a:p>
          <a:p>
            <a:pPr marL="457200" indent="-457200">
              <a:buAutoNum type="alphaLcParenR"/>
            </a:pPr>
            <a:r>
              <a:rPr lang="cs-CZ" sz="2400" dirty="0" smtClean="0"/>
              <a:t>GFP</a:t>
            </a:r>
          </a:p>
          <a:p>
            <a:pPr marL="457200" indent="-457200">
              <a:buAutoNum type="alphaLcParenR"/>
            </a:pPr>
            <a:endParaRPr lang="cs-CZ" sz="2400" dirty="0" smtClean="0"/>
          </a:p>
          <a:p>
            <a:pPr marL="457200" indent="-457200">
              <a:buAutoNum type="alphaLcParenR"/>
            </a:pPr>
            <a:r>
              <a:rPr lang="cs-CZ" sz="2400" dirty="0" smtClean="0"/>
              <a:t>luciferin</a:t>
            </a:r>
            <a:endParaRPr lang="cs-CZ" sz="2400" dirty="0"/>
          </a:p>
        </p:txBody>
      </p:sp>
    </p:spTree>
    <p:extLst>
      <p:ext uri="{BB962C8B-B14F-4D97-AF65-F5344CB8AC3E}">
        <p14:creationId xmlns:p14="http://schemas.microsoft.com/office/powerpoint/2010/main" xmlns="" val="170446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339752" y="156563"/>
            <a:ext cx="881973" cy="523220"/>
          </a:xfrm>
          <a:prstGeom prst="rect">
            <a:avLst/>
          </a:prstGeom>
          <a:noFill/>
        </p:spPr>
        <p:txBody>
          <a:bodyPr wrap="none" rtlCol="0">
            <a:spAutoFit/>
          </a:bodyPr>
          <a:lstStyle/>
          <a:p>
            <a:r>
              <a:rPr lang="cs-CZ" sz="2800" dirty="0"/>
              <a:t>K</a:t>
            </a:r>
            <a:r>
              <a:rPr lang="cs-CZ" sz="2800" dirty="0" smtClean="0"/>
              <a:t>víz</a:t>
            </a:r>
            <a:endParaRPr lang="cs-CZ" sz="2800" dirty="0"/>
          </a:p>
        </p:txBody>
      </p:sp>
      <p:pic>
        <p:nvPicPr>
          <p:cNvPr id="5"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40202" y="-27384"/>
            <a:ext cx="3740310" cy="7397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6" name="TextovéPole 5"/>
          <p:cNvSpPr txBox="1"/>
          <p:nvPr/>
        </p:nvSpPr>
        <p:spPr>
          <a:xfrm>
            <a:off x="323529" y="1365554"/>
            <a:ext cx="7848872" cy="830997"/>
          </a:xfrm>
          <a:prstGeom prst="rect">
            <a:avLst/>
          </a:prstGeom>
          <a:noFill/>
        </p:spPr>
        <p:txBody>
          <a:bodyPr wrap="square" rtlCol="0">
            <a:spAutoFit/>
          </a:bodyPr>
          <a:lstStyle/>
          <a:p>
            <a:r>
              <a:rPr lang="cs-CZ" sz="2400" dirty="0" smtClean="0"/>
              <a:t>5. Jak se nazývá sloučenina jejíž přeměnou při  </a:t>
            </a:r>
            <a:br>
              <a:rPr lang="cs-CZ" sz="2400" dirty="0" smtClean="0"/>
            </a:br>
            <a:r>
              <a:rPr lang="cs-CZ" sz="2400" dirty="0" smtClean="0"/>
              <a:t>     </a:t>
            </a:r>
            <a:r>
              <a:rPr lang="cs-CZ" sz="2400" dirty="0" err="1" smtClean="0"/>
              <a:t>biolumioniscenci</a:t>
            </a:r>
            <a:r>
              <a:rPr lang="cs-CZ" sz="2400" dirty="0" smtClean="0"/>
              <a:t> vzniká světlo? </a:t>
            </a:r>
            <a:endParaRPr lang="cs-CZ" sz="2400" dirty="0"/>
          </a:p>
        </p:txBody>
      </p:sp>
      <p:sp>
        <p:nvSpPr>
          <p:cNvPr id="7" name="TextovéPole 6"/>
          <p:cNvSpPr txBox="1"/>
          <p:nvPr/>
        </p:nvSpPr>
        <p:spPr>
          <a:xfrm>
            <a:off x="329984" y="2636912"/>
            <a:ext cx="7848872" cy="1938992"/>
          </a:xfrm>
          <a:prstGeom prst="rect">
            <a:avLst/>
          </a:prstGeom>
          <a:noFill/>
        </p:spPr>
        <p:txBody>
          <a:bodyPr wrap="square" rtlCol="0">
            <a:spAutoFit/>
          </a:bodyPr>
          <a:lstStyle/>
          <a:p>
            <a:pPr marL="457200" indent="-457200">
              <a:buAutoNum type="alphaLcParenR"/>
            </a:pPr>
            <a:r>
              <a:rPr lang="cs-CZ" sz="2400" dirty="0" err="1" smtClean="0">
                <a:solidFill>
                  <a:schemeClr val="bg1">
                    <a:lumMod val="50000"/>
                  </a:schemeClr>
                </a:solidFill>
              </a:rPr>
              <a:t>luminol</a:t>
            </a:r>
            <a:endParaRPr lang="cs-CZ" sz="2400" dirty="0" smtClean="0">
              <a:solidFill>
                <a:schemeClr val="bg1">
                  <a:lumMod val="50000"/>
                </a:schemeClr>
              </a:solidFill>
            </a:endParaRPr>
          </a:p>
          <a:p>
            <a:pPr marL="457200" indent="-457200">
              <a:buAutoNum type="alphaLcParenR"/>
            </a:pPr>
            <a:endParaRPr lang="cs-CZ" sz="2400" dirty="0">
              <a:solidFill>
                <a:schemeClr val="bg1">
                  <a:lumMod val="50000"/>
                </a:schemeClr>
              </a:solidFill>
            </a:endParaRPr>
          </a:p>
          <a:p>
            <a:pPr marL="457200" indent="-457200">
              <a:buAutoNum type="alphaLcParenR"/>
            </a:pPr>
            <a:r>
              <a:rPr lang="cs-CZ" sz="2400" dirty="0" smtClean="0">
                <a:solidFill>
                  <a:schemeClr val="bg1">
                    <a:lumMod val="50000"/>
                  </a:schemeClr>
                </a:solidFill>
              </a:rPr>
              <a:t>GFP</a:t>
            </a:r>
          </a:p>
          <a:p>
            <a:pPr marL="457200" indent="-457200">
              <a:buAutoNum type="alphaLcParenR"/>
            </a:pPr>
            <a:endParaRPr lang="cs-CZ" sz="2400" dirty="0" smtClean="0"/>
          </a:p>
          <a:p>
            <a:pPr marL="457200" indent="-457200">
              <a:buAutoNum type="alphaLcParenR"/>
            </a:pPr>
            <a:r>
              <a:rPr lang="cs-CZ" sz="2400" dirty="0" smtClean="0"/>
              <a:t>luciferin</a:t>
            </a:r>
            <a:endParaRPr lang="cs-CZ" sz="2400" dirty="0"/>
          </a:p>
        </p:txBody>
      </p:sp>
    </p:spTree>
    <p:extLst>
      <p:ext uri="{BB962C8B-B14F-4D97-AF65-F5344CB8AC3E}">
        <p14:creationId xmlns:p14="http://schemas.microsoft.com/office/powerpoint/2010/main" xmlns="" val="15421855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339752" y="156563"/>
            <a:ext cx="881973" cy="523220"/>
          </a:xfrm>
          <a:prstGeom prst="rect">
            <a:avLst/>
          </a:prstGeom>
          <a:noFill/>
        </p:spPr>
        <p:txBody>
          <a:bodyPr wrap="none" rtlCol="0">
            <a:spAutoFit/>
          </a:bodyPr>
          <a:lstStyle/>
          <a:p>
            <a:r>
              <a:rPr lang="cs-CZ" sz="2800" dirty="0"/>
              <a:t>K</a:t>
            </a:r>
            <a:r>
              <a:rPr lang="cs-CZ" sz="2800" dirty="0" smtClean="0"/>
              <a:t>víz</a:t>
            </a:r>
            <a:endParaRPr lang="cs-CZ" sz="2800" dirty="0"/>
          </a:p>
        </p:txBody>
      </p:sp>
      <p:pic>
        <p:nvPicPr>
          <p:cNvPr id="5"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40202" y="-27384"/>
            <a:ext cx="3740310" cy="7397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6" name="TextovéPole 5"/>
          <p:cNvSpPr txBox="1"/>
          <p:nvPr/>
        </p:nvSpPr>
        <p:spPr>
          <a:xfrm>
            <a:off x="323529" y="1365554"/>
            <a:ext cx="7848872" cy="461665"/>
          </a:xfrm>
          <a:prstGeom prst="rect">
            <a:avLst/>
          </a:prstGeom>
          <a:noFill/>
        </p:spPr>
        <p:txBody>
          <a:bodyPr wrap="square" rtlCol="0">
            <a:spAutoFit/>
          </a:bodyPr>
          <a:lstStyle/>
          <a:p>
            <a:r>
              <a:rPr lang="cs-CZ" sz="2400" dirty="0"/>
              <a:t>6</a:t>
            </a:r>
            <a:r>
              <a:rPr lang="cs-CZ" sz="2400" dirty="0" smtClean="0"/>
              <a:t>. Co je to strukturální zbarvení? </a:t>
            </a:r>
            <a:endParaRPr lang="cs-CZ" sz="2400" dirty="0"/>
          </a:p>
        </p:txBody>
      </p:sp>
      <p:sp>
        <p:nvSpPr>
          <p:cNvPr id="7" name="TextovéPole 6"/>
          <p:cNvSpPr txBox="1"/>
          <p:nvPr/>
        </p:nvSpPr>
        <p:spPr>
          <a:xfrm>
            <a:off x="332627" y="2636912"/>
            <a:ext cx="7848872" cy="3046988"/>
          </a:xfrm>
          <a:prstGeom prst="rect">
            <a:avLst/>
          </a:prstGeom>
          <a:noFill/>
        </p:spPr>
        <p:txBody>
          <a:bodyPr wrap="square" rtlCol="0">
            <a:spAutoFit/>
          </a:bodyPr>
          <a:lstStyle/>
          <a:p>
            <a:pPr marL="457200" indent="-457200">
              <a:buFontTx/>
              <a:buAutoNum type="alphaLcParenR"/>
            </a:pPr>
            <a:r>
              <a:rPr lang="cs-CZ" sz="2400" dirty="0"/>
              <a:t>z</a:t>
            </a:r>
            <a:r>
              <a:rPr lang="cs-CZ" sz="2400" dirty="0" smtClean="0"/>
              <a:t>barvení způsobené fyzikálními jevy </a:t>
            </a:r>
            <a:r>
              <a:rPr lang="cs-CZ" sz="2400" dirty="0"/>
              <a:t>(např. lom </a:t>
            </a:r>
            <a:r>
              <a:rPr lang="cs-CZ" sz="2400" dirty="0" smtClean="0"/>
              <a:t>světla) působícími na povrch tělního pokryvu</a:t>
            </a:r>
          </a:p>
          <a:p>
            <a:pPr marL="457200" indent="-457200">
              <a:buFontTx/>
              <a:buAutoNum type="alphaLcParenR"/>
            </a:pPr>
            <a:endParaRPr lang="cs-CZ" sz="2400" dirty="0"/>
          </a:p>
          <a:p>
            <a:pPr marL="457200" indent="-457200">
              <a:buAutoNum type="alphaLcParenR"/>
            </a:pPr>
            <a:r>
              <a:rPr lang="cs-CZ" sz="2400" dirty="0" smtClean="0"/>
              <a:t>výrazné zbarvení určité tělesné struktury (př. hrdelní lalok) využívané ke komunikaci</a:t>
            </a:r>
          </a:p>
          <a:p>
            <a:pPr marL="457200" indent="-457200">
              <a:buAutoNum type="alphaLcParenR"/>
            </a:pPr>
            <a:endParaRPr lang="cs-CZ" sz="2400" dirty="0" smtClean="0"/>
          </a:p>
          <a:p>
            <a:pPr marL="457200" indent="-457200">
              <a:buAutoNum type="alphaLcParenR"/>
            </a:pPr>
            <a:r>
              <a:rPr lang="cs-CZ" sz="2400" dirty="0"/>
              <a:t>z</a:t>
            </a:r>
            <a:r>
              <a:rPr lang="cs-CZ" sz="2400" dirty="0" smtClean="0"/>
              <a:t>barvení způsobené různými strukturami (např. chromatofory) živočišných buněk</a:t>
            </a:r>
            <a:endParaRPr lang="cs-CZ" sz="2400" dirty="0"/>
          </a:p>
        </p:txBody>
      </p:sp>
    </p:spTree>
    <p:extLst>
      <p:ext uri="{BB962C8B-B14F-4D97-AF65-F5344CB8AC3E}">
        <p14:creationId xmlns:p14="http://schemas.microsoft.com/office/powerpoint/2010/main" xmlns="" val="224786122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339752" y="156563"/>
            <a:ext cx="881973" cy="523220"/>
          </a:xfrm>
          <a:prstGeom prst="rect">
            <a:avLst/>
          </a:prstGeom>
          <a:noFill/>
        </p:spPr>
        <p:txBody>
          <a:bodyPr wrap="none" rtlCol="0">
            <a:spAutoFit/>
          </a:bodyPr>
          <a:lstStyle/>
          <a:p>
            <a:r>
              <a:rPr lang="cs-CZ" sz="2800" dirty="0"/>
              <a:t>K</a:t>
            </a:r>
            <a:r>
              <a:rPr lang="cs-CZ" sz="2800" dirty="0" smtClean="0"/>
              <a:t>víz</a:t>
            </a:r>
            <a:endParaRPr lang="cs-CZ" sz="2800" dirty="0"/>
          </a:p>
        </p:txBody>
      </p:sp>
      <p:pic>
        <p:nvPicPr>
          <p:cNvPr id="5"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40202" y="-27384"/>
            <a:ext cx="3740310" cy="7397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6" name="TextovéPole 5"/>
          <p:cNvSpPr txBox="1"/>
          <p:nvPr/>
        </p:nvSpPr>
        <p:spPr>
          <a:xfrm>
            <a:off x="323529" y="1365554"/>
            <a:ext cx="7848872" cy="461665"/>
          </a:xfrm>
          <a:prstGeom prst="rect">
            <a:avLst/>
          </a:prstGeom>
          <a:noFill/>
        </p:spPr>
        <p:txBody>
          <a:bodyPr wrap="square" rtlCol="0">
            <a:spAutoFit/>
          </a:bodyPr>
          <a:lstStyle/>
          <a:p>
            <a:r>
              <a:rPr lang="cs-CZ" sz="2400" dirty="0"/>
              <a:t>6</a:t>
            </a:r>
            <a:r>
              <a:rPr lang="cs-CZ" sz="2400" dirty="0" smtClean="0"/>
              <a:t>. Co je to strukturální zbarvení? </a:t>
            </a:r>
            <a:endParaRPr lang="cs-CZ" sz="2400" dirty="0"/>
          </a:p>
        </p:txBody>
      </p:sp>
      <p:sp>
        <p:nvSpPr>
          <p:cNvPr id="7" name="TextovéPole 6"/>
          <p:cNvSpPr txBox="1"/>
          <p:nvPr/>
        </p:nvSpPr>
        <p:spPr>
          <a:xfrm>
            <a:off x="332627" y="2636912"/>
            <a:ext cx="7848872" cy="3046988"/>
          </a:xfrm>
          <a:prstGeom prst="rect">
            <a:avLst/>
          </a:prstGeom>
          <a:noFill/>
        </p:spPr>
        <p:txBody>
          <a:bodyPr wrap="square" rtlCol="0">
            <a:spAutoFit/>
          </a:bodyPr>
          <a:lstStyle/>
          <a:p>
            <a:pPr marL="457200" indent="-457200">
              <a:buFontTx/>
              <a:buAutoNum type="alphaLcParenR"/>
            </a:pPr>
            <a:r>
              <a:rPr lang="cs-CZ" sz="2400" dirty="0"/>
              <a:t>z</a:t>
            </a:r>
            <a:r>
              <a:rPr lang="cs-CZ" sz="2400" dirty="0" smtClean="0"/>
              <a:t>barvení způsobené fyzikálními jevy </a:t>
            </a:r>
            <a:r>
              <a:rPr lang="cs-CZ" sz="2400" dirty="0"/>
              <a:t>(např. lom </a:t>
            </a:r>
            <a:r>
              <a:rPr lang="cs-CZ" sz="2400" dirty="0" smtClean="0"/>
              <a:t>světla) působícími na povrch tělního pokryvu</a:t>
            </a:r>
          </a:p>
          <a:p>
            <a:pPr marL="457200" indent="-457200">
              <a:buFontTx/>
              <a:buAutoNum type="alphaLcParenR"/>
            </a:pPr>
            <a:endParaRPr lang="cs-CZ" sz="2400" dirty="0"/>
          </a:p>
          <a:p>
            <a:pPr marL="457200" indent="-457200">
              <a:buAutoNum type="alphaLcParenR"/>
            </a:pPr>
            <a:r>
              <a:rPr lang="cs-CZ" sz="2400" dirty="0" smtClean="0">
                <a:solidFill>
                  <a:schemeClr val="bg1">
                    <a:lumMod val="50000"/>
                  </a:schemeClr>
                </a:solidFill>
              </a:rPr>
              <a:t>výrazné zbarvení určité tělesné struktury (př. hrdelní lalok) využívané ke komunikaci</a:t>
            </a:r>
          </a:p>
          <a:p>
            <a:pPr marL="457200" indent="-457200">
              <a:buAutoNum type="alphaLcParenR"/>
            </a:pPr>
            <a:endParaRPr lang="cs-CZ" sz="2400" dirty="0" smtClean="0">
              <a:solidFill>
                <a:schemeClr val="bg1">
                  <a:lumMod val="50000"/>
                </a:schemeClr>
              </a:solidFill>
            </a:endParaRPr>
          </a:p>
          <a:p>
            <a:pPr marL="457200" indent="-457200">
              <a:buAutoNum type="alphaLcParenR"/>
            </a:pPr>
            <a:r>
              <a:rPr lang="cs-CZ" sz="2400" dirty="0">
                <a:solidFill>
                  <a:schemeClr val="bg1">
                    <a:lumMod val="50000"/>
                  </a:schemeClr>
                </a:solidFill>
              </a:rPr>
              <a:t>z</a:t>
            </a:r>
            <a:r>
              <a:rPr lang="cs-CZ" sz="2400" dirty="0" smtClean="0">
                <a:solidFill>
                  <a:schemeClr val="bg1">
                    <a:lumMod val="50000"/>
                  </a:schemeClr>
                </a:solidFill>
              </a:rPr>
              <a:t>barvení způsobené různými strukturami (např. chromatofory) živočišných buněk</a:t>
            </a:r>
            <a:endParaRPr lang="cs-CZ" sz="2400" dirty="0">
              <a:solidFill>
                <a:schemeClr val="bg1">
                  <a:lumMod val="50000"/>
                </a:schemeClr>
              </a:solidFill>
            </a:endParaRPr>
          </a:p>
        </p:txBody>
      </p:sp>
    </p:spTree>
    <p:extLst>
      <p:ext uri="{BB962C8B-B14F-4D97-AF65-F5344CB8AC3E}">
        <p14:creationId xmlns:p14="http://schemas.microsoft.com/office/powerpoint/2010/main" xmlns="" val="35969360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339752" y="156563"/>
            <a:ext cx="881973" cy="523220"/>
          </a:xfrm>
          <a:prstGeom prst="rect">
            <a:avLst/>
          </a:prstGeom>
          <a:noFill/>
        </p:spPr>
        <p:txBody>
          <a:bodyPr wrap="none" rtlCol="0">
            <a:spAutoFit/>
          </a:bodyPr>
          <a:lstStyle/>
          <a:p>
            <a:r>
              <a:rPr lang="cs-CZ" sz="2800" dirty="0"/>
              <a:t>K</a:t>
            </a:r>
            <a:r>
              <a:rPr lang="cs-CZ" sz="2800" dirty="0" smtClean="0"/>
              <a:t>víz</a:t>
            </a:r>
            <a:endParaRPr lang="cs-CZ" sz="2800" dirty="0"/>
          </a:p>
        </p:txBody>
      </p:sp>
      <p:pic>
        <p:nvPicPr>
          <p:cNvPr id="5"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40202" y="-27384"/>
            <a:ext cx="3740310" cy="7397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6" name="TextovéPole 5"/>
          <p:cNvSpPr txBox="1"/>
          <p:nvPr/>
        </p:nvSpPr>
        <p:spPr>
          <a:xfrm>
            <a:off x="323529" y="1365554"/>
            <a:ext cx="7848872" cy="830997"/>
          </a:xfrm>
          <a:prstGeom prst="rect">
            <a:avLst/>
          </a:prstGeom>
          <a:noFill/>
        </p:spPr>
        <p:txBody>
          <a:bodyPr wrap="square" rtlCol="0">
            <a:spAutoFit/>
          </a:bodyPr>
          <a:lstStyle/>
          <a:p>
            <a:r>
              <a:rPr lang="cs-CZ" sz="2400" dirty="0" smtClean="0"/>
              <a:t>7. Který z těchto živočichů nepoužívá echolokaci k </a:t>
            </a:r>
            <a:br>
              <a:rPr lang="cs-CZ" sz="2400" dirty="0" smtClean="0"/>
            </a:br>
            <a:r>
              <a:rPr lang="cs-CZ" sz="2400" dirty="0" smtClean="0"/>
              <a:t>    orientaci v prostoru? </a:t>
            </a:r>
            <a:endParaRPr lang="cs-CZ" sz="2400" dirty="0"/>
          </a:p>
        </p:txBody>
      </p:sp>
      <p:sp>
        <p:nvSpPr>
          <p:cNvPr id="7" name="TextovéPole 6"/>
          <p:cNvSpPr txBox="1"/>
          <p:nvPr/>
        </p:nvSpPr>
        <p:spPr>
          <a:xfrm>
            <a:off x="332627" y="2636912"/>
            <a:ext cx="7848872" cy="1938992"/>
          </a:xfrm>
          <a:prstGeom prst="rect">
            <a:avLst/>
          </a:prstGeom>
          <a:noFill/>
        </p:spPr>
        <p:txBody>
          <a:bodyPr wrap="square" rtlCol="0">
            <a:spAutoFit/>
          </a:bodyPr>
          <a:lstStyle/>
          <a:p>
            <a:pPr marL="457200" indent="-457200">
              <a:buFontTx/>
              <a:buAutoNum type="alphaLcParenR"/>
            </a:pPr>
            <a:r>
              <a:rPr lang="cs-CZ" sz="2400" dirty="0" smtClean="0"/>
              <a:t>rejsek</a:t>
            </a:r>
          </a:p>
          <a:p>
            <a:pPr marL="457200" indent="-457200">
              <a:buFontTx/>
              <a:buAutoNum type="alphaLcParenR"/>
            </a:pPr>
            <a:endParaRPr lang="cs-CZ" sz="2400" dirty="0"/>
          </a:p>
          <a:p>
            <a:pPr marL="457200" indent="-457200">
              <a:buAutoNum type="alphaLcParenR"/>
            </a:pPr>
            <a:r>
              <a:rPr lang="cs-CZ" sz="2400" dirty="0" smtClean="0"/>
              <a:t>netopýr</a:t>
            </a:r>
          </a:p>
          <a:p>
            <a:pPr marL="457200" indent="-457200">
              <a:buAutoNum type="alphaLcParenR"/>
            </a:pPr>
            <a:endParaRPr lang="cs-CZ" sz="2400" dirty="0" smtClean="0"/>
          </a:p>
          <a:p>
            <a:pPr marL="457200" indent="-457200">
              <a:buAutoNum type="alphaLcParenR"/>
            </a:pPr>
            <a:r>
              <a:rPr lang="cs-CZ" sz="2400" dirty="0" smtClean="0"/>
              <a:t>myš</a:t>
            </a:r>
            <a:endParaRPr lang="cs-CZ" sz="2400" dirty="0"/>
          </a:p>
        </p:txBody>
      </p:sp>
    </p:spTree>
    <p:extLst>
      <p:ext uri="{BB962C8B-B14F-4D97-AF65-F5344CB8AC3E}">
        <p14:creationId xmlns:p14="http://schemas.microsoft.com/office/powerpoint/2010/main" xmlns="" val="30039709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ovéPole 18"/>
          <p:cNvSpPr txBox="1"/>
          <p:nvPr/>
        </p:nvSpPr>
        <p:spPr>
          <a:xfrm>
            <a:off x="2843808" y="1124744"/>
            <a:ext cx="3119765" cy="523220"/>
          </a:xfrm>
          <a:prstGeom prst="rect">
            <a:avLst/>
          </a:prstGeom>
          <a:noFill/>
        </p:spPr>
        <p:txBody>
          <a:bodyPr wrap="none" rtlCol="0">
            <a:spAutoFit/>
          </a:bodyPr>
          <a:lstStyle/>
          <a:p>
            <a:r>
              <a:rPr lang="cs-CZ" sz="2800" dirty="0">
                <a:latin typeface="Arial" panose="020B0604020202020204" pitchFamily="34" charset="0"/>
                <a:cs typeface="Arial" panose="020B0604020202020204" pitchFamily="34" charset="0"/>
              </a:rPr>
              <a:t>s</a:t>
            </a:r>
            <a:r>
              <a:rPr lang="cs-CZ" sz="2800" dirty="0" smtClean="0">
                <a:latin typeface="Arial" panose="020B0604020202020204" pitchFamily="34" charset="0"/>
                <a:cs typeface="Arial" panose="020B0604020202020204" pitchFamily="34" charset="0"/>
              </a:rPr>
              <a:t>ignál   X   vodítko</a:t>
            </a:r>
            <a:endParaRPr lang="cs-CZ" sz="2800" dirty="0">
              <a:latin typeface="Arial" panose="020B0604020202020204" pitchFamily="34" charset="0"/>
              <a:cs typeface="Arial" panose="020B0604020202020204" pitchFamily="34" charset="0"/>
            </a:endParaRPr>
          </a:p>
        </p:txBody>
      </p:sp>
      <p:sp>
        <p:nvSpPr>
          <p:cNvPr id="31" name="TextovéPole 30"/>
          <p:cNvSpPr txBox="1"/>
          <p:nvPr/>
        </p:nvSpPr>
        <p:spPr>
          <a:xfrm>
            <a:off x="3802875" y="3011468"/>
            <a:ext cx="824265" cy="1569660"/>
          </a:xfrm>
          <a:prstGeom prst="rect">
            <a:avLst/>
          </a:prstGeom>
          <a:noFill/>
        </p:spPr>
        <p:txBody>
          <a:bodyPr wrap="none" rtlCol="0">
            <a:spAutoFit/>
          </a:bodyPr>
          <a:lstStyle/>
          <a:p>
            <a:r>
              <a:rPr lang="cs-CZ" sz="9600" dirty="0" smtClean="0"/>
              <a:t>X</a:t>
            </a:r>
            <a:endParaRPr lang="cs-CZ" sz="9600" dirty="0"/>
          </a:p>
        </p:txBody>
      </p:sp>
      <p:pic>
        <p:nvPicPr>
          <p:cNvPr id="35" name="Obrázek 3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204487" y="1994416"/>
            <a:ext cx="2652549" cy="2239447"/>
          </a:xfrm>
          <a:prstGeom prst="rect">
            <a:avLst/>
          </a:prstGeom>
        </p:spPr>
      </p:pic>
      <p:pic>
        <p:nvPicPr>
          <p:cNvPr id="36" name="Obrázek 3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08108" y="2548569"/>
            <a:ext cx="2286655" cy="1824267"/>
          </a:xfrm>
          <a:prstGeom prst="rect">
            <a:avLst/>
          </a:prstGeom>
        </p:spPr>
      </p:pic>
      <p:pic>
        <p:nvPicPr>
          <p:cNvPr id="3" name="Obrázek 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35170" y="4968552"/>
            <a:ext cx="2821911" cy="1844824"/>
          </a:xfrm>
          <a:prstGeom prst="rect">
            <a:avLst/>
          </a:prstGeom>
        </p:spPr>
      </p:pic>
      <p:sp>
        <p:nvSpPr>
          <p:cNvPr id="2" name="TextovéPole 1"/>
          <p:cNvSpPr txBox="1"/>
          <p:nvPr/>
        </p:nvSpPr>
        <p:spPr>
          <a:xfrm>
            <a:off x="513873" y="1643316"/>
            <a:ext cx="2640930" cy="923330"/>
          </a:xfrm>
          <a:prstGeom prst="rect">
            <a:avLst/>
          </a:prstGeom>
          <a:noFill/>
        </p:spPr>
        <p:txBody>
          <a:bodyPr wrap="square" rtlCol="0">
            <a:spAutoFit/>
          </a:bodyPr>
          <a:lstStyle/>
          <a:p>
            <a:r>
              <a:rPr lang="cs-CZ" dirty="0"/>
              <a:t>v</a:t>
            </a:r>
            <a:r>
              <a:rPr lang="cs-CZ" dirty="0" smtClean="0"/>
              <a:t>čela tancem ukazuje polohu a vzdálenost zdroje potravy ostatním</a:t>
            </a:r>
            <a:endParaRPr lang="cs-CZ" dirty="0"/>
          </a:p>
        </p:txBody>
      </p:sp>
      <p:sp>
        <p:nvSpPr>
          <p:cNvPr id="4" name="TextovéPole 3"/>
          <p:cNvSpPr txBox="1"/>
          <p:nvPr/>
        </p:nvSpPr>
        <p:spPr>
          <a:xfrm>
            <a:off x="467544" y="4366845"/>
            <a:ext cx="4001530" cy="646331"/>
          </a:xfrm>
          <a:prstGeom prst="rect">
            <a:avLst/>
          </a:prstGeom>
          <a:noFill/>
        </p:spPr>
        <p:txBody>
          <a:bodyPr wrap="square" rtlCol="0">
            <a:spAutoFit/>
          </a:bodyPr>
          <a:lstStyle/>
          <a:p>
            <a:r>
              <a:rPr lang="cs-CZ" dirty="0"/>
              <a:t>a</a:t>
            </a:r>
            <a:r>
              <a:rPr lang="cs-CZ" dirty="0" smtClean="0"/>
              <a:t>gama; opticky zvětšuje svou velikost roztažením límce - hrozba</a:t>
            </a:r>
            <a:endParaRPr lang="cs-CZ" dirty="0"/>
          </a:p>
        </p:txBody>
      </p:sp>
      <p:sp>
        <p:nvSpPr>
          <p:cNvPr id="40" name="TextovéPole 39"/>
          <p:cNvSpPr txBox="1"/>
          <p:nvPr/>
        </p:nvSpPr>
        <p:spPr>
          <a:xfrm>
            <a:off x="5099019" y="1643316"/>
            <a:ext cx="2928962" cy="369332"/>
          </a:xfrm>
          <a:prstGeom prst="rect">
            <a:avLst/>
          </a:prstGeom>
          <a:noFill/>
        </p:spPr>
        <p:txBody>
          <a:bodyPr wrap="square" rtlCol="0">
            <a:spAutoFit/>
          </a:bodyPr>
          <a:lstStyle/>
          <a:p>
            <a:r>
              <a:rPr lang="cs-CZ" dirty="0" smtClean="0"/>
              <a:t>Makak </a:t>
            </a:r>
            <a:r>
              <a:rPr lang="cs-CZ" dirty="0" err="1" smtClean="0"/>
              <a:t>rhesus</a:t>
            </a:r>
            <a:r>
              <a:rPr lang="cs-CZ" dirty="0" smtClean="0"/>
              <a:t>; Dej mi taky!</a:t>
            </a:r>
            <a:endParaRPr lang="cs-CZ" dirty="0"/>
          </a:p>
        </p:txBody>
      </p:sp>
      <p:sp>
        <p:nvSpPr>
          <p:cNvPr id="41" name="TextovéPole 40"/>
          <p:cNvSpPr txBox="1"/>
          <p:nvPr/>
        </p:nvSpPr>
        <p:spPr>
          <a:xfrm>
            <a:off x="5050933" y="4643844"/>
            <a:ext cx="1464484" cy="369332"/>
          </a:xfrm>
          <a:prstGeom prst="rect">
            <a:avLst/>
          </a:prstGeom>
          <a:noFill/>
        </p:spPr>
        <p:txBody>
          <a:bodyPr wrap="square" rtlCol="0">
            <a:spAutoFit/>
          </a:bodyPr>
          <a:lstStyle/>
          <a:p>
            <a:r>
              <a:rPr lang="cs-CZ" dirty="0"/>
              <a:t>v</a:t>
            </a:r>
            <a:r>
              <a:rPr lang="cs-CZ" dirty="0" smtClean="0"/>
              <a:t>elký x malý</a:t>
            </a:r>
            <a:endParaRPr lang="cs-CZ" dirty="0"/>
          </a:p>
        </p:txBody>
      </p:sp>
      <p:pic>
        <p:nvPicPr>
          <p:cNvPr id="5" name="Obrázek 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089934" y="4968552"/>
            <a:ext cx="3586522" cy="1844824"/>
          </a:xfrm>
          <a:prstGeom prst="rect">
            <a:avLst/>
          </a:prstGeom>
        </p:spPr>
      </p:pic>
      <p:sp>
        <p:nvSpPr>
          <p:cNvPr id="42" name="TextovéPole 41"/>
          <p:cNvSpPr txBox="1"/>
          <p:nvPr/>
        </p:nvSpPr>
        <p:spPr>
          <a:xfrm>
            <a:off x="341813" y="118373"/>
            <a:ext cx="4878259" cy="646331"/>
          </a:xfrm>
          <a:prstGeom prst="rect">
            <a:avLst/>
          </a:prstGeom>
          <a:noFill/>
        </p:spPr>
        <p:txBody>
          <a:bodyPr wrap="none" rtlCol="0">
            <a:spAutoFit/>
          </a:bodyPr>
          <a:lstStyle/>
          <a:p>
            <a:r>
              <a:rPr lang="cs-CZ" sz="3600" dirty="0" smtClean="0">
                <a:latin typeface="Arial" panose="020B0604020202020204" pitchFamily="34" charset="0"/>
                <a:cs typeface="Arial" panose="020B0604020202020204" pitchFamily="34" charset="0"/>
              </a:rPr>
              <a:t>Co je a co není signál?</a:t>
            </a:r>
            <a:endParaRPr lang="cs-CZ" sz="3600" dirty="0">
              <a:latin typeface="Arial" panose="020B0604020202020204" pitchFamily="34" charset="0"/>
              <a:cs typeface="Arial" panose="020B0604020202020204" pitchFamily="34" charset="0"/>
            </a:endParaRPr>
          </a:p>
        </p:txBody>
      </p:sp>
      <p:cxnSp>
        <p:nvCxnSpPr>
          <p:cNvPr id="43" name="Přímá spojnice 42"/>
          <p:cNvCxnSpPr/>
          <p:nvPr/>
        </p:nvCxnSpPr>
        <p:spPr>
          <a:xfrm>
            <a:off x="-36512" y="764704"/>
            <a:ext cx="5320939" cy="0"/>
          </a:xfrm>
          <a:prstGeom prst="line">
            <a:avLst/>
          </a:prstGeom>
          <a:ln w="28575">
            <a:solidFill>
              <a:srgbClr val="083C98"/>
            </a:solidFill>
          </a:ln>
        </p:spPr>
        <p:style>
          <a:lnRef idx="1">
            <a:schemeClr val="accent1"/>
          </a:lnRef>
          <a:fillRef idx="0">
            <a:schemeClr val="accent1"/>
          </a:fillRef>
          <a:effectRef idx="0">
            <a:schemeClr val="accent1"/>
          </a:effectRef>
          <a:fontRef idx="minor">
            <a:schemeClr val="tx1"/>
          </a:fontRef>
        </p:style>
      </p:cxnSp>
      <p:pic>
        <p:nvPicPr>
          <p:cNvPr id="44" name="Picture 5"/>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440202" y="-27384"/>
            <a:ext cx="3740310" cy="7397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155533940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339752" y="156563"/>
            <a:ext cx="881973" cy="523220"/>
          </a:xfrm>
          <a:prstGeom prst="rect">
            <a:avLst/>
          </a:prstGeom>
          <a:noFill/>
        </p:spPr>
        <p:txBody>
          <a:bodyPr wrap="none" rtlCol="0">
            <a:spAutoFit/>
          </a:bodyPr>
          <a:lstStyle/>
          <a:p>
            <a:r>
              <a:rPr lang="cs-CZ" sz="2800" dirty="0"/>
              <a:t>K</a:t>
            </a:r>
            <a:r>
              <a:rPr lang="cs-CZ" sz="2800" dirty="0" smtClean="0"/>
              <a:t>víz</a:t>
            </a:r>
            <a:endParaRPr lang="cs-CZ" sz="2800" dirty="0"/>
          </a:p>
        </p:txBody>
      </p:sp>
      <p:pic>
        <p:nvPicPr>
          <p:cNvPr id="5"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40202" y="-27384"/>
            <a:ext cx="3740310" cy="7397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6" name="TextovéPole 5"/>
          <p:cNvSpPr txBox="1"/>
          <p:nvPr/>
        </p:nvSpPr>
        <p:spPr>
          <a:xfrm>
            <a:off x="323529" y="1365554"/>
            <a:ext cx="7848872" cy="830997"/>
          </a:xfrm>
          <a:prstGeom prst="rect">
            <a:avLst/>
          </a:prstGeom>
          <a:noFill/>
        </p:spPr>
        <p:txBody>
          <a:bodyPr wrap="square" rtlCol="0">
            <a:spAutoFit/>
          </a:bodyPr>
          <a:lstStyle/>
          <a:p>
            <a:r>
              <a:rPr lang="cs-CZ" sz="2400" dirty="0" smtClean="0"/>
              <a:t>7. Který z těchto živočichů nepoužívá echolokaci k </a:t>
            </a:r>
            <a:br>
              <a:rPr lang="cs-CZ" sz="2400" dirty="0" smtClean="0"/>
            </a:br>
            <a:r>
              <a:rPr lang="cs-CZ" sz="2400" dirty="0" smtClean="0"/>
              <a:t>    orientaci v prostoru? </a:t>
            </a:r>
            <a:endParaRPr lang="cs-CZ" sz="2400" dirty="0"/>
          </a:p>
        </p:txBody>
      </p:sp>
      <p:sp>
        <p:nvSpPr>
          <p:cNvPr id="7" name="TextovéPole 6"/>
          <p:cNvSpPr txBox="1"/>
          <p:nvPr/>
        </p:nvSpPr>
        <p:spPr>
          <a:xfrm>
            <a:off x="323529" y="2656756"/>
            <a:ext cx="7848872" cy="1938992"/>
          </a:xfrm>
          <a:prstGeom prst="rect">
            <a:avLst/>
          </a:prstGeom>
          <a:noFill/>
        </p:spPr>
        <p:txBody>
          <a:bodyPr wrap="square" rtlCol="0">
            <a:spAutoFit/>
          </a:bodyPr>
          <a:lstStyle/>
          <a:p>
            <a:pPr marL="457200" indent="-457200">
              <a:buFontTx/>
              <a:buAutoNum type="alphaLcParenR"/>
            </a:pPr>
            <a:r>
              <a:rPr lang="cs-CZ" sz="2400" dirty="0" smtClean="0">
                <a:solidFill>
                  <a:schemeClr val="bg1">
                    <a:lumMod val="50000"/>
                  </a:schemeClr>
                </a:solidFill>
              </a:rPr>
              <a:t>rejsek</a:t>
            </a:r>
          </a:p>
          <a:p>
            <a:pPr marL="457200" indent="-457200">
              <a:buFontTx/>
              <a:buAutoNum type="alphaLcParenR"/>
            </a:pPr>
            <a:endParaRPr lang="cs-CZ" sz="2400" dirty="0">
              <a:solidFill>
                <a:schemeClr val="bg1">
                  <a:lumMod val="50000"/>
                </a:schemeClr>
              </a:solidFill>
            </a:endParaRPr>
          </a:p>
          <a:p>
            <a:pPr marL="457200" indent="-457200">
              <a:buAutoNum type="alphaLcParenR"/>
            </a:pPr>
            <a:r>
              <a:rPr lang="cs-CZ" sz="2400" dirty="0" smtClean="0">
                <a:solidFill>
                  <a:schemeClr val="bg1">
                    <a:lumMod val="50000"/>
                  </a:schemeClr>
                </a:solidFill>
              </a:rPr>
              <a:t>netopýr</a:t>
            </a:r>
          </a:p>
          <a:p>
            <a:pPr marL="457200" indent="-457200">
              <a:buAutoNum type="alphaLcParenR"/>
            </a:pPr>
            <a:endParaRPr lang="cs-CZ" sz="2400" dirty="0" smtClean="0"/>
          </a:p>
          <a:p>
            <a:pPr marL="457200" indent="-457200">
              <a:buAutoNum type="alphaLcParenR"/>
            </a:pPr>
            <a:r>
              <a:rPr lang="cs-CZ" sz="2400" dirty="0" smtClean="0"/>
              <a:t>myš</a:t>
            </a:r>
            <a:endParaRPr lang="cs-CZ" sz="2400" dirty="0"/>
          </a:p>
        </p:txBody>
      </p:sp>
    </p:spTree>
    <p:extLst>
      <p:ext uri="{BB962C8B-B14F-4D97-AF65-F5344CB8AC3E}">
        <p14:creationId xmlns:p14="http://schemas.microsoft.com/office/powerpoint/2010/main" xmlns="" val="10069832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339752" y="156563"/>
            <a:ext cx="881973" cy="523220"/>
          </a:xfrm>
          <a:prstGeom prst="rect">
            <a:avLst/>
          </a:prstGeom>
          <a:noFill/>
        </p:spPr>
        <p:txBody>
          <a:bodyPr wrap="none" rtlCol="0">
            <a:spAutoFit/>
          </a:bodyPr>
          <a:lstStyle/>
          <a:p>
            <a:r>
              <a:rPr lang="cs-CZ" sz="2800" dirty="0"/>
              <a:t>K</a:t>
            </a:r>
            <a:r>
              <a:rPr lang="cs-CZ" sz="2800" dirty="0" smtClean="0"/>
              <a:t>víz</a:t>
            </a:r>
            <a:endParaRPr lang="cs-CZ" sz="2800" dirty="0"/>
          </a:p>
        </p:txBody>
      </p:sp>
      <p:pic>
        <p:nvPicPr>
          <p:cNvPr id="5"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40202" y="-27384"/>
            <a:ext cx="3740310" cy="7397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6" name="TextovéPole 5"/>
          <p:cNvSpPr txBox="1"/>
          <p:nvPr/>
        </p:nvSpPr>
        <p:spPr>
          <a:xfrm>
            <a:off x="323529" y="1365554"/>
            <a:ext cx="7848872" cy="830997"/>
          </a:xfrm>
          <a:prstGeom prst="rect">
            <a:avLst/>
          </a:prstGeom>
          <a:noFill/>
        </p:spPr>
        <p:txBody>
          <a:bodyPr wrap="square" rtlCol="0">
            <a:spAutoFit/>
          </a:bodyPr>
          <a:lstStyle/>
          <a:p>
            <a:r>
              <a:rPr lang="cs-CZ" sz="2400" dirty="0"/>
              <a:t>8</a:t>
            </a:r>
            <a:r>
              <a:rPr lang="cs-CZ" sz="2400" dirty="0" smtClean="0"/>
              <a:t>. U kterého z následujících živočichů můžeme mluvit o </a:t>
            </a:r>
            <a:br>
              <a:rPr lang="cs-CZ" sz="2400" dirty="0" smtClean="0"/>
            </a:br>
            <a:r>
              <a:rPr lang="cs-CZ" sz="2400" dirty="0" smtClean="0"/>
              <a:t>    skutečné elektrické komunikaci? </a:t>
            </a:r>
            <a:endParaRPr lang="cs-CZ" sz="2400" dirty="0"/>
          </a:p>
        </p:txBody>
      </p:sp>
      <p:sp>
        <p:nvSpPr>
          <p:cNvPr id="7" name="TextovéPole 6"/>
          <p:cNvSpPr txBox="1"/>
          <p:nvPr/>
        </p:nvSpPr>
        <p:spPr>
          <a:xfrm>
            <a:off x="323529" y="2656756"/>
            <a:ext cx="7848872" cy="1938992"/>
          </a:xfrm>
          <a:prstGeom prst="rect">
            <a:avLst/>
          </a:prstGeom>
          <a:noFill/>
        </p:spPr>
        <p:txBody>
          <a:bodyPr wrap="square" rtlCol="0">
            <a:spAutoFit/>
          </a:bodyPr>
          <a:lstStyle/>
          <a:p>
            <a:pPr marL="457200" indent="-457200">
              <a:buFontTx/>
              <a:buAutoNum type="alphaLcParenR"/>
            </a:pPr>
            <a:r>
              <a:rPr lang="cs-CZ" sz="2400" dirty="0"/>
              <a:t>p</a:t>
            </a:r>
            <a:r>
              <a:rPr lang="cs-CZ" sz="2400" dirty="0" smtClean="0"/>
              <a:t>aúhoř elektrický</a:t>
            </a:r>
          </a:p>
          <a:p>
            <a:pPr marL="457200" indent="-457200">
              <a:buFontTx/>
              <a:buAutoNum type="alphaLcParenR"/>
            </a:pPr>
            <a:endParaRPr lang="cs-CZ" sz="2400" dirty="0"/>
          </a:p>
          <a:p>
            <a:pPr marL="457200" indent="-457200">
              <a:buAutoNum type="alphaLcParenR"/>
            </a:pPr>
            <a:r>
              <a:rPr lang="cs-CZ" sz="2400" dirty="0"/>
              <a:t>e</a:t>
            </a:r>
            <a:r>
              <a:rPr lang="cs-CZ" sz="2400" dirty="0" smtClean="0"/>
              <a:t>lektrický sumec</a:t>
            </a:r>
          </a:p>
          <a:p>
            <a:pPr marL="457200" indent="-457200">
              <a:buAutoNum type="alphaLcParenR"/>
            </a:pPr>
            <a:endParaRPr lang="cs-CZ" sz="2400" dirty="0" smtClean="0"/>
          </a:p>
          <a:p>
            <a:pPr marL="457200" indent="-457200">
              <a:buAutoNum type="alphaLcParenR"/>
            </a:pPr>
            <a:r>
              <a:rPr lang="cs-CZ" sz="2400" dirty="0" smtClean="0"/>
              <a:t>žralok</a:t>
            </a:r>
            <a:endParaRPr lang="cs-CZ" sz="2400" dirty="0"/>
          </a:p>
        </p:txBody>
      </p:sp>
    </p:spTree>
    <p:extLst>
      <p:ext uri="{BB962C8B-B14F-4D97-AF65-F5344CB8AC3E}">
        <p14:creationId xmlns:p14="http://schemas.microsoft.com/office/powerpoint/2010/main" xmlns="" val="31274200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339752" y="156563"/>
            <a:ext cx="881973" cy="523220"/>
          </a:xfrm>
          <a:prstGeom prst="rect">
            <a:avLst/>
          </a:prstGeom>
          <a:noFill/>
        </p:spPr>
        <p:txBody>
          <a:bodyPr wrap="none" rtlCol="0">
            <a:spAutoFit/>
          </a:bodyPr>
          <a:lstStyle/>
          <a:p>
            <a:r>
              <a:rPr lang="cs-CZ" sz="2800" dirty="0"/>
              <a:t>K</a:t>
            </a:r>
            <a:r>
              <a:rPr lang="cs-CZ" sz="2800" dirty="0" smtClean="0"/>
              <a:t>víz</a:t>
            </a:r>
            <a:endParaRPr lang="cs-CZ" sz="2800" dirty="0"/>
          </a:p>
        </p:txBody>
      </p:sp>
      <p:pic>
        <p:nvPicPr>
          <p:cNvPr id="5"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40202" y="-27384"/>
            <a:ext cx="3740310" cy="7397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6" name="TextovéPole 5"/>
          <p:cNvSpPr txBox="1"/>
          <p:nvPr/>
        </p:nvSpPr>
        <p:spPr>
          <a:xfrm>
            <a:off x="323529" y="1365554"/>
            <a:ext cx="7848872" cy="830997"/>
          </a:xfrm>
          <a:prstGeom prst="rect">
            <a:avLst/>
          </a:prstGeom>
          <a:noFill/>
        </p:spPr>
        <p:txBody>
          <a:bodyPr wrap="square" rtlCol="0">
            <a:spAutoFit/>
          </a:bodyPr>
          <a:lstStyle/>
          <a:p>
            <a:r>
              <a:rPr lang="cs-CZ" sz="2400" dirty="0"/>
              <a:t>8</a:t>
            </a:r>
            <a:r>
              <a:rPr lang="cs-CZ" sz="2400" dirty="0" smtClean="0"/>
              <a:t>. U kterého z následujících živočichů můžeme mluvit o </a:t>
            </a:r>
            <a:br>
              <a:rPr lang="cs-CZ" sz="2400" dirty="0" smtClean="0"/>
            </a:br>
            <a:r>
              <a:rPr lang="cs-CZ" sz="2400" dirty="0" smtClean="0"/>
              <a:t>    skutečné elektrické komunikaci? </a:t>
            </a:r>
            <a:endParaRPr lang="cs-CZ" sz="2400" dirty="0"/>
          </a:p>
        </p:txBody>
      </p:sp>
      <p:sp>
        <p:nvSpPr>
          <p:cNvPr id="7" name="TextovéPole 6"/>
          <p:cNvSpPr txBox="1"/>
          <p:nvPr/>
        </p:nvSpPr>
        <p:spPr>
          <a:xfrm>
            <a:off x="323529" y="2656756"/>
            <a:ext cx="7848872" cy="1938992"/>
          </a:xfrm>
          <a:prstGeom prst="rect">
            <a:avLst/>
          </a:prstGeom>
          <a:noFill/>
        </p:spPr>
        <p:txBody>
          <a:bodyPr wrap="square" rtlCol="0">
            <a:spAutoFit/>
          </a:bodyPr>
          <a:lstStyle/>
          <a:p>
            <a:pPr marL="457200" indent="-457200">
              <a:buFontTx/>
              <a:buAutoNum type="alphaLcParenR"/>
            </a:pPr>
            <a:r>
              <a:rPr lang="cs-CZ" sz="2400" dirty="0"/>
              <a:t>p</a:t>
            </a:r>
            <a:r>
              <a:rPr lang="cs-CZ" sz="2400" dirty="0" smtClean="0"/>
              <a:t>aúhoř elektrický</a:t>
            </a:r>
          </a:p>
          <a:p>
            <a:pPr marL="457200" indent="-457200">
              <a:buFontTx/>
              <a:buAutoNum type="alphaLcParenR"/>
            </a:pPr>
            <a:endParaRPr lang="cs-CZ" sz="2400" dirty="0"/>
          </a:p>
          <a:p>
            <a:pPr marL="457200" indent="-457200">
              <a:buAutoNum type="alphaLcParenR"/>
            </a:pPr>
            <a:r>
              <a:rPr lang="cs-CZ" sz="2400" dirty="0">
                <a:solidFill>
                  <a:schemeClr val="bg1">
                    <a:lumMod val="50000"/>
                  </a:schemeClr>
                </a:solidFill>
              </a:rPr>
              <a:t>e</a:t>
            </a:r>
            <a:r>
              <a:rPr lang="cs-CZ" sz="2400" dirty="0" smtClean="0">
                <a:solidFill>
                  <a:schemeClr val="bg1">
                    <a:lumMod val="50000"/>
                  </a:schemeClr>
                </a:solidFill>
              </a:rPr>
              <a:t>lektrický sumec</a:t>
            </a:r>
          </a:p>
          <a:p>
            <a:pPr marL="457200" indent="-457200">
              <a:buAutoNum type="alphaLcParenR"/>
            </a:pPr>
            <a:endParaRPr lang="cs-CZ" sz="2400" dirty="0" smtClean="0">
              <a:solidFill>
                <a:schemeClr val="bg1">
                  <a:lumMod val="50000"/>
                </a:schemeClr>
              </a:solidFill>
            </a:endParaRPr>
          </a:p>
          <a:p>
            <a:pPr marL="457200" indent="-457200">
              <a:buAutoNum type="alphaLcParenR"/>
            </a:pPr>
            <a:r>
              <a:rPr lang="cs-CZ" sz="2400" dirty="0" smtClean="0">
                <a:solidFill>
                  <a:schemeClr val="bg1">
                    <a:lumMod val="50000"/>
                  </a:schemeClr>
                </a:solidFill>
              </a:rPr>
              <a:t>žralok</a:t>
            </a:r>
            <a:endParaRPr lang="cs-CZ" sz="2400" dirty="0">
              <a:solidFill>
                <a:schemeClr val="bg1">
                  <a:lumMod val="50000"/>
                </a:schemeClr>
              </a:solidFill>
            </a:endParaRPr>
          </a:p>
        </p:txBody>
      </p:sp>
    </p:spTree>
    <p:extLst>
      <p:ext uri="{BB962C8B-B14F-4D97-AF65-F5344CB8AC3E}">
        <p14:creationId xmlns:p14="http://schemas.microsoft.com/office/powerpoint/2010/main" xmlns="" val="140658955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339752" y="156563"/>
            <a:ext cx="881973" cy="523220"/>
          </a:xfrm>
          <a:prstGeom prst="rect">
            <a:avLst/>
          </a:prstGeom>
          <a:noFill/>
        </p:spPr>
        <p:txBody>
          <a:bodyPr wrap="none" rtlCol="0">
            <a:spAutoFit/>
          </a:bodyPr>
          <a:lstStyle/>
          <a:p>
            <a:r>
              <a:rPr lang="cs-CZ" sz="2800" dirty="0"/>
              <a:t>K</a:t>
            </a:r>
            <a:r>
              <a:rPr lang="cs-CZ" sz="2800" dirty="0" smtClean="0"/>
              <a:t>víz</a:t>
            </a:r>
            <a:endParaRPr lang="cs-CZ" sz="2800" dirty="0"/>
          </a:p>
        </p:txBody>
      </p:sp>
      <p:pic>
        <p:nvPicPr>
          <p:cNvPr id="5"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40202" y="-27384"/>
            <a:ext cx="3740310" cy="7397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6" name="TextovéPole 5"/>
          <p:cNvSpPr txBox="1"/>
          <p:nvPr/>
        </p:nvSpPr>
        <p:spPr>
          <a:xfrm>
            <a:off x="323529" y="1365554"/>
            <a:ext cx="7848872" cy="461665"/>
          </a:xfrm>
          <a:prstGeom prst="rect">
            <a:avLst/>
          </a:prstGeom>
          <a:noFill/>
        </p:spPr>
        <p:txBody>
          <a:bodyPr wrap="square" rtlCol="0">
            <a:spAutoFit/>
          </a:bodyPr>
          <a:lstStyle/>
          <a:p>
            <a:r>
              <a:rPr lang="cs-CZ" sz="2400" dirty="0" smtClean="0"/>
              <a:t>9. Co označujeme pojmem </a:t>
            </a:r>
            <a:r>
              <a:rPr lang="cs-CZ" sz="2400" dirty="0" err="1" smtClean="0"/>
              <a:t>aposematismus</a:t>
            </a:r>
            <a:r>
              <a:rPr lang="cs-CZ" sz="2400" dirty="0" smtClean="0"/>
              <a:t>? </a:t>
            </a:r>
            <a:endParaRPr lang="cs-CZ" sz="2400" dirty="0"/>
          </a:p>
        </p:txBody>
      </p:sp>
      <p:sp>
        <p:nvSpPr>
          <p:cNvPr id="7" name="TextovéPole 6"/>
          <p:cNvSpPr txBox="1"/>
          <p:nvPr/>
        </p:nvSpPr>
        <p:spPr>
          <a:xfrm>
            <a:off x="323529" y="2656756"/>
            <a:ext cx="7848872" cy="2677656"/>
          </a:xfrm>
          <a:prstGeom prst="rect">
            <a:avLst/>
          </a:prstGeom>
          <a:noFill/>
        </p:spPr>
        <p:txBody>
          <a:bodyPr wrap="square" rtlCol="0">
            <a:spAutoFit/>
          </a:bodyPr>
          <a:lstStyle/>
          <a:p>
            <a:pPr marL="457200" indent="-457200">
              <a:buFontTx/>
              <a:buAutoNum type="alphaLcParenR"/>
            </a:pPr>
            <a:r>
              <a:rPr lang="cs-CZ" sz="2400" dirty="0"/>
              <a:t>v</a:t>
            </a:r>
            <a:r>
              <a:rPr lang="cs-CZ" sz="2400" dirty="0" smtClean="0"/>
              <a:t>ědu zabývající se studiem a evolucí živočišných signálů</a:t>
            </a:r>
          </a:p>
          <a:p>
            <a:pPr marL="457200" indent="-457200">
              <a:buFontTx/>
              <a:buAutoNum type="alphaLcParenR"/>
            </a:pPr>
            <a:endParaRPr lang="cs-CZ" sz="2400" dirty="0"/>
          </a:p>
          <a:p>
            <a:pPr marL="457200" indent="-457200">
              <a:buAutoNum type="alphaLcParenR"/>
            </a:pPr>
            <a:r>
              <a:rPr lang="cs-CZ" sz="2400" dirty="0"/>
              <a:t>s</a:t>
            </a:r>
            <a:r>
              <a:rPr lang="cs-CZ" sz="2400" dirty="0" smtClean="0"/>
              <a:t>polečné využívání jednoho signálu více druhy</a:t>
            </a:r>
          </a:p>
          <a:p>
            <a:pPr marL="457200" indent="-457200">
              <a:buAutoNum type="alphaLcParenR"/>
            </a:pPr>
            <a:endParaRPr lang="cs-CZ" sz="2400" dirty="0" smtClean="0">
              <a:solidFill>
                <a:schemeClr val="bg1">
                  <a:lumMod val="50000"/>
                </a:schemeClr>
              </a:solidFill>
            </a:endParaRPr>
          </a:p>
          <a:p>
            <a:pPr marL="457200" indent="-457200">
              <a:buAutoNum type="alphaLcParenR"/>
            </a:pPr>
            <a:r>
              <a:rPr lang="cs-CZ" sz="2400" dirty="0"/>
              <a:t>v</a:t>
            </a:r>
            <a:r>
              <a:rPr lang="cs-CZ" sz="2400" dirty="0" smtClean="0"/>
              <a:t>ýrazné zbarvení živočichů varující predátora před jejich jedovatostí</a:t>
            </a:r>
            <a:endParaRPr lang="cs-CZ" sz="2400" dirty="0"/>
          </a:p>
        </p:txBody>
      </p:sp>
    </p:spTree>
    <p:extLst>
      <p:ext uri="{BB962C8B-B14F-4D97-AF65-F5344CB8AC3E}">
        <p14:creationId xmlns:p14="http://schemas.microsoft.com/office/powerpoint/2010/main" xmlns="" val="398387462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339752" y="156563"/>
            <a:ext cx="881973" cy="523220"/>
          </a:xfrm>
          <a:prstGeom prst="rect">
            <a:avLst/>
          </a:prstGeom>
          <a:noFill/>
        </p:spPr>
        <p:txBody>
          <a:bodyPr wrap="none" rtlCol="0">
            <a:spAutoFit/>
          </a:bodyPr>
          <a:lstStyle/>
          <a:p>
            <a:r>
              <a:rPr lang="cs-CZ" sz="2800" dirty="0"/>
              <a:t>K</a:t>
            </a:r>
            <a:r>
              <a:rPr lang="cs-CZ" sz="2800" dirty="0" smtClean="0"/>
              <a:t>víz</a:t>
            </a:r>
            <a:endParaRPr lang="cs-CZ" sz="2800" dirty="0"/>
          </a:p>
        </p:txBody>
      </p:sp>
      <p:pic>
        <p:nvPicPr>
          <p:cNvPr id="5"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40202" y="-27384"/>
            <a:ext cx="3740310" cy="7397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6" name="TextovéPole 5"/>
          <p:cNvSpPr txBox="1"/>
          <p:nvPr/>
        </p:nvSpPr>
        <p:spPr>
          <a:xfrm>
            <a:off x="323529" y="1365554"/>
            <a:ext cx="7848872" cy="461665"/>
          </a:xfrm>
          <a:prstGeom prst="rect">
            <a:avLst/>
          </a:prstGeom>
          <a:noFill/>
        </p:spPr>
        <p:txBody>
          <a:bodyPr wrap="square" rtlCol="0">
            <a:spAutoFit/>
          </a:bodyPr>
          <a:lstStyle/>
          <a:p>
            <a:r>
              <a:rPr lang="cs-CZ" sz="2400" dirty="0" smtClean="0"/>
              <a:t>9. Co označujeme pojmem </a:t>
            </a:r>
            <a:r>
              <a:rPr lang="cs-CZ" sz="2400" dirty="0" err="1" smtClean="0"/>
              <a:t>aposematismus</a:t>
            </a:r>
            <a:r>
              <a:rPr lang="cs-CZ" sz="2400" dirty="0" smtClean="0"/>
              <a:t>? </a:t>
            </a:r>
            <a:endParaRPr lang="cs-CZ" sz="2400" dirty="0"/>
          </a:p>
        </p:txBody>
      </p:sp>
      <p:sp>
        <p:nvSpPr>
          <p:cNvPr id="7" name="TextovéPole 6"/>
          <p:cNvSpPr txBox="1"/>
          <p:nvPr/>
        </p:nvSpPr>
        <p:spPr>
          <a:xfrm>
            <a:off x="323529" y="2656756"/>
            <a:ext cx="7848872" cy="2677656"/>
          </a:xfrm>
          <a:prstGeom prst="rect">
            <a:avLst/>
          </a:prstGeom>
          <a:noFill/>
        </p:spPr>
        <p:txBody>
          <a:bodyPr wrap="square" rtlCol="0">
            <a:spAutoFit/>
          </a:bodyPr>
          <a:lstStyle/>
          <a:p>
            <a:pPr marL="457200" indent="-457200">
              <a:buFontTx/>
              <a:buAutoNum type="alphaLcParenR"/>
            </a:pPr>
            <a:r>
              <a:rPr lang="cs-CZ" sz="2400" dirty="0">
                <a:solidFill>
                  <a:schemeClr val="bg1">
                    <a:lumMod val="50000"/>
                  </a:schemeClr>
                </a:solidFill>
              </a:rPr>
              <a:t>v</a:t>
            </a:r>
            <a:r>
              <a:rPr lang="cs-CZ" sz="2400" dirty="0" smtClean="0">
                <a:solidFill>
                  <a:schemeClr val="bg1">
                    <a:lumMod val="50000"/>
                  </a:schemeClr>
                </a:solidFill>
              </a:rPr>
              <a:t>ědu zabývající se studiem a evolucí živočišných signálů</a:t>
            </a:r>
          </a:p>
          <a:p>
            <a:pPr marL="457200" indent="-457200">
              <a:buFontTx/>
              <a:buAutoNum type="alphaLcParenR"/>
            </a:pPr>
            <a:endParaRPr lang="cs-CZ" sz="2400" dirty="0">
              <a:solidFill>
                <a:schemeClr val="bg1">
                  <a:lumMod val="50000"/>
                </a:schemeClr>
              </a:solidFill>
            </a:endParaRPr>
          </a:p>
          <a:p>
            <a:pPr marL="457200" indent="-457200">
              <a:buFontTx/>
              <a:buAutoNum type="alphaLcParenR"/>
            </a:pPr>
            <a:r>
              <a:rPr lang="cs-CZ" sz="2400" dirty="0">
                <a:solidFill>
                  <a:schemeClr val="bg1">
                    <a:lumMod val="50000"/>
                  </a:schemeClr>
                </a:solidFill>
              </a:rPr>
              <a:t>s</a:t>
            </a:r>
            <a:r>
              <a:rPr lang="cs-CZ" sz="2400" dirty="0" smtClean="0">
                <a:solidFill>
                  <a:schemeClr val="bg1">
                    <a:lumMod val="50000"/>
                  </a:schemeClr>
                </a:solidFill>
              </a:rPr>
              <a:t>polečné využívání jednoho signálu více druhy</a:t>
            </a:r>
          </a:p>
          <a:p>
            <a:pPr marL="457200" indent="-457200">
              <a:buFontTx/>
              <a:buAutoNum type="alphaLcParenR"/>
            </a:pPr>
            <a:endParaRPr lang="cs-CZ" sz="2400" dirty="0">
              <a:solidFill>
                <a:schemeClr val="bg1">
                  <a:lumMod val="50000"/>
                </a:schemeClr>
              </a:solidFill>
            </a:endParaRPr>
          </a:p>
          <a:p>
            <a:pPr marL="457200" indent="-457200">
              <a:buAutoNum type="alphaLcParenR"/>
            </a:pPr>
            <a:r>
              <a:rPr lang="cs-CZ" sz="2400" dirty="0" smtClean="0"/>
              <a:t>výrazné zbarvení živočichů varující predátora před jejich jedovatostí</a:t>
            </a:r>
            <a:endParaRPr lang="cs-CZ" sz="2400" dirty="0"/>
          </a:p>
        </p:txBody>
      </p:sp>
    </p:spTree>
    <p:extLst>
      <p:ext uri="{BB962C8B-B14F-4D97-AF65-F5344CB8AC3E}">
        <p14:creationId xmlns:p14="http://schemas.microsoft.com/office/powerpoint/2010/main" xmlns="" val="5931238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339752" y="156563"/>
            <a:ext cx="881973" cy="523220"/>
          </a:xfrm>
          <a:prstGeom prst="rect">
            <a:avLst/>
          </a:prstGeom>
          <a:noFill/>
        </p:spPr>
        <p:txBody>
          <a:bodyPr wrap="none" rtlCol="0">
            <a:spAutoFit/>
          </a:bodyPr>
          <a:lstStyle/>
          <a:p>
            <a:r>
              <a:rPr lang="cs-CZ" sz="2800" dirty="0"/>
              <a:t>K</a:t>
            </a:r>
            <a:r>
              <a:rPr lang="cs-CZ" sz="2800" dirty="0" smtClean="0"/>
              <a:t>víz</a:t>
            </a:r>
            <a:endParaRPr lang="cs-CZ" sz="2800" dirty="0"/>
          </a:p>
        </p:txBody>
      </p:sp>
      <p:pic>
        <p:nvPicPr>
          <p:cNvPr id="5"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40202" y="-27384"/>
            <a:ext cx="3740310" cy="7397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6" name="TextovéPole 5"/>
          <p:cNvSpPr txBox="1"/>
          <p:nvPr/>
        </p:nvSpPr>
        <p:spPr>
          <a:xfrm>
            <a:off x="323529" y="1365554"/>
            <a:ext cx="7848872" cy="830997"/>
          </a:xfrm>
          <a:prstGeom prst="rect">
            <a:avLst/>
          </a:prstGeom>
          <a:noFill/>
        </p:spPr>
        <p:txBody>
          <a:bodyPr wrap="square" rtlCol="0">
            <a:spAutoFit/>
          </a:bodyPr>
          <a:lstStyle/>
          <a:p>
            <a:r>
              <a:rPr lang="cs-CZ" sz="2400" dirty="0" smtClean="0"/>
              <a:t>10. Jak se jmenuje ptačí hlasový orgán díky němuž </a:t>
            </a:r>
            <a:br>
              <a:rPr lang="cs-CZ" sz="2400" dirty="0" smtClean="0"/>
            </a:br>
            <a:r>
              <a:rPr lang="cs-CZ" sz="2400" dirty="0" smtClean="0"/>
              <a:t>      mohou ptáci zpívat? </a:t>
            </a:r>
            <a:endParaRPr lang="cs-CZ" sz="2400" dirty="0"/>
          </a:p>
        </p:txBody>
      </p:sp>
      <p:sp>
        <p:nvSpPr>
          <p:cNvPr id="7" name="TextovéPole 6"/>
          <p:cNvSpPr txBox="1"/>
          <p:nvPr/>
        </p:nvSpPr>
        <p:spPr>
          <a:xfrm>
            <a:off x="323529" y="2656756"/>
            <a:ext cx="7848872" cy="1938992"/>
          </a:xfrm>
          <a:prstGeom prst="rect">
            <a:avLst/>
          </a:prstGeom>
          <a:noFill/>
        </p:spPr>
        <p:txBody>
          <a:bodyPr wrap="square" rtlCol="0">
            <a:spAutoFit/>
          </a:bodyPr>
          <a:lstStyle/>
          <a:p>
            <a:pPr marL="457200" indent="-457200">
              <a:buFontTx/>
              <a:buAutoNum type="alphaLcParenR"/>
            </a:pPr>
            <a:r>
              <a:rPr lang="cs-CZ" sz="2400" dirty="0" smtClean="0"/>
              <a:t>hlasivky</a:t>
            </a:r>
          </a:p>
          <a:p>
            <a:pPr marL="457200" indent="-457200">
              <a:buFontTx/>
              <a:buAutoNum type="alphaLcParenR"/>
            </a:pPr>
            <a:endParaRPr lang="cs-CZ" sz="2400" dirty="0"/>
          </a:p>
          <a:p>
            <a:pPr marL="457200" indent="-457200">
              <a:buAutoNum type="alphaLcParenR"/>
            </a:pPr>
            <a:r>
              <a:rPr lang="cs-CZ" sz="2400" dirty="0" smtClean="0"/>
              <a:t>syrinx</a:t>
            </a:r>
          </a:p>
          <a:p>
            <a:pPr marL="457200" indent="-457200">
              <a:buAutoNum type="alphaLcParenR"/>
            </a:pPr>
            <a:endParaRPr lang="cs-CZ" sz="2400" dirty="0" smtClean="0"/>
          </a:p>
          <a:p>
            <a:pPr marL="457200" indent="-457200">
              <a:buAutoNum type="alphaLcParenR"/>
            </a:pPr>
            <a:r>
              <a:rPr lang="cs-CZ" sz="2400" dirty="0" smtClean="0"/>
              <a:t>strofa</a:t>
            </a:r>
            <a:endParaRPr lang="cs-CZ" sz="2400" dirty="0"/>
          </a:p>
        </p:txBody>
      </p:sp>
    </p:spTree>
    <p:extLst>
      <p:ext uri="{BB962C8B-B14F-4D97-AF65-F5344CB8AC3E}">
        <p14:creationId xmlns:p14="http://schemas.microsoft.com/office/powerpoint/2010/main" xmlns="" val="17053211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339752" y="156563"/>
            <a:ext cx="881973" cy="523220"/>
          </a:xfrm>
          <a:prstGeom prst="rect">
            <a:avLst/>
          </a:prstGeom>
          <a:noFill/>
        </p:spPr>
        <p:txBody>
          <a:bodyPr wrap="none" rtlCol="0">
            <a:spAutoFit/>
          </a:bodyPr>
          <a:lstStyle/>
          <a:p>
            <a:r>
              <a:rPr lang="cs-CZ" sz="2800" dirty="0"/>
              <a:t>K</a:t>
            </a:r>
            <a:r>
              <a:rPr lang="cs-CZ" sz="2800" dirty="0" smtClean="0"/>
              <a:t>víz</a:t>
            </a:r>
            <a:endParaRPr lang="cs-CZ" sz="2800" dirty="0"/>
          </a:p>
        </p:txBody>
      </p:sp>
      <p:pic>
        <p:nvPicPr>
          <p:cNvPr id="5"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40202" y="-27384"/>
            <a:ext cx="3740310" cy="7397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6" name="TextovéPole 5"/>
          <p:cNvSpPr txBox="1"/>
          <p:nvPr/>
        </p:nvSpPr>
        <p:spPr>
          <a:xfrm>
            <a:off x="323529" y="1365554"/>
            <a:ext cx="7848872" cy="830997"/>
          </a:xfrm>
          <a:prstGeom prst="rect">
            <a:avLst/>
          </a:prstGeom>
          <a:noFill/>
        </p:spPr>
        <p:txBody>
          <a:bodyPr wrap="square" rtlCol="0">
            <a:spAutoFit/>
          </a:bodyPr>
          <a:lstStyle/>
          <a:p>
            <a:r>
              <a:rPr lang="cs-CZ" sz="2400" dirty="0" smtClean="0"/>
              <a:t>10. Jak se jmenuje ptačí hlasový orgán díky němuž </a:t>
            </a:r>
            <a:br>
              <a:rPr lang="cs-CZ" sz="2400" dirty="0" smtClean="0"/>
            </a:br>
            <a:r>
              <a:rPr lang="cs-CZ" sz="2400" dirty="0" smtClean="0"/>
              <a:t>      mohou ptáci zpívat? </a:t>
            </a:r>
            <a:endParaRPr lang="cs-CZ" sz="2400" dirty="0"/>
          </a:p>
        </p:txBody>
      </p:sp>
      <p:sp>
        <p:nvSpPr>
          <p:cNvPr id="7" name="TextovéPole 6"/>
          <p:cNvSpPr txBox="1"/>
          <p:nvPr/>
        </p:nvSpPr>
        <p:spPr>
          <a:xfrm>
            <a:off x="323529" y="2656756"/>
            <a:ext cx="7848872" cy="1938992"/>
          </a:xfrm>
          <a:prstGeom prst="rect">
            <a:avLst/>
          </a:prstGeom>
          <a:noFill/>
        </p:spPr>
        <p:txBody>
          <a:bodyPr wrap="square" rtlCol="0">
            <a:spAutoFit/>
          </a:bodyPr>
          <a:lstStyle/>
          <a:p>
            <a:pPr marL="457200" indent="-457200">
              <a:buFontTx/>
              <a:buAutoNum type="alphaLcParenR"/>
            </a:pPr>
            <a:r>
              <a:rPr lang="cs-CZ" sz="2400" dirty="0" smtClean="0">
                <a:solidFill>
                  <a:schemeClr val="bg1">
                    <a:lumMod val="50000"/>
                  </a:schemeClr>
                </a:solidFill>
              </a:rPr>
              <a:t>hlasivky</a:t>
            </a:r>
          </a:p>
          <a:p>
            <a:pPr marL="457200" indent="-457200">
              <a:buFontTx/>
              <a:buAutoNum type="alphaLcParenR"/>
            </a:pPr>
            <a:endParaRPr lang="cs-CZ" sz="2400" dirty="0"/>
          </a:p>
          <a:p>
            <a:pPr marL="457200" indent="-457200">
              <a:buAutoNum type="alphaLcParenR"/>
            </a:pPr>
            <a:r>
              <a:rPr lang="cs-CZ" sz="2400" dirty="0" smtClean="0"/>
              <a:t>syrinx</a:t>
            </a:r>
          </a:p>
          <a:p>
            <a:pPr marL="457200" indent="-457200">
              <a:buAutoNum type="alphaLcParenR"/>
            </a:pPr>
            <a:endParaRPr lang="cs-CZ" sz="2400" dirty="0" smtClean="0"/>
          </a:p>
          <a:p>
            <a:pPr marL="457200" indent="-457200">
              <a:buAutoNum type="alphaLcParenR"/>
            </a:pPr>
            <a:r>
              <a:rPr lang="cs-CZ" sz="2400" dirty="0" smtClean="0">
                <a:solidFill>
                  <a:schemeClr val="bg1">
                    <a:lumMod val="50000"/>
                  </a:schemeClr>
                </a:solidFill>
              </a:rPr>
              <a:t>strofa</a:t>
            </a:r>
            <a:endParaRPr lang="cs-CZ" sz="2400" dirty="0">
              <a:solidFill>
                <a:schemeClr val="bg1">
                  <a:lumMod val="50000"/>
                </a:schemeClr>
              </a:solidFill>
            </a:endParaRPr>
          </a:p>
        </p:txBody>
      </p:sp>
    </p:spTree>
    <p:extLst>
      <p:ext uri="{BB962C8B-B14F-4D97-AF65-F5344CB8AC3E}">
        <p14:creationId xmlns:p14="http://schemas.microsoft.com/office/powerpoint/2010/main" xmlns="" val="38020877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rázek 15"/>
          <p:cNvPicPr>
            <a:picLocks noChangeAspect="1"/>
          </p:cNvPicPr>
          <p:nvPr/>
        </p:nvPicPr>
        <p:blipFill rotWithShape="1">
          <a:blip r:embed="rId3" cstate="print">
            <a:extLst>
              <a:ext uri="{28A0092B-C50C-407E-A947-70E740481C1C}">
                <a14:useLocalDpi xmlns:a14="http://schemas.microsoft.com/office/drawing/2010/main" xmlns="" val="0"/>
              </a:ext>
            </a:extLst>
          </a:blip>
          <a:srcRect l="4510" t="7109" r="11495" b="6693"/>
          <a:stretch/>
        </p:blipFill>
        <p:spPr>
          <a:xfrm>
            <a:off x="164980" y="1717203"/>
            <a:ext cx="1332000" cy="2196000"/>
          </a:xfrm>
          <a:prstGeom prst="rect">
            <a:avLst/>
          </a:prstGeom>
        </p:spPr>
      </p:pic>
      <p:grpSp>
        <p:nvGrpSpPr>
          <p:cNvPr id="30" name="Skupina 29"/>
          <p:cNvGrpSpPr/>
          <p:nvPr/>
        </p:nvGrpSpPr>
        <p:grpSpPr>
          <a:xfrm rot="9029195">
            <a:off x="254499" y="1723477"/>
            <a:ext cx="169936" cy="304530"/>
            <a:chOff x="3952303" y="5451508"/>
            <a:chExt cx="288032" cy="571521"/>
          </a:xfrm>
          <a:noFill/>
        </p:grpSpPr>
        <p:sp>
          <p:nvSpPr>
            <p:cNvPr id="31" name="Ovál 30"/>
            <p:cNvSpPr/>
            <p:nvPr/>
          </p:nvSpPr>
          <p:spPr>
            <a:xfrm>
              <a:off x="3952303" y="5451508"/>
              <a:ext cx="288032" cy="286291"/>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32" name="Přímá spojnice 31"/>
            <p:cNvCxnSpPr/>
            <p:nvPr/>
          </p:nvCxnSpPr>
          <p:spPr>
            <a:xfrm>
              <a:off x="4096319" y="5733256"/>
              <a:ext cx="7629" cy="289773"/>
            </a:xfrm>
            <a:prstGeom prst="line">
              <a:avLst/>
            </a:prstGeom>
            <a:grpFill/>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pic>
        <p:nvPicPr>
          <p:cNvPr id="17" name="Obrázek 1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4980" y="3948140"/>
            <a:ext cx="1376286" cy="1065036"/>
          </a:xfrm>
          <a:prstGeom prst="rect">
            <a:avLst/>
          </a:prstGeom>
        </p:spPr>
      </p:pic>
      <p:grpSp>
        <p:nvGrpSpPr>
          <p:cNvPr id="52" name="Skupina 51"/>
          <p:cNvGrpSpPr/>
          <p:nvPr/>
        </p:nvGrpSpPr>
        <p:grpSpPr>
          <a:xfrm rot="9029195">
            <a:off x="165966" y="3956545"/>
            <a:ext cx="135965" cy="242611"/>
            <a:chOff x="3952303" y="5451508"/>
            <a:chExt cx="288032" cy="571521"/>
          </a:xfrm>
          <a:noFill/>
        </p:grpSpPr>
        <p:sp>
          <p:nvSpPr>
            <p:cNvPr id="53" name="Ovál 52"/>
            <p:cNvSpPr/>
            <p:nvPr/>
          </p:nvSpPr>
          <p:spPr>
            <a:xfrm>
              <a:off x="3952303" y="5451508"/>
              <a:ext cx="288032" cy="286291"/>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54" name="Přímá spojnice 53"/>
            <p:cNvCxnSpPr/>
            <p:nvPr/>
          </p:nvCxnSpPr>
          <p:spPr>
            <a:xfrm>
              <a:off x="4096319" y="5733256"/>
              <a:ext cx="7629" cy="289773"/>
            </a:xfrm>
            <a:prstGeom prst="line">
              <a:avLst/>
            </a:prstGeom>
            <a:grpFill/>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2" name="TextovéPole 1"/>
          <p:cNvSpPr txBox="1"/>
          <p:nvPr/>
        </p:nvSpPr>
        <p:spPr>
          <a:xfrm>
            <a:off x="1259632" y="116632"/>
            <a:ext cx="4043298" cy="646331"/>
          </a:xfrm>
          <a:prstGeom prst="rect">
            <a:avLst/>
          </a:prstGeom>
          <a:noFill/>
        </p:spPr>
        <p:txBody>
          <a:bodyPr wrap="square" rtlCol="0">
            <a:spAutoFit/>
          </a:bodyPr>
          <a:lstStyle/>
          <a:p>
            <a:r>
              <a:rPr lang="cs-CZ" sz="3600" dirty="0" smtClean="0">
                <a:latin typeface="Arial" panose="020B0604020202020204" pitchFamily="34" charset="0"/>
                <a:cs typeface="Arial" panose="020B0604020202020204" pitchFamily="34" charset="0"/>
              </a:rPr>
              <a:t>Evoluce signálu </a:t>
            </a:r>
            <a:endParaRPr lang="cs-CZ" sz="3600" dirty="0">
              <a:latin typeface="Arial" panose="020B0604020202020204" pitchFamily="34" charset="0"/>
              <a:cs typeface="Arial" panose="020B0604020202020204" pitchFamily="34" charset="0"/>
            </a:endParaRPr>
          </a:p>
        </p:txBody>
      </p:sp>
      <p:sp>
        <p:nvSpPr>
          <p:cNvPr id="7" name="TextovéPole 6"/>
          <p:cNvSpPr txBox="1"/>
          <p:nvPr/>
        </p:nvSpPr>
        <p:spPr>
          <a:xfrm>
            <a:off x="-29711" y="1052736"/>
            <a:ext cx="3987155" cy="646331"/>
          </a:xfrm>
          <a:prstGeom prst="rect">
            <a:avLst/>
          </a:prstGeom>
          <a:noFill/>
          <a:ln>
            <a:noFill/>
          </a:ln>
        </p:spPr>
        <p:txBody>
          <a:bodyPr wrap="square" rtlCol="0">
            <a:spAutoFit/>
          </a:bodyPr>
          <a:lstStyle/>
          <a:p>
            <a:r>
              <a:rPr lang="cs-CZ" dirty="0"/>
              <a:t>p</a:t>
            </a:r>
            <a:r>
              <a:rPr lang="cs-CZ" dirty="0" smtClean="0"/>
              <a:t>rojev nebo vlastnost jedince je spojena s nějakou informací o něm</a:t>
            </a:r>
            <a:endParaRPr lang="cs-CZ" dirty="0"/>
          </a:p>
        </p:txBody>
      </p:sp>
      <p:sp>
        <p:nvSpPr>
          <p:cNvPr id="8" name="TextovéPole 7"/>
          <p:cNvSpPr txBox="1"/>
          <p:nvPr/>
        </p:nvSpPr>
        <p:spPr>
          <a:xfrm>
            <a:off x="6102063" y="980728"/>
            <a:ext cx="3006441" cy="1200329"/>
          </a:xfrm>
          <a:prstGeom prst="rect">
            <a:avLst/>
          </a:prstGeom>
          <a:noFill/>
          <a:ln>
            <a:noFill/>
          </a:ln>
        </p:spPr>
        <p:txBody>
          <a:bodyPr wrap="square" rtlCol="0">
            <a:spAutoFit/>
          </a:bodyPr>
          <a:lstStyle/>
          <a:p>
            <a:pPr algn="r"/>
            <a:r>
              <a:rPr lang="cs-CZ" dirty="0" smtClean="0"/>
              <a:t>příjemce je schopen tento projev detekovat a spojit si ho s danou informací (</a:t>
            </a:r>
            <a:r>
              <a:rPr lang="cs-CZ" dirty="0" err="1" smtClean="0"/>
              <a:t>dekodovat</a:t>
            </a:r>
            <a:r>
              <a:rPr lang="cs-CZ" dirty="0" smtClean="0"/>
              <a:t>)</a:t>
            </a:r>
            <a:endParaRPr lang="cs-CZ" dirty="0"/>
          </a:p>
        </p:txBody>
      </p:sp>
      <p:sp>
        <p:nvSpPr>
          <p:cNvPr id="9" name="TextovéPole 8"/>
          <p:cNvSpPr txBox="1"/>
          <p:nvPr/>
        </p:nvSpPr>
        <p:spPr>
          <a:xfrm>
            <a:off x="3059831" y="5877272"/>
            <a:ext cx="6120681" cy="646331"/>
          </a:xfrm>
          <a:prstGeom prst="rect">
            <a:avLst/>
          </a:prstGeom>
          <a:noFill/>
        </p:spPr>
        <p:txBody>
          <a:bodyPr wrap="square" rtlCol="0">
            <a:spAutoFit/>
          </a:bodyPr>
          <a:lstStyle/>
          <a:p>
            <a:r>
              <a:rPr lang="cs-CZ" dirty="0"/>
              <a:t>i</a:t>
            </a:r>
            <a:r>
              <a:rPr lang="cs-CZ" dirty="0" smtClean="0"/>
              <a:t>nformace zvyšuje fitness příjemce (např. životaschopnější </a:t>
            </a:r>
            <a:br>
              <a:rPr lang="cs-CZ" dirty="0" smtClean="0"/>
            </a:br>
            <a:r>
              <a:rPr lang="cs-CZ" dirty="0" smtClean="0"/>
              <a:t>mláďata) = informace slouží jako vodítko</a:t>
            </a:r>
            <a:endParaRPr lang="cs-CZ" dirty="0"/>
          </a:p>
        </p:txBody>
      </p:sp>
      <p:pic>
        <p:nvPicPr>
          <p:cNvPr id="18" name="Obrázek 1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615830" y="1916832"/>
            <a:ext cx="837914" cy="1185727"/>
          </a:xfrm>
          <a:prstGeom prst="rect">
            <a:avLst/>
          </a:prstGeom>
        </p:spPr>
      </p:pic>
      <p:grpSp>
        <p:nvGrpSpPr>
          <p:cNvPr id="20" name="Skupina 19"/>
          <p:cNvGrpSpPr/>
          <p:nvPr/>
        </p:nvGrpSpPr>
        <p:grpSpPr>
          <a:xfrm>
            <a:off x="1829372" y="3933056"/>
            <a:ext cx="398562" cy="968939"/>
            <a:chOff x="6948000" y="909343"/>
            <a:chExt cx="504000" cy="1486430"/>
          </a:xfrm>
        </p:grpSpPr>
        <p:pic>
          <p:nvPicPr>
            <p:cNvPr id="14" name="Obrázek 13"/>
            <p:cNvPicPr>
              <a:picLocks noChangeAspect="1"/>
            </p:cNvPicPr>
            <p:nvPr/>
          </p:nvPicPr>
          <p:blipFill rotWithShape="1">
            <a:blip r:embed="rId6" cstate="print">
              <a:extLst>
                <a:ext uri="{28A0092B-C50C-407E-A947-70E740481C1C}">
                  <a14:useLocalDpi xmlns:a14="http://schemas.microsoft.com/office/drawing/2010/main" xmlns="" val="0"/>
                </a:ext>
              </a:extLst>
            </a:blip>
            <a:srcRect l="7" r="71512"/>
            <a:stretch/>
          </p:blipFill>
          <p:spPr>
            <a:xfrm>
              <a:off x="6948000" y="909343"/>
              <a:ext cx="504000" cy="1486430"/>
            </a:xfrm>
            <a:prstGeom prst="rect">
              <a:avLst/>
            </a:prstGeom>
          </p:spPr>
        </p:pic>
        <p:sp>
          <p:nvSpPr>
            <p:cNvPr id="19" name="Obdélník 18"/>
            <p:cNvSpPr/>
            <p:nvPr/>
          </p:nvSpPr>
          <p:spPr>
            <a:xfrm>
              <a:off x="7380312" y="2068272"/>
              <a:ext cx="71688" cy="20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21" name="Je rovno 20"/>
          <p:cNvSpPr/>
          <p:nvPr/>
        </p:nvSpPr>
        <p:spPr>
          <a:xfrm flipH="1">
            <a:off x="1496979" y="2501466"/>
            <a:ext cx="266708" cy="217107"/>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24" name="Šipka doprava 23"/>
          <p:cNvSpPr/>
          <p:nvPr/>
        </p:nvSpPr>
        <p:spPr>
          <a:xfrm rot="2186822">
            <a:off x="186874" y="2449272"/>
            <a:ext cx="603092" cy="14629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5" name="Šipka doprava 34"/>
          <p:cNvSpPr/>
          <p:nvPr/>
        </p:nvSpPr>
        <p:spPr>
          <a:xfrm rot="7623054">
            <a:off x="1239720" y="3887850"/>
            <a:ext cx="603092" cy="14629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69" name="Skupina 68"/>
          <p:cNvGrpSpPr/>
          <p:nvPr/>
        </p:nvGrpSpPr>
        <p:grpSpPr>
          <a:xfrm>
            <a:off x="4531595" y="2471611"/>
            <a:ext cx="1756571" cy="1317429"/>
            <a:chOff x="5695749" y="4569272"/>
            <a:chExt cx="1756571" cy="1317429"/>
          </a:xfrm>
        </p:grpSpPr>
        <p:pic>
          <p:nvPicPr>
            <p:cNvPr id="23" name="Obrázek 22"/>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flipH="1">
              <a:off x="5695749" y="4569272"/>
              <a:ext cx="1756571" cy="1317429"/>
            </a:xfrm>
            <a:prstGeom prst="rect">
              <a:avLst/>
            </a:prstGeom>
          </p:spPr>
        </p:pic>
        <p:grpSp>
          <p:nvGrpSpPr>
            <p:cNvPr id="29" name="Skupina 28"/>
            <p:cNvGrpSpPr/>
            <p:nvPr/>
          </p:nvGrpSpPr>
          <p:grpSpPr>
            <a:xfrm>
              <a:off x="7244157" y="4650639"/>
              <a:ext cx="171490" cy="289773"/>
              <a:chOff x="3952303" y="5451508"/>
              <a:chExt cx="288032" cy="571521"/>
            </a:xfrm>
            <a:noFill/>
          </p:grpSpPr>
          <p:sp>
            <p:nvSpPr>
              <p:cNvPr id="3" name="Ovál 2"/>
              <p:cNvSpPr/>
              <p:nvPr/>
            </p:nvSpPr>
            <p:spPr>
              <a:xfrm>
                <a:off x="3952303" y="5451508"/>
                <a:ext cx="288032" cy="286291"/>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6" name="Přímá spojnice 5"/>
              <p:cNvCxnSpPr/>
              <p:nvPr/>
            </p:nvCxnSpPr>
            <p:spPr>
              <a:xfrm>
                <a:off x="4096319" y="5733256"/>
                <a:ext cx="7629" cy="289773"/>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Přímá spojnice 25"/>
              <p:cNvCxnSpPr/>
              <p:nvPr/>
            </p:nvCxnSpPr>
            <p:spPr>
              <a:xfrm flipV="1">
                <a:off x="3995936" y="5877272"/>
                <a:ext cx="216024" cy="871"/>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55" name="Skupina 54"/>
          <p:cNvGrpSpPr/>
          <p:nvPr/>
        </p:nvGrpSpPr>
        <p:grpSpPr>
          <a:xfrm>
            <a:off x="4211960" y="1615157"/>
            <a:ext cx="1165325" cy="840860"/>
            <a:chOff x="10045968" y="2377623"/>
            <a:chExt cx="2014864" cy="1666782"/>
          </a:xfrm>
        </p:grpSpPr>
        <p:sp>
          <p:nvSpPr>
            <p:cNvPr id="38" name="Zaoblený obdélníkový popisek 37"/>
            <p:cNvSpPr/>
            <p:nvPr/>
          </p:nvSpPr>
          <p:spPr>
            <a:xfrm>
              <a:off x="10045968" y="2377623"/>
              <a:ext cx="2014864" cy="1666782"/>
            </a:xfrm>
            <a:prstGeom prst="wedgeRoundRectCallout">
              <a:avLst>
                <a:gd name="adj1" fmla="val 39452"/>
                <a:gd name="adj2" fmla="val 72326"/>
                <a:gd name="adj3" fmla="val 16667"/>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3" name="Srdce 42"/>
            <p:cNvSpPr/>
            <p:nvPr/>
          </p:nvSpPr>
          <p:spPr>
            <a:xfrm>
              <a:off x="11486014" y="2594117"/>
              <a:ext cx="433839" cy="457200"/>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4" name="Obrázek 4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645163" y="2712462"/>
              <a:ext cx="840851" cy="1273715"/>
            </a:xfrm>
            <a:prstGeom prst="rect">
              <a:avLst/>
            </a:prstGeom>
          </p:spPr>
        </p:pic>
        <p:sp>
          <p:nvSpPr>
            <p:cNvPr id="39" name="Srdce 38"/>
            <p:cNvSpPr/>
            <p:nvPr/>
          </p:nvSpPr>
          <p:spPr>
            <a:xfrm>
              <a:off x="10194445" y="2508353"/>
              <a:ext cx="381638" cy="375995"/>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0" name="Srdce 39"/>
            <p:cNvSpPr/>
            <p:nvPr/>
          </p:nvSpPr>
          <p:spPr>
            <a:xfrm>
              <a:off x="10296974" y="3043444"/>
              <a:ext cx="279109" cy="187998"/>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2" name="Srdce 41"/>
            <p:cNvSpPr/>
            <p:nvPr/>
          </p:nvSpPr>
          <p:spPr>
            <a:xfrm>
              <a:off x="10923700" y="2491883"/>
              <a:ext cx="287593" cy="204468"/>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45" name="Zaoblený obdélníkový popisek 44"/>
          <p:cNvSpPr/>
          <p:nvPr/>
        </p:nvSpPr>
        <p:spPr>
          <a:xfrm>
            <a:off x="5578704" y="1534605"/>
            <a:ext cx="1142147" cy="943469"/>
          </a:xfrm>
          <a:prstGeom prst="wedgeRoundRectCallout">
            <a:avLst>
              <a:gd name="adj1" fmla="val -64861"/>
              <a:gd name="adj2" fmla="val 70688"/>
              <a:gd name="adj3" fmla="val 16667"/>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6" name="Obrázek 45"/>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5766080" y="1691759"/>
            <a:ext cx="799335" cy="620764"/>
          </a:xfrm>
          <a:prstGeom prst="rect">
            <a:avLst/>
          </a:prstGeom>
          <a:solidFill>
            <a:schemeClr val="bg1"/>
          </a:solidFill>
        </p:spPr>
      </p:pic>
      <p:grpSp>
        <p:nvGrpSpPr>
          <p:cNvPr id="51" name="Skupina 50"/>
          <p:cNvGrpSpPr/>
          <p:nvPr/>
        </p:nvGrpSpPr>
        <p:grpSpPr>
          <a:xfrm>
            <a:off x="5766080" y="1604166"/>
            <a:ext cx="799335" cy="813087"/>
            <a:chOff x="4303350" y="3613666"/>
            <a:chExt cx="1241223" cy="1191388"/>
          </a:xfrm>
          <a:solidFill>
            <a:schemeClr val="bg1"/>
          </a:solidFill>
        </p:grpSpPr>
        <p:sp>
          <p:nvSpPr>
            <p:cNvPr id="48" name="Ovál 47"/>
            <p:cNvSpPr/>
            <p:nvPr/>
          </p:nvSpPr>
          <p:spPr>
            <a:xfrm>
              <a:off x="4303350" y="3613666"/>
              <a:ext cx="1241223" cy="11913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50" name="Přímá spojnice 49"/>
            <p:cNvCxnSpPr/>
            <p:nvPr/>
          </p:nvCxnSpPr>
          <p:spPr>
            <a:xfrm>
              <a:off x="4499992" y="3798332"/>
              <a:ext cx="821460" cy="853265"/>
            </a:xfrm>
            <a:prstGeom prst="line">
              <a:avLst/>
            </a:prstGeom>
            <a:grpFill/>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47" name="Obrázek 46"/>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6421201" y="4077072"/>
            <a:ext cx="2687303" cy="1788278"/>
          </a:xfrm>
          <a:prstGeom prst="rect">
            <a:avLst/>
          </a:prstGeom>
        </p:spPr>
      </p:pic>
      <p:grpSp>
        <p:nvGrpSpPr>
          <p:cNvPr id="86" name="Skupina 85"/>
          <p:cNvGrpSpPr/>
          <p:nvPr/>
        </p:nvGrpSpPr>
        <p:grpSpPr>
          <a:xfrm rot="9029195">
            <a:off x="3235425" y="4663402"/>
            <a:ext cx="81069" cy="149549"/>
            <a:chOff x="3952303" y="5451508"/>
            <a:chExt cx="288032" cy="571521"/>
          </a:xfrm>
          <a:noFill/>
        </p:grpSpPr>
        <p:sp>
          <p:nvSpPr>
            <p:cNvPr id="87" name="Ovál 86"/>
            <p:cNvSpPr/>
            <p:nvPr/>
          </p:nvSpPr>
          <p:spPr>
            <a:xfrm>
              <a:off x="3952303" y="5451508"/>
              <a:ext cx="288032" cy="286291"/>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88" name="Přímá spojnice 87"/>
            <p:cNvCxnSpPr/>
            <p:nvPr/>
          </p:nvCxnSpPr>
          <p:spPr>
            <a:xfrm>
              <a:off x="4096319" y="5733256"/>
              <a:ext cx="7629" cy="289773"/>
            </a:xfrm>
            <a:prstGeom prst="line">
              <a:avLst/>
            </a:prstGeom>
            <a:grpFill/>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pic>
        <p:nvPicPr>
          <p:cNvPr id="90" name="Obrázek 89"/>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flipH="1">
            <a:off x="4454520" y="4740148"/>
            <a:ext cx="1156832" cy="1058198"/>
          </a:xfrm>
          <a:prstGeom prst="rect">
            <a:avLst/>
          </a:prstGeom>
        </p:spPr>
      </p:pic>
      <p:sp>
        <p:nvSpPr>
          <p:cNvPr id="95" name="Kříž 94"/>
          <p:cNvSpPr/>
          <p:nvPr/>
        </p:nvSpPr>
        <p:spPr>
          <a:xfrm>
            <a:off x="4047707" y="5066620"/>
            <a:ext cx="290026" cy="315122"/>
          </a:xfrm>
          <a:prstGeom prst="plus">
            <a:avLst>
              <a:gd name="adj" fmla="val 4567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65" name="Přímá spojnice 64"/>
          <p:cNvCxnSpPr/>
          <p:nvPr/>
        </p:nvCxnSpPr>
        <p:spPr>
          <a:xfrm>
            <a:off x="-36512" y="762963"/>
            <a:ext cx="5320939" cy="0"/>
          </a:xfrm>
          <a:prstGeom prst="line">
            <a:avLst/>
          </a:prstGeom>
          <a:ln w="28575">
            <a:solidFill>
              <a:srgbClr val="083C98"/>
            </a:solidFill>
          </a:ln>
        </p:spPr>
        <p:style>
          <a:lnRef idx="1">
            <a:schemeClr val="accent1"/>
          </a:lnRef>
          <a:fillRef idx="0">
            <a:schemeClr val="accent1"/>
          </a:fillRef>
          <a:effectRef idx="0">
            <a:schemeClr val="accent1"/>
          </a:effectRef>
          <a:fontRef idx="minor">
            <a:schemeClr val="tx1"/>
          </a:fontRef>
        </p:style>
      </p:cxnSp>
      <p:pic>
        <p:nvPicPr>
          <p:cNvPr id="66" name="Picture 5"/>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5440202" y="-27384"/>
            <a:ext cx="3740310" cy="7397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68" name="Je rovno 67"/>
          <p:cNvSpPr/>
          <p:nvPr/>
        </p:nvSpPr>
        <p:spPr>
          <a:xfrm flipH="1">
            <a:off x="1547664" y="4252891"/>
            <a:ext cx="266708" cy="217107"/>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pic>
        <p:nvPicPr>
          <p:cNvPr id="75" name="Obrázek 74"/>
          <p:cNvPicPr>
            <a:picLocks noChangeAspect="1"/>
          </p:cNvPicPr>
          <p:nvPr/>
        </p:nvPicPr>
        <p:blipFill rotWithShape="1">
          <a:blip r:embed="rId3" cstate="print">
            <a:extLst>
              <a:ext uri="{28A0092B-C50C-407E-A947-70E740481C1C}">
                <a14:useLocalDpi xmlns:a14="http://schemas.microsoft.com/office/drawing/2010/main" xmlns="" val="0"/>
              </a:ext>
            </a:extLst>
          </a:blip>
          <a:srcRect l="4510" t="7109" r="11495" b="6693"/>
          <a:stretch/>
        </p:blipFill>
        <p:spPr>
          <a:xfrm>
            <a:off x="3241180" y="4667103"/>
            <a:ext cx="716265" cy="1180869"/>
          </a:xfrm>
          <a:prstGeom prst="rect">
            <a:avLst/>
          </a:prstGeom>
        </p:spPr>
      </p:pic>
      <p:cxnSp>
        <p:nvCxnSpPr>
          <p:cNvPr id="25" name="Přímá spojnice se šipkou 24"/>
          <p:cNvCxnSpPr/>
          <p:nvPr/>
        </p:nvCxnSpPr>
        <p:spPr>
          <a:xfrm flipV="1">
            <a:off x="2843808" y="2625555"/>
            <a:ext cx="1113637" cy="1135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Přímá spojnice se šipkou 27"/>
          <p:cNvCxnSpPr/>
          <p:nvPr/>
        </p:nvCxnSpPr>
        <p:spPr>
          <a:xfrm flipV="1">
            <a:off x="2589148" y="2924944"/>
            <a:ext cx="1368297" cy="114318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Přímá spojnice se šipkou 33"/>
          <p:cNvCxnSpPr/>
          <p:nvPr/>
        </p:nvCxnSpPr>
        <p:spPr>
          <a:xfrm flipH="1">
            <a:off x="4408197" y="3864312"/>
            <a:ext cx="762092" cy="82419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7" name="Přímá spojnice se šipkou 96"/>
          <p:cNvCxnSpPr/>
          <p:nvPr/>
        </p:nvCxnSpPr>
        <p:spPr>
          <a:xfrm>
            <a:off x="5694139" y="5303649"/>
            <a:ext cx="682881"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4947854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Skupina 66"/>
          <p:cNvGrpSpPr/>
          <p:nvPr/>
        </p:nvGrpSpPr>
        <p:grpSpPr>
          <a:xfrm>
            <a:off x="2724838" y="1236714"/>
            <a:ext cx="1313915" cy="1858683"/>
            <a:chOff x="755576" y="866198"/>
            <a:chExt cx="1600332" cy="2424168"/>
          </a:xfrm>
        </p:grpSpPr>
        <p:pic>
          <p:nvPicPr>
            <p:cNvPr id="16" name="Obrázek 1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55576" y="866198"/>
              <a:ext cx="1600332" cy="2424168"/>
            </a:xfrm>
            <a:prstGeom prst="rect">
              <a:avLst/>
            </a:prstGeom>
          </p:spPr>
        </p:pic>
        <p:grpSp>
          <p:nvGrpSpPr>
            <p:cNvPr id="30" name="Skupina 29"/>
            <p:cNvGrpSpPr/>
            <p:nvPr/>
          </p:nvGrpSpPr>
          <p:grpSpPr>
            <a:xfrm rot="9029195">
              <a:off x="781407" y="905896"/>
              <a:ext cx="171490" cy="289773"/>
              <a:chOff x="3952303" y="5451508"/>
              <a:chExt cx="288032" cy="571521"/>
            </a:xfrm>
            <a:noFill/>
          </p:grpSpPr>
          <p:sp>
            <p:nvSpPr>
              <p:cNvPr id="31" name="Ovál 30"/>
              <p:cNvSpPr/>
              <p:nvPr/>
            </p:nvSpPr>
            <p:spPr>
              <a:xfrm>
                <a:off x="3952303" y="5451508"/>
                <a:ext cx="288032" cy="286291"/>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32" name="Přímá spojnice 31"/>
              <p:cNvCxnSpPr/>
              <p:nvPr/>
            </p:nvCxnSpPr>
            <p:spPr>
              <a:xfrm>
                <a:off x="4096319" y="5733256"/>
                <a:ext cx="7629" cy="289773"/>
              </a:xfrm>
              <a:prstGeom prst="line">
                <a:avLst/>
              </a:prstGeom>
              <a:grpFill/>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pic>
        <p:nvPicPr>
          <p:cNvPr id="17" name="Obrázek 1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998" y="1823374"/>
            <a:ext cx="1198622" cy="927551"/>
          </a:xfrm>
          <a:prstGeom prst="rect">
            <a:avLst/>
          </a:prstGeom>
        </p:spPr>
      </p:pic>
      <p:grpSp>
        <p:nvGrpSpPr>
          <p:cNvPr id="52" name="Skupina 51"/>
          <p:cNvGrpSpPr/>
          <p:nvPr/>
        </p:nvGrpSpPr>
        <p:grpSpPr>
          <a:xfrm rot="9029195">
            <a:off x="4472172" y="1246622"/>
            <a:ext cx="135965" cy="242611"/>
            <a:chOff x="3952303" y="5451508"/>
            <a:chExt cx="288032" cy="571521"/>
          </a:xfrm>
          <a:noFill/>
        </p:grpSpPr>
        <p:sp>
          <p:nvSpPr>
            <p:cNvPr id="53" name="Ovál 52"/>
            <p:cNvSpPr/>
            <p:nvPr/>
          </p:nvSpPr>
          <p:spPr>
            <a:xfrm>
              <a:off x="3952303" y="5451508"/>
              <a:ext cx="288032" cy="286291"/>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54" name="Přímá spojnice 53"/>
            <p:cNvCxnSpPr/>
            <p:nvPr/>
          </p:nvCxnSpPr>
          <p:spPr>
            <a:xfrm>
              <a:off x="4096319" y="5733256"/>
              <a:ext cx="7629" cy="289773"/>
            </a:xfrm>
            <a:prstGeom prst="line">
              <a:avLst/>
            </a:prstGeom>
            <a:grpFill/>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11" name="TextovéPole 10"/>
          <p:cNvSpPr txBox="1"/>
          <p:nvPr/>
        </p:nvSpPr>
        <p:spPr>
          <a:xfrm>
            <a:off x="5580112" y="1221770"/>
            <a:ext cx="3548064" cy="1200329"/>
          </a:xfrm>
          <a:prstGeom prst="rect">
            <a:avLst/>
          </a:prstGeom>
          <a:noFill/>
          <a:ln>
            <a:noFill/>
          </a:ln>
        </p:spPr>
        <p:txBody>
          <a:bodyPr wrap="square" rtlCol="0">
            <a:spAutoFit/>
          </a:bodyPr>
          <a:lstStyle/>
          <a:p>
            <a:r>
              <a:rPr lang="cs-CZ" dirty="0"/>
              <a:t>o</a:t>
            </a:r>
            <a:r>
              <a:rPr lang="cs-CZ" dirty="0" smtClean="0"/>
              <a:t>dpověď příjemce zvyšuje fitness nositele dané vlastnosti (např. je více atraktivní pro samice=zanechá více potomků)</a:t>
            </a:r>
            <a:endParaRPr lang="cs-CZ" dirty="0"/>
          </a:p>
        </p:txBody>
      </p:sp>
      <p:sp>
        <p:nvSpPr>
          <p:cNvPr id="12" name="TextovéPole 11"/>
          <p:cNvSpPr txBox="1"/>
          <p:nvPr/>
        </p:nvSpPr>
        <p:spPr>
          <a:xfrm>
            <a:off x="6149003" y="3491716"/>
            <a:ext cx="2672526" cy="369332"/>
          </a:xfrm>
          <a:prstGeom prst="rect">
            <a:avLst/>
          </a:prstGeom>
          <a:noFill/>
          <a:ln>
            <a:noFill/>
          </a:ln>
        </p:spPr>
        <p:txBody>
          <a:bodyPr wrap="none" rtlCol="0">
            <a:spAutoFit/>
          </a:bodyPr>
          <a:lstStyle/>
          <a:p>
            <a:r>
              <a:rPr lang="cs-CZ" dirty="0"/>
              <a:t>z</a:t>
            </a:r>
            <a:r>
              <a:rPr lang="cs-CZ" dirty="0" smtClean="0"/>
              <a:t> vodítka se vyvíjí signál</a:t>
            </a:r>
            <a:endParaRPr lang="cs-CZ" dirty="0"/>
          </a:p>
        </p:txBody>
      </p:sp>
      <p:pic>
        <p:nvPicPr>
          <p:cNvPr id="15" name="Obrázek 1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217694" y="3831897"/>
            <a:ext cx="2535145" cy="1901359"/>
          </a:xfrm>
          <a:prstGeom prst="rect">
            <a:avLst/>
          </a:prstGeom>
        </p:spPr>
      </p:pic>
      <p:pic>
        <p:nvPicPr>
          <p:cNvPr id="60" name="Obrázek 59"/>
          <p:cNvPicPr>
            <a:picLocks noChangeAspect="1"/>
          </p:cNvPicPr>
          <p:nvPr/>
        </p:nvPicPr>
        <p:blipFill rotWithShape="1">
          <a:blip r:embed="rId6" cstate="print">
            <a:extLst>
              <a:ext uri="{28A0092B-C50C-407E-A947-70E740481C1C}">
                <a14:useLocalDpi xmlns:a14="http://schemas.microsoft.com/office/drawing/2010/main" xmlns="" val="0"/>
              </a:ext>
            </a:extLst>
          </a:blip>
          <a:srcRect l="9017" t="40174" r="42414" b="3689"/>
          <a:stretch/>
        </p:blipFill>
        <p:spPr>
          <a:xfrm>
            <a:off x="3424142" y="4321332"/>
            <a:ext cx="596573" cy="559287"/>
          </a:xfrm>
          <a:prstGeom prst="rect">
            <a:avLst/>
          </a:prstGeom>
        </p:spPr>
      </p:pic>
      <p:pic>
        <p:nvPicPr>
          <p:cNvPr id="61" name="Obrázek 60"/>
          <p:cNvPicPr>
            <a:picLocks noChangeAspect="1"/>
          </p:cNvPicPr>
          <p:nvPr/>
        </p:nvPicPr>
        <p:blipFill rotWithShape="1">
          <a:blip r:embed="rId6" cstate="print">
            <a:extLst>
              <a:ext uri="{28A0092B-C50C-407E-A947-70E740481C1C}">
                <a14:useLocalDpi xmlns:a14="http://schemas.microsoft.com/office/drawing/2010/main" xmlns="" val="0"/>
              </a:ext>
            </a:extLst>
          </a:blip>
          <a:srcRect l="9017" t="40174" r="42414" b="3689"/>
          <a:stretch/>
        </p:blipFill>
        <p:spPr>
          <a:xfrm>
            <a:off x="3442181" y="5089569"/>
            <a:ext cx="596573" cy="559287"/>
          </a:xfrm>
          <a:prstGeom prst="rect">
            <a:avLst/>
          </a:prstGeom>
        </p:spPr>
      </p:pic>
      <p:pic>
        <p:nvPicPr>
          <p:cNvPr id="62" name="Obrázek 61"/>
          <p:cNvPicPr>
            <a:picLocks noChangeAspect="1"/>
          </p:cNvPicPr>
          <p:nvPr/>
        </p:nvPicPr>
        <p:blipFill rotWithShape="1">
          <a:blip r:embed="rId6" cstate="print">
            <a:extLst>
              <a:ext uri="{28A0092B-C50C-407E-A947-70E740481C1C}">
                <a14:useLocalDpi xmlns:a14="http://schemas.microsoft.com/office/drawing/2010/main" xmlns="" val="0"/>
              </a:ext>
            </a:extLst>
          </a:blip>
          <a:srcRect l="9017" t="40174" r="42414" b="3689"/>
          <a:stretch/>
        </p:blipFill>
        <p:spPr>
          <a:xfrm>
            <a:off x="4123355" y="3933056"/>
            <a:ext cx="596573" cy="559287"/>
          </a:xfrm>
          <a:prstGeom prst="rect">
            <a:avLst/>
          </a:prstGeom>
        </p:spPr>
      </p:pic>
      <p:pic>
        <p:nvPicPr>
          <p:cNvPr id="63" name="Obrázek 62"/>
          <p:cNvPicPr>
            <a:picLocks noChangeAspect="1"/>
          </p:cNvPicPr>
          <p:nvPr/>
        </p:nvPicPr>
        <p:blipFill rotWithShape="1">
          <a:blip r:embed="rId6" cstate="print">
            <a:extLst>
              <a:ext uri="{28A0092B-C50C-407E-A947-70E740481C1C}">
                <a14:useLocalDpi xmlns:a14="http://schemas.microsoft.com/office/drawing/2010/main" xmlns="" val="0"/>
              </a:ext>
            </a:extLst>
          </a:blip>
          <a:srcRect l="9017" t="40174" r="42414" b="3689"/>
          <a:stretch/>
        </p:blipFill>
        <p:spPr>
          <a:xfrm>
            <a:off x="2814627" y="5317985"/>
            <a:ext cx="596573" cy="559287"/>
          </a:xfrm>
          <a:prstGeom prst="rect">
            <a:avLst/>
          </a:prstGeom>
        </p:spPr>
      </p:pic>
      <p:pic>
        <p:nvPicPr>
          <p:cNvPr id="64" name="Obrázek 63"/>
          <p:cNvPicPr>
            <a:picLocks noChangeAspect="1"/>
          </p:cNvPicPr>
          <p:nvPr/>
        </p:nvPicPr>
        <p:blipFill rotWithShape="1">
          <a:blip r:embed="rId6" cstate="print">
            <a:extLst>
              <a:ext uri="{28A0092B-C50C-407E-A947-70E740481C1C}">
                <a14:useLocalDpi xmlns:a14="http://schemas.microsoft.com/office/drawing/2010/main" xmlns="" val="0"/>
              </a:ext>
            </a:extLst>
          </a:blip>
          <a:srcRect l="9017" t="40174" r="42414" b="3689"/>
          <a:stretch/>
        </p:blipFill>
        <p:spPr>
          <a:xfrm>
            <a:off x="4123356" y="4575031"/>
            <a:ext cx="596573" cy="559287"/>
          </a:xfrm>
          <a:prstGeom prst="rect">
            <a:avLst/>
          </a:prstGeom>
        </p:spPr>
      </p:pic>
      <p:pic>
        <p:nvPicPr>
          <p:cNvPr id="65" name="Obrázek 64"/>
          <p:cNvPicPr>
            <a:picLocks noChangeAspect="1"/>
          </p:cNvPicPr>
          <p:nvPr/>
        </p:nvPicPr>
        <p:blipFill rotWithShape="1">
          <a:blip r:embed="rId6" cstate="print">
            <a:extLst>
              <a:ext uri="{28A0092B-C50C-407E-A947-70E740481C1C}">
                <a14:useLocalDpi xmlns:a14="http://schemas.microsoft.com/office/drawing/2010/main" xmlns="" val="0"/>
              </a:ext>
            </a:extLst>
          </a:blip>
          <a:srcRect l="9017" t="40174" r="42414" b="3689"/>
          <a:stretch/>
        </p:blipFill>
        <p:spPr>
          <a:xfrm>
            <a:off x="2800121" y="4659111"/>
            <a:ext cx="596573" cy="559287"/>
          </a:xfrm>
          <a:prstGeom prst="rect">
            <a:avLst/>
          </a:prstGeom>
        </p:spPr>
      </p:pic>
      <p:pic>
        <p:nvPicPr>
          <p:cNvPr id="66" name="Obrázek 65"/>
          <p:cNvPicPr>
            <a:picLocks noChangeAspect="1"/>
          </p:cNvPicPr>
          <p:nvPr/>
        </p:nvPicPr>
        <p:blipFill rotWithShape="1">
          <a:blip r:embed="rId6" cstate="print">
            <a:extLst>
              <a:ext uri="{28A0092B-C50C-407E-A947-70E740481C1C}">
                <a14:useLocalDpi xmlns:a14="http://schemas.microsoft.com/office/drawing/2010/main" xmlns="" val="0"/>
              </a:ext>
            </a:extLst>
          </a:blip>
          <a:srcRect l="9017" t="40174" r="42414" b="3689"/>
          <a:stretch/>
        </p:blipFill>
        <p:spPr>
          <a:xfrm>
            <a:off x="2797490" y="3988838"/>
            <a:ext cx="596573" cy="559287"/>
          </a:xfrm>
          <a:prstGeom prst="rect">
            <a:avLst/>
          </a:prstGeom>
        </p:spPr>
      </p:pic>
      <p:sp>
        <p:nvSpPr>
          <p:cNvPr id="36" name="Šipka doprava 35"/>
          <p:cNvSpPr/>
          <p:nvPr/>
        </p:nvSpPr>
        <p:spPr>
          <a:xfrm rot="7765153">
            <a:off x="7924582" y="4255087"/>
            <a:ext cx="666892" cy="18685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70" name="Obrázek 169"/>
          <p:cNvPicPr>
            <a:picLocks noChangeAspect="1"/>
          </p:cNvPicPr>
          <p:nvPr/>
        </p:nvPicPr>
        <p:blipFill rotWithShape="1">
          <a:blip r:embed="rId6" cstate="print">
            <a:extLst>
              <a:ext uri="{28A0092B-C50C-407E-A947-70E740481C1C}">
                <a14:useLocalDpi xmlns:a14="http://schemas.microsoft.com/office/drawing/2010/main" xmlns="" val="0"/>
              </a:ext>
            </a:extLst>
          </a:blip>
          <a:srcRect l="9017" t="40174" r="42414" b="3689"/>
          <a:stretch/>
        </p:blipFill>
        <p:spPr>
          <a:xfrm>
            <a:off x="1281344" y="4223289"/>
            <a:ext cx="596573" cy="559287"/>
          </a:xfrm>
          <a:prstGeom prst="rect">
            <a:avLst/>
          </a:prstGeom>
        </p:spPr>
      </p:pic>
      <p:pic>
        <p:nvPicPr>
          <p:cNvPr id="171" name="Obrázek 170"/>
          <p:cNvPicPr>
            <a:picLocks noChangeAspect="1"/>
          </p:cNvPicPr>
          <p:nvPr/>
        </p:nvPicPr>
        <p:blipFill rotWithShape="1">
          <a:blip r:embed="rId6" cstate="print">
            <a:extLst>
              <a:ext uri="{28A0092B-C50C-407E-A947-70E740481C1C}">
                <a14:useLocalDpi xmlns:a14="http://schemas.microsoft.com/office/drawing/2010/main" xmlns="" val="0"/>
              </a:ext>
            </a:extLst>
          </a:blip>
          <a:srcRect l="9017" t="40174" r="42414" b="3689"/>
          <a:stretch/>
        </p:blipFill>
        <p:spPr>
          <a:xfrm>
            <a:off x="570165" y="4233769"/>
            <a:ext cx="596573" cy="559287"/>
          </a:xfrm>
          <a:prstGeom prst="rect">
            <a:avLst/>
          </a:prstGeom>
        </p:spPr>
      </p:pic>
      <p:grpSp>
        <p:nvGrpSpPr>
          <p:cNvPr id="184" name="Skupina 183"/>
          <p:cNvGrpSpPr/>
          <p:nvPr/>
        </p:nvGrpSpPr>
        <p:grpSpPr>
          <a:xfrm>
            <a:off x="1629936" y="2000141"/>
            <a:ext cx="637808" cy="672594"/>
            <a:chOff x="5695749" y="4569272"/>
            <a:chExt cx="1756571" cy="1317429"/>
          </a:xfrm>
        </p:grpSpPr>
        <p:pic>
          <p:nvPicPr>
            <p:cNvPr id="185" name="Obrázek 184"/>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flipH="1">
              <a:off x="5695749" y="4569272"/>
              <a:ext cx="1756571" cy="1317429"/>
            </a:xfrm>
            <a:prstGeom prst="rect">
              <a:avLst/>
            </a:prstGeom>
          </p:spPr>
        </p:pic>
        <p:grpSp>
          <p:nvGrpSpPr>
            <p:cNvPr id="186" name="Skupina 185"/>
            <p:cNvGrpSpPr/>
            <p:nvPr/>
          </p:nvGrpSpPr>
          <p:grpSpPr>
            <a:xfrm>
              <a:off x="7244157" y="4650639"/>
              <a:ext cx="171490" cy="289773"/>
              <a:chOff x="3952303" y="5451508"/>
              <a:chExt cx="288032" cy="571521"/>
            </a:xfrm>
            <a:noFill/>
          </p:grpSpPr>
          <p:sp>
            <p:nvSpPr>
              <p:cNvPr id="187" name="Ovál 186"/>
              <p:cNvSpPr/>
              <p:nvPr/>
            </p:nvSpPr>
            <p:spPr>
              <a:xfrm>
                <a:off x="3952303" y="5451508"/>
                <a:ext cx="288032" cy="286291"/>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88" name="Přímá spojnice 187"/>
              <p:cNvCxnSpPr/>
              <p:nvPr/>
            </p:nvCxnSpPr>
            <p:spPr>
              <a:xfrm>
                <a:off x="4096319" y="5733256"/>
                <a:ext cx="7629" cy="289773"/>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9" name="Přímá spojnice 188"/>
              <p:cNvCxnSpPr/>
              <p:nvPr/>
            </p:nvCxnSpPr>
            <p:spPr>
              <a:xfrm flipV="1">
                <a:off x="3995936" y="5877272"/>
                <a:ext cx="216024" cy="871"/>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9" name="TextovéPole 58"/>
          <p:cNvSpPr txBox="1"/>
          <p:nvPr/>
        </p:nvSpPr>
        <p:spPr>
          <a:xfrm>
            <a:off x="1259632" y="116632"/>
            <a:ext cx="4043298" cy="646331"/>
          </a:xfrm>
          <a:prstGeom prst="rect">
            <a:avLst/>
          </a:prstGeom>
          <a:noFill/>
        </p:spPr>
        <p:txBody>
          <a:bodyPr wrap="square" rtlCol="0">
            <a:spAutoFit/>
          </a:bodyPr>
          <a:lstStyle/>
          <a:p>
            <a:r>
              <a:rPr lang="cs-CZ" sz="3600" dirty="0" smtClean="0">
                <a:latin typeface="Arial" panose="020B0604020202020204" pitchFamily="34" charset="0"/>
                <a:cs typeface="Arial" panose="020B0604020202020204" pitchFamily="34" charset="0"/>
              </a:rPr>
              <a:t>Evoluce signálu </a:t>
            </a:r>
            <a:endParaRPr lang="cs-CZ" sz="3600" dirty="0">
              <a:latin typeface="Arial" panose="020B0604020202020204" pitchFamily="34" charset="0"/>
              <a:cs typeface="Arial" panose="020B0604020202020204" pitchFamily="34" charset="0"/>
            </a:endParaRPr>
          </a:p>
        </p:txBody>
      </p:sp>
      <p:cxnSp>
        <p:nvCxnSpPr>
          <p:cNvPr id="68" name="Přímá spojnice 67"/>
          <p:cNvCxnSpPr/>
          <p:nvPr/>
        </p:nvCxnSpPr>
        <p:spPr>
          <a:xfrm>
            <a:off x="-36512" y="762963"/>
            <a:ext cx="5320939" cy="0"/>
          </a:xfrm>
          <a:prstGeom prst="line">
            <a:avLst/>
          </a:prstGeom>
          <a:ln w="28575">
            <a:solidFill>
              <a:srgbClr val="083C98"/>
            </a:solidFill>
          </a:ln>
        </p:spPr>
        <p:style>
          <a:lnRef idx="1">
            <a:schemeClr val="accent1"/>
          </a:lnRef>
          <a:fillRef idx="0">
            <a:schemeClr val="accent1"/>
          </a:fillRef>
          <a:effectRef idx="0">
            <a:schemeClr val="accent1"/>
          </a:effectRef>
          <a:fontRef idx="minor">
            <a:schemeClr val="tx1"/>
          </a:fontRef>
        </p:style>
      </p:cxnSp>
      <p:pic>
        <p:nvPicPr>
          <p:cNvPr id="69" name="Picture 5"/>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440202" y="-27384"/>
            <a:ext cx="3740310" cy="7397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70" name="Kříž 69"/>
          <p:cNvSpPr/>
          <p:nvPr/>
        </p:nvSpPr>
        <p:spPr>
          <a:xfrm>
            <a:off x="4187235" y="2075058"/>
            <a:ext cx="290026" cy="315122"/>
          </a:xfrm>
          <a:prstGeom prst="plus">
            <a:avLst>
              <a:gd name="adj" fmla="val 4567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1" name="Kříž 70"/>
          <p:cNvSpPr/>
          <p:nvPr/>
        </p:nvSpPr>
        <p:spPr>
          <a:xfrm>
            <a:off x="1251328" y="2189621"/>
            <a:ext cx="290026" cy="315122"/>
          </a:xfrm>
          <a:prstGeom prst="plus">
            <a:avLst>
              <a:gd name="adj" fmla="val 4567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75" name="Skupina 74"/>
          <p:cNvGrpSpPr/>
          <p:nvPr/>
        </p:nvGrpSpPr>
        <p:grpSpPr>
          <a:xfrm>
            <a:off x="4504771" y="1262362"/>
            <a:ext cx="637808" cy="672594"/>
            <a:chOff x="5695749" y="4569272"/>
            <a:chExt cx="1756571" cy="1317429"/>
          </a:xfrm>
        </p:grpSpPr>
        <p:pic>
          <p:nvPicPr>
            <p:cNvPr id="76" name="Obrázek 75"/>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flipH="1">
              <a:off x="5695749" y="4569272"/>
              <a:ext cx="1756571" cy="1317429"/>
            </a:xfrm>
            <a:prstGeom prst="rect">
              <a:avLst/>
            </a:prstGeom>
          </p:spPr>
        </p:pic>
        <p:grpSp>
          <p:nvGrpSpPr>
            <p:cNvPr id="77" name="Skupina 76"/>
            <p:cNvGrpSpPr/>
            <p:nvPr/>
          </p:nvGrpSpPr>
          <p:grpSpPr>
            <a:xfrm>
              <a:off x="7244157" y="4650639"/>
              <a:ext cx="171490" cy="289773"/>
              <a:chOff x="3952303" y="5451508"/>
              <a:chExt cx="288032" cy="571521"/>
            </a:xfrm>
            <a:noFill/>
          </p:grpSpPr>
          <p:sp>
            <p:nvSpPr>
              <p:cNvPr id="78" name="Ovál 77"/>
              <p:cNvSpPr/>
              <p:nvPr/>
            </p:nvSpPr>
            <p:spPr>
              <a:xfrm>
                <a:off x="3952303" y="5451508"/>
                <a:ext cx="288032" cy="286291"/>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79" name="Přímá spojnice 78"/>
              <p:cNvCxnSpPr/>
              <p:nvPr/>
            </p:nvCxnSpPr>
            <p:spPr>
              <a:xfrm>
                <a:off x="4096319" y="5733256"/>
                <a:ext cx="7629" cy="289773"/>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Přímá spojnice 79"/>
              <p:cNvCxnSpPr/>
              <p:nvPr/>
            </p:nvCxnSpPr>
            <p:spPr>
              <a:xfrm flipV="1">
                <a:off x="3995936" y="5877272"/>
                <a:ext cx="216024" cy="871"/>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81" name="Skupina 80"/>
          <p:cNvGrpSpPr/>
          <p:nvPr/>
        </p:nvGrpSpPr>
        <p:grpSpPr>
          <a:xfrm>
            <a:off x="4870296" y="1796452"/>
            <a:ext cx="637808" cy="672594"/>
            <a:chOff x="5695749" y="4569272"/>
            <a:chExt cx="1756571" cy="1317429"/>
          </a:xfrm>
        </p:grpSpPr>
        <p:pic>
          <p:nvPicPr>
            <p:cNvPr id="82" name="Obrázek 81"/>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flipH="1">
              <a:off x="5695749" y="4569272"/>
              <a:ext cx="1756571" cy="1317429"/>
            </a:xfrm>
            <a:prstGeom prst="rect">
              <a:avLst/>
            </a:prstGeom>
          </p:spPr>
        </p:pic>
        <p:grpSp>
          <p:nvGrpSpPr>
            <p:cNvPr id="83" name="Skupina 82"/>
            <p:cNvGrpSpPr/>
            <p:nvPr/>
          </p:nvGrpSpPr>
          <p:grpSpPr>
            <a:xfrm>
              <a:off x="7244157" y="4650639"/>
              <a:ext cx="171490" cy="289773"/>
              <a:chOff x="3952303" y="5451508"/>
              <a:chExt cx="288032" cy="571521"/>
            </a:xfrm>
            <a:noFill/>
          </p:grpSpPr>
          <p:sp>
            <p:nvSpPr>
              <p:cNvPr id="84" name="Ovál 83"/>
              <p:cNvSpPr/>
              <p:nvPr/>
            </p:nvSpPr>
            <p:spPr>
              <a:xfrm>
                <a:off x="3952303" y="5451508"/>
                <a:ext cx="288032" cy="286291"/>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85" name="Přímá spojnice 84"/>
              <p:cNvCxnSpPr/>
              <p:nvPr/>
            </p:nvCxnSpPr>
            <p:spPr>
              <a:xfrm>
                <a:off x="4096319" y="5733256"/>
                <a:ext cx="7629" cy="289773"/>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Přímá spojnice 85"/>
              <p:cNvCxnSpPr/>
              <p:nvPr/>
            </p:nvCxnSpPr>
            <p:spPr>
              <a:xfrm flipV="1">
                <a:off x="3995936" y="5877272"/>
                <a:ext cx="216024" cy="871"/>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87" name="Skupina 86"/>
          <p:cNvGrpSpPr/>
          <p:nvPr/>
        </p:nvGrpSpPr>
        <p:grpSpPr>
          <a:xfrm>
            <a:off x="4551392" y="2422803"/>
            <a:ext cx="637808" cy="672594"/>
            <a:chOff x="5695749" y="4569272"/>
            <a:chExt cx="1756571" cy="1317429"/>
          </a:xfrm>
        </p:grpSpPr>
        <p:pic>
          <p:nvPicPr>
            <p:cNvPr id="88" name="Obrázek 87"/>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flipH="1">
              <a:off x="5695749" y="4569272"/>
              <a:ext cx="1756571" cy="1317429"/>
            </a:xfrm>
            <a:prstGeom prst="rect">
              <a:avLst/>
            </a:prstGeom>
          </p:spPr>
        </p:pic>
        <p:grpSp>
          <p:nvGrpSpPr>
            <p:cNvPr id="89" name="Skupina 88"/>
            <p:cNvGrpSpPr/>
            <p:nvPr/>
          </p:nvGrpSpPr>
          <p:grpSpPr>
            <a:xfrm>
              <a:off x="7244157" y="4650639"/>
              <a:ext cx="171490" cy="289773"/>
              <a:chOff x="3952303" y="5451508"/>
              <a:chExt cx="288032" cy="571521"/>
            </a:xfrm>
            <a:noFill/>
          </p:grpSpPr>
          <p:sp>
            <p:nvSpPr>
              <p:cNvPr id="90" name="Ovál 89"/>
              <p:cNvSpPr/>
              <p:nvPr/>
            </p:nvSpPr>
            <p:spPr>
              <a:xfrm>
                <a:off x="3952303" y="5451508"/>
                <a:ext cx="288032" cy="286291"/>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91" name="Přímá spojnice 90"/>
              <p:cNvCxnSpPr/>
              <p:nvPr/>
            </p:nvCxnSpPr>
            <p:spPr>
              <a:xfrm>
                <a:off x="4096319" y="5733256"/>
                <a:ext cx="7629" cy="289773"/>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Přímá spojnice 91"/>
              <p:cNvCxnSpPr/>
              <p:nvPr/>
            </p:nvCxnSpPr>
            <p:spPr>
              <a:xfrm flipV="1">
                <a:off x="3995936" y="5877272"/>
                <a:ext cx="216024" cy="871"/>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93" name="Přímá spojnice se šipkou 92"/>
          <p:cNvCxnSpPr/>
          <p:nvPr/>
        </p:nvCxnSpPr>
        <p:spPr>
          <a:xfrm flipH="1">
            <a:off x="4307716" y="3218891"/>
            <a:ext cx="2" cy="64215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4" name="Přímá spojnice se šipkou 93"/>
          <p:cNvCxnSpPr/>
          <p:nvPr/>
        </p:nvCxnSpPr>
        <p:spPr>
          <a:xfrm>
            <a:off x="1396341" y="2925335"/>
            <a:ext cx="0" cy="88554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ovéPole 9"/>
          <p:cNvSpPr txBox="1"/>
          <p:nvPr/>
        </p:nvSpPr>
        <p:spPr>
          <a:xfrm>
            <a:off x="1911531" y="3810879"/>
            <a:ext cx="1076293" cy="1323439"/>
          </a:xfrm>
          <a:prstGeom prst="rect">
            <a:avLst/>
          </a:prstGeom>
          <a:noFill/>
        </p:spPr>
        <p:txBody>
          <a:bodyPr wrap="square" rtlCol="0">
            <a:spAutoFit/>
          </a:bodyPr>
          <a:lstStyle/>
          <a:p>
            <a:r>
              <a:rPr lang="en-US" sz="8000" dirty="0" smtClean="0"/>
              <a:t>&lt;</a:t>
            </a:r>
            <a:endParaRPr lang="cs-CZ" sz="8000" dirty="0"/>
          </a:p>
        </p:txBody>
      </p:sp>
      <p:cxnSp>
        <p:nvCxnSpPr>
          <p:cNvPr id="99" name="Přímá spojnice se šipkou 98"/>
          <p:cNvCxnSpPr/>
          <p:nvPr/>
        </p:nvCxnSpPr>
        <p:spPr>
          <a:xfrm>
            <a:off x="6608855" y="2396648"/>
            <a:ext cx="514288" cy="109183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3259724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179512" y="1177588"/>
            <a:ext cx="3320140" cy="523220"/>
          </a:xfrm>
          <a:prstGeom prst="rect">
            <a:avLst/>
          </a:prstGeom>
          <a:noFill/>
        </p:spPr>
        <p:txBody>
          <a:bodyPr wrap="none" rtlCol="0">
            <a:spAutoFit/>
          </a:bodyPr>
          <a:lstStyle/>
          <a:p>
            <a:r>
              <a:rPr lang="cs-CZ" sz="2800" dirty="0" smtClean="0"/>
              <a:t>Ritualizace </a:t>
            </a:r>
            <a:r>
              <a:rPr lang="cs-CZ" sz="1600" dirty="0" smtClean="0"/>
              <a:t>(Huxley 1914)</a:t>
            </a:r>
            <a:endParaRPr lang="cs-CZ" sz="2800" dirty="0"/>
          </a:p>
        </p:txBody>
      </p:sp>
      <p:sp>
        <p:nvSpPr>
          <p:cNvPr id="5" name="TextovéPole 4"/>
          <p:cNvSpPr txBox="1"/>
          <p:nvPr/>
        </p:nvSpPr>
        <p:spPr>
          <a:xfrm>
            <a:off x="1259632" y="116632"/>
            <a:ext cx="4043298" cy="646331"/>
          </a:xfrm>
          <a:prstGeom prst="rect">
            <a:avLst/>
          </a:prstGeom>
          <a:noFill/>
        </p:spPr>
        <p:txBody>
          <a:bodyPr wrap="square" rtlCol="0">
            <a:spAutoFit/>
          </a:bodyPr>
          <a:lstStyle/>
          <a:p>
            <a:r>
              <a:rPr lang="cs-CZ" sz="3600" dirty="0" smtClean="0">
                <a:latin typeface="Arial" panose="020B0604020202020204" pitchFamily="34" charset="0"/>
                <a:cs typeface="Arial" panose="020B0604020202020204" pitchFamily="34" charset="0"/>
              </a:rPr>
              <a:t>Evoluce signálu </a:t>
            </a:r>
            <a:endParaRPr lang="cs-CZ" sz="3600" dirty="0">
              <a:latin typeface="Arial" panose="020B0604020202020204" pitchFamily="34" charset="0"/>
              <a:cs typeface="Arial" panose="020B0604020202020204" pitchFamily="34" charset="0"/>
            </a:endParaRPr>
          </a:p>
        </p:txBody>
      </p:sp>
      <p:cxnSp>
        <p:nvCxnSpPr>
          <p:cNvPr id="6" name="Přímá spojnice 5"/>
          <p:cNvCxnSpPr/>
          <p:nvPr/>
        </p:nvCxnSpPr>
        <p:spPr>
          <a:xfrm>
            <a:off x="-36512" y="858778"/>
            <a:ext cx="5320939" cy="0"/>
          </a:xfrm>
          <a:prstGeom prst="line">
            <a:avLst/>
          </a:prstGeom>
          <a:ln w="28575">
            <a:solidFill>
              <a:srgbClr val="083C98"/>
            </a:solidFill>
          </a:ln>
        </p:spPr>
        <p:style>
          <a:lnRef idx="1">
            <a:schemeClr val="accent1"/>
          </a:lnRef>
          <a:fillRef idx="0">
            <a:schemeClr val="accent1"/>
          </a:fillRef>
          <a:effectRef idx="0">
            <a:schemeClr val="accent1"/>
          </a:effectRef>
          <a:fontRef idx="minor">
            <a:schemeClr val="tx1"/>
          </a:fontRef>
        </p:style>
      </p:cxnSp>
      <p:pic>
        <p:nvPicPr>
          <p:cNvPr id="7"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40202" y="-27384"/>
            <a:ext cx="3740310" cy="7397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2" name="Obrázek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301337" y="1203803"/>
            <a:ext cx="1631988" cy="2258589"/>
          </a:xfrm>
          <a:prstGeom prst="rect">
            <a:avLst/>
          </a:prstGeom>
        </p:spPr>
      </p:pic>
      <p:sp>
        <p:nvSpPr>
          <p:cNvPr id="4" name="TextovéPole 3"/>
          <p:cNvSpPr txBox="1"/>
          <p:nvPr/>
        </p:nvSpPr>
        <p:spPr>
          <a:xfrm>
            <a:off x="4215325" y="3429000"/>
            <a:ext cx="2012859" cy="369332"/>
          </a:xfrm>
          <a:prstGeom prst="rect">
            <a:avLst/>
          </a:prstGeom>
          <a:noFill/>
        </p:spPr>
        <p:txBody>
          <a:bodyPr wrap="square" rtlCol="0">
            <a:spAutoFit/>
          </a:bodyPr>
          <a:lstStyle/>
          <a:p>
            <a:r>
              <a:rPr lang="cs-CZ" dirty="0"/>
              <a:t>s</a:t>
            </a:r>
            <a:r>
              <a:rPr lang="cs-CZ" dirty="0" smtClean="0"/>
              <a:t>ir Julian Huxley</a:t>
            </a:r>
            <a:endParaRPr lang="cs-CZ" dirty="0"/>
          </a:p>
        </p:txBody>
      </p:sp>
      <p:sp>
        <p:nvSpPr>
          <p:cNvPr id="8" name="TextovéPole 7"/>
          <p:cNvSpPr txBox="1"/>
          <p:nvPr/>
        </p:nvSpPr>
        <p:spPr>
          <a:xfrm>
            <a:off x="179512" y="2291388"/>
            <a:ext cx="4032447" cy="1569660"/>
          </a:xfrm>
          <a:prstGeom prst="rect">
            <a:avLst/>
          </a:prstGeom>
          <a:noFill/>
        </p:spPr>
        <p:txBody>
          <a:bodyPr wrap="square" rtlCol="0">
            <a:spAutoFit/>
          </a:bodyPr>
          <a:lstStyle/>
          <a:p>
            <a:r>
              <a:rPr lang="cs-CZ" sz="2400" dirty="0" smtClean="0"/>
              <a:t>Signál vzniká fylogenetickou přeměnou původní biologické funkce chování ve funkci komunikační.</a:t>
            </a:r>
            <a:endParaRPr lang="cs-CZ" sz="2400" dirty="0"/>
          </a:p>
        </p:txBody>
      </p:sp>
      <p:sp>
        <p:nvSpPr>
          <p:cNvPr id="9" name="Obdélník 8"/>
          <p:cNvSpPr/>
          <p:nvPr/>
        </p:nvSpPr>
        <p:spPr>
          <a:xfrm>
            <a:off x="179511" y="1124745"/>
            <a:ext cx="5829283" cy="2736304"/>
          </a:xfrm>
          <a:prstGeom prst="rect">
            <a:avLst/>
          </a:prstGeom>
          <a:noFill/>
          <a:ln w="9525">
            <a:solidFill>
              <a:srgbClr val="083C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12" name="Skupina 11"/>
          <p:cNvGrpSpPr/>
          <p:nvPr/>
        </p:nvGrpSpPr>
        <p:grpSpPr>
          <a:xfrm>
            <a:off x="6228184" y="1004348"/>
            <a:ext cx="2915816" cy="5809028"/>
            <a:chOff x="6228184" y="982638"/>
            <a:chExt cx="2915816" cy="5809028"/>
          </a:xfrm>
        </p:grpSpPr>
        <p:pic>
          <p:nvPicPr>
            <p:cNvPr id="1027" name="Picture 3"/>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9866" t="28568" r="9025" b="7948"/>
            <a:stretch/>
          </p:blipFill>
          <p:spPr bwMode="auto">
            <a:xfrm rot="5400000">
              <a:off x="4781578" y="2429244"/>
              <a:ext cx="5809028" cy="2915815"/>
            </a:xfrm>
            <a:prstGeom prst="rect">
              <a:avLst/>
            </a:prstGeom>
            <a:noFill/>
            <a:ln w="9525">
              <a:noFill/>
              <a:miter lim="800000"/>
              <a:headEnd/>
              <a:tailEnd/>
            </a:ln>
            <a:extLst>
              <a:ext uri="{909E8E84-426E-40DD-AFC4-6F175D3DCCD1}">
                <a14:hiddenFill xmlns:a14="http://schemas.microsoft.com/office/drawing/2010/main" xmlns="">
                  <a:solidFill>
                    <a:schemeClr val="accent1"/>
                  </a:solidFill>
                </a14:hiddenFill>
              </a:ext>
            </a:extLst>
          </p:spPr>
        </p:pic>
        <p:sp>
          <p:nvSpPr>
            <p:cNvPr id="11" name="Obdélník 10"/>
            <p:cNvSpPr/>
            <p:nvPr/>
          </p:nvSpPr>
          <p:spPr>
            <a:xfrm>
              <a:off x="8460432" y="1177588"/>
              <a:ext cx="683568" cy="955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4" name="TextovéPole 13"/>
          <p:cNvSpPr txBox="1"/>
          <p:nvPr/>
        </p:nvSpPr>
        <p:spPr>
          <a:xfrm>
            <a:off x="251520" y="4005064"/>
            <a:ext cx="4139275" cy="461665"/>
          </a:xfrm>
          <a:prstGeom prst="rect">
            <a:avLst/>
          </a:prstGeom>
          <a:noFill/>
        </p:spPr>
        <p:txBody>
          <a:bodyPr wrap="none" rtlCol="0">
            <a:spAutoFit/>
          </a:bodyPr>
          <a:lstStyle/>
          <a:p>
            <a:r>
              <a:rPr lang="cs-CZ" sz="2400" dirty="0" smtClean="0"/>
              <a:t>Zlepšení komunikační funkce</a:t>
            </a:r>
            <a:endParaRPr lang="cs-CZ" sz="2400" dirty="0"/>
          </a:p>
        </p:txBody>
      </p:sp>
      <p:sp>
        <p:nvSpPr>
          <p:cNvPr id="15" name="TextovéPole 14"/>
          <p:cNvSpPr txBox="1"/>
          <p:nvPr/>
        </p:nvSpPr>
        <p:spPr>
          <a:xfrm>
            <a:off x="238839" y="4365104"/>
            <a:ext cx="2855269" cy="2308324"/>
          </a:xfrm>
          <a:prstGeom prst="rect">
            <a:avLst/>
          </a:prstGeom>
          <a:noFill/>
        </p:spPr>
        <p:txBody>
          <a:bodyPr wrap="none" rtlCol="0">
            <a:spAutoFit/>
          </a:bodyPr>
          <a:lstStyle/>
          <a:p>
            <a:pPr marL="285750" indent="-285750">
              <a:lnSpc>
                <a:spcPct val="150000"/>
              </a:lnSpc>
              <a:buFont typeface="Wingdings" panose="05000000000000000000" pitchFamily="2" charset="2"/>
              <a:buChar char="§"/>
            </a:pPr>
            <a:r>
              <a:rPr lang="cs-CZ" sz="2400" dirty="0"/>
              <a:t>o</a:t>
            </a:r>
            <a:r>
              <a:rPr lang="cs-CZ" sz="2400" dirty="0" smtClean="0"/>
              <a:t>pakování prvků</a:t>
            </a:r>
          </a:p>
          <a:p>
            <a:pPr marL="285750" indent="-285750">
              <a:lnSpc>
                <a:spcPct val="150000"/>
              </a:lnSpc>
              <a:buFont typeface="Wingdings" panose="05000000000000000000" pitchFamily="2" charset="2"/>
              <a:buChar char="§"/>
            </a:pPr>
            <a:r>
              <a:rPr lang="cs-CZ" sz="2400" dirty="0"/>
              <a:t>p</a:t>
            </a:r>
            <a:r>
              <a:rPr lang="cs-CZ" sz="2400" dirty="0" smtClean="0"/>
              <a:t>řehnané pohyby</a:t>
            </a:r>
          </a:p>
          <a:p>
            <a:pPr marL="285750" indent="-285750">
              <a:lnSpc>
                <a:spcPct val="150000"/>
              </a:lnSpc>
              <a:buFont typeface="Wingdings" panose="05000000000000000000" pitchFamily="2" charset="2"/>
              <a:buChar char="§"/>
            </a:pPr>
            <a:r>
              <a:rPr lang="cs-CZ" sz="2400" dirty="0"/>
              <a:t>z</a:t>
            </a:r>
            <a:r>
              <a:rPr lang="cs-CZ" sz="2400" dirty="0" smtClean="0"/>
              <a:t>jednodušení</a:t>
            </a:r>
          </a:p>
          <a:p>
            <a:pPr marL="285750" indent="-285750">
              <a:lnSpc>
                <a:spcPct val="150000"/>
              </a:lnSpc>
              <a:buFont typeface="Wingdings" panose="05000000000000000000" pitchFamily="2" charset="2"/>
              <a:buChar char="§"/>
            </a:pPr>
            <a:r>
              <a:rPr lang="cs-CZ" sz="2400" dirty="0" err="1" smtClean="0"/>
              <a:t>stereotypizace</a:t>
            </a:r>
            <a:endParaRPr lang="cs-CZ" sz="2400" dirty="0" smtClean="0"/>
          </a:p>
        </p:txBody>
      </p:sp>
      <p:sp>
        <p:nvSpPr>
          <p:cNvPr id="18" name="Obdélník 17"/>
          <p:cNvSpPr/>
          <p:nvPr/>
        </p:nvSpPr>
        <p:spPr>
          <a:xfrm>
            <a:off x="179512" y="4013449"/>
            <a:ext cx="4211283" cy="2736304"/>
          </a:xfrm>
          <a:prstGeom prst="rect">
            <a:avLst/>
          </a:prstGeom>
          <a:noFill/>
          <a:ln w="9525">
            <a:solidFill>
              <a:srgbClr val="083C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TextovéPole 15"/>
          <p:cNvSpPr txBox="1"/>
          <p:nvPr/>
        </p:nvSpPr>
        <p:spPr>
          <a:xfrm>
            <a:off x="4644008" y="6006159"/>
            <a:ext cx="1944216" cy="861774"/>
          </a:xfrm>
          <a:prstGeom prst="rect">
            <a:avLst/>
          </a:prstGeom>
          <a:noFill/>
        </p:spPr>
        <p:txBody>
          <a:bodyPr wrap="square" rtlCol="0">
            <a:spAutoFit/>
          </a:bodyPr>
          <a:lstStyle/>
          <a:p>
            <a:pPr algn="r"/>
            <a:r>
              <a:rPr lang="cs-CZ" dirty="0"/>
              <a:t>t</a:t>
            </a:r>
            <a:r>
              <a:rPr lang="cs-CZ" dirty="0" smtClean="0"/>
              <a:t>ok rybáka dlouhoocasého</a:t>
            </a:r>
          </a:p>
          <a:p>
            <a:pPr algn="r"/>
            <a:r>
              <a:rPr lang="cs-CZ" sz="1400" dirty="0" smtClean="0"/>
              <a:t>D. </a:t>
            </a:r>
            <a:r>
              <a:rPr lang="cs-CZ" sz="1400" dirty="0" err="1" smtClean="0"/>
              <a:t>Franck</a:t>
            </a:r>
            <a:r>
              <a:rPr lang="cs-CZ" sz="1400" dirty="0" smtClean="0"/>
              <a:t>, Etologie</a:t>
            </a:r>
            <a:endParaRPr lang="cs-CZ" sz="1400" dirty="0"/>
          </a:p>
        </p:txBody>
      </p:sp>
    </p:spTree>
    <p:extLst>
      <p:ext uri="{BB962C8B-B14F-4D97-AF65-F5344CB8AC3E}">
        <p14:creationId xmlns:p14="http://schemas.microsoft.com/office/powerpoint/2010/main" xmlns="" val="41580991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467544" y="1406381"/>
            <a:ext cx="8444941" cy="5262979"/>
          </a:xfrm>
          <a:prstGeom prst="rect">
            <a:avLst/>
          </a:prstGeom>
          <a:noFill/>
        </p:spPr>
        <p:txBody>
          <a:bodyPr wrap="none" rtlCol="0">
            <a:spAutoFit/>
          </a:bodyPr>
          <a:lstStyle/>
          <a:p>
            <a:pPr marL="457200" indent="-457200" algn="just">
              <a:lnSpc>
                <a:spcPct val="150000"/>
              </a:lnSpc>
              <a:buFont typeface="Wingdings" panose="05000000000000000000" pitchFamily="2" charset="2"/>
              <a:buChar char="§"/>
            </a:pPr>
            <a:r>
              <a:rPr lang="cs-CZ" sz="2800" dirty="0" smtClean="0"/>
              <a:t>Vizuální (optická)</a:t>
            </a:r>
          </a:p>
          <a:p>
            <a:pPr marL="457200" indent="-457200" algn="just">
              <a:lnSpc>
                <a:spcPct val="150000"/>
              </a:lnSpc>
              <a:buFont typeface="Wingdings" panose="05000000000000000000" pitchFamily="2" charset="2"/>
              <a:buChar char="§"/>
            </a:pPr>
            <a:r>
              <a:rPr lang="cs-CZ" sz="2800" dirty="0" smtClean="0"/>
              <a:t>Zvuková </a:t>
            </a:r>
            <a:r>
              <a:rPr lang="cs-CZ" sz="2800" dirty="0"/>
              <a:t>(akustická)</a:t>
            </a:r>
          </a:p>
          <a:p>
            <a:pPr marL="457200" indent="-457200" algn="just">
              <a:lnSpc>
                <a:spcPct val="150000"/>
              </a:lnSpc>
              <a:buFont typeface="Wingdings" panose="05000000000000000000" pitchFamily="2" charset="2"/>
              <a:buChar char="§"/>
            </a:pPr>
            <a:r>
              <a:rPr lang="cs-CZ" sz="2800" dirty="0"/>
              <a:t>Dotyková (taktilní)</a:t>
            </a:r>
          </a:p>
          <a:p>
            <a:pPr marL="457200" indent="-457200" algn="just">
              <a:lnSpc>
                <a:spcPct val="150000"/>
              </a:lnSpc>
              <a:buFont typeface="Wingdings" panose="05000000000000000000" pitchFamily="2" charset="2"/>
              <a:buChar char="§"/>
            </a:pPr>
            <a:r>
              <a:rPr lang="cs-CZ" sz="2800" dirty="0" smtClean="0"/>
              <a:t>Pachová (chemická)</a:t>
            </a:r>
            <a:endParaRPr lang="cs-CZ" sz="2800" dirty="0"/>
          </a:p>
          <a:p>
            <a:pPr marL="457200" indent="-457200" algn="just">
              <a:lnSpc>
                <a:spcPct val="150000"/>
              </a:lnSpc>
              <a:buFont typeface="Wingdings" panose="05000000000000000000" pitchFamily="2" charset="2"/>
              <a:buChar char="§"/>
            </a:pPr>
            <a:r>
              <a:rPr lang="cs-CZ" sz="2800" dirty="0"/>
              <a:t>Vibrační</a:t>
            </a:r>
          </a:p>
          <a:p>
            <a:pPr marL="457200" indent="-457200" algn="just">
              <a:lnSpc>
                <a:spcPct val="150000"/>
              </a:lnSpc>
              <a:buFont typeface="Wingdings" panose="05000000000000000000" pitchFamily="2" charset="2"/>
              <a:buChar char="§"/>
            </a:pPr>
            <a:r>
              <a:rPr lang="cs-CZ" sz="2800" dirty="0"/>
              <a:t>Elektrická</a:t>
            </a:r>
          </a:p>
          <a:p>
            <a:pPr marL="457200" indent="-457200" algn="just">
              <a:lnSpc>
                <a:spcPct val="150000"/>
              </a:lnSpc>
              <a:buFont typeface="Wingdings" panose="05000000000000000000" pitchFamily="2" charset="2"/>
              <a:buChar char="§"/>
            </a:pPr>
            <a:r>
              <a:rPr lang="cs-CZ" sz="2800" dirty="0" err="1"/>
              <a:t>Autokomunikace</a:t>
            </a:r>
            <a:r>
              <a:rPr lang="cs-CZ" sz="2800" dirty="0"/>
              <a:t> (echolokace netopýrů, delfínů..)</a:t>
            </a:r>
          </a:p>
          <a:p>
            <a:pPr marL="457200" indent="-457200" algn="just">
              <a:lnSpc>
                <a:spcPct val="150000"/>
              </a:lnSpc>
              <a:buFont typeface="Wingdings" panose="05000000000000000000" pitchFamily="2" charset="2"/>
              <a:buChar char="§"/>
            </a:pPr>
            <a:endParaRPr lang="cs-CZ" sz="2800" dirty="0"/>
          </a:p>
        </p:txBody>
      </p:sp>
      <p:sp>
        <p:nvSpPr>
          <p:cNvPr id="5" name="TextovéPole 4"/>
          <p:cNvSpPr txBox="1"/>
          <p:nvPr/>
        </p:nvSpPr>
        <p:spPr>
          <a:xfrm>
            <a:off x="971600" y="190381"/>
            <a:ext cx="4043298" cy="646331"/>
          </a:xfrm>
          <a:prstGeom prst="rect">
            <a:avLst/>
          </a:prstGeom>
          <a:noFill/>
        </p:spPr>
        <p:txBody>
          <a:bodyPr wrap="square" rtlCol="0">
            <a:spAutoFit/>
          </a:bodyPr>
          <a:lstStyle/>
          <a:p>
            <a:r>
              <a:rPr lang="cs-CZ" sz="3600" dirty="0" smtClean="0">
                <a:latin typeface="Arial" panose="020B0604020202020204" pitchFamily="34" charset="0"/>
                <a:cs typeface="Arial" panose="020B0604020202020204" pitchFamily="34" charset="0"/>
              </a:rPr>
              <a:t>Typy komunikace</a:t>
            </a:r>
            <a:endParaRPr lang="cs-CZ" sz="3600" dirty="0">
              <a:latin typeface="Arial" panose="020B0604020202020204" pitchFamily="34" charset="0"/>
              <a:cs typeface="Arial" panose="020B0604020202020204" pitchFamily="34" charset="0"/>
            </a:endParaRPr>
          </a:p>
        </p:txBody>
      </p:sp>
      <p:cxnSp>
        <p:nvCxnSpPr>
          <p:cNvPr id="6" name="Přímá spojnice 5"/>
          <p:cNvCxnSpPr/>
          <p:nvPr/>
        </p:nvCxnSpPr>
        <p:spPr>
          <a:xfrm>
            <a:off x="-36512" y="836712"/>
            <a:ext cx="5320939" cy="0"/>
          </a:xfrm>
          <a:prstGeom prst="line">
            <a:avLst/>
          </a:prstGeom>
          <a:ln w="28575">
            <a:solidFill>
              <a:srgbClr val="083C98"/>
            </a:solidFill>
          </a:ln>
        </p:spPr>
        <p:style>
          <a:lnRef idx="1">
            <a:schemeClr val="accent1"/>
          </a:lnRef>
          <a:fillRef idx="0">
            <a:schemeClr val="accent1"/>
          </a:fillRef>
          <a:effectRef idx="0">
            <a:schemeClr val="accent1"/>
          </a:effectRef>
          <a:fontRef idx="minor">
            <a:schemeClr val="tx1"/>
          </a:fontRef>
        </p:style>
      </p:cxnSp>
      <p:pic>
        <p:nvPicPr>
          <p:cNvPr id="7"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40202" y="-27384"/>
            <a:ext cx="3740310" cy="7397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2070945978"/>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4119</TotalTime>
  <Words>3724</Words>
  <Application>Microsoft Office PowerPoint</Application>
  <PresentationFormat>Předvádění na obrazovce (4:3)</PresentationFormat>
  <Paragraphs>695</Paragraphs>
  <Slides>56</Slides>
  <Notes>34</Notes>
  <HiddenSlides>0</HiddenSlides>
  <MMClips>0</MMClips>
  <ScaleCrop>false</ScaleCrop>
  <HeadingPairs>
    <vt:vector size="4" baseType="variant">
      <vt:variant>
        <vt:lpstr>Motiv</vt:lpstr>
      </vt:variant>
      <vt:variant>
        <vt:i4>1</vt:i4>
      </vt:variant>
      <vt:variant>
        <vt:lpstr>Nadpisy snímků</vt:lpstr>
      </vt:variant>
      <vt:variant>
        <vt:i4>56</vt:i4>
      </vt:variant>
    </vt:vector>
  </HeadingPairs>
  <TitlesOfParts>
    <vt:vector size="57" baseType="lpstr">
      <vt:lpstr>Motiv systému Office</vt:lpstr>
      <vt:lpstr>Snímek 1</vt:lpstr>
      <vt:lpstr>Snímek 2</vt:lpstr>
      <vt:lpstr>Snímek 3</vt:lpstr>
      <vt:lpstr>Snímek 4</vt:lpstr>
      <vt:lpstr>Snímek 5</vt:lpstr>
      <vt:lpstr>Snímek 6</vt:lpstr>
      <vt:lpstr>Snímek 7</vt:lpstr>
      <vt:lpstr>Snímek 8</vt:lpstr>
      <vt:lpstr>Snímek 9</vt:lpstr>
      <vt:lpstr>Snímek 10</vt:lpstr>
      <vt:lpstr>Snímek 11</vt:lpstr>
      <vt:lpstr>Snímek 12</vt:lpstr>
      <vt:lpstr>Snímek 13</vt:lpstr>
      <vt:lpstr>Snímek 14</vt:lpstr>
      <vt:lpstr>Snímek 15</vt:lpstr>
      <vt:lpstr>Snímek 16</vt:lpstr>
      <vt:lpstr>Snímek 17</vt:lpstr>
      <vt:lpstr>Snímek 18</vt:lpstr>
      <vt:lpstr>Snímek 19</vt:lpstr>
      <vt:lpstr>Snímek 20</vt:lpstr>
      <vt:lpstr>Snímek 21</vt:lpstr>
      <vt:lpstr>Snímek 22</vt:lpstr>
      <vt:lpstr>Snímek 23</vt:lpstr>
      <vt:lpstr>Snímek 24</vt:lpstr>
      <vt:lpstr>Snímek 25</vt:lpstr>
      <vt:lpstr>Snímek 26</vt:lpstr>
      <vt:lpstr>Snímek 27</vt:lpstr>
      <vt:lpstr>Snímek 28</vt:lpstr>
      <vt:lpstr>Snímek 29</vt:lpstr>
      <vt:lpstr>Snímek 30</vt:lpstr>
      <vt:lpstr>Snímek 31</vt:lpstr>
      <vt:lpstr>Snímek 32</vt:lpstr>
      <vt:lpstr>Snímek 33</vt:lpstr>
      <vt:lpstr>Snímek 34</vt:lpstr>
      <vt:lpstr>Snímek 35</vt:lpstr>
      <vt:lpstr>Snímek 36</vt:lpstr>
      <vt:lpstr>Snímek 37</vt:lpstr>
      <vt:lpstr>Snímek 38</vt:lpstr>
      <vt:lpstr>Snímek 39</vt:lpstr>
      <vt:lpstr>Snímek 40</vt:lpstr>
      <vt:lpstr>Snímek 41</vt:lpstr>
      <vt:lpstr>Snímek 42</vt:lpstr>
      <vt:lpstr>Snímek 43</vt:lpstr>
      <vt:lpstr>Snímek 44</vt:lpstr>
      <vt:lpstr>Snímek 45</vt:lpstr>
      <vt:lpstr>Snímek 46</vt:lpstr>
      <vt:lpstr>Snímek 47</vt:lpstr>
      <vt:lpstr>Snímek 48</vt:lpstr>
      <vt:lpstr>Snímek 49</vt:lpstr>
      <vt:lpstr>Snímek 50</vt:lpstr>
      <vt:lpstr>Snímek 51</vt:lpstr>
      <vt:lpstr>Snímek 52</vt:lpstr>
      <vt:lpstr>Snímek 53</vt:lpstr>
      <vt:lpstr>Snímek 54</vt:lpstr>
      <vt:lpstr>Snímek 55</vt:lpstr>
      <vt:lpstr>Snímek 56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Katerina Janotova</dc:creator>
  <cp:lastModifiedBy>Bara</cp:lastModifiedBy>
  <cp:revision>359</cp:revision>
  <dcterms:created xsi:type="dcterms:W3CDTF">2014-03-24T15:07:52Z</dcterms:created>
  <dcterms:modified xsi:type="dcterms:W3CDTF">2014-04-09T20:34:23Z</dcterms:modified>
</cp:coreProperties>
</file>