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3" r:id="rId1"/>
    <p:sldMasterId id="2147484185" r:id="rId2"/>
  </p:sldMasterIdLst>
  <p:notesMasterIdLst>
    <p:notesMasterId r:id="rId25"/>
  </p:notesMasterIdLst>
  <p:handoutMasterIdLst>
    <p:handoutMasterId r:id="rId26"/>
  </p:handoutMasterIdLst>
  <p:sldIdLst>
    <p:sldId id="271" r:id="rId3"/>
    <p:sldId id="257" r:id="rId4"/>
    <p:sldId id="321" r:id="rId5"/>
    <p:sldId id="385" r:id="rId6"/>
    <p:sldId id="334" r:id="rId7"/>
    <p:sldId id="365" r:id="rId8"/>
    <p:sldId id="330" r:id="rId9"/>
    <p:sldId id="273" r:id="rId10"/>
    <p:sldId id="386" r:id="rId11"/>
    <p:sldId id="387" r:id="rId12"/>
    <p:sldId id="388" r:id="rId13"/>
    <p:sldId id="389" r:id="rId14"/>
    <p:sldId id="390" r:id="rId15"/>
    <p:sldId id="392" r:id="rId16"/>
    <p:sldId id="393" r:id="rId17"/>
    <p:sldId id="394" r:id="rId18"/>
    <p:sldId id="398" r:id="rId19"/>
    <p:sldId id="399" r:id="rId20"/>
    <p:sldId id="400" r:id="rId21"/>
    <p:sldId id="401" r:id="rId22"/>
    <p:sldId id="402" r:id="rId23"/>
    <p:sldId id="403" r:id="rId24"/>
  </p:sldIdLst>
  <p:sldSz cx="9144000" cy="6858000" type="screen4x3"/>
  <p:notesSz cx="6797675" cy="9926638"/>
  <p:defaultTextStyle>
    <a:defPPr>
      <a:defRPr lang="pl-PL"/>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5" autoAdjust="0"/>
    <p:restoredTop sz="94700"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pl-PL"/>
          </a:p>
        </p:txBody>
      </p:sp>
      <p:sp>
        <p:nvSpPr>
          <p:cNvPr id="1832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pl-PL"/>
          </a:p>
        </p:txBody>
      </p:sp>
      <p:sp>
        <p:nvSpPr>
          <p:cNvPr id="1833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pl-PL"/>
          </a:p>
        </p:txBody>
      </p:sp>
      <p:sp>
        <p:nvSpPr>
          <p:cNvPr id="1833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A191DB7-E0D9-4C27-827A-9A7DABE59EAC}" type="slidenum">
              <a:rPr lang="pl-PL"/>
              <a:pPr>
                <a:defRPr/>
              </a:pPr>
              <a:t>‹#›</a:t>
            </a:fld>
            <a:endParaRPr lang="pl-PL"/>
          </a:p>
        </p:txBody>
      </p:sp>
    </p:spTree>
    <p:extLst>
      <p:ext uri="{BB962C8B-B14F-4D97-AF65-F5344CB8AC3E}">
        <p14:creationId xmlns:p14="http://schemas.microsoft.com/office/powerpoint/2010/main" val="33216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pl-PL"/>
          </a:p>
        </p:txBody>
      </p:sp>
      <p:sp>
        <p:nvSpPr>
          <p:cNvPr id="18125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pl-PL"/>
          </a:p>
        </p:txBody>
      </p:sp>
      <p:sp>
        <p:nvSpPr>
          <p:cNvPr id="36868"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18125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pl-PL"/>
          </a:p>
        </p:txBody>
      </p:sp>
      <p:sp>
        <p:nvSpPr>
          <p:cNvPr id="18125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E54F720-1769-4A8F-A38C-83C8835281BA}" type="slidenum">
              <a:rPr lang="pl-PL"/>
              <a:pPr>
                <a:defRPr/>
              </a:pPr>
              <a:t>‹#›</a:t>
            </a:fld>
            <a:endParaRPr lang="pl-PL"/>
          </a:p>
        </p:txBody>
      </p:sp>
    </p:spTree>
    <p:extLst>
      <p:ext uri="{BB962C8B-B14F-4D97-AF65-F5344CB8AC3E}">
        <p14:creationId xmlns:p14="http://schemas.microsoft.com/office/powerpoint/2010/main" val="3241021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0BA9779-C493-4365-A5E1-3ABE58D0F3A7}" type="slidenum">
              <a:rPr lang="pl-PL" sz="1200" b="0" smtClean="0"/>
              <a:pPr eaLnBrk="1" hangingPunct="1"/>
              <a:t>1</a:t>
            </a:fld>
            <a:endParaRPr lang="pl-PL" sz="1200" b="0"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A09F5E1-9AE9-4530-A090-FA44B14CB052}" type="slidenum">
              <a:rPr lang="pl-PL"/>
              <a:pPr>
                <a:defRPr/>
              </a:pPr>
              <a:t>‹#›</a:t>
            </a:fld>
            <a:endParaRPr lang="pl-PL"/>
          </a:p>
        </p:txBody>
      </p:sp>
    </p:spTree>
    <p:extLst>
      <p:ext uri="{BB962C8B-B14F-4D97-AF65-F5344CB8AC3E}">
        <p14:creationId xmlns:p14="http://schemas.microsoft.com/office/powerpoint/2010/main" val="104102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043E545-9015-4513-901C-23FFF2A09710}" type="slidenum">
              <a:rPr lang="pl-PL"/>
              <a:pPr>
                <a:defRPr/>
              </a:pPr>
              <a:t>‹#›</a:t>
            </a:fld>
            <a:endParaRPr lang="pl-PL"/>
          </a:p>
        </p:txBody>
      </p:sp>
    </p:spTree>
    <p:extLst>
      <p:ext uri="{BB962C8B-B14F-4D97-AF65-F5344CB8AC3E}">
        <p14:creationId xmlns:p14="http://schemas.microsoft.com/office/powerpoint/2010/main" val="141798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90C2352-7725-489D-B520-26EE9FD19FC2}" type="slidenum">
              <a:rPr lang="pl-PL"/>
              <a:pPr>
                <a:defRPr/>
              </a:pPr>
              <a:t>‹#›</a:t>
            </a:fld>
            <a:endParaRPr lang="pl-PL"/>
          </a:p>
        </p:txBody>
      </p:sp>
    </p:spTree>
    <p:extLst>
      <p:ext uri="{BB962C8B-B14F-4D97-AF65-F5344CB8AC3E}">
        <p14:creationId xmlns:p14="http://schemas.microsoft.com/office/powerpoint/2010/main" val="391800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3912DE66-1D8D-44BD-A6F3-A9E63BD10A6A}" type="slidenum">
              <a:rPr lang="pl-PL"/>
              <a:pPr>
                <a:defRPr/>
              </a:pPr>
              <a:t>‹#›</a:t>
            </a:fld>
            <a:endParaRPr lang="pl-PL"/>
          </a:p>
        </p:txBody>
      </p:sp>
    </p:spTree>
    <p:extLst>
      <p:ext uri="{BB962C8B-B14F-4D97-AF65-F5344CB8AC3E}">
        <p14:creationId xmlns:p14="http://schemas.microsoft.com/office/powerpoint/2010/main" val="176968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AAB9EAC3-F1DF-48F2-9AC7-0FC4319D959D}" type="slidenum">
              <a:rPr lang="pl-PL"/>
              <a:pPr>
                <a:defRPr/>
              </a:pPr>
              <a:t>‹#›</a:t>
            </a:fld>
            <a:endParaRPr lang="pl-PL"/>
          </a:p>
        </p:txBody>
      </p:sp>
    </p:spTree>
    <p:extLst>
      <p:ext uri="{BB962C8B-B14F-4D97-AF65-F5344CB8AC3E}">
        <p14:creationId xmlns:p14="http://schemas.microsoft.com/office/powerpoint/2010/main" val="92742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B7D5AE2-AA2D-4DB4-B03E-9EBD0FE10C2D}" type="slidenum">
              <a:rPr lang="pl-PL"/>
              <a:pPr>
                <a:defRPr/>
              </a:pPr>
              <a:t>‹#›</a:t>
            </a:fld>
            <a:endParaRPr lang="pl-PL"/>
          </a:p>
        </p:txBody>
      </p:sp>
    </p:spTree>
    <p:extLst>
      <p:ext uri="{BB962C8B-B14F-4D97-AF65-F5344CB8AC3E}">
        <p14:creationId xmlns:p14="http://schemas.microsoft.com/office/powerpoint/2010/main" val="299144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stopki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7" name="Symbol zastępczy numeru slajdu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7945268-D450-454E-8575-B5757B820185}" type="slidenum">
              <a:rPr lang="pl-PL"/>
              <a:pPr>
                <a:defRPr/>
              </a:pPr>
              <a:t>‹#›</a:t>
            </a:fld>
            <a:endParaRPr lang="pl-PL"/>
          </a:p>
        </p:txBody>
      </p:sp>
    </p:spTree>
    <p:extLst>
      <p:ext uri="{BB962C8B-B14F-4D97-AF65-F5344CB8AC3E}">
        <p14:creationId xmlns:p14="http://schemas.microsoft.com/office/powerpoint/2010/main" val="17292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8" name="Symbol zastępczy stopki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9" name="Symbol zastępczy numeru slajdu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CC41764-DFC2-4C0D-A330-B785D00E19B6}" type="slidenum">
              <a:rPr lang="pl-PL"/>
              <a:pPr>
                <a:defRPr/>
              </a:pPr>
              <a:t>‹#›</a:t>
            </a:fld>
            <a:endParaRPr lang="pl-PL"/>
          </a:p>
        </p:txBody>
      </p:sp>
    </p:spTree>
    <p:extLst>
      <p:ext uri="{BB962C8B-B14F-4D97-AF65-F5344CB8AC3E}">
        <p14:creationId xmlns:p14="http://schemas.microsoft.com/office/powerpoint/2010/main" val="102220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4" name="Symbol zastępczy stopki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numeru slajdu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3D8063EA-E187-46EB-BC42-6E9D85BEEA64}" type="slidenum">
              <a:rPr lang="pl-PL"/>
              <a:pPr>
                <a:defRPr/>
              </a:pPr>
              <a:t>‹#›</a:t>
            </a:fld>
            <a:endParaRPr lang="pl-PL"/>
          </a:p>
        </p:txBody>
      </p:sp>
    </p:spTree>
    <p:extLst>
      <p:ext uri="{BB962C8B-B14F-4D97-AF65-F5344CB8AC3E}">
        <p14:creationId xmlns:p14="http://schemas.microsoft.com/office/powerpoint/2010/main" val="323614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3" name="Symbol zastępczy stopki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4" name="Symbol zastępczy numeru slajdu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CA89253-1169-4FF7-9796-F0191D2521C9}" type="slidenum">
              <a:rPr lang="pl-PL"/>
              <a:pPr>
                <a:defRPr/>
              </a:pPr>
              <a:t>‹#›</a:t>
            </a:fld>
            <a:endParaRPr lang="pl-PL"/>
          </a:p>
        </p:txBody>
      </p:sp>
    </p:spTree>
    <p:extLst>
      <p:ext uri="{BB962C8B-B14F-4D97-AF65-F5344CB8AC3E}">
        <p14:creationId xmlns:p14="http://schemas.microsoft.com/office/powerpoint/2010/main" val="76701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stopki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7" name="Symbol zastępczy numeru slajdu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59A919C6-737C-44FA-9595-E6FB134E5120}" type="slidenum">
              <a:rPr lang="pl-PL"/>
              <a:pPr>
                <a:defRPr/>
              </a:pPr>
              <a:t>‹#›</a:t>
            </a:fld>
            <a:endParaRPr lang="pl-PL"/>
          </a:p>
        </p:txBody>
      </p:sp>
    </p:spTree>
    <p:extLst>
      <p:ext uri="{BB962C8B-B14F-4D97-AF65-F5344CB8AC3E}">
        <p14:creationId xmlns:p14="http://schemas.microsoft.com/office/powerpoint/2010/main" val="39141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C7AE660-01F1-49B7-A19E-9B53B33F6EA6}" type="slidenum">
              <a:rPr lang="pl-PL"/>
              <a:pPr>
                <a:defRPr/>
              </a:pPr>
              <a:t>‹#›</a:t>
            </a:fld>
            <a:endParaRPr lang="pl-PL"/>
          </a:p>
        </p:txBody>
      </p:sp>
    </p:spTree>
    <p:extLst>
      <p:ext uri="{BB962C8B-B14F-4D97-AF65-F5344CB8AC3E}">
        <p14:creationId xmlns:p14="http://schemas.microsoft.com/office/powerpoint/2010/main" val="279752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stopki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7" name="Symbol zastępczy numeru slajdu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E9B03BB-E619-4332-AE10-4340BDF7ECED}" type="slidenum">
              <a:rPr lang="pl-PL"/>
              <a:pPr>
                <a:defRPr/>
              </a:pPr>
              <a:t>‹#›</a:t>
            </a:fld>
            <a:endParaRPr lang="pl-PL"/>
          </a:p>
        </p:txBody>
      </p:sp>
    </p:spTree>
    <p:extLst>
      <p:ext uri="{BB962C8B-B14F-4D97-AF65-F5344CB8AC3E}">
        <p14:creationId xmlns:p14="http://schemas.microsoft.com/office/powerpoint/2010/main" val="166619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77E21CA-4FBA-4249-97F2-1F464693A7DC}" type="slidenum">
              <a:rPr lang="pl-PL"/>
              <a:pPr>
                <a:defRPr/>
              </a:pPr>
              <a:t>‹#›</a:t>
            </a:fld>
            <a:endParaRPr lang="pl-PL"/>
          </a:p>
        </p:txBody>
      </p:sp>
    </p:spTree>
    <p:extLst>
      <p:ext uri="{BB962C8B-B14F-4D97-AF65-F5344CB8AC3E}">
        <p14:creationId xmlns:p14="http://schemas.microsoft.com/office/powerpoint/2010/main" val="10199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endParaRPr lang="pl-PL"/>
          </a:p>
        </p:txBody>
      </p:sp>
      <p:sp>
        <p:nvSpPr>
          <p:cNvPr id="5" name="Symbol zastępczy stopki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pl-PL"/>
          </a:p>
        </p:txBody>
      </p:sp>
      <p:sp>
        <p:nvSpPr>
          <p:cNvPr id="6" name="Symbol zastępczy numeru slajdu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7C8D68A-C2AD-44A0-969C-2E78AE24A0F5}" type="slidenum">
              <a:rPr lang="pl-PL"/>
              <a:pPr>
                <a:defRPr/>
              </a:pPr>
              <a:t>‹#›</a:t>
            </a:fld>
            <a:endParaRPr lang="pl-PL"/>
          </a:p>
        </p:txBody>
      </p:sp>
    </p:spTree>
    <p:extLst>
      <p:ext uri="{BB962C8B-B14F-4D97-AF65-F5344CB8AC3E}">
        <p14:creationId xmlns:p14="http://schemas.microsoft.com/office/powerpoint/2010/main" val="74015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CDDB487-635D-4A50-9337-63B9FAA30D9B}" type="slidenum">
              <a:rPr lang="pl-PL"/>
              <a:pPr>
                <a:defRPr/>
              </a:pPr>
              <a:t>‹#›</a:t>
            </a:fld>
            <a:endParaRPr lang="pl-PL"/>
          </a:p>
        </p:txBody>
      </p:sp>
    </p:spTree>
    <p:extLst>
      <p:ext uri="{BB962C8B-B14F-4D97-AF65-F5344CB8AC3E}">
        <p14:creationId xmlns:p14="http://schemas.microsoft.com/office/powerpoint/2010/main" val="353005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79314FB-6AF8-4038-83A4-87EC4BE55800}" type="slidenum">
              <a:rPr lang="pl-PL"/>
              <a:pPr>
                <a:defRPr/>
              </a:pPr>
              <a:t>‹#›</a:t>
            </a:fld>
            <a:endParaRPr lang="pl-PL"/>
          </a:p>
        </p:txBody>
      </p:sp>
    </p:spTree>
    <p:extLst>
      <p:ext uri="{BB962C8B-B14F-4D97-AF65-F5344CB8AC3E}">
        <p14:creationId xmlns:p14="http://schemas.microsoft.com/office/powerpoint/2010/main" val="53284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B00CF49-D4F6-41D8-BDBE-D450BBDCDBCE}" type="slidenum">
              <a:rPr lang="pl-PL"/>
              <a:pPr>
                <a:defRPr/>
              </a:pPr>
              <a:t>‹#›</a:t>
            </a:fld>
            <a:endParaRPr lang="pl-PL"/>
          </a:p>
        </p:txBody>
      </p:sp>
    </p:spTree>
    <p:extLst>
      <p:ext uri="{BB962C8B-B14F-4D97-AF65-F5344CB8AC3E}">
        <p14:creationId xmlns:p14="http://schemas.microsoft.com/office/powerpoint/2010/main" val="202399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DA1B06B2-1C65-4F98-8338-848073BC19ED}" type="slidenum">
              <a:rPr lang="pl-PL"/>
              <a:pPr>
                <a:defRPr/>
              </a:pPr>
              <a:t>‹#›</a:t>
            </a:fld>
            <a:endParaRPr lang="pl-PL"/>
          </a:p>
        </p:txBody>
      </p:sp>
    </p:spTree>
    <p:extLst>
      <p:ext uri="{BB962C8B-B14F-4D97-AF65-F5344CB8AC3E}">
        <p14:creationId xmlns:p14="http://schemas.microsoft.com/office/powerpoint/2010/main" val="143669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9C6DC69C-0EBF-4FA7-9C9C-EAD7B4F77EC8}" type="slidenum">
              <a:rPr lang="pl-PL"/>
              <a:pPr>
                <a:defRPr/>
              </a:pPr>
              <a:t>‹#›</a:t>
            </a:fld>
            <a:endParaRPr lang="pl-PL"/>
          </a:p>
        </p:txBody>
      </p:sp>
    </p:spTree>
    <p:extLst>
      <p:ext uri="{BB962C8B-B14F-4D97-AF65-F5344CB8AC3E}">
        <p14:creationId xmlns:p14="http://schemas.microsoft.com/office/powerpoint/2010/main" val="183497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32B1049-1327-4A84-B54D-FE78F73A1DD8}" type="slidenum">
              <a:rPr lang="pl-PL"/>
              <a:pPr>
                <a:defRPr/>
              </a:pPr>
              <a:t>‹#›</a:t>
            </a:fld>
            <a:endParaRPr lang="pl-PL"/>
          </a:p>
        </p:txBody>
      </p:sp>
    </p:spTree>
    <p:extLst>
      <p:ext uri="{BB962C8B-B14F-4D97-AF65-F5344CB8AC3E}">
        <p14:creationId xmlns:p14="http://schemas.microsoft.com/office/powerpoint/2010/main" val="85775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DE83D8A-0A46-426D-A3A4-CA7CBC0A9D67}" type="slidenum">
              <a:rPr lang="pl-PL"/>
              <a:pPr>
                <a:defRPr/>
              </a:pPr>
              <a:t>‹#›</a:t>
            </a:fld>
            <a:endParaRPr lang="pl-PL"/>
          </a:p>
        </p:txBody>
      </p:sp>
    </p:spTree>
    <p:extLst>
      <p:ext uri="{BB962C8B-B14F-4D97-AF65-F5344CB8AC3E}">
        <p14:creationId xmlns:p14="http://schemas.microsoft.com/office/powerpoint/2010/main" val="257769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51FF102-3E8E-459F-8356-1A4ECB27286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06D1B39A-94F4-4010-8FEF-DEAFD4D02A1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858000"/>
          </a:xfrm>
          <a:prstGeom prst="rect">
            <a:avLst/>
          </a:prstGeom>
          <a:ln>
            <a:noFill/>
          </a:ln>
          <a:effectLst>
            <a:softEdge rad="112500"/>
          </a:effectLst>
        </p:spPr>
      </p:pic>
      <p:pic>
        <p:nvPicPr>
          <p:cNvPr id="14339" name="Obraz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9463" y="115888"/>
            <a:ext cx="172878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Text Box 5"/>
          <p:cNvSpPr txBox="1">
            <a:spLocks noChangeArrowheads="1"/>
          </p:cNvSpPr>
          <p:nvPr/>
        </p:nvSpPr>
        <p:spPr bwMode="auto">
          <a:xfrm>
            <a:off x="179388" y="147638"/>
            <a:ext cx="7561262" cy="1066800"/>
          </a:xfrm>
          <a:prstGeom prst="rect">
            <a:avLst/>
          </a:prstGeom>
          <a:noFill/>
          <a:ln w="9525">
            <a:noFill/>
            <a:miter lim="800000"/>
            <a:headEnd/>
            <a:tailEnd/>
          </a:ln>
          <a:effectLst>
            <a:outerShdw blurRad="76200" dist="38100" dir="2700000" sy="-23000" kx="-800400" algn="bl" rotWithShape="0">
              <a:schemeClr val="bg1">
                <a:alpha val="20000"/>
              </a:schemeClr>
            </a:outerShdw>
          </a:effec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r>
              <a:rPr lang="en-US" sz="3200" dirty="0">
                <a:effectLst>
                  <a:outerShdw blurRad="38100" dist="38100" dir="2700000" algn="tl">
                    <a:srgbClr val="C0C0C0"/>
                  </a:outerShdw>
                </a:effectLst>
                <a:latin typeface="+mn-lt"/>
              </a:rPr>
              <a:t>Structure and activity of the </a:t>
            </a:r>
          </a:p>
          <a:p>
            <a:pPr eaLnBrk="1" hangingPunct="1">
              <a:defRPr/>
            </a:pPr>
            <a:r>
              <a:rPr lang="en-US" sz="3200" dirty="0">
                <a:effectLst>
                  <a:outerShdw blurRad="38100" dist="38100" dir="2700000" algn="tl">
                    <a:srgbClr val="C0C0C0"/>
                  </a:outerShdw>
                </a:effectLst>
                <a:latin typeface="+mn-lt"/>
              </a:rPr>
              <a:t>Polish Academy of Sciences (PAS)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95288" y="4048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800">
                <a:solidFill>
                  <a:srgbClr val="000000"/>
                </a:solidFill>
              </a:rPr>
              <a:t>Scientific Centers</a:t>
            </a:r>
          </a:p>
        </p:txBody>
      </p:sp>
      <p:sp>
        <p:nvSpPr>
          <p:cNvPr id="23555" name="Text Box 6"/>
          <p:cNvSpPr txBox="1">
            <a:spLocks noChangeArrowheads="1"/>
          </p:cNvSpPr>
          <p:nvPr/>
        </p:nvSpPr>
        <p:spPr bwMode="auto">
          <a:xfrm>
            <a:off x="323850" y="1106488"/>
            <a:ext cx="8569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b="0">
                <a:solidFill>
                  <a:srgbClr val="000000"/>
                </a:solidFill>
              </a:rPr>
              <a:t>The </a:t>
            </a:r>
            <a:r>
              <a:rPr lang="pl-PL" b="0">
                <a:solidFill>
                  <a:srgbClr val="000000"/>
                </a:solidFill>
              </a:rPr>
              <a:t>Polish Academy of Sciences </a:t>
            </a:r>
            <a:r>
              <a:rPr lang="en-US" b="0">
                <a:solidFill>
                  <a:srgbClr val="000000"/>
                </a:solidFill>
              </a:rPr>
              <a:t>maintains </a:t>
            </a:r>
            <a:r>
              <a:rPr lang="pl-PL" b="0">
                <a:solidFill>
                  <a:srgbClr val="000000"/>
                </a:solidFill>
              </a:rPr>
              <a:t>7 </a:t>
            </a:r>
            <a:r>
              <a:rPr lang="en-US" b="0">
                <a:solidFill>
                  <a:srgbClr val="000000"/>
                </a:solidFill>
              </a:rPr>
              <a:t>foreign scientific centers, </a:t>
            </a:r>
            <a:br>
              <a:rPr lang="en-US" b="0">
                <a:solidFill>
                  <a:srgbClr val="000000"/>
                </a:solidFill>
              </a:rPr>
            </a:br>
            <a:r>
              <a:rPr lang="en-US" b="0">
                <a:solidFill>
                  <a:srgbClr val="000000"/>
                </a:solidFill>
              </a:rPr>
              <a:t>in </a:t>
            </a:r>
            <a:r>
              <a:rPr lang="pl-PL" b="0">
                <a:solidFill>
                  <a:srgbClr val="000000"/>
                </a:solidFill>
              </a:rPr>
              <a:t>Berlin, </a:t>
            </a:r>
            <a:r>
              <a:rPr lang="en-US" b="0">
                <a:solidFill>
                  <a:srgbClr val="000000"/>
                </a:solidFill>
              </a:rPr>
              <a:t>Brussels</a:t>
            </a:r>
            <a:r>
              <a:rPr lang="pl-PL" b="0">
                <a:solidFill>
                  <a:srgbClr val="000000"/>
                </a:solidFill>
              </a:rPr>
              <a:t>, </a:t>
            </a:r>
            <a:r>
              <a:rPr lang="en-US" b="0">
                <a:solidFill>
                  <a:srgbClr val="000000"/>
                </a:solidFill>
              </a:rPr>
              <a:t>Moscow</a:t>
            </a:r>
            <a:r>
              <a:rPr lang="pl-PL" b="0">
                <a:solidFill>
                  <a:srgbClr val="000000"/>
                </a:solidFill>
              </a:rPr>
              <a:t>, </a:t>
            </a:r>
            <a:r>
              <a:rPr lang="en-US" b="0">
                <a:solidFill>
                  <a:srgbClr val="000000"/>
                </a:solidFill>
              </a:rPr>
              <a:t>Paris</a:t>
            </a:r>
            <a:r>
              <a:rPr lang="pl-PL" b="0">
                <a:solidFill>
                  <a:srgbClr val="000000"/>
                </a:solidFill>
              </a:rPr>
              <a:t>, </a:t>
            </a:r>
            <a:r>
              <a:rPr lang="en-US" b="0">
                <a:solidFill>
                  <a:srgbClr val="000000"/>
                </a:solidFill>
              </a:rPr>
              <a:t>Rome</a:t>
            </a:r>
            <a:r>
              <a:rPr lang="pl-PL" b="0">
                <a:solidFill>
                  <a:srgbClr val="000000"/>
                </a:solidFill>
              </a:rPr>
              <a:t>,</a:t>
            </a:r>
            <a:r>
              <a:rPr lang="en-US" b="0">
                <a:solidFill>
                  <a:srgbClr val="000000"/>
                </a:solidFill>
              </a:rPr>
              <a:t> Vienna</a:t>
            </a:r>
            <a:r>
              <a:rPr lang="pl-PL" b="0">
                <a:solidFill>
                  <a:srgbClr val="000000"/>
                </a:solidFill>
              </a:rPr>
              <a:t> and Kiev.</a:t>
            </a:r>
          </a:p>
          <a:p>
            <a:endParaRPr lang="pl-PL" b="0">
              <a:solidFill>
                <a:srgbClr val="000000"/>
              </a:solidFill>
            </a:endParaRPr>
          </a:p>
          <a:p>
            <a:r>
              <a:rPr lang="en-US" b="0">
                <a:solidFill>
                  <a:srgbClr val="000000"/>
                </a:solidFill>
              </a:rPr>
              <a:t>Their role is to work together with research institutions, to facilitate contacts with the local research community, and to promote Polish science abroad. </a:t>
            </a:r>
            <a:endParaRPr lang="pl-PL" b="0">
              <a:solidFill>
                <a:srgbClr val="000000"/>
              </a:solidFill>
            </a:endParaRPr>
          </a:p>
        </p:txBody>
      </p:sp>
      <p:grpSp>
        <p:nvGrpSpPr>
          <p:cNvPr id="23556" name="Group 17"/>
          <p:cNvGrpSpPr>
            <a:grpSpLocks/>
          </p:cNvGrpSpPr>
          <p:nvPr/>
        </p:nvGrpSpPr>
        <p:grpSpPr bwMode="auto">
          <a:xfrm>
            <a:off x="512763" y="2997200"/>
            <a:ext cx="8108950" cy="3389313"/>
            <a:chOff x="323" y="1888"/>
            <a:chExt cx="5108" cy="2135"/>
          </a:xfrm>
        </p:grpSpPr>
        <p:grpSp>
          <p:nvGrpSpPr>
            <p:cNvPr id="23559" name="Group 15"/>
            <p:cNvGrpSpPr>
              <a:grpSpLocks/>
            </p:cNvGrpSpPr>
            <p:nvPr/>
          </p:nvGrpSpPr>
          <p:grpSpPr bwMode="auto">
            <a:xfrm>
              <a:off x="323" y="1888"/>
              <a:ext cx="1332" cy="1943"/>
              <a:chOff x="204" y="1480"/>
              <a:chExt cx="1332" cy="1943"/>
            </a:xfrm>
          </p:grpSpPr>
          <p:pic>
            <p:nvPicPr>
              <p:cNvPr id="23567" name="Picture 8" descr="lauriston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1480"/>
                <a:ext cx="1326" cy="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11"/>
              <p:cNvSpPr txBox="1">
                <a:spLocks noChangeArrowheads="1"/>
              </p:cNvSpPr>
              <p:nvPr/>
            </p:nvSpPr>
            <p:spPr bwMode="auto">
              <a:xfrm>
                <a:off x="1200" y="3249"/>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pl-PL" sz="1200" b="0">
                    <a:solidFill>
                      <a:srgbClr val="000000"/>
                    </a:solidFill>
                  </a:rPr>
                  <a:t>Paris</a:t>
                </a:r>
              </a:p>
            </p:txBody>
          </p:sp>
        </p:grpSp>
        <p:grpSp>
          <p:nvGrpSpPr>
            <p:cNvPr id="23560" name="Group 16"/>
            <p:cNvGrpSpPr>
              <a:grpSpLocks/>
            </p:cNvGrpSpPr>
            <p:nvPr/>
          </p:nvGrpSpPr>
          <p:grpSpPr bwMode="auto">
            <a:xfrm>
              <a:off x="4105" y="1888"/>
              <a:ext cx="1326" cy="1943"/>
              <a:chOff x="2064" y="1480"/>
              <a:chExt cx="1326" cy="1943"/>
            </a:xfrm>
          </p:grpSpPr>
          <p:pic>
            <p:nvPicPr>
              <p:cNvPr id="23565" name="Picture 9" descr="Wien_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1480"/>
                <a:ext cx="1326" cy="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2"/>
              <p:cNvSpPr txBox="1">
                <a:spLocks noChangeArrowheads="1"/>
              </p:cNvSpPr>
              <p:nvPr/>
            </p:nvSpPr>
            <p:spPr bwMode="auto">
              <a:xfrm>
                <a:off x="2970" y="3249"/>
                <a:ext cx="4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pl-PL" sz="1200" b="0">
                    <a:solidFill>
                      <a:srgbClr val="000000"/>
                    </a:solidFill>
                  </a:rPr>
                  <a:t>Vienna</a:t>
                </a:r>
              </a:p>
            </p:txBody>
          </p:sp>
        </p:grpSp>
        <p:sp>
          <p:nvSpPr>
            <p:cNvPr id="23561" name="Text Box 13"/>
            <p:cNvSpPr txBox="1">
              <a:spLocks noChangeArrowheads="1"/>
            </p:cNvSpPr>
            <p:nvPr/>
          </p:nvSpPr>
          <p:spPr bwMode="auto">
            <a:xfrm>
              <a:off x="3261" y="2685"/>
              <a:ext cx="3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solidFill>
                    <a:srgbClr val="000000"/>
                  </a:solidFill>
                </a:rPr>
                <a:t>Rome</a:t>
              </a:r>
            </a:p>
          </p:txBody>
        </p:sp>
        <p:grpSp>
          <p:nvGrpSpPr>
            <p:cNvPr id="23562" name="Group 21"/>
            <p:cNvGrpSpPr>
              <a:grpSpLocks/>
            </p:cNvGrpSpPr>
            <p:nvPr/>
          </p:nvGrpSpPr>
          <p:grpSpPr bwMode="auto">
            <a:xfrm>
              <a:off x="2064" y="2976"/>
              <a:ext cx="1587" cy="1047"/>
              <a:chOff x="2064" y="2976"/>
              <a:chExt cx="1587" cy="1047"/>
            </a:xfrm>
          </p:grpSpPr>
          <p:sp>
            <p:nvSpPr>
              <p:cNvPr id="23563" name="Text Box 14"/>
              <p:cNvSpPr txBox="1">
                <a:spLocks noChangeArrowheads="1"/>
              </p:cNvSpPr>
              <p:nvPr/>
            </p:nvSpPr>
            <p:spPr bwMode="auto">
              <a:xfrm>
                <a:off x="3243" y="3850"/>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solidFill>
                      <a:srgbClr val="000000"/>
                    </a:solidFill>
                  </a:rPr>
                  <a:t>Berlin</a:t>
                </a:r>
              </a:p>
            </p:txBody>
          </p:sp>
          <p:pic>
            <p:nvPicPr>
              <p:cNvPr id="2356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2976"/>
                <a:ext cx="1587"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557" name="Obraz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2724150"/>
            <a:ext cx="210026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numeru slajdu 2"/>
          <p:cNvSpPr>
            <a:spLocks noGrp="1"/>
          </p:cNvSpPr>
          <p:nvPr>
            <p:ph type="sldNum" sz="quarter" idx="12"/>
          </p:nvPr>
        </p:nvSpPr>
        <p:spPr/>
        <p:txBody>
          <a:bodyPr/>
          <a:lstStyle/>
          <a:p>
            <a:pPr>
              <a:defRPr/>
            </a:pPr>
            <a:fld id="{0207A499-301B-4C8A-BDE1-5BFAA2464FDF}" type="slidenum">
              <a:rPr lang="pl-PL" smtClean="0"/>
              <a:pPr>
                <a:defRPr/>
              </a:pPr>
              <a:t>10</a:t>
            </a:fld>
            <a:endParaRPr lang="pl-PL"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ytuł 1"/>
          <p:cNvSpPr>
            <a:spLocks noGrp="1"/>
          </p:cNvSpPr>
          <p:nvPr>
            <p:ph type="ctrTitle"/>
          </p:nvPr>
        </p:nvSpPr>
        <p:spPr>
          <a:xfrm>
            <a:off x="685800" y="1773238"/>
            <a:ext cx="7772400" cy="2232025"/>
          </a:xfrm>
        </p:spPr>
        <p:txBody>
          <a:bodyPr/>
          <a:lstStyle/>
          <a:p>
            <a:pPr eaLnBrk="1" hangingPunct="1"/>
            <a:r>
              <a:rPr lang="pl-PL" sz="2400" b="1" smtClean="0">
                <a:latin typeface="Arial" charset="0"/>
                <a:cs typeface="Arial" charset="0"/>
              </a:rPr>
              <a:t>Structure of the Polish Academy of Sciences </a:t>
            </a:r>
            <a:br>
              <a:rPr lang="pl-PL" sz="2400" b="1" smtClean="0">
                <a:latin typeface="Arial" charset="0"/>
                <a:cs typeface="Arial" charset="0"/>
              </a:rPr>
            </a:br>
            <a:r>
              <a:rPr lang="pl-PL" sz="2400" b="1" smtClean="0">
                <a:latin typeface="Arial" charset="0"/>
                <a:cs typeface="Arial" charset="0"/>
              </a:rPr>
              <a:t>after the adoption of the reform of science sector</a:t>
            </a:r>
          </a:p>
        </p:txBody>
      </p:sp>
      <p:sp>
        <p:nvSpPr>
          <p:cNvPr id="3" name="Podtytuł 2"/>
          <p:cNvSpPr>
            <a:spLocks noGrp="1"/>
          </p:cNvSpPr>
          <p:nvPr>
            <p:ph type="subTitle" idx="1"/>
          </p:nvPr>
        </p:nvSpPr>
        <p:spPr>
          <a:xfrm>
            <a:off x="1371600" y="4437063"/>
            <a:ext cx="6400800" cy="1201737"/>
          </a:xfrm>
        </p:spPr>
        <p:txBody>
          <a:bodyPr rtlCol="0">
            <a:normAutofit/>
          </a:bodyPr>
          <a:lstStyle/>
          <a:p>
            <a:pPr eaLnBrk="1" fontAlgn="auto" hangingPunct="1">
              <a:spcAft>
                <a:spcPts val="0"/>
              </a:spcAft>
              <a:buFont typeface="Arial" pitchFamily="34" charset="0"/>
              <a:buNone/>
              <a:defRPr/>
            </a:pPr>
            <a:endParaRPr lang="pl-PL" dirty="0"/>
          </a:p>
        </p:txBody>
      </p:sp>
      <p:sp>
        <p:nvSpPr>
          <p:cNvPr id="5" name="pole tekstowe 4"/>
          <p:cNvSpPr txBox="1"/>
          <p:nvPr/>
        </p:nvSpPr>
        <p:spPr>
          <a:xfrm>
            <a:off x="8369300" y="6386513"/>
            <a:ext cx="576263" cy="277812"/>
          </a:xfrm>
          <a:prstGeom prst="rect">
            <a:avLst/>
          </a:prstGeom>
          <a:noFill/>
        </p:spPr>
        <p:txBody>
          <a:bodyPr>
            <a:spAutoFit/>
          </a:bodyPr>
          <a:lstStyle/>
          <a:p>
            <a:pPr>
              <a:defRPr/>
            </a:pPr>
            <a:r>
              <a:rPr lang="pl-PL" sz="1200" dirty="0">
                <a:solidFill>
                  <a:schemeClr val="bg1">
                    <a:lumMod val="50000"/>
                  </a:schemeClr>
                </a:solidFill>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ytuł 1"/>
          <p:cNvSpPr>
            <a:spLocks noGrp="1"/>
          </p:cNvSpPr>
          <p:nvPr>
            <p:ph type="title"/>
          </p:nvPr>
        </p:nvSpPr>
        <p:spPr/>
        <p:txBody>
          <a:bodyPr/>
          <a:lstStyle/>
          <a:p>
            <a:pPr eaLnBrk="1" hangingPunct="1"/>
            <a:endParaRPr lang="hu-HU" smtClean="0"/>
          </a:p>
        </p:txBody>
      </p:sp>
      <p:sp>
        <p:nvSpPr>
          <p:cNvPr id="25604" name="Symbol zastępczy zawartości 2"/>
          <p:cNvSpPr>
            <a:spLocks noGrp="1"/>
          </p:cNvSpPr>
          <p:nvPr>
            <p:ph idx="1"/>
          </p:nvPr>
        </p:nvSpPr>
        <p:spPr/>
        <p:txBody>
          <a:bodyPr/>
          <a:lstStyle/>
          <a:p>
            <a:pPr marL="0" indent="0" eaLnBrk="1" hangingPunct="1">
              <a:buFont typeface="Arial" charset="0"/>
              <a:buNone/>
            </a:pPr>
            <a:endParaRPr lang="pl-PL" sz="1800" smtClean="0">
              <a:latin typeface="Arial" charset="0"/>
              <a:cs typeface="Arial" charset="0"/>
            </a:endParaRPr>
          </a:p>
          <a:p>
            <a:pPr marL="0" indent="0" eaLnBrk="1" hangingPunct="1">
              <a:buFont typeface="Arial" charset="0"/>
              <a:buNone/>
            </a:pPr>
            <a:endParaRPr lang="pl-PL" sz="1800" smtClean="0">
              <a:latin typeface="Arial" charset="0"/>
              <a:cs typeface="Arial" charset="0"/>
            </a:endParaRPr>
          </a:p>
          <a:p>
            <a:pPr marL="0" indent="0" eaLnBrk="1" hangingPunct="1">
              <a:buFont typeface="Arial" charset="0"/>
              <a:buNone/>
            </a:pPr>
            <a:r>
              <a:rPr lang="pl-PL" sz="1800" smtClean="0">
                <a:latin typeface="Arial" charset="0"/>
                <a:cs typeface="Arial" charset="0"/>
              </a:rPr>
              <a:t>In April 2010 Polish Parliament adopted a package of acts reforming Polish science sector, including the act on the Polish Academy of Sciences.</a:t>
            </a:r>
          </a:p>
          <a:p>
            <a:pPr marL="0" indent="0" eaLnBrk="1" hangingPunct="1">
              <a:buFont typeface="Arial" charset="0"/>
              <a:buNone/>
            </a:pPr>
            <a:endParaRPr lang="pl-PL" sz="1800" smtClean="0">
              <a:latin typeface="Arial" charset="0"/>
              <a:cs typeface="Arial" charset="0"/>
            </a:endParaRPr>
          </a:p>
          <a:p>
            <a:pPr marL="0" indent="0" eaLnBrk="1" hangingPunct="1">
              <a:buFont typeface="Arial" charset="0"/>
              <a:buNone/>
            </a:pPr>
            <a:r>
              <a:rPr lang="pl-PL" sz="1800" smtClean="0">
                <a:latin typeface="Arial" charset="0"/>
                <a:cs typeface="Arial" charset="0"/>
              </a:rPr>
              <a:t>Implementation of the above-mentioned acts necessitated  numerous organisational and restructuring endeavours aimed at improvement </a:t>
            </a:r>
            <a:br>
              <a:rPr lang="pl-PL" sz="1800" smtClean="0">
                <a:latin typeface="Arial" charset="0"/>
                <a:cs typeface="Arial" charset="0"/>
              </a:rPr>
            </a:br>
            <a:r>
              <a:rPr lang="pl-PL" sz="1800" smtClean="0">
                <a:latin typeface="Arial" charset="0"/>
                <a:cs typeface="Arial" charset="0"/>
              </a:rPr>
              <a:t>of the efficiency of functioning of the corporation and a better use of research potention of PAS. Key organisational changes include the establishing </a:t>
            </a:r>
            <a:br>
              <a:rPr lang="pl-PL" sz="1800" smtClean="0">
                <a:latin typeface="Arial" charset="0"/>
                <a:cs typeface="Arial" charset="0"/>
              </a:rPr>
            </a:br>
            <a:r>
              <a:rPr lang="pl-PL" sz="1800" smtClean="0">
                <a:latin typeface="Arial" charset="0"/>
                <a:cs typeface="Arial" charset="0"/>
              </a:rPr>
              <a:t>of the new structure, tasks and divisions of the Academy.</a:t>
            </a:r>
          </a:p>
          <a:p>
            <a:pPr marL="0" indent="0" eaLnBrk="1" hangingPunct="1">
              <a:buFont typeface="Arial" charset="0"/>
              <a:buNone/>
            </a:pPr>
            <a:endParaRPr lang="pl-PL" smtClean="0"/>
          </a:p>
        </p:txBody>
      </p:sp>
      <p:sp>
        <p:nvSpPr>
          <p:cNvPr id="25605"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21BFB49-768A-4F66-AB7D-BF38E726964A}" type="slidenum">
              <a:rPr lang="pl-PL" sz="1200" smtClean="0">
                <a:solidFill>
                  <a:srgbClr val="898989"/>
                </a:solidFill>
              </a:rPr>
              <a:pPr eaLnBrk="1" hangingPunct="1"/>
              <a:t>12</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rtlCol="0">
            <a:normAutofit fontScale="90000"/>
          </a:bodyPr>
          <a:lstStyle/>
          <a:p>
            <a:pPr algn="l" eaLnBrk="1" fontAlgn="auto" hangingPunct="1">
              <a:spcAft>
                <a:spcPts val="0"/>
              </a:spcAft>
              <a:defRPr/>
            </a:pPr>
            <a:r>
              <a:rPr lang="pl-PL" b="1" dirty="0" smtClean="0"/>
              <a:t/>
            </a:r>
            <a:br>
              <a:rPr lang="pl-PL" b="1" dirty="0" smtClean="0"/>
            </a:br>
            <a:r>
              <a:rPr lang="pl-PL" sz="2200" b="1" dirty="0" err="1" smtClean="0">
                <a:latin typeface="Arial" pitchFamily="34" charset="0"/>
                <a:cs typeface="Arial" pitchFamily="34" charset="0"/>
              </a:rPr>
              <a:t>Structure</a:t>
            </a:r>
            <a:r>
              <a:rPr lang="pl-PL" sz="2000" dirty="0" smtClean="0"/>
              <a:t/>
            </a:r>
            <a:br>
              <a:rPr lang="pl-PL" sz="2000" dirty="0" smtClean="0"/>
            </a:br>
            <a:endParaRPr lang="pl-PL" sz="2000" dirty="0"/>
          </a:p>
        </p:txBody>
      </p:sp>
      <p:sp>
        <p:nvSpPr>
          <p:cNvPr id="26628" name="Symbol zastępczy zawartości 2"/>
          <p:cNvSpPr>
            <a:spLocks noGrp="1"/>
          </p:cNvSpPr>
          <p:nvPr>
            <p:ph idx="1"/>
          </p:nvPr>
        </p:nvSpPr>
        <p:spPr/>
        <p:txBody>
          <a:bodyPr/>
          <a:lstStyle/>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r>
              <a:rPr lang="pl-PL" sz="1800" smtClean="0">
                <a:latin typeface="Arial" charset="0"/>
                <a:cs typeface="Arial" charset="0"/>
              </a:rPr>
              <a:t>On 1 January 2011 the structure of the Polish Academy of Sciences was changed.  In accordance with the tendencies to integrate scientific milieu and create interdisciplinary structures, currently observed in science world-wide, </a:t>
            </a:r>
            <a:br>
              <a:rPr lang="pl-PL" sz="1800" smtClean="0">
                <a:latin typeface="Arial" charset="0"/>
                <a:cs typeface="Arial" charset="0"/>
              </a:rPr>
            </a:br>
            <a:r>
              <a:rPr lang="pl-PL" sz="1800" smtClean="0">
                <a:latin typeface="Arial" charset="0"/>
                <a:cs typeface="Arial" charset="0"/>
              </a:rPr>
              <a:t>the number of Academy divisions was diminished: from seven to five.</a:t>
            </a:r>
          </a:p>
        </p:txBody>
      </p:sp>
      <p:sp>
        <p:nvSpPr>
          <p:cNvPr id="26629"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78AF201-E4D4-4E44-8911-179FAC9345B2}" type="slidenum">
              <a:rPr lang="pl-PL" sz="1200" smtClean="0">
                <a:solidFill>
                  <a:srgbClr val="898989"/>
                </a:solidFill>
              </a:rPr>
              <a:pPr eaLnBrk="1" hangingPunct="1"/>
              <a:t>13</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ytuł 1"/>
          <p:cNvSpPr>
            <a:spLocks noGrp="1"/>
          </p:cNvSpPr>
          <p:nvPr>
            <p:ph type="title"/>
          </p:nvPr>
        </p:nvSpPr>
        <p:spPr>
          <a:xfrm>
            <a:off x="468313" y="260350"/>
            <a:ext cx="8229600" cy="1143000"/>
          </a:xfrm>
        </p:spPr>
        <p:txBody>
          <a:bodyPr/>
          <a:lstStyle/>
          <a:p>
            <a:pPr algn="l" eaLnBrk="1" hangingPunct="1"/>
            <a:r>
              <a:rPr lang="pl-PL" sz="2000" b="1" smtClean="0">
                <a:latin typeface="Arial" charset="0"/>
                <a:cs typeface="Arial" charset="0"/>
              </a:rPr>
              <a:t>Councils of divisions provosts</a:t>
            </a:r>
            <a:r>
              <a:rPr lang="pl-PL" sz="2000" smtClean="0">
                <a:latin typeface="Arial" charset="0"/>
                <a:cs typeface="Arial" charset="0"/>
              </a:rPr>
              <a:t/>
            </a:r>
            <a:br>
              <a:rPr lang="pl-PL" sz="2000" smtClean="0">
                <a:latin typeface="Arial" charset="0"/>
                <a:cs typeface="Arial" charset="0"/>
              </a:rPr>
            </a:br>
            <a:endParaRPr lang="pl-PL" sz="2000" smtClean="0">
              <a:latin typeface="Arial" charset="0"/>
              <a:cs typeface="Arial" charset="0"/>
            </a:endParaRPr>
          </a:p>
        </p:txBody>
      </p:sp>
      <p:sp>
        <p:nvSpPr>
          <p:cNvPr id="27652" name="Symbol zastępczy zawartości 2"/>
          <p:cNvSpPr>
            <a:spLocks noGrp="1"/>
          </p:cNvSpPr>
          <p:nvPr>
            <p:ph idx="1"/>
          </p:nvPr>
        </p:nvSpPr>
        <p:spPr/>
        <p:txBody>
          <a:bodyPr/>
          <a:lstStyle/>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r>
              <a:rPr lang="pl-PL" sz="1600" smtClean="0">
                <a:latin typeface="Arial" charset="0"/>
                <a:cs typeface="Arial" charset="0"/>
              </a:rPr>
              <a:t/>
            </a:r>
            <a:br>
              <a:rPr lang="pl-PL" sz="1600" smtClean="0">
                <a:latin typeface="Arial" charset="0"/>
                <a:cs typeface="Arial" charset="0"/>
              </a:rPr>
            </a:br>
            <a:r>
              <a:rPr lang="pl-PL" sz="1800" smtClean="0">
                <a:latin typeface="Arial" charset="0"/>
                <a:cs typeface="Arial" charset="0"/>
              </a:rPr>
              <a:t>Within each division the councils of provosts were established.  Each council </a:t>
            </a:r>
          </a:p>
          <a:p>
            <a:pPr marL="0" indent="0" eaLnBrk="1" hangingPunct="1">
              <a:buFont typeface="Arial" charset="0"/>
              <a:buNone/>
            </a:pPr>
            <a:r>
              <a:rPr lang="pl-PL" sz="1800" smtClean="0">
                <a:latin typeface="Arial" charset="0"/>
                <a:cs typeface="Arial" charset="0"/>
              </a:rPr>
              <a:t>is composed of Academy members who are under 70 years of age and other distinguished representatives of Polish and international research community</a:t>
            </a:r>
            <a:r>
              <a:rPr lang="pl-PL" sz="1600" smtClean="0">
                <a:latin typeface="Arial" charset="0"/>
                <a:cs typeface="Arial" charset="0"/>
              </a:rPr>
              <a:t>. </a:t>
            </a:r>
          </a:p>
        </p:txBody>
      </p:sp>
      <p:sp>
        <p:nvSpPr>
          <p:cNvPr id="27653"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71A59B52-7DEA-46CA-A185-779B26F26B8B}" type="slidenum">
              <a:rPr lang="pl-PL" sz="1200" smtClean="0">
                <a:solidFill>
                  <a:srgbClr val="898989"/>
                </a:solidFill>
              </a:rPr>
              <a:pPr eaLnBrk="1" hangingPunct="1"/>
              <a:t>14</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5888"/>
            <a:ext cx="8229600" cy="1301750"/>
          </a:xfrm>
        </p:spPr>
        <p:txBody>
          <a:bodyPr rtlCol="0">
            <a:normAutofit fontScale="90000"/>
          </a:bodyPr>
          <a:lstStyle/>
          <a:p>
            <a:pPr algn="l" eaLnBrk="1" fontAlgn="auto" hangingPunct="1">
              <a:spcAft>
                <a:spcPts val="0"/>
              </a:spcAft>
              <a:defRPr/>
            </a:pPr>
            <a:r>
              <a:rPr lang="pl-PL" dirty="0" smtClean="0"/>
              <a:t/>
            </a:r>
            <a:br>
              <a:rPr lang="pl-PL" dirty="0" smtClean="0"/>
            </a:br>
            <a:r>
              <a:rPr lang="pl-PL" sz="2200" b="1" dirty="0" smtClean="0">
                <a:latin typeface="Arial" pitchFamily="34" charset="0"/>
                <a:cs typeface="Arial" pitchFamily="34" charset="0"/>
              </a:rPr>
              <a:t>The </a:t>
            </a:r>
            <a:r>
              <a:rPr lang="pl-PL" sz="2200" b="1" dirty="0" err="1" smtClean="0">
                <a:latin typeface="Arial" pitchFamily="34" charset="0"/>
                <a:cs typeface="Arial" pitchFamily="34" charset="0"/>
              </a:rPr>
              <a:t>tasks</a:t>
            </a:r>
            <a:r>
              <a:rPr lang="pl-PL" sz="2200" b="1" dirty="0" smtClean="0">
                <a:latin typeface="Arial" pitchFamily="34" charset="0"/>
                <a:cs typeface="Arial" pitchFamily="34" charset="0"/>
              </a:rPr>
              <a:t> of the </a:t>
            </a:r>
            <a:r>
              <a:rPr lang="pl-PL" sz="2200" b="1" dirty="0" err="1" smtClean="0">
                <a:latin typeface="Arial" pitchFamily="34" charset="0"/>
                <a:cs typeface="Arial" pitchFamily="34" charset="0"/>
              </a:rPr>
              <a:t>councils</a:t>
            </a:r>
            <a:r>
              <a:rPr lang="pl-PL" sz="2200" b="1" dirty="0" smtClean="0">
                <a:latin typeface="Arial" pitchFamily="34" charset="0"/>
                <a:cs typeface="Arial" pitchFamily="34" charset="0"/>
              </a:rPr>
              <a:t> of </a:t>
            </a:r>
            <a:r>
              <a:rPr lang="pl-PL" sz="2200" b="1" dirty="0" err="1" smtClean="0">
                <a:latin typeface="Arial" pitchFamily="34" charset="0"/>
                <a:cs typeface="Arial" pitchFamily="34" charset="0"/>
              </a:rPr>
              <a:t>provosts</a:t>
            </a:r>
            <a:r>
              <a:rPr lang="pl-PL" sz="2200" b="1" dirty="0" smtClean="0">
                <a:latin typeface="Arial" pitchFamily="34" charset="0"/>
                <a:cs typeface="Arial" pitchFamily="34" charset="0"/>
              </a:rPr>
              <a:t> </a:t>
            </a:r>
            <a:r>
              <a:rPr lang="pl-PL" sz="2200" b="1" dirty="0" err="1" smtClean="0">
                <a:latin typeface="Arial" pitchFamily="34" charset="0"/>
                <a:cs typeface="Arial" pitchFamily="34" charset="0"/>
              </a:rPr>
              <a:t>include</a:t>
            </a:r>
            <a:r>
              <a:rPr lang="pl-PL" sz="2200" b="1" dirty="0" smtClean="0">
                <a:latin typeface="Arial" pitchFamily="34" charset="0"/>
                <a:cs typeface="Arial" pitchFamily="34" charset="0"/>
              </a:rPr>
              <a:t>, </a:t>
            </a:r>
            <a:r>
              <a:rPr lang="pl-PL" sz="2200" b="1" dirty="0" err="1" smtClean="0">
                <a:latin typeface="Arial" pitchFamily="34" charset="0"/>
                <a:cs typeface="Arial" pitchFamily="34" charset="0"/>
              </a:rPr>
              <a:t>among</a:t>
            </a:r>
            <a:r>
              <a:rPr lang="pl-PL" sz="2200" b="1" dirty="0" smtClean="0">
                <a:latin typeface="Arial" pitchFamily="34" charset="0"/>
                <a:cs typeface="Arial" pitchFamily="34" charset="0"/>
              </a:rPr>
              <a:t> </a:t>
            </a:r>
            <a:r>
              <a:rPr lang="pl-PL" sz="2200" b="1" dirty="0" err="1" smtClean="0">
                <a:latin typeface="Arial" pitchFamily="34" charset="0"/>
                <a:cs typeface="Arial" pitchFamily="34" charset="0"/>
              </a:rPr>
              <a:t>others</a:t>
            </a:r>
            <a:r>
              <a:rPr lang="pl-PL" sz="2200" b="1" dirty="0" smtClean="0">
                <a:latin typeface="Arial" pitchFamily="34" charset="0"/>
                <a:cs typeface="Arial" pitchFamily="34" charset="0"/>
              </a:rPr>
              <a:t>:</a:t>
            </a:r>
            <a:r>
              <a:rPr lang="pl-PL" dirty="0" smtClean="0"/>
              <a:t/>
            </a:r>
            <a:br>
              <a:rPr lang="pl-PL" dirty="0" smtClean="0"/>
            </a:br>
            <a:endParaRPr lang="pl-PL" dirty="0"/>
          </a:p>
        </p:txBody>
      </p:sp>
      <p:sp>
        <p:nvSpPr>
          <p:cNvPr id="30723" name="Symbol zastępczy zawartości 2"/>
          <p:cNvSpPr>
            <a:spLocks noGrp="1"/>
          </p:cNvSpPr>
          <p:nvPr>
            <p:ph idx="1"/>
          </p:nvPr>
        </p:nvSpPr>
        <p:spPr/>
        <p:txBody>
          <a:bodyPr/>
          <a:lstStyle/>
          <a:p>
            <a:pPr marL="0" indent="0" eaLnBrk="1" hangingPunct="1">
              <a:buFont typeface="Arial" charset="0"/>
              <a:buNone/>
              <a:defRPr/>
            </a:pPr>
            <a:endParaRPr lang="pl-PL" sz="1600" dirty="0" smtClean="0">
              <a:latin typeface="Arial" pitchFamily="34" charset="0"/>
              <a:cs typeface="Arial" pitchFamily="34" charset="0"/>
            </a:endParaRPr>
          </a:p>
          <a:p>
            <a:pPr marL="0" indent="0" eaLnBrk="1" hangingPunct="1">
              <a:buFont typeface="Arial" charset="0"/>
              <a:buNone/>
              <a:defRPr/>
            </a:pPr>
            <a:endParaRPr lang="pl-PL" sz="1600" dirty="0">
              <a:latin typeface="Arial" pitchFamily="34" charset="0"/>
              <a:cs typeface="Arial" pitchFamily="34" charset="0"/>
            </a:endParaRPr>
          </a:p>
          <a:p>
            <a:pPr eaLnBrk="1" hangingPunct="1">
              <a:defRPr/>
            </a:pPr>
            <a:r>
              <a:rPr lang="pl-PL" sz="1800" dirty="0" err="1" smtClean="0">
                <a:latin typeface="Arial" pitchFamily="34" charset="0"/>
                <a:cs typeface="Arial" pitchFamily="34" charset="0"/>
              </a:rPr>
              <a:t>carrying</a:t>
            </a:r>
            <a:r>
              <a:rPr lang="pl-PL" sz="1800" dirty="0" smtClean="0">
                <a:latin typeface="Arial" pitchFamily="34" charset="0"/>
                <a:cs typeface="Arial" pitchFamily="34" charset="0"/>
              </a:rPr>
              <a:t> out </a:t>
            </a:r>
            <a:r>
              <a:rPr lang="pl-PL" sz="1800" dirty="0" err="1" smtClean="0">
                <a:latin typeface="Arial" pitchFamily="34" charset="0"/>
                <a:cs typeface="Arial" pitchFamily="34" charset="0"/>
              </a:rPr>
              <a:t>periodic</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evaluations</a:t>
            </a:r>
            <a:r>
              <a:rPr lang="pl-PL" sz="1800" dirty="0" smtClean="0">
                <a:latin typeface="Arial" pitchFamily="34" charset="0"/>
                <a:cs typeface="Arial" pitchFamily="34" charset="0"/>
              </a:rPr>
              <a:t> of </a:t>
            </a:r>
            <a:r>
              <a:rPr lang="pl-PL" sz="1800" dirty="0" err="1" smtClean="0">
                <a:latin typeface="Arial" pitchFamily="34" charset="0"/>
                <a:cs typeface="Arial" pitchFamily="34" charset="0"/>
              </a:rPr>
              <a:t>scientific</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units</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Academy</a:t>
            </a:r>
            <a:r>
              <a:rPr lang="pl-PL" sz="1800" dirty="0" smtClean="0">
                <a:latin typeface="Arial" pitchFamily="34" charset="0"/>
                <a:cs typeface="Arial" pitchFamily="34" charset="0"/>
              </a:rPr>
              <a:t>, </a:t>
            </a:r>
          </a:p>
          <a:p>
            <a:pPr eaLnBrk="1" hangingPunct="1">
              <a:defRPr/>
            </a:pPr>
            <a:r>
              <a:rPr lang="pl-PL" sz="1800" dirty="0" err="1" smtClean="0">
                <a:latin typeface="Arial" pitchFamily="34" charset="0"/>
                <a:cs typeface="Arial" pitchFamily="34" charset="0"/>
              </a:rPr>
              <a:t>orgnising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competitions</a:t>
            </a:r>
            <a:r>
              <a:rPr lang="pl-PL" sz="1800" dirty="0" smtClean="0">
                <a:latin typeface="Arial" pitchFamily="34" charset="0"/>
                <a:cs typeface="Arial" pitchFamily="34" charset="0"/>
              </a:rPr>
              <a:t> for the post of </a:t>
            </a:r>
            <a:r>
              <a:rPr lang="pl-PL" sz="1800" dirty="0" err="1" smtClean="0">
                <a:latin typeface="Arial" pitchFamily="34" charset="0"/>
                <a:cs typeface="Arial" pitchFamily="34" charset="0"/>
              </a:rPr>
              <a:t>director</a:t>
            </a:r>
            <a:r>
              <a:rPr lang="pl-PL" sz="1800" dirty="0" smtClean="0">
                <a:latin typeface="Arial" pitchFamily="34" charset="0"/>
                <a:cs typeface="Arial" pitchFamily="34" charset="0"/>
              </a:rPr>
              <a:t> of </a:t>
            </a:r>
            <a:r>
              <a:rPr lang="pl-PL" sz="1800" dirty="0" err="1" smtClean="0">
                <a:latin typeface="Arial" pitchFamily="34" charset="0"/>
                <a:cs typeface="Arial" pitchFamily="34" charset="0"/>
              </a:rPr>
              <a:t>scientific</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institute</a:t>
            </a:r>
            <a:r>
              <a:rPr lang="pl-PL" sz="1800" dirty="0" smtClean="0">
                <a:latin typeface="Arial" pitchFamily="34" charset="0"/>
                <a:cs typeface="Arial" pitchFamily="34" charset="0"/>
              </a:rPr>
              <a:t>, </a:t>
            </a:r>
          </a:p>
          <a:p>
            <a:pPr eaLnBrk="1" hangingPunct="1">
              <a:defRPr/>
            </a:pPr>
            <a:r>
              <a:rPr lang="pl-PL" sz="1800" dirty="0" err="1" smtClean="0">
                <a:latin typeface="Arial" pitchFamily="34" charset="0"/>
                <a:cs typeface="Arial" pitchFamily="34" charset="0"/>
              </a:rPr>
              <a:t>evaluating</a:t>
            </a:r>
            <a:r>
              <a:rPr lang="pl-PL" sz="1800" dirty="0" smtClean="0">
                <a:latin typeface="Arial" pitchFamily="34" charset="0"/>
                <a:cs typeface="Arial" pitchFamily="34" charset="0"/>
              </a:rPr>
              <a:t> the </a:t>
            </a:r>
            <a:r>
              <a:rPr lang="pl-PL" sz="1800" dirty="0" err="1" smtClean="0">
                <a:latin typeface="Arial" pitchFamily="34" charset="0"/>
                <a:cs typeface="Arial" pitchFamily="34" charset="0"/>
              </a:rPr>
              <a:t>activities</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committees</a:t>
            </a:r>
            <a:r>
              <a:rPr lang="pl-PL" sz="1800" dirty="0" smtClean="0">
                <a:latin typeface="Arial" pitchFamily="34" charset="0"/>
                <a:cs typeface="Arial" pitchFamily="34" charset="0"/>
              </a:rPr>
              <a:t> of the PAS.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CB66E20C-E4CF-4172-A9A8-3AC35FB6E476}" type="slidenum">
              <a:rPr lang="pl-PL" sz="1200" smtClean="0">
                <a:solidFill>
                  <a:srgbClr val="898989"/>
                </a:solidFill>
              </a:rPr>
              <a:pPr eaLnBrk="1" hangingPunct="1"/>
              <a:t>15</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ytuł 1"/>
          <p:cNvSpPr>
            <a:spLocks noGrp="1"/>
          </p:cNvSpPr>
          <p:nvPr>
            <p:ph type="title"/>
          </p:nvPr>
        </p:nvSpPr>
        <p:spPr>
          <a:xfrm>
            <a:off x="468313" y="333375"/>
            <a:ext cx="7869237" cy="1143000"/>
          </a:xfrm>
        </p:spPr>
        <p:txBody>
          <a:bodyPr/>
          <a:lstStyle/>
          <a:p>
            <a:pPr algn="l" eaLnBrk="1" hangingPunct="1"/>
            <a:r>
              <a:rPr lang="pl-PL" sz="2000" b="1" smtClean="0">
                <a:latin typeface="Arial" charset="0"/>
                <a:cs typeface="Arial" charset="0"/>
              </a:rPr>
              <a:t>Scientific, task force and national committees </a:t>
            </a:r>
            <a:endParaRPr lang="pl-PL" sz="2000" smtClean="0">
              <a:latin typeface="Arial" charset="0"/>
              <a:cs typeface="Arial" charset="0"/>
            </a:endParaRPr>
          </a:p>
        </p:txBody>
      </p:sp>
      <p:sp>
        <p:nvSpPr>
          <p:cNvPr id="29700" name="Symbol zastępczy zawartości 2"/>
          <p:cNvSpPr>
            <a:spLocks noGrp="1"/>
          </p:cNvSpPr>
          <p:nvPr>
            <p:ph idx="1"/>
          </p:nvPr>
        </p:nvSpPr>
        <p:spPr>
          <a:xfrm>
            <a:off x="457200" y="1844675"/>
            <a:ext cx="8229600" cy="4281488"/>
          </a:xfrm>
        </p:spPr>
        <p:txBody>
          <a:bodyPr/>
          <a:lstStyle/>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r>
              <a:rPr lang="pl-PL" sz="1800" smtClean="0">
                <a:latin typeface="Arial" charset="0"/>
                <a:cs typeface="Arial" charset="0"/>
              </a:rPr>
              <a:t>As result of the adoption of the act on the Polish Academy of Sciences formal and legal circumstances of the activities of the Academy’s scientific, task force and national committees have changed. However the autonomyy of those committees has been maintained as well as the right of the Academy to decide about their structure and the scope of their activities.</a:t>
            </a:r>
          </a:p>
          <a:p>
            <a:pPr marL="0" indent="0" eaLnBrk="1" hangingPunct="1">
              <a:buFont typeface="Arial" charset="0"/>
              <a:buNone/>
            </a:pPr>
            <a:endParaRPr lang="pl-PL" sz="1600" smtClean="0">
              <a:latin typeface="Arial" charset="0"/>
              <a:cs typeface="Arial" charset="0"/>
            </a:endParaRPr>
          </a:p>
        </p:txBody>
      </p:sp>
      <p:sp>
        <p:nvSpPr>
          <p:cNvPr id="29701"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12450084-CE66-43D0-8664-B87593C61091}" type="slidenum">
              <a:rPr lang="pl-PL" sz="1200" smtClean="0">
                <a:solidFill>
                  <a:srgbClr val="898989"/>
                </a:solidFill>
              </a:rPr>
              <a:pPr eaLnBrk="1" hangingPunct="1"/>
              <a:t>16</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Symbol zastępczy zawartości 2"/>
          <p:cNvSpPr>
            <a:spLocks noGrp="1"/>
          </p:cNvSpPr>
          <p:nvPr>
            <p:ph idx="1"/>
          </p:nvPr>
        </p:nvSpPr>
        <p:spPr/>
        <p:txBody>
          <a:bodyPr/>
          <a:lstStyle/>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endParaRPr lang="pl-PL" sz="1600" smtClean="0">
              <a:latin typeface="Arial" charset="0"/>
              <a:cs typeface="Arial" charset="0"/>
            </a:endParaRPr>
          </a:p>
          <a:p>
            <a:pPr marL="0" indent="0" eaLnBrk="1" hangingPunct="1">
              <a:buFont typeface="Arial" charset="0"/>
              <a:buNone/>
            </a:pPr>
            <a:r>
              <a:rPr lang="pl-PL" sz="1800" smtClean="0">
                <a:latin typeface="Arial" charset="0"/>
                <a:cs typeface="Arial" charset="0"/>
              </a:rPr>
              <a:t>In the stucture of the Polish Academy of Sciences functions the Committee </a:t>
            </a:r>
            <a:br>
              <a:rPr lang="pl-PL" sz="1800" smtClean="0">
                <a:latin typeface="Arial" charset="0"/>
                <a:cs typeface="Arial" charset="0"/>
              </a:rPr>
            </a:br>
            <a:r>
              <a:rPr lang="pl-PL" sz="1800" smtClean="0">
                <a:latin typeface="Arial" charset="0"/>
                <a:cs typeface="Arial" charset="0"/>
              </a:rPr>
              <a:t>for Ethics  in Science. The Committee is composed of nine members representing the whole scientific and higher education community. </a:t>
            </a:r>
          </a:p>
        </p:txBody>
      </p:sp>
      <p:sp>
        <p:nvSpPr>
          <p:cNvPr id="30724" name="Tytuł 1"/>
          <p:cNvSpPr>
            <a:spLocks noGrp="1"/>
          </p:cNvSpPr>
          <p:nvPr>
            <p:ph type="title"/>
          </p:nvPr>
        </p:nvSpPr>
        <p:spPr/>
        <p:txBody>
          <a:bodyPr/>
          <a:lstStyle/>
          <a:p>
            <a:pPr algn="l" eaLnBrk="1" hangingPunct="1"/>
            <a:r>
              <a:rPr lang="pl-PL" sz="2000" b="1" smtClean="0">
                <a:latin typeface="Arial" charset="0"/>
                <a:cs typeface="Arial" charset="0"/>
              </a:rPr>
              <a:t>The Committee for Ethics in Science</a:t>
            </a:r>
            <a:endParaRPr lang="pl-PL" sz="2000" smtClean="0">
              <a:latin typeface="Arial" charset="0"/>
              <a:cs typeface="Arial" charset="0"/>
            </a:endParaRPr>
          </a:p>
        </p:txBody>
      </p:sp>
      <p:sp>
        <p:nvSpPr>
          <p:cNvPr id="30725"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E0F9F4FC-E2E1-457B-B744-863C45A97EA3}" type="slidenum">
              <a:rPr lang="pl-PL" sz="1200" smtClean="0">
                <a:solidFill>
                  <a:srgbClr val="898989"/>
                </a:solidFill>
              </a:rPr>
              <a:pPr eaLnBrk="1" hangingPunct="1"/>
              <a:t>17</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ytuł 1"/>
          <p:cNvSpPr>
            <a:spLocks noGrp="1"/>
          </p:cNvSpPr>
          <p:nvPr>
            <p:ph type="title"/>
          </p:nvPr>
        </p:nvSpPr>
        <p:spPr/>
        <p:txBody>
          <a:bodyPr/>
          <a:lstStyle/>
          <a:p>
            <a:pPr algn="l" eaLnBrk="1" hangingPunct="1"/>
            <a:r>
              <a:rPr lang="pl-PL" sz="2000" b="1" smtClean="0">
                <a:latin typeface="Arial" charset="0"/>
                <a:cs typeface="Arial" charset="0"/>
              </a:rPr>
              <a:t>Tasks of the Committee include, among others:</a:t>
            </a:r>
          </a:p>
        </p:txBody>
      </p:sp>
      <p:sp>
        <p:nvSpPr>
          <p:cNvPr id="31748" name="Symbol zastępczy zawartości 2"/>
          <p:cNvSpPr>
            <a:spLocks noGrp="1"/>
          </p:cNvSpPr>
          <p:nvPr>
            <p:ph idx="1"/>
          </p:nvPr>
        </p:nvSpPr>
        <p:spPr/>
        <p:txBody>
          <a:bodyPr/>
          <a:lstStyle/>
          <a:p>
            <a:pPr eaLnBrk="1" hangingPunct="1"/>
            <a:endParaRPr lang="pl-PL" sz="1600" smtClean="0">
              <a:latin typeface="Arial" charset="0"/>
              <a:cs typeface="Arial" charset="0"/>
            </a:endParaRPr>
          </a:p>
          <a:p>
            <a:pPr eaLnBrk="1" hangingPunct="1"/>
            <a:endParaRPr lang="pl-PL" sz="1600" smtClean="0">
              <a:latin typeface="Arial" charset="0"/>
              <a:cs typeface="Arial" charset="0"/>
            </a:endParaRPr>
          </a:p>
          <a:p>
            <a:pPr eaLnBrk="1" hangingPunct="1"/>
            <a:r>
              <a:rPr lang="en-GB" sz="1800" smtClean="0">
                <a:latin typeface="Arial" charset="0"/>
                <a:cs typeface="Arial" charset="0"/>
              </a:rPr>
              <a:t>express</a:t>
            </a:r>
            <a:r>
              <a:rPr lang="pl-PL" sz="1800" smtClean="0">
                <a:latin typeface="Arial" charset="0"/>
                <a:cs typeface="Arial" charset="0"/>
              </a:rPr>
              <a:t>ing</a:t>
            </a:r>
            <a:r>
              <a:rPr lang="en-GB" sz="1800" smtClean="0">
                <a:latin typeface="Arial" charset="0"/>
                <a:cs typeface="Arial" charset="0"/>
              </a:rPr>
              <a:t> opinions on cases concerning a breach of ethics in science </a:t>
            </a:r>
            <a:r>
              <a:rPr lang="pl-PL" sz="1800" smtClean="0">
                <a:latin typeface="Arial" charset="0"/>
                <a:cs typeface="Arial" charset="0"/>
              </a:rPr>
              <a:t/>
            </a:r>
            <a:br>
              <a:rPr lang="pl-PL" sz="1800" smtClean="0">
                <a:latin typeface="Arial" charset="0"/>
                <a:cs typeface="Arial" charset="0"/>
              </a:rPr>
            </a:br>
            <a:r>
              <a:rPr lang="en-GB" sz="1800" smtClean="0">
                <a:latin typeface="Arial" charset="0"/>
                <a:cs typeface="Arial" charset="0"/>
              </a:rPr>
              <a:t>by a member of the staff at</a:t>
            </a:r>
            <a:r>
              <a:rPr lang="pl-PL" sz="1800" smtClean="0"/>
              <a:t> a higher and scientific institution or a scientific unit</a:t>
            </a:r>
            <a:r>
              <a:rPr lang="pl-PL" sz="1800" smtClean="0">
                <a:latin typeface="Arial" charset="0"/>
                <a:cs typeface="Arial" charset="0"/>
              </a:rPr>
              <a:t> </a:t>
            </a:r>
            <a:r>
              <a:rPr lang="en-GB" sz="1800" smtClean="0">
                <a:latin typeface="Arial" charset="0"/>
                <a:cs typeface="Arial" charset="0"/>
              </a:rPr>
              <a:t>of the Academ</a:t>
            </a:r>
            <a:r>
              <a:rPr lang="pl-PL" sz="1800" smtClean="0">
                <a:latin typeface="Arial" charset="0"/>
                <a:cs typeface="Arial" charset="0"/>
              </a:rPr>
              <a:t>y,</a:t>
            </a:r>
          </a:p>
          <a:p>
            <a:pPr eaLnBrk="1" hangingPunct="1"/>
            <a:r>
              <a:rPr lang="pl-PL" sz="1800" smtClean="0">
                <a:latin typeface="Arial" charset="0"/>
                <a:cs typeface="Arial" charset="0"/>
              </a:rPr>
              <a:t>developing a code of ethics for researchers,</a:t>
            </a:r>
          </a:p>
          <a:p>
            <a:pPr eaLnBrk="1" hangingPunct="1"/>
            <a:r>
              <a:rPr lang="pl-PL" sz="1800" smtClean="0">
                <a:latin typeface="Arial" charset="0"/>
                <a:cs typeface="Arial" charset="0"/>
              </a:rPr>
              <a:t>disseminating research integrity standards.</a:t>
            </a:r>
            <a:endParaRPr lang="pl-PL" sz="1800" smtClean="0"/>
          </a:p>
        </p:txBody>
      </p:sp>
      <p:sp>
        <p:nvSpPr>
          <p:cNvPr id="31749"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23025907-1CC8-4B88-AF4A-76AAF0DFAC41}" type="slidenum">
              <a:rPr lang="pl-PL" sz="1200" smtClean="0">
                <a:solidFill>
                  <a:srgbClr val="898989"/>
                </a:solidFill>
              </a:rPr>
              <a:pPr eaLnBrk="1" hangingPunct="1"/>
              <a:t>18</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ytuł 1"/>
          <p:cNvSpPr>
            <a:spLocks noGrp="1"/>
          </p:cNvSpPr>
          <p:nvPr>
            <p:ph type="title"/>
          </p:nvPr>
        </p:nvSpPr>
        <p:spPr/>
        <p:txBody>
          <a:bodyPr/>
          <a:lstStyle/>
          <a:p>
            <a:pPr algn="l" eaLnBrk="1" hangingPunct="1"/>
            <a:r>
              <a:rPr lang="pl-PL" sz="2000" b="1" smtClean="0">
                <a:latin typeface="Arial" charset="0"/>
                <a:cs typeface="Arial" charset="0"/>
              </a:rPr>
              <a:t>THE ACADEMY OF YOUNG SCIENTISTS</a:t>
            </a:r>
            <a:endParaRPr lang="pl-PL" sz="2000" smtClean="0">
              <a:latin typeface="Arial" charset="0"/>
              <a:cs typeface="Arial" charset="0"/>
            </a:endParaRPr>
          </a:p>
        </p:txBody>
      </p:sp>
      <p:sp>
        <p:nvSpPr>
          <p:cNvPr id="3" name="Symbol zastępczy zawartości 2"/>
          <p:cNvSpPr>
            <a:spLocks noGrp="1"/>
          </p:cNvSpPr>
          <p:nvPr>
            <p:ph idx="1"/>
          </p:nvPr>
        </p:nvSpPr>
        <p:spPr/>
        <p:txBody>
          <a:bodyPr rtlCol="0">
            <a:normAutofit lnSpcReduction="10000"/>
          </a:bodyPr>
          <a:lstStyle/>
          <a:p>
            <a:pPr marL="0" indent="0" eaLnBrk="1" fontAlgn="auto" hangingPunct="1">
              <a:spcAft>
                <a:spcPts val="0"/>
              </a:spcAft>
              <a:buFont typeface="Arial" charset="0"/>
              <a:buNone/>
              <a:defRPr/>
            </a:pPr>
            <a:endParaRPr lang="pl-PL" sz="1600" dirty="0" smtClean="0">
              <a:latin typeface="Arial" pitchFamily="34" charset="0"/>
              <a:cs typeface="Arial" pitchFamily="34" charset="0"/>
            </a:endParaRPr>
          </a:p>
          <a:p>
            <a:pPr marL="0" indent="0" eaLnBrk="1" fontAlgn="auto" hangingPunct="1">
              <a:spcAft>
                <a:spcPts val="0"/>
              </a:spcAft>
              <a:buFont typeface="Arial" charset="0"/>
              <a:buNone/>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smtClean="0">
                <a:latin typeface="Arial" pitchFamily="34" charset="0"/>
                <a:cs typeface="Arial" pitchFamily="34" charset="0"/>
              </a:rPr>
              <a:t>The </a:t>
            </a:r>
            <a:r>
              <a:rPr lang="pl-PL" sz="1800" dirty="0" err="1" smtClean="0">
                <a:latin typeface="Arial" pitchFamily="34" charset="0"/>
                <a:cs typeface="Arial" pitchFamily="34" charset="0"/>
              </a:rPr>
              <a:t>Academy</a:t>
            </a:r>
            <a:r>
              <a:rPr lang="pl-PL" sz="1800" dirty="0" smtClean="0">
                <a:latin typeface="Arial" pitchFamily="34" charset="0"/>
                <a:cs typeface="Arial" pitchFamily="34" charset="0"/>
              </a:rPr>
              <a:t> of Young </a:t>
            </a:r>
            <a:r>
              <a:rPr lang="pl-PL" sz="1800" dirty="0" err="1" smtClean="0">
                <a:latin typeface="Arial" pitchFamily="34" charset="0"/>
                <a:cs typeface="Arial" pitchFamily="34" charset="0"/>
              </a:rPr>
              <a:t>Scientists</a:t>
            </a:r>
            <a:r>
              <a:rPr lang="pl-PL" sz="1800" dirty="0" smtClean="0">
                <a:latin typeface="Arial" pitchFamily="34" charset="0"/>
                <a:cs typeface="Arial" pitchFamily="34" charset="0"/>
              </a:rPr>
              <a:t> was </a:t>
            </a:r>
            <a:r>
              <a:rPr lang="pl-PL" sz="1800" dirty="0" err="1" smtClean="0">
                <a:latin typeface="Arial" pitchFamily="34" charset="0"/>
                <a:cs typeface="Arial" pitchFamily="34" charset="0"/>
              </a:rPr>
              <a:t>established</a:t>
            </a:r>
            <a:r>
              <a:rPr lang="pl-PL" sz="1800" dirty="0" smtClean="0">
                <a:latin typeface="Arial" pitchFamily="34" charset="0"/>
                <a:cs typeface="Arial" pitchFamily="34" charset="0"/>
              </a:rPr>
              <a:t>  in order to </a:t>
            </a:r>
            <a:r>
              <a:rPr lang="pl-PL" sz="1800" dirty="0" err="1" smtClean="0">
                <a:latin typeface="Arial" pitchFamily="34" charset="0"/>
                <a:cs typeface="Arial" pitchFamily="34" charset="0"/>
              </a:rPr>
              <a:t>promote</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scientific</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research</a:t>
            </a:r>
            <a:r>
              <a:rPr lang="pl-PL" sz="1800" dirty="0" smtClean="0">
                <a:latin typeface="Arial" pitchFamily="34" charset="0"/>
                <a:cs typeface="Arial" pitchFamily="34" charset="0"/>
              </a:rPr>
              <a:t> and R&amp;D </a:t>
            </a:r>
            <a:r>
              <a:rPr lang="pl-PL" sz="1800" dirty="0" err="1" smtClean="0">
                <a:latin typeface="Arial" pitchFamily="34" charset="0"/>
                <a:cs typeface="Arial" pitchFamily="34" charset="0"/>
              </a:rPr>
              <a:t>activities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conducted</a:t>
            </a:r>
            <a:r>
              <a:rPr lang="pl-PL" sz="1800" dirty="0" smtClean="0">
                <a:latin typeface="Arial" pitchFamily="34" charset="0"/>
                <a:cs typeface="Arial" pitchFamily="34" charset="0"/>
              </a:rPr>
              <a:t> by the </a:t>
            </a:r>
            <a:r>
              <a:rPr lang="pl-PL" sz="1800" dirty="0" err="1" smtClean="0">
                <a:latin typeface="Arial" pitchFamily="34" charset="0"/>
                <a:cs typeface="Arial" pitchFamily="34" charset="0"/>
              </a:rPr>
              <a:t>outstanding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young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representatives</a:t>
            </a:r>
            <a:r>
              <a:rPr lang="pl-PL" sz="1800" dirty="0" smtClean="0">
                <a:latin typeface="Arial" pitchFamily="34" charset="0"/>
                <a:cs typeface="Arial" pitchFamily="34" charset="0"/>
              </a:rPr>
              <a:t> of </a:t>
            </a:r>
            <a:r>
              <a:rPr lang="pl-PL" sz="1800" dirty="0" err="1" smtClean="0">
                <a:latin typeface="Arial" pitchFamily="34" charset="0"/>
                <a:cs typeface="Arial" pitchFamily="34" charset="0"/>
              </a:rPr>
              <a:t>Polish</a:t>
            </a:r>
            <a:r>
              <a:rPr lang="pl-PL" sz="1800" dirty="0" smtClean="0">
                <a:latin typeface="Arial" pitchFamily="34" charset="0"/>
                <a:cs typeface="Arial" pitchFamily="34" charset="0"/>
              </a:rPr>
              <a:t> science. </a:t>
            </a:r>
          </a:p>
          <a:p>
            <a:pPr marL="0" indent="0" eaLnBrk="1" fontAlgn="auto" hangingPunct="1">
              <a:spcAft>
                <a:spcPts val="0"/>
              </a:spcAft>
              <a:buFont typeface="Arial" charset="0"/>
              <a:buNone/>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smtClean="0">
                <a:latin typeface="Arial" pitchFamily="34" charset="0"/>
                <a:cs typeface="Arial" pitchFamily="34" charset="0"/>
              </a:rPr>
              <a:t>A person </a:t>
            </a:r>
            <a:r>
              <a:rPr lang="pl-PL" sz="1800" dirty="0" err="1" smtClean="0">
                <a:latin typeface="Arial" pitchFamily="34" charset="0"/>
                <a:cs typeface="Arial" pitchFamily="34" charset="0"/>
              </a:rPr>
              <a:t>under</a:t>
            </a:r>
            <a:r>
              <a:rPr lang="pl-PL" sz="1800" dirty="0" smtClean="0">
                <a:latin typeface="Arial" pitchFamily="34" charset="0"/>
                <a:cs typeface="Arial" pitchFamily="34" charset="0"/>
              </a:rPr>
              <a:t> 35 </a:t>
            </a:r>
            <a:r>
              <a:rPr lang="pl-PL" sz="1800" dirty="0" err="1" smtClean="0">
                <a:latin typeface="Arial" pitchFamily="34" charset="0"/>
                <a:cs typeface="Arial" pitchFamily="34" charset="0"/>
              </a:rPr>
              <a:t>years</a:t>
            </a:r>
            <a:r>
              <a:rPr lang="pl-PL" sz="1800" dirty="0" smtClean="0">
                <a:latin typeface="Arial" pitchFamily="34" charset="0"/>
                <a:cs typeface="Arial" pitchFamily="34" charset="0"/>
              </a:rPr>
              <a:t> of </a:t>
            </a:r>
            <a:r>
              <a:rPr lang="pl-PL" sz="1800" dirty="0" err="1" smtClean="0">
                <a:latin typeface="Arial" pitchFamily="34" charset="0"/>
                <a:cs typeface="Arial" pitchFamily="34" charset="0"/>
              </a:rPr>
              <a:t>age</a:t>
            </a:r>
            <a:r>
              <a:rPr lang="pl-PL" sz="1800" dirty="0" smtClean="0">
                <a:latin typeface="Arial" pitchFamily="34" charset="0"/>
                <a:cs typeface="Arial" pitchFamily="34" charset="0"/>
              </a:rPr>
              <a:t> and holding </a:t>
            </a:r>
            <a:r>
              <a:rPr lang="pl-PL" sz="1800" dirty="0" err="1" smtClean="0">
                <a:latin typeface="Arial" pitchFamily="34" charset="0"/>
                <a:cs typeface="Arial" pitchFamily="34" charset="0"/>
              </a:rPr>
              <a:t>at</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least</a:t>
            </a:r>
            <a:r>
              <a:rPr lang="pl-PL" sz="1800" dirty="0" smtClean="0">
                <a:latin typeface="Arial" pitchFamily="34" charset="0"/>
                <a:cs typeface="Arial" pitchFamily="34" charset="0"/>
              </a:rPr>
              <a:t> the </a:t>
            </a:r>
            <a:r>
              <a:rPr lang="pl-PL" sz="1800" dirty="0" err="1" smtClean="0">
                <a:latin typeface="Arial" pitchFamily="34" charset="0"/>
                <a:cs typeface="Arial" pitchFamily="34" charset="0"/>
              </a:rPr>
              <a:t>doctoral</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degree</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may</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become</a:t>
            </a:r>
            <a:r>
              <a:rPr lang="pl-PL" sz="1800" dirty="0" smtClean="0">
                <a:latin typeface="Arial" pitchFamily="34" charset="0"/>
                <a:cs typeface="Arial" pitchFamily="34" charset="0"/>
              </a:rPr>
              <a:t> the </a:t>
            </a:r>
            <a:r>
              <a:rPr lang="pl-PL" sz="1800" dirty="0" err="1" smtClean="0">
                <a:latin typeface="Arial" pitchFamily="34" charset="0"/>
                <a:cs typeface="Arial" pitchFamily="34" charset="0"/>
              </a:rPr>
              <a:t>member</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Academy</a:t>
            </a:r>
            <a:r>
              <a:rPr lang="pl-PL" sz="1800" dirty="0" smtClean="0">
                <a:latin typeface="Arial" pitchFamily="34" charset="0"/>
                <a:cs typeface="Arial" pitchFamily="34" charset="0"/>
              </a:rPr>
              <a:t>. </a:t>
            </a:r>
          </a:p>
          <a:p>
            <a:pPr marL="0" indent="0" eaLnBrk="1" fontAlgn="auto" hangingPunct="1">
              <a:spcAft>
                <a:spcPts val="0"/>
              </a:spcAft>
              <a:buFont typeface="Arial" charset="0"/>
              <a:buNone/>
              <a:defRPr/>
            </a:pPr>
            <a:endParaRPr lang="pl-PL" sz="1800" dirty="0">
              <a:latin typeface="Arial" pitchFamily="34" charset="0"/>
              <a:cs typeface="Arial" pitchFamily="34" charset="0"/>
            </a:endParaRPr>
          </a:p>
          <a:p>
            <a:pPr marL="0" indent="0" eaLnBrk="1" fontAlgn="auto" hangingPunct="1">
              <a:spcAft>
                <a:spcPts val="0"/>
              </a:spcAft>
              <a:buFont typeface="Arial" charset="0"/>
              <a:buNone/>
              <a:defRPr/>
            </a:pPr>
            <a:r>
              <a:rPr lang="pl-PL" sz="1800" dirty="0" smtClean="0">
                <a:latin typeface="Arial" pitchFamily="34" charset="0"/>
                <a:cs typeface="Arial" pitchFamily="34" charset="0"/>
              </a:rPr>
              <a:t>The term of office of the </a:t>
            </a:r>
            <a:r>
              <a:rPr lang="pl-PL" sz="1800" dirty="0" err="1" smtClean="0">
                <a:latin typeface="Arial" pitchFamily="34" charset="0"/>
                <a:cs typeface="Arial" pitchFamily="34" charset="0"/>
              </a:rPr>
              <a:t>Academy</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members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lasts</a:t>
            </a:r>
            <a:r>
              <a:rPr lang="pl-PL" sz="1800" dirty="0" smtClean="0">
                <a:latin typeface="Arial" pitchFamily="34" charset="0"/>
                <a:cs typeface="Arial" pitchFamily="34" charset="0"/>
              </a:rPr>
              <a:t> 5 </a:t>
            </a:r>
            <a:r>
              <a:rPr lang="pl-PL" sz="1800" dirty="0" err="1" smtClean="0">
                <a:latin typeface="Arial" pitchFamily="34" charset="0"/>
                <a:cs typeface="Arial" pitchFamily="34" charset="0"/>
              </a:rPr>
              <a:t>years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without</a:t>
            </a:r>
            <a:r>
              <a:rPr lang="pl-PL" sz="1800" dirty="0" smtClean="0">
                <a:latin typeface="Arial" pitchFamily="34" charset="0"/>
                <a:cs typeface="Arial" pitchFamily="34" charset="0"/>
              </a:rPr>
              <a:t> a </a:t>
            </a:r>
            <a:r>
              <a:rPr lang="pl-PL" sz="1800" dirty="0" err="1" smtClean="0">
                <a:latin typeface="Arial" pitchFamily="34" charset="0"/>
                <a:cs typeface="Arial" pitchFamily="34" charset="0"/>
              </a:rPr>
              <a:t>possibility</a:t>
            </a:r>
            <a:r>
              <a:rPr lang="pl-PL" sz="1800" dirty="0" smtClean="0">
                <a:latin typeface="Arial" pitchFamily="34" charset="0"/>
                <a:cs typeface="Arial" pitchFamily="34" charset="0"/>
              </a:rPr>
              <a:t> </a:t>
            </a:r>
          </a:p>
          <a:p>
            <a:pPr marL="0" indent="0" eaLnBrk="1" fontAlgn="auto" hangingPunct="1">
              <a:spcAft>
                <a:spcPts val="0"/>
              </a:spcAft>
              <a:buFont typeface="Arial" charset="0"/>
              <a:buNone/>
              <a:defRPr/>
            </a:pPr>
            <a:r>
              <a:rPr lang="pl-PL" sz="1800" dirty="0" smtClean="0">
                <a:latin typeface="Arial" pitchFamily="34" charset="0"/>
                <a:cs typeface="Arial" pitchFamily="34" charset="0"/>
              </a:rPr>
              <a:t>of </a:t>
            </a:r>
            <a:r>
              <a:rPr lang="pl-PL" sz="1800" dirty="0" err="1" smtClean="0">
                <a:latin typeface="Arial" pitchFamily="34" charset="0"/>
                <a:cs typeface="Arial" pitchFamily="34" charset="0"/>
              </a:rPr>
              <a:t>reelection</a:t>
            </a:r>
            <a:r>
              <a:rPr lang="pl-PL" sz="1800" dirty="0" smtClean="0">
                <a:latin typeface="Arial" pitchFamily="34" charset="0"/>
                <a:cs typeface="Arial" pitchFamily="34" charset="0"/>
              </a:rPr>
              <a:t>.</a:t>
            </a:r>
          </a:p>
          <a:p>
            <a:pPr eaLnBrk="1" fontAlgn="auto" hangingPunct="1">
              <a:spcAft>
                <a:spcPts val="0"/>
              </a:spcAft>
              <a:buFont typeface="Arial" pitchFamily="34" charset="0"/>
              <a:buChar char="•"/>
              <a:defRPr/>
            </a:pPr>
            <a:endParaRPr lang="pl-PL" sz="1800" dirty="0" smtClean="0">
              <a:latin typeface="Arial" pitchFamily="34" charset="0"/>
              <a:cs typeface="Arial" pitchFamily="34" charset="0"/>
            </a:endParaRPr>
          </a:p>
          <a:p>
            <a:pPr marL="0" indent="0" eaLnBrk="1" fontAlgn="auto" hangingPunct="1">
              <a:spcAft>
                <a:spcPts val="0"/>
              </a:spcAft>
              <a:buFont typeface="Arial" charset="0"/>
              <a:buNone/>
              <a:defRPr/>
            </a:pPr>
            <a:r>
              <a:rPr lang="pl-PL" sz="1800" dirty="0" smtClean="0">
                <a:latin typeface="Arial" pitchFamily="34" charset="0"/>
                <a:cs typeface="Arial" pitchFamily="34" charset="0"/>
              </a:rPr>
              <a:t>The </a:t>
            </a:r>
            <a:r>
              <a:rPr lang="pl-PL" sz="1800" dirty="0" err="1" smtClean="0">
                <a:latin typeface="Arial" pitchFamily="34" charset="0"/>
                <a:cs typeface="Arial" pitchFamily="34" charset="0"/>
              </a:rPr>
              <a:t>members</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Academy</a:t>
            </a:r>
            <a:r>
              <a:rPr lang="pl-PL" sz="1800" dirty="0" smtClean="0">
                <a:latin typeface="Arial" pitchFamily="34" charset="0"/>
                <a:cs typeface="Arial" pitchFamily="34" charset="0"/>
              </a:rPr>
              <a:t> of Young </a:t>
            </a:r>
            <a:r>
              <a:rPr lang="pl-PL" sz="1800" dirty="0" err="1" smtClean="0">
                <a:latin typeface="Arial" pitchFamily="34" charset="0"/>
                <a:cs typeface="Arial" pitchFamily="34" charset="0"/>
              </a:rPr>
              <a:t>Scientists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are</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elected</a:t>
            </a:r>
            <a:r>
              <a:rPr lang="pl-PL" sz="1800" dirty="0" smtClean="0">
                <a:latin typeface="Arial" pitchFamily="34" charset="0"/>
                <a:cs typeface="Arial" pitchFamily="34" charset="0"/>
              </a:rPr>
              <a:t> by the General Assembly of the </a:t>
            </a:r>
            <a:r>
              <a:rPr lang="pl-PL" sz="1800" dirty="0" err="1" smtClean="0">
                <a:latin typeface="Arial" pitchFamily="34" charset="0"/>
                <a:cs typeface="Arial" pitchFamily="34" charset="0"/>
              </a:rPr>
              <a:t>Academy</a:t>
            </a:r>
            <a:r>
              <a:rPr lang="pl-PL" sz="1800" dirty="0" smtClean="0">
                <a:latin typeface="Arial" pitchFamily="34" charset="0"/>
                <a:cs typeface="Arial" pitchFamily="34" charset="0"/>
              </a:rPr>
              <a:t> from </a:t>
            </a:r>
            <a:r>
              <a:rPr lang="pl-PL" sz="1800" dirty="0" err="1" smtClean="0">
                <a:latin typeface="Arial" pitchFamily="34" charset="0"/>
                <a:cs typeface="Arial" pitchFamily="34" charset="0"/>
              </a:rPr>
              <a:t>among</a:t>
            </a:r>
            <a:r>
              <a:rPr lang="pl-PL" sz="1800" dirty="0" smtClean="0">
                <a:latin typeface="Arial" pitchFamily="34" charset="0"/>
                <a:cs typeface="Arial" pitchFamily="34" charset="0"/>
              </a:rPr>
              <a:t> the </a:t>
            </a:r>
            <a:r>
              <a:rPr lang="pl-PL" sz="1800" dirty="0" err="1" smtClean="0">
                <a:latin typeface="Arial" pitchFamily="34" charset="0"/>
                <a:cs typeface="Arial" pitchFamily="34" charset="0"/>
              </a:rPr>
              <a:t>young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representatives</a:t>
            </a:r>
            <a:r>
              <a:rPr lang="pl-PL" sz="1800" dirty="0" smtClean="0">
                <a:latin typeface="Arial" pitchFamily="34" charset="0"/>
                <a:cs typeface="Arial" pitchFamily="34" charset="0"/>
              </a:rPr>
              <a:t> of </a:t>
            </a:r>
            <a:r>
              <a:rPr lang="pl-PL" sz="1800" dirty="0" err="1" smtClean="0">
                <a:latin typeface="Arial" pitchFamily="34" charset="0"/>
                <a:cs typeface="Arial" pitchFamily="34" charset="0"/>
              </a:rPr>
              <a:t>Polish</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scientists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having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outstanding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research</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achievements</a:t>
            </a:r>
            <a:r>
              <a:rPr lang="pl-PL" sz="1800" dirty="0" smtClean="0">
                <a:latin typeface="Arial" pitchFamily="34" charset="0"/>
                <a:cs typeface="Arial" pitchFamily="34" charset="0"/>
              </a:rPr>
              <a:t>. </a:t>
            </a:r>
            <a:endParaRPr lang="pl-PL" sz="1800" dirty="0">
              <a:latin typeface="Arial" pitchFamily="34" charset="0"/>
              <a:cs typeface="Arial" pitchFamily="34" charset="0"/>
            </a:endParaRPr>
          </a:p>
        </p:txBody>
      </p:sp>
      <p:sp>
        <p:nvSpPr>
          <p:cNvPr id="32773"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00D58598-CC05-43CC-A3A9-9F5D98780033}" type="slidenum">
              <a:rPr lang="pl-PL" sz="1200" smtClean="0">
                <a:solidFill>
                  <a:srgbClr val="898989"/>
                </a:solidFill>
              </a:rPr>
              <a:pPr eaLnBrk="1" hangingPunct="1"/>
              <a:t>19</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Obraz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612775" y="4044950"/>
            <a:ext cx="8423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The PAS is a leading scientific institution in Poland, founded in 1952. Its roots stretch back to the Enlightenment age, as it is a successor to the Society of Friends of Science, set up in 1800 by Stanisław Staszic (1755-1826) and other outstanding scientists of his day. </a:t>
            </a:r>
          </a:p>
          <a:p>
            <a:endParaRPr lang="en-US" b="0"/>
          </a:p>
          <a:p>
            <a:r>
              <a:rPr lang="en-US" b="0"/>
              <a:t>The PAS is a state research institution continuing and cultivating the most illustrious traditions of national scientific organizations. Its operations are regulated by the Act on the Polish Academy of Sciences (dated 30 April 2010).</a:t>
            </a:r>
            <a:endParaRPr lang="en-GB" b="0"/>
          </a:p>
        </p:txBody>
      </p:sp>
      <p:pic>
        <p:nvPicPr>
          <p:cNvPr id="15364" name="Obraz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03575" y="692150"/>
            <a:ext cx="24479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numeru slajdu 1"/>
          <p:cNvSpPr>
            <a:spLocks noGrp="1"/>
          </p:cNvSpPr>
          <p:nvPr>
            <p:ph type="sldNum" sz="quarter" idx="12"/>
          </p:nvPr>
        </p:nvSpPr>
        <p:spPr/>
        <p:txBody>
          <a:bodyPr/>
          <a:lstStyle/>
          <a:p>
            <a:pPr>
              <a:defRPr/>
            </a:pPr>
            <a:fld id="{7B5129EE-76BF-457C-BEDA-6EF228A5BC31}" type="slidenum">
              <a:rPr lang="pl-PL" smtClean="0"/>
              <a:pPr>
                <a:defRPr/>
              </a:pPr>
              <a:t>2</a:t>
            </a:fld>
            <a:endParaRPr lang="pl-PL"/>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ytuł 1"/>
          <p:cNvSpPr>
            <a:spLocks noGrp="1"/>
          </p:cNvSpPr>
          <p:nvPr>
            <p:ph type="title"/>
          </p:nvPr>
        </p:nvSpPr>
        <p:spPr/>
        <p:txBody>
          <a:bodyPr/>
          <a:lstStyle/>
          <a:p>
            <a:pPr algn="l" eaLnBrk="1" hangingPunct="1"/>
            <a:r>
              <a:rPr lang="pl-PL" sz="2000" b="1" smtClean="0">
                <a:latin typeface="Arial" charset="0"/>
                <a:cs typeface="Arial" charset="0"/>
              </a:rPr>
              <a:t>Self-government of PhD students</a:t>
            </a:r>
            <a:endParaRPr lang="pl-PL" sz="2000" smtClean="0">
              <a:latin typeface="Arial" charset="0"/>
              <a:cs typeface="Arial" charset="0"/>
            </a:endParaRPr>
          </a:p>
        </p:txBody>
      </p:sp>
      <p:sp>
        <p:nvSpPr>
          <p:cNvPr id="33796" name="Symbol zastępczy zawartości 2"/>
          <p:cNvSpPr>
            <a:spLocks noGrp="1"/>
          </p:cNvSpPr>
          <p:nvPr>
            <p:ph idx="1"/>
          </p:nvPr>
        </p:nvSpPr>
        <p:spPr/>
        <p:txBody>
          <a:bodyPr/>
          <a:lstStyle/>
          <a:p>
            <a:pPr marL="0" indent="0" eaLnBrk="1" hangingPunct="1">
              <a:buFont typeface="Arial" charset="0"/>
              <a:buNone/>
            </a:pPr>
            <a:endParaRPr lang="pl-PL" sz="1600" smtClean="0"/>
          </a:p>
          <a:p>
            <a:pPr marL="0" indent="0" eaLnBrk="1" hangingPunct="1">
              <a:buFont typeface="Arial" charset="0"/>
              <a:buNone/>
            </a:pPr>
            <a:endParaRPr lang="pl-PL" sz="1600" smtClean="0"/>
          </a:p>
          <a:p>
            <a:pPr marL="0" indent="0" eaLnBrk="1" hangingPunct="1">
              <a:buFont typeface="Arial" charset="0"/>
              <a:buNone/>
            </a:pPr>
            <a:r>
              <a:rPr lang="pl-PL" sz="1800" smtClean="0">
                <a:latin typeface="Arial" charset="0"/>
                <a:cs typeface="Arial" charset="0"/>
              </a:rPr>
              <a:t>In scientific units of the Polish Academy of Sciences there are about 2500 PhD students. The Academy’s institutes can run doctoral studies independently or in the cooperation with higher education establishments</a:t>
            </a:r>
            <a:r>
              <a:rPr lang="pl-PL" sz="1600" smtClean="0">
                <a:latin typeface="Arial" charset="0"/>
                <a:cs typeface="Arial" charset="0"/>
              </a:rPr>
              <a:t>.</a:t>
            </a:r>
          </a:p>
        </p:txBody>
      </p:sp>
      <p:sp>
        <p:nvSpPr>
          <p:cNvPr id="33797"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DAAA547-BBAD-4165-B3FE-635C1686D136}" type="slidenum">
              <a:rPr lang="pl-PL" sz="1200" smtClean="0">
                <a:solidFill>
                  <a:srgbClr val="898989"/>
                </a:solidFill>
              </a:rPr>
              <a:pPr eaLnBrk="1" hangingPunct="1"/>
              <a:t>20</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ytuł 1"/>
          <p:cNvSpPr>
            <a:spLocks noGrp="1"/>
          </p:cNvSpPr>
          <p:nvPr>
            <p:ph type="title"/>
          </p:nvPr>
        </p:nvSpPr>
        <p:spPr>
          <a:xfrm>
            <a:off x="457200" y="333375"/>
            <a:ext cx="8229600" cy="1943100"/>
          </a:xfrm>
        </p:spPr>
        <p:txBody>
          <a:bodyPr/>
          <a:lstStyle/>
          <a:p>
            <a:pPr algn="l" eaLnBrk="1" hangingPunct="1"/>
            <a:r>
              <a:rPr lang="pl-PL" sz="2000" b="1" smtClean="0">
                <a:latin typeface="Arial" charset="0"/>
                <a:cs typeface="Arial" charset="0"/>
              </a:rPr>
              <a:t>PhD students of the Academy set up their own self-government with the following objectives:</a:t>
            </a:r>
            <a:r>
              <a:rPr lang="pl-PL" sz="1800" smtClean="0">
                <a:latin typeface="Arial" charset="0"/>
                <a:cs typeface="Arial" charset="0"/>
              </a:rPr>
              <a:t/>
            </a:r>
            <a:br>
              <a:rPr lang="pl-PL" sz="1800" smtClean="0">
                <a:latin typeface="Arial" charset="0"/>
                <a:cs typeface="Arial" charset="0"/>
              </a:rPr>
            </a:br>
            <a:endParaRPr lang="pl-PL" sz="1800" smtClean="0">
              <a:latin typeface="Arial" charset="0"/>
              <a:cs typeface="Arial" charset="0"/>
            </a:endParaRPr>
          </a:p>
        </p:txBody>
      </p:sp>
      <p:sp>
        <p:nvSpPr>
          <p:cNvPr id="39939" name="Symbol zastępczy zawartości 2"/>
          <p:cNvSpPr>
            <a:spLocks noGrp="1"/>
          </p:cNvSpPr>
          <p:nvPr>
            <p:ph idx="1"/>
          </p:nvPr>
        </p:nvSpPr>
        <p:spPr>
          <a:xfrm>
            <a:off x="457200" y="1600200"/>
            <a:ext cx="8229600" cy="4852988"/>
          </a:xfrm>
        </p:spPr>
        <p:txBody>
          <a:bodyPr/>
          <a:lstStyle/>
          <a:p>
            <a:pPr marL="400050" eaLnBrk="1" hangingPunct="1">
              <a:defRPr/>
            </a:pPr>
            <a:endParaRPr lang="pl-PL" sz="1600" dirty="0" smtClean="0">
              <a:latin typeface="Arial" pitchFamily="34" charset="0"/>
              <a:cs typeface="Arial" pitchFamily="34" charset="0"/>
            </a:endParaRPr>
          </a:p>
          <a:p>
            <a:pPr marL="400050" eaLnBrk="1" hangingPunct="1">
              <a:defRPr/>
            </a:pPr>
            <a:endParaRPr lang="pl-PL" sz="1600" dirty="0">
              <a:latin typeface="Arial" pitchFamily="34" charset="0"/>
              <a:cs typeface="Arial" pitchFamily="34" charset="0"/>
            </a:endParaRPr>
          </a:p>
          <a:p>
            <a:pPr marL="400050" eaLnBrk="1" hangingPunct="1">
              <a:defRPr/>
            </a:pPr>
            <a:r>
              <a:rPr lang="pl-PL" sz="1800" dirty="0" err="1" smtClean="0">
                <a:latin typeface="Arial" pitchFamily="34" charset="0"/>
                <a:cs typeface="Arial" pitchFamily="34" charset="0"/>
              </a:rPr>
              <a:t>support</a:t>
            </a:r>
            <a:r>
              <a:rPr lang="pl-PL" sz="1800" dirty="0" smtClean="0">
                <a:latin typeface="Arial" pitchFamily="34" charset="0"/>
                <a:cs typeface="Arial" pitchFamily="34" charset="0"/>
              </a:rPr>
              <a:t> and </a:t>
            </a:r>
            <a:r>
              <a:rPr lang="pl-PL" sz="1800" dirty="0" err="1" smtClean="0">
                <a:latin typeface="Arial" pitchFamily="34" charset="0"/>
                <a:cs typeface="Arial" pitchFamily="34" charset="0"/>
              </a:rPr>
              <a:t>promotion</a:t>
            </a:r>
            <a:r>
              <a:rPr lang="pl-PL" sz="1800" dirty="0" smtClean="0">
                <a:latin typeface="Arial" pitchFamily="34" charset="0"/>
                <a:cs typeface="Arial" pitchFamily="34" charset="0"/>
              </a:rPr>
              <a:t> of </a:t>
            </a:r>
            <a:r>
              <a:rPr lang="pl-PL" sz="1800" dirty="0" err="1" smtClean="0">
                <a:latin typeface="Arial" pitchFamily="34" charset="0"/>
                <a:cs typeface="Arial" pitchFamily="34" charset="0"/>
              </a:rPr>
              <a:t>scientific</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activity</a:t>
            </a:r>
            <a:r>
              <a:rPr lang="pl-PL" sz="1800" dirty="0" smtClean="0">
                <a:latin typeface="Arial" pitchFamily="34" charset="0"/>
                <a:cs typeface="Arial" pitchFamily="34" charset="0"/>
              </a:rPr>
              <a:t>, </a:t>
            </a:r>
          </a:p>
          <a:p>
            <a:pPr marL="400050" eaLnBrk="1" hangingPunct="1">
              <a:defRPr/>
            </a:pPr>
            <a:r>
              <a:rPr lang="pl-PL" sz="1800" dirty="0" err="1" smtClean="0">
                <a:latin typeface="Arial" pitchFamily="34" charset="0"/>
                <a:cs typeface="Arial" pitchFamily="34" charset="0"/>
              </a:rPr>
              <a:t>integration</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community</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Academy’s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PhD</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students</a:t>
            </a:r>
            <a:r>
              <a:rPr lang="pl-PL" sz="1800" dirty="0" smtClean="0">
                <a:latin typeface="Arial" pitchFamily="34" charset="0"/>
                <a:cs typeface="Arial" pitchFamily="34" charset="0"/>
              </a:rPr>
              <a:t>, </a:t>
            </a:r>
          </a:p>
          <a:p>
            <a:pPr marL="400050" eaLnBrk="1" hangingPunct="1">
              <a:defRPr/>
            </a:pPr>
            <a:r>
              <a:rPr lang="pl-PL" sz="1800" dirty="0" err="1">
                <a:latin typeface="Arial" pitchFamily="34" charset="0"/>
                <a:cs typeface="Arial" pitchFamily="34" charset="0"/>
              </a:rPr>
              <a:t>o</a:t>
            </a:r>
            <a:r>
              <a:rPr lang="pl-PL" sz="1800" dirty="0" err="1" smtClean="0">
                <a:latin typeface="Arial" pitchFamily="34" charset="0"/>
                <a:cs typeface="Arial" pitchFamily="34" charset="0"/>
              </a:rPr>
              <a:t>rganising</a:t>
            </a:r>
            <a:r>
              <a:rPr lang="pl-PL" sz="1800" dirty="0" smtClean="0">
                <a:latin typeface="Arial" pitchFamily="34" charset="0"/>
                <a:cs typeface="Arial" pitchFamily="34" charset="0"/>
              </a:rPr>
              <a:t> mutual </a:t>
            </a:r>
            <a:r>
              <a:rPr lang="pl-PL" sz="1800" dirty="0" err="1" smtClean="0">
                <a:latin typeface="Arial" pitchFamily="34" charset="0"/>
                <a:cs typeface="Arial" pitchFamily="34" charset="0"/>
              </a:rPr>
              <a:t>assistance</a:t>
            </a:r>
            <a:r>
              <a:rPr lang="pl-PL" sz="1800" dirty="0" smtClean="0">
                <a:latin typeface="Arial" pitchFamily="34" charset="0"/>
                <a:cs typeface="Arial" pitchFamily="34" charset="0"/>
              </a:rPr>
              <a:t> and team </a:t>
            </a:r>
            <a:r>
              <a:rPr lang="pl-PL" sz="1800" dirty="0" err="1" smtClean="0">
                <a:latin typeface="Arial" pitchFamily="34" charset="0"/>
                <a:cs typeface="Arial" pitchFamily="34" charset="0"/>
              </a:rPr>
              <a:t>cooperation</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Academy’s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PhD</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students</a:t>
            </a:r>
            <a:r>
              <a:rPr lang="pl-PL" sz="1800" dirty="0" smtClean="0">
                <a:latin typeface="Arial" pitchFamily="34" charset="0"/>
                <a:cs typeface="Arial" pitchFamily="34" charset="0"/>
              </a:rPr>
              <a:t>, </a:t>
            </a:r>
          </a:p>
          <a:p>
            <a:pPr marL="400050" eaLnBrk="1" hangingPunct="1">
              <a:defRPr/>
            </a:pPr>
            <a:r>
              <a:rPr lang="pl-PL" sz="1800" dirty="0" err="1" smtClean="0">
                <a:latin typeface="Arial" pitchFamily="34" charset="0"/>
                <a:cs typeface="Arial" pitchFamily="34" charset="0"/>
              </a:rPr>
              <a:t>acting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towards</a:t>
            </a:r>
            <a:r>
              <a:rPr lang="pl-PL" sz="1800" dirty="0" smtClean="0">
                <a:latin typeface="Arial" pitchFamily="34" charset="0"/>
                <a:cs typeface="Arial" pitchFamily="34" charset="0"/>
              </a:rPr>
              <a:t> permanent and </a:t>
            </a:r>
            <a:r>
              <a:rPr lang="pl-PL" sz="1800" dirty="0" err="1" smtClean="0">
                <a:latin typeface="Arial" pitchFamily="34" charset="0"/>
                <a:cs typeface="Arial" pitchFamily="34" charset="0"/>
              </a:rPr>
              <a:t>positive</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changes</a:t>
            </a:r>
            <a:r>
              <a:rPr lang="pl-PL" sz="1800" dirty="0" smtClean="0">
                <a:latin typeface="Arial" pitchFamily="34" charset="0"/>
                <a:cs typeface="Arial" pitchFamily="34" charset="0"/>
              </a:rPr>
              <a:t> in the </a:t>
            </a:r>
            <a:r>
              <a:rPr lang="pl-PL" sz="1800" dirty="0" err="1" smtClean="0">
                <a:latin typeface="Arial" pitchFamily="34" charset="0"/>
                <a:cs typeface="Arial" pitchFamily="34" charset="0"/>
              </a:rPr>
              <a:t>situation</a:t>
            </a:r>
            <a:r>
              <a:rPr lang="pl-PL" sz="1800" dirty="0" smtClean="0">
                <a:latin typeface="Arial" pitchFamily="34" charset="0"/>
                <a:cs typeface="Arial" pitchFamily="34" charset="0"/>
              </a:rPr>
              <a:t> </a:t>
            </a:r>
          </a:p>
          <a:p>
            <a:pPr marL="57150" indent="0" eaLnBrk="1" hangingPunct="1">
              <a:buFont typeface="Arial" charset="0"/>
              <a:buNone/>
              <a:defRPr/>
            </a:pPr>
            <a:r>
              <a:rPr lang="pl-PL" sz="1800" dirty="0">
                <a:latin typeface="Arial" pitchFamily="34" charset="0"/>
                <a:cs typeface="Arial" pitchFamily="34" charset="0"/>
              </a:rPr>
              <a:t> </a:t>
            </a:r>
            <a:r>
              <a:rPr lang="pl-PL" sz="1800" dirty="0" smtClean="0">
                <a:latin typeface="Arial" pitchFamily="34" charset="0"/>
                <a:cs typeface="Arial" pitchFamily="34" charset="0"/>
              </a:rPr>
              <a:t>     of the </a:t>
            </a:r>
            <a:r>
              <a:rPr lang="pl-PL" sz="1800" dirty="0" err="1" smtClean="0">
                <a:latin typeface="Arial" pitchFamily="34" charset="0"/>
                <a:cs typeface="Arial" pitchFamily="34" charset="0"/>
              </a:rPr>
              <a:t>Academy’s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PhD</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students</a:t>
            </a:r>
            <a:r>
              <a:rPr lang="pl-PL" sz="1800" dirty="0" smtClean="0">
                <a:latin typeface="Arial" pitchFamily="34" charset="0"/>
                <a:cs typeface="Arial" pitchFamily="34" charset="0"/>
              </a:rPr>
              <a:t> and </a:t>
            </a:r>
            <a:r>
              <a:rPr lang="pl-PL" sz="1800" dirty="0" err="1" smtClean="0">
                <a:latin typeface="Arial" pitchFamily="34" charset="0"/>
                <a:cs typeface="Arial" pitchFamily="34" charset="0"/>
              </a:rPr>
              <a:t>towards</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respecting</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their</a:t>
            </a:r>
            <a:r>
              <a:rPr lang="pl-PL" sz="1800" dirty="0" smtClean="0">
                <a:latin typeface="Arial" pitchFamily="34" charset="0"/>
                <a:cs typeface="Arial" pitchFamily="34" charset="0"/>
              </a:rPr>
              <a:t> </a:t>
            </a:r>
            <a:r>
              <a:rPr lang="pl-PL" sz="1800" dirty="0" err="1" smtClean="0">
                <a:latin typeface="Arial" pitchFamily="34" charset="0"/>
                <a:cs typeface="Arial" pitchFamily="34" charset="0"/>
              </a:rPr>
              <a:t>rights</a:t>
            </a:r>
            <a:r>
              <a:rPr lang="pl-PL" sz="1800" dirty="0" smtClean="0">
                <a:latin typeface="Arial" pitchFamily="34" charset="0"/>
                <a:cs typeface="Arial" pitchFamily="34" charset="0"/>
              </a:rPr>
              <a:t>. </a:t>
            </a:r>
          </a:p>
          <a:p>
            <a:pPr marL="0" indent="0" eaLnBrk="1" hangingPunct="1">
              <a:buFont typeface="Arial" charset="0"/>
              <a:buNone/>
              <a:defRPr/>
            </a:pPr>
            <a:endParaRPr lang="pl-PL" dirty="0" smtClean="0"/>
          </a:p>
        </p:txBody>
      </p:sp>
      <p:sp>
        <p:nvSpPr>
          <p:cNvPr id="34821"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A13DAE0-603A-45A0-A5E8-B33B9984CF39}" type="slidenum">
              <a:rPr lang="pl-PL" sz="1200" smtClean="0">
                <a:solidFill>
                  <a:srgbClr val="898989"/>
                </a:solidFill>
              </a:rPr>
              <a:pPr eaLnBrk="1" hangingPunct="1"/>
              <a:t>21</a:t>
            </a:fld>
            <a:endParaRPr lang="pl-PL" sz="120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descr="logo_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775" y="2214563"/>
            <a:ext cx="305911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az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323850" y="2049463"/>
            <a:ext cx="82089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50" b="0" dirty="0"/>
              <a:t>1) pursuing research and development work; </a:t>
            </a:r>
          </a:p>
          <a:p>
            <a:pPr>
              <a:defRPr/>
            </a:pPr>
            <a:r>
              <a:rPr lang="en-US" sz="1050" b="0" dirty="0"/>
              <a:t>2) supporting the </a:t>
            </a:r>
            <a:r>
              <a:rPr lang="en-US" sz="1050" b="0" dirty="0" err="1"/>
              <a:t>furtherment</a:t>
            </a:r>
            <a:r>
              <a:rPr lang="en-US" sz="1050" b="0" dirty="0"/>
              <a:t> of individuals embarking on a research career, as described in art. 2 point 3 of the Act on the National Research Center (dated 30 April 2010, </a:t>
            </a:r>
            <a:r>
              <a:rPr lang="en-US" sz="1050" b="0" i="1" dirty="0"/>
              <a:t>Dz. U. </a:t>
            </a:r>
            <a:r>
              <a:rPr lang="en-US" sz="1050" b="0" dirty="0"/>
              <a:t>Nr. 96, item. 617);</a:t>
            </a:r>
          </a:p>
          <a:p>
            <a:pPr>
              <a:defRPr/>
            </a:pPr>
            <a:r>
              <a:rPr lang="en-US" sz="1050" b="0" dirty="0"/>
              <a:t>3) educating researchers via doctorate studies, post-graduate programs, and other forms of study; </a:t>
            </a:r>
          </a:p>
          <a:p>
            <a:pPr>
              <a:defRPr/>
            </a:pPr>
            <a:r>
              <a:rPr lang="en-US" sz="1050" b="0" dirty="0"/>
              <a:t>4) formulating principles of research ethics; </a:t>
            </a:r>
          </a:p>
          <a:p>
            <a:pPr>
              <a:defRPr/>
            </a:pPr>
            <a:r>
              <a:rPr lang="en-US" sz="1050" b="0" dirty="0"/>
              <a:t>5) presenting opinions and programs dealing with scientific matters and with the harnessing of R&amp;D work results in practice;</a:t>
            </a:r>
          </a:p>
          <a:p>
            <a:pPr>
              <a:defRPr/>
            </a:pPr>
            <a:r>
              <a:rPr lang="en-US" sz="1050" b="0" dirty="0"/>
              <a:t>6) drawing up opinions, evaluations, expert reports, and forecasts concerning matters of importance for planning and implementing state policies – when requested to do so by the President, Speaker of the </a:t>
            </a:r>
            <a:r>
              <a:rPr lang="en-US" sz="1050" b="0" dirty="0" err="1"/>
              <a:t>Sejm</a:t>
            </a:r>
            <a:r>
              <a:rPr lang="en-US" sz="1050" b="0" dirty="0"/>
              <a:t> or Senate, ministers, or central bodies of governmental administration;  </a:t>
            </a:r>
          </a:p>
          <a:p>
            <a:pPr>
              <a:defRPr/>
            </a:pPr>
            <a:r>
              <a:rPr lang="en-US" sz="1050" b="0" dirty="0"/>
              <a:t>7) expressing opinions about draft regulations meant to regulate the field of research, its applications, and education; </a:t>
            </a:r>
          </a:p>
          <a:p>
            <a:pPr>
              <a:defRPr/>
            </a:pPr>
            <a:r>
              <a:rPr lang="en-US" sz="1050" b="0" dirty="0"/>
              <a:t>8) collaborating with institutions of higher education, research institutions, and scientific societies, especially in terms of pursuing research and development work; </a:t>
            </a:r>
          </a:p>
          <a:p>
            <a:pPr>
              <a:defRPr/>
            </a:pPr>
            <a:r>
              <a:rPr lang="en-US" sz="1050" b="0" dirty="0"/>
              <a:t>9) collaborating with the socioeconomic environment to seek ways to put research and development work into application; </a:t>
            </a:r>
          </a:p>
          <a:p>
            <a:pPr>
              <a:defRPr/>
            </a:pPr>
            <a:r>
              <a:rPr lang="en-US" sz="1050" b="0" dirty="0"/>
              <a:t>10) developing international research cooperation by setting up scientific consortiums and pursuing research projects together with foreign partners;</a:t>
            </a:r>
          </a:p>
          <a:p>
            <a:pPr>
              <a:defRPr/>
            </a:pPr>
            <a:r>
              <a:rPr lang="en-US" sz="1050" b="0" dirty="0"/>
              <a:t>11) participating in international research organizations/programs and working together with foreign research institutions; </a:t>
            </a:r>
          </a:p>
          <a:p>
            <a:pPr>
              <a:defRPr/>
            </a:pPr>
            <a:r>
              <a:rPr lang="en-US" sz="1050" b="0" dirty="0"/>
              <a:t>12) entering into scientific cooperation agreements with international research organizations and foreign research institutions. </a:t>
            </a:r>
          </a:p>
        </p:txBody>
      </p:sp>
      <p:sp>
        <p:nvSpPr>
          <p:cNvPr id="16388" name="Text Box 6"/>
          <p:cNvSpPr txBox="1">
            <a:spLocks noChangeArrowheads="1"/>
          </p:cNvSpPr>
          <p:nvPr/>
        </p:nvSpPr>
        <p:spPr bwMode="auto">
          <a:xfrm>
            <a:off x="5508625" y="5381625"/>
            <a:ext cx="3502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200" b="0"/>
              <a:t>from the </a:t>
            </a:r>
            <a:r>
              <a:rPr lang="en-US" sz="1200" b="0" i="1"/>
              <a:t>Act on the Polish Academy of Sciences </a:t>
            </a:r>
          </a:p>
          <a:p>
            <a:r>
              <a:rPr lang="en-US" sz="1200" b="0"/>
              <a:t>(dated 30 April 2010)</a:t>
            </a:r>
            <a:endParaRPr lang="en-US" sz="1200" b="0" i="1"/>
          </a:p>
        </p:txBody>
      </p:sp>
      <p:sp>
        <p:nvSpPr>
          <p:cNvPr id="16389" name="Rectangle 7"/>
          <p:cNvSpPr>
            <a:spLocks noChangeArrowheads="1"/>
          </p:cNvSpPr>
          <p:nvPr/>
        </p:nvSpPr>
        <p:spPr bwMode="auto">
          <a:xfrm>
            <a:off x="395288" y="549275"/>
            <a:ext cx="82089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b="0"/>
              <a:t>The mission of the Academy is a comprehensive work for the development of science and establishing the highest standards and ethical norms of research that serves the public and enriches the national culture.</a:t>
            </a:r>
          </a:p>
          <a:p>
            <a:endParaRPr lang="pl-PL" b="0"/>
          </a:p>
          <a:p>
            <a:r>
              <a:rPr lang="en-US" b="0"/>
              <a:t>In specific, the Academy’s tasks include:</a:t>
            </a:r>
          </a:p>
        </p:txBody>
      </p:sp>
      <p:sp>
        <p:nvSpPr>
          <p:cNvPr id="2" name="Symbol zastępczy numeru slajdu 1"/>
          <p:cNvSpPr>
            <a:spLocks noGrp="1"/>
          </p:cNvSpPr>
          <p:nvPr>
            <p:ph type="sldNum" sz="quarter" idx="12"/>
          </p:nvPr>
        </p:nvSpPr>
        <p:spPr/>
        <p:txBody>
          <a:bodyPr/>
          <a:lstStyle/>
          <a:p>
            <a:pPr>
              <a:defRPr/>
            </a:pPr>
            <a:fld id="{D394816E-4997-4E19-92C5-E6CE6FEB1B66}" type="slidenum">
              <a:rPr lang="pl-PL" smtClean="0"/>
              <a:pPr>
                <a:defRPr/>
              </a:pPr>
              <a:t>3</a:t>
            </a:fld>
            <a:endParaRPr lang="pl-PL"/>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456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Obraz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ytuł 1"/>
          <p:cNvSpPr>
            <a:spLocks noGrp="1"/>
          </p:cNvSpPr>
          <p:nvPr>
            <p:ph type="title"/>
          </p:nvPr>
        </p:nvSpPr>
        <p:spPr>
          <a:xfrm>
            <a:off x="457200" y="457200"/>
            <a:ext cx="5051425" cy="595313"/>
          </a:xfrm>
        </p:spPr>
        <p:txBody>
          <a:bodyPr/>
          <a:lstStyle/>
          <a:p>
            <a:pPr algn="l" eaLnBrk="1" hangingPunct="1"/>
            <a:r>
              <a:rPr lang="en-US" sz="1800" b="1" smtClean="0"/>
              <a:t>Expert evaluations and opinions issued by the PAS</a:t>
            </a:r>
            <a:endParaRPr lang="pl-PL" sz="1800" b="1" smtClean="0">
              <a:latin typeface="Arial" charset="0"/>
              <a:cs typeface="Arial" charset="0"/>
            </a:endParaRPr>
          </a:p>
        </p:txBody>
      </p:sp>
      <p:sp>
        <p:nvSpPr>
          <p:cNvPr id="17413" name="pole tekstowe 1"/>
          <p:cNvSpPr txBox="1">
            <a:spLocks noChangeArrowheads="1"/>
          </p:cNvSpPr>
          <p:nvPr/>
        </p:nvSpPr>
        <p:spPr bwMode="auto">
          <a:xfrm>
            <a:off x="587375" y="1268413"/>
            <a:ext cx="41005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100" b="0">
                <a:solidFill>
                  <a:srgbClr val="000000"/>
                </a:solidFill>
              </a:rPr>
              <a:t>The PAS has issued opinions of draft regulations prepared by </a:t>
            </a:r>
            <a:r>
              <a:rPr lang="pl-PL" sz="1100" b="0">
                <a:solidFill>
                  <a:srgbClr val="000000"/>
                </a:solidFill>
              </a:rPr>
              <a:t>:</a:t>
            </a:r>
          </a:p>
          <a:p>
            <a:r>
              <a:rPr lang="en-US" sz="1100" b="0">
                <a:solidFill>
                  <a:srgbClr val="000000"/>
                </a:solidFill>
              </a:rPr>
              <a:t>the Ministry of Science and Higher Education</a:t>
            </a:r>
            <a:endParaRPr lang="pl-PL" sz="1100" b="0">
              <a:solidFill>
                <a:srgbClr val="000000"/>
              </a:solidFill>
            </a:endParaRPr>
          </a:p>
          <a:p>
            <a:r>
              <a:rPr lang="en-US" sz="1100" b="0">
                <a:solidFill>
                  <a:srgbClr val="000000"/>
                </a:solidFill>
              </a:rPr>
              <a:t>the Ministry of Foreign Affairs </a:t>
            </a:r>
          </a:p>
          <a:p>
            <a:r>
              <a:rPr lang="en-US" sz="1100" b="0">
                <a:solidFill>
                  <a:srgbClr val="000000"/>
                </a:solidFill>
              </a:rPr>
              <a:t>the Ministry of the Environment </a:t>
            </a:r>
          </a:p>
          <a:p>
            <a:r>
              <a:rPr lang="en-US" sz="1100" b="0">
                <a:solidFill>
                  <a:srgbClr val="000000"/>
                </a:solidFill>
              </a:rPr>
              <a:t>the Ministry of Health </a:t>
            </a:r>
          </a:p>
          <a:p>
            <a:r>
              <a:rPr lang="en-US" sz="1100" b="0">
                <a:solidFill>
                  <a:srgbClr val="000000"/>
                </a:solidFill>
              </a:rPr>
              <a:t>the </a:t>
            </a:r>
            <a:r>
              <a:rPr lang="pl-PL" sz="1100" b="0">
                <a:solidFill>
                  <a:srgbClr val="000000"/>
                </a:solidFill>
              </a:rPr>
              <a:t>Ministry</a:t>
            </a:r>
            <a:r>
              <a:rPr lang="en-US" sz="1100" b="0">
                <a:solidFill>
                  <a:srgbClr val="000000"/>
                </a:solidFill>
              </a:rPr>
              <a:t> of </a:t>
            </a:r>
            <a:r>
              <a:rPr lang="pl-PL" sz="1100" b="0">
                <a:solidFill>
                  <a:srgbClr val="000000"/>
                </a:solidFill>
              </a:rPr>
              <a:t>Regional Development </a:t>
            </a:r>
            <a:endParaRPr lang="en-US" sz="1100" b="0">
              <a:solidFill>
                <a:srgbClr val="000000"/>
              </a:solidFill>
            </a:endParaRPr>
          </a:p>
          <a:p>
            <a:r>
              <a:rPr lang="en-US" sz="1100" b="0">
                <a:solidFill>
                  <a:srgbClr val="000000"/>
                </a:solidFill>
              </a:rPr>
              <a:t>the Ministry of the Economy </a:t>
            </a:r>
            <a:endParaRPr lang="pl-PL" sz="1100" b="0">
              <a:solidFill>
                <a:srgbClr val="000000"/>
              </a:solidFill>
            </a:endParaRPr>
          </a:p>
          <a:p>
            <a:r>
              <a:rPr lang="en-US" sz="1100" b="0">
                <a:solidFill>
                  <a:srgbClr val="000000"/>
                </a:solidFill>
              </a:rPr>
              <a:t>the Ministry of National Education </a:t>
            </a:r>
          </a:p>
          <a:p>
            <a:r>
              <a:rPr lang="en-US" sz="1100" b="0">
                <a:solidFill>
                  <a:srgbClr val="000000"/>
                </a:solidFill>
              </a:rPr>
              <a:t>the Ministry of Labor and Social Policy </a:t>
            </a:r>
          </a:p>
          <a:p>
            <a:r>
              <a:rPr lang="en-US" sz="1100" b="0">
                <a:solidFill>
                  <a:srgbClr val="000000"/>
                </a:solidFill>
              </a:rPr>
              <a:t>the Ministry of Finance </a:t>
            </a:r>
          </a:p>
          <a:p>
            <a:r>
              <a:rPr lang="en-US" sz="1100" b="0">
                <a:solidFill>
                  <a:srgbClr val="000000"/>
                </a:solidFill>
              </a:rPr>
              <a:t>the Ministry of Culture and National Heritage</a:t>
            </a:r>
          </a:p>
          <a:p>
            <a:r>
              <a:rPr lang="en-US" sz="1100" b="0">
                <a:solidFill>
                  <a:srgbClr val="000000"/>
                </a:solidFill>
              </a:rPr>
              <a:t>and others. </a:t>
            </a:r>
            <a:endParaRPr lang="pl-PL" sz="1100" b="0">
              <a:solidFill>
                <a:srgbClr val="000000"/>
              </a:solidFill>
            </a:endParaRPr>
          </a:p>
        </p:txBody>
      </p:sp>
      <p:sp>
        <p:nvSpPr>
          <p:cNvPr id="17414" name="pole tekstowe 2"/>
          <p:cNvSpPr txBox="1">
            <a:spLocks noChangeArrowheads="1"/>
          </p:cNvSpPr>
          <p:nvPr/>
        </p:nvSpPr>
        <p:spPr bwMode="auto">
          <a:xfrm>
            <a:off x="561975" y="3573463"/>
            <a:ext cx="8166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100" b="0">
                <a:solidFill>
                  <a:srgbClr val="000000"/>
                </a:solidFill>
              </a:rPr>
              <a:t>PAS representatives have been invited to participate in numerous ministerial bodies, including:  </a:t>
            </a:r>
          </a:p>
          <a:p>
            <a:endParaRPr lang="en-US" sz="1100" b="0">
              <a:solidFill>
                <a:srgbClr val="000000"/>
              </a:solidFill>
            </a:endParaRPr>
          </a:p>
          <a:p>
            <a:r>
              <a:rPr lang="en-US" sz="1100" b="0">
                <a:solidFill>
                  <a:srgbClr val="000000"/>
                </a:solidFill>
              </a:rPr>
              <a:t>Research Committee for the Development of Science (Ministry of Science and Higher Education)</a:t>
            </a:r>
          </a:p>
          <a:p>
            <a:r>
              <a:rPr lang="en-US" sz="1100" b="0">
                <a:solidFill>
                  <a:srgbClr val="000000"/>
                </a:solidFill>
              </a:rPr>
              <a:t>panels of experts, National Center for Research and Development (Ministry of Science and Higher Education)</a:t>
            </a:r>
          </a:p>
          <a:p>
            <a:r>
              <a:rPr lang="en-US" sz="1100" b="0">
                <a:solidFill>
                  <a:srgbClr val="000000"/>
                </a:solidFill>
              </a:rPr>
              <a:t>Monitoring Committee for the “Innovative Economy” Operational Programme (Regional Development Ministry) </a:t>
            </a:r>
          </a:p>
          <a:p>
            <a:r>
              <a:rPr lang="en-US" sz="1100" b="0">
                <a:solidFill>
                  <a:srgbClr val="000000"/>
                </a:solidFill>
              </a:rPr>
              <a:t>Monitoring Committee for the EEA Financial Mechanism and Norwegian Financial Mechanism (Regional Development Ministry) </a:t>
            </a:r>
          </a:p>
          <a:p>
            <a:r>
              <a:rPr lang="en-US" sz="1100" b="0">
                <a:solidFill>
                  <a:srgbClr val="000000"/>
                </a:solidFill>
              </a:rPr>
              <a:t>National Ethical Committee for Animal Experimentation and local committees (Ministry of Science and Higher Education)</a:t>
            </a:r>
          </a:p>
          <a:p>
            <a:endParaRPr lang="en-US" sz="1100" b="0">
              <a:solidFill>
                <a:srgbClr val="000000"/>
              </a:solidFill>
            </a:endParaRPr>
          </a:p>
        </p:txBody>
      </p:sp>
      <p:sp>
        <p:nvSpPr>
          <p:cNvPr id="2" name="Symbol zastępczy numeru slajdu 1"/>
          <p:cNvSpPr>
            <a:spLocks noGrp="1"/>
          </p:cNvSpPr>
          <p:nvPr>
            <p:ph type="sldNum" sz="quarter" idx="12"/>
          </p:nvPr>
        </p:nvSpPr>
        <p:spPr/>
        <p:txBody>
          <a:bodyPr/>
          <a:lstStyle/>
          <a:p>
            <a:pPr>
              <a:defRPr/>
            </a:pPr>
            <a:fld id="{9B84C49E-1491-40CF-8D37-E53636E25F76}" type="slidenum">
              <a:rPr lang="pl-PL" smtClean="0"/>
              <a:pPr>
                <a:defRPr/>
              </a:pPr>
              <a:t>4</a:t>
            </a:fld>
            <a:endParaRPr lang="pl-PL"/>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2"/>
          <p:cNvGrpSpPr/>
          <p:nvPr/>
        </p:nvGrpSpPr>
        <p:grpSpPr>
          <a:xfrm>
            <a:off x="2987824" y="620688"/>
            <a:ext cx="2304256" cy="576064"/>
            <a:chOff x="0" y="72008"/>
            <a:chExt cx="1992074" cy="288516"/>
          </a:xfrm>
          <a:scene3d>
            <a:camera prst="orthographicFront"/>
            <a:lightRig rig="threePt" dir="t">
              <a:rot lat="0" lon="0" rev="7500000"/>
            </a:lightRig>
          </a:scene3d>
        </p:grpSpPr>
        <p:sp>
          <p:nvSpPr>
            <p:cNvPr id="4" name="Prostokąt 3"/>
            <p:cNvSpPr/>
            <p:nvPr/>
          </p:nvSpPr>
          <p:spPr>
            <a:xfrm>
              <a:off x="0" y="72008"/>
              <a:ext cx="1992074" cy="288516"/>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5" name="Prostokąt 4"/>
            <p:cNvSpPr/>
            <p:nvPr/>
          </p:nvSpPr>
          <p:spPr>
            <a:xfrm>
              <a:off x="0" y="72008"/>
              <a:ext cx="1992074" cy="288516"/>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00" dirty="0"/>
                <a:t>General Assembly </a:t>
              </a:r>
              <a:br>
                <a:rPr lang="en-US" sz="1000" dirty="0"/>
              </a:br>
              <a:r>
                <a:rPr lang="pl-PL" sz="1000" dirty="0"/>
                <a:t/>
              </a:r>
              <a:br>
                <a:rPr lang="pl-PL" sz="1000" dirty="0"/>
              </a:br>
              <a:r>
                <a:rPr lang="en-US" sz="900" b="0" dirty="0"/>
                <a:t>no more than 350 national members</a:t>
              </a:r>
              <a:endParaRPr lang="pl-PL" sz="1000" dirty="0"/>
            </a:p>
            <a:p>
              <a:pPr algn="ctr" defTabSz="400050">
                <a:lnSpc>
                  <a:spcPct val="90000"/>
                </a:lnSpc>
                <a:spcAft>
                  <a:spcPct val="35000"/>
                </a:spcAft>
                <a:defRPr/>
              </a:pPr>
              <a:endParaRPr lang="pl-PL" sz="700" dirty="0"/>
            </a:p>
          </p:txBody>
        </p:sp>
      </p:grpSp>
      <p:grpSp>
        <p:nvGrpSpPr>
          <p:cNvPr id="6" name="Grupa 5"/>
          <p:cNvGrpSpPr/>
          <p:nvPr/>
        </p:nvGrpSpPr>
        <p:grpSpPr>
          <a:xfrm>
            <a:off x="2987824" y="1196752"/>
            <a:ext cx="2376264" cy="576064"/>
            <a:chOff x="817659" y="1350316"/>
            <a:chExt cx="1082785" cy="172504"/>
          </a:xfrm>
          <a:scene3d>
            <a:camera prst="orthographicFront"/>
            <a:lightRig rig="threePt" dir="t">
              <a:rot lat="0" lon="0" rev="7500000"/>
            </a:lightRig>
          </a:scene3d>
        </p:grpSpPr>
        <p:sp>
          <p:nvSpPr>
            <p:cNvPr id="7" name="Prostokąt 6"/>
            <p:cNvSpPr/>
            <p:nvPr/>
          </p:nvSpPr>
          <p:spPr>
            <a:xfrm>
              <a:off x="817659" y="1350316"/>
              <a:ext cx="1049857" cy="172504"/>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8" name="Prostokąt 7"/>
            <p:cNvSpPr/>
            <p:nvPr/>
          </p:nvSpPr>
          <p:spPr>
            <a:xfrm>
              <a:off x="817659" y="1350316"/>
              <a:ext cx="1082785" cy="172504"/>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00" dirty="0"/>
                <a:t>Presidium</a:t>
              </a:r>
              <a:r>
                <a:rPr lang="pl-PL" sz="1000" dirty="0"/>
                <a:t/>
              </a:r>
              <a:br>
                <a:rPr lang="pl-PL" sz="1000" dirty="0"/>
              </a:br>
              <a:endParaRPr lang="pl-PL" sz="600" dirty="0"/>
            </a:p>
          </p:txBody>
        </p:sp>
      </p:grpSp>
      <p:grpSp>
        <p:nvGrpSpPr>
          <p:cNvPr id="12" name="Grupa 11"/>
          <p:cNvGrpSpPr/>
          <p:nvPr/>
        </p:nvGrpSpPr>
        <p:grpSpPr>
          <a:xfrm>
            <a:off x="2987824" y="1772816"/>
            <a:ext cx="2304256" cy="604098"/>
            <a:chOff x="1269955" y="1614464"/>
            <a:chExt cx="1037929" cy="200083"/>
          </a:xfrm>
          <a:scene3d>
            <a:camera prst="orthographicFront"/>
            <a:lightRig rig="threePt" dir="t">
              <a:rot lat="0" lon="0" rev="7500000"/>
            </a:lightRig>
          </a:scene3d>
        </p:grpSpPr>
        <p:sp>
          <p:nvSpPr>
            <p:cNvPr id="14" name="Prostokąt 13"/>
            <p:cNvSpPr/>
            <p:nvPr/>
          </p:nvSpPr>
          <p:spPr>
            <a:xfrm>
              <a:off x="1269955" y="1614464"/>
              <a:ext cx="1037929" cy="200083"/>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15" name="Prostokąt 14"/>
            <p:cNvSpPr/>
            <p:nvPr/>
          </p:nvSpPr>
          <p:spPr>
            <a:xfrm>
              <a:off x="1269955" y="1614464"/>
              <a:ext cx="1037929" cy="200083"/>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50" dirty="0"/>
                <a:t>President</a:t>
              </a:r>
            </a:p>
            <a:p>
              <a:pPr algn="ctr" defTabSz="400050">
                <a:lnSpc>
                  <a:spcPct val="90000"/>
                </a:lnSpc>
                <a:spcAft>
                  <a:spcPct val="35000"/>
                </a:spcAft>
                <a:defRPr/>
              </a:pPr>
              <a:r>
                <a:rPr lang="en-US" sz="1000" dirty="0"/>
                <a:t>4  Vice Presidents</a:t>
              </a:r>
            </a:p>
          </p:txBody>
        </p:sp>
      </p:grpSp>
      <p:grpSp>
        <p:nvGrpSpPr>
          <p:cNvPr id="16" name="Grupa 15"/>
          <p:cNvGrpSpPr/>
          <p:nvPr/>
        </p:nvGrpSpPr>
        <p:grpSpPr>
          <a:xfrm>
            <a:off x="7092280" y="620688"/>
            <a:ext cx="1152128" cy="718919"/>
            <a:chOff x="3160064" y="960689"/>
            <a:chExt cx="536548" cy="268274"/>
          </a:xfrm>
          <a:scene3d>
            <a:camera prst="orthographicFront"/>
            <a:lightRig rig="threePt" dir="t">
              <a:rot lat="0" lon="0" rev="7500000"/>
            </a:lightRig>
          </a:scene3d>
        </p:grpSpPr>
        <p:sp>
          <p:nvSpPr>
            <p:cNvPr id="17" name="Prostokąt 16"/>
            <p:cNvSpPr/>
            <p:nvPr/>
          </p:nvSpPr>
          <p:spPr>
            <a:xfrm>
              <a:off x="3160064" y="960689"/>
              <a:ext cx="536548" cy="268274"/>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18" name="Prostokąt 17"/>
            <p:cNvSpPr/>
            <p:nvPr/>
          </p:nvSpPr>
          <p:spPr>
            <a:xfrm>
              <a:off x="3160064" y="960689"/>
              <a:ext cx="536548" cy="268274"/>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900" dirty="0"/>
                <a:t>Foreign Members</a:t>
              </a:r>
            </a:p>
          </p:txBody>
        </p:sp>
      </p:grpSp>
      <p:grpSp>
        <p:nvGrpSpPr>
          <p:cNvPr id="19" name="Grupa 18"/>
          <p:cNvGrpSpPr/>
          <p:nvPr/>
        </p:nvGrpSpPr>
        <p:grpSpPr>
          <a:xfrm>
            <a:off x="1379173" y="3180128"/>
            <a:ext cx="1800000" cy="540000"/>
            <a:chOff x="0" y="2129123"/>
            <a:chExt cx="547255" cy="273627"/>
          </a:xfrm>
          <a:scene3d>
            <a:camera prst="orthographicFront"/>
            <a:lightRig rig="threePt" dir="t">
              <a:rot lat="0" lon="0" rev="7500000"/>
            </a:lightRig>
          </a:scene3d>
        </p:grpSpPr>
        <p:sp>
          <p:nvSpPr>
            <p:cNvPr id="20" name="Prostokąt 19"/>
            <p:cNvSpPr/>
            <p:nvPr/>
          </p:nvSpPr>
          <p:spPr>
            <a:xfrm>
              <a:off x="0" y="2129123"/>
              <a:ext cx="547255" cy="273627"/>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21" name="Prostokąt 20"/>
            <p:cNvSpPr/>
            <p:nvPr/>
          </p:nvSpPr>
          <p:spPr>
            <a:xfrm>
              <a:off x="0" y="2129123"/>
              <a:ext cx="547255" cy="273627"/>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II – Biological and Agricultural Sciences</a:t>
              </a:r>
            </a:p>
          </p:txBody>
        </p:sp>
      </p:grpSp>
      <p:grpSp>
        <p:nvGrpSpPr>
          <p:cNvPr id="22" name="Grupa 21"/>
          <p:cNvGrpSpPr/>
          <p:nvPr/>
        </p:nvGrpSpPr>
        <p:grpSpPr>
          <a:xfrm>
            <a:off x="1382136" y="3839018"/>
            <a:ext cx="1800000" cy="540000"/>
            <a:chOff x="0" y="2450440"/>
            <a:chExt cx="1800000" cy="360000"/>
          </a:xfrm>
          <a:scene3d>
            <a:camera prst="orthographicFront"/>
            <a:lightRig rig="threePt" dir="t">
              <a:rot lat="0" lon="0" rev="7500000"/>
            </a:lightRig>
          </a:scene3d>
        </p:grpSpPr>
        <p:sp>
          <p:nvSpPr>
            <p:cNvPr id="23" name="Prostokąt 22"/>
            <p:cNvSpPr/>
            <p:nvPr/>
          </p:nvSpPr>
          <p:spPr>
            <a:xfrm>
              <a:off x="0" y="2450440"/>
              <a:ext cx="1800000" cy="360000"/>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24" name="Prostokąt 23"/>
            <p:cNvSpPr/>
            <p:nvPr/>
          </p:nvSpPr>
          <p:spPr>
            <a:xfrm>
              <a:off x="0" y="2450440"/>
              <a:ext cx="1728192" cy="309318"/>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pl-PL" sz="900" dirty="0"/>
                <a:t>   </a:t>
              </a:r>
              <a:r>
                <a:rPr lang="en-US" sz="900" dirty="0"/>
                <a:t>Division III – Mathematics, Physics, Chemistry and Earth Sciences</a:t>
              </a:r>
            </a:p>
          </p:txBody>
        </p:sp>
      </p:grpSp>
      <p:grpSp>
        <p:nvGrpSpPr>
          <p:cNvPr id="25" name="Grupa 24"/>
          <p:cNvGrpSpPr/>
          <p:nvPr/>
        </p:nvGrpSpPr>
        <p:grpSpPr>
          <a:xfrm>
            <a:off x="1390440" y="4448556"/>
            <a:ext cx="1800000" cy="540000"/>
            <a:chOff x="0" y="2933790"/>
            <a:chExt cx="701914" cy="350957"/>
          </a:xfrm>
          <a:scene3d>
            <a:camera prst="orthographicFront"/>
            <a:lightRig rig="threePt" dir="t">
              <a:rot lat="0" lon="0" rev="7500000"/>
            </a:lightRig>
          </a:scene3d>
        </p:grpSpPr>
        <p:sp>
          <p:nvSpPr>
            <p:cNvPr id="26" name="Prostokąt 25"/>
            <p:cNvSpPr/>
            <p:nvPr/>
          </p:nvSpPr>
          <p:spPr>
            <a:xfrm>
              <a:off x="0" y="2933790"/>
              <a:ext cx="701914" cy="350957"/>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27" name="Prostokąt 26"/>
            <p:cNvSpPr/>
            <p:nvPr/>
          </p:nvSpPr>
          <p:spPr>
            <a:xfrm>
              <a:off x="0" y="2933790"/>
              <a:ext cx="701914" cy="350957"/>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IV – Technical Sciences</a:t>
              </a:r>
            </a:p>
          </p:txBody>
        </p:sp>
      </p:grpSp>
      <p:grpSp>
        <p:nvGrpSpPr>
          <p:cNvPr id="28" name="Grupa 27"/>
          <p:cNvGrpSpPr/>
          <p:nvPr/>
        </p:nvGrpSpPr>
        <p:grpSpPr>
          <a:xfrm>
            <a:off x="4355976" y="2763874"/>
            <a:ext cx="1800000" cy="360000"/>
            <a:chOff x="518294" y="1166792"/>
            <a:chExt cx="820882" cy="410441"/>
          </a:xfrm>
          <a:scene3d>
            <a:camera prst="orthographicFront"/>
            <a:lightRig rig="threePt" dir="t">
              <a:rot lat="0" lon="0" rev="7500000"/>
            </a:lightRig>
          </a:scene3d>
        </p:grpSpPr>
        <p:sp>
          <p:nvSpPr>
            <p:cNvPr id="29" name="Prostokąt 28"/>
            <p:cNvSpPr/>
            <p:nvPr/>
          </p:nvSpPr>
          <p:spPr>
            <a:xfrm>
              <a:off x="518294" y="1166792"/>
              <a:ext cx="820882" cy="410441"/>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30" name="Prostokąt 29"/>
            <p:cNvSpPr/>
            <p:nvPr/>
          </p:nvSpPr>
          <p:spPr>
            <a:xfrm>
              <a:off x="518294" y="1166792"/>
              <a:ext cx="820882" cy="410441"/>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Task-Force Committees</a:t>
              </a:r>
            </a:p>
          </p:txBody>
        </p:sp>
      </p:grpSp>
      <p:grpSp>
        <p:nvGrpSpPr>
          <p:cNvPr id="31" name="Grupa 30"/>
          <p:cNvGrpSpPr/>
          <p:nvPr/>
        </p:nvGrpSpPr>
        <p:grpSpPr>
          <a:xfrm>
            <a:off x="6588224" y="2396421"/>
            <a:ext cx="1800000" cy="360000"/>
            <a:chOff x="0" y="1723008"/>
            <a:chExt cx="987438" cy="493719"/>
          </a:xfrm>
          <a:scene3d>
            <a:camera prst="orthographicFront"/>
            <a:lightRig rig="threePt" dir="t">
              <a:rot lat="0" lon="0" rev="7500000"/>
            </a:lightRig>
          </a:scene3d>
        </p:grpSpPr>
        <p:sp>
          <p:nvSpPr>
            <p:cNvPr id="32" name="Prostokąt 31"/>
            <p:cNvSpPr/>
            <p:nvPr/>
          </p:nvSpPr>
          <p:spPr>
            <a:xfrm>
              <a:off x="0" y="1723008"/>
              <a:ext cx="987438" cy="493719"/>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33" name="Prostokąt 32"/>
            <p:cNvSpPr/>
            <p:nvPr/>
          </p:nvSpPr>
          <p:spPr>
            <a:xfrm>
              <a:off x="0" y="1723008"/>
              <a:ext cx="987438" cy="493719"/>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Chancellery</a:t>
              </a:r>
            </a:p>
          </p:txBody>
        </p:sp>
      </p:grpSp>
      <p:grpSp>
        <p:nvGrpSpPr>
          <p:cNvPr id="34" name="Grupa 33"/>
          <p:cNvGrpSpPr/>
          <p:nvPr/>
        </p:nvGrpSpPr>
        <p:grpSpPr>
          <a:xfrm>
            <a:off x="1403848" y="5085184"/>
            <a:ext cx="1800000" cy="540000"/>
            <a:chOff x="0" y="3885897"/>
            <a:chExt cx="1237272" cy="618636"/>
          </a:xfrm>
          <a:scene3d>
            <a:camera prst="orthographicFront"/>
            <a:lightRig rig="threePt" dir="t">
              <a:rot lat="0" lon="0" rev="7500000"/>
            </a:lightRig>
          </a:scene3d>
        </p:grpSpPr>
        <p:sp>
          <p:nvSpPr>
            <p:cNvPr id="35" name="Prostokąt 34"/>
            <p:cNvSpPr/>
            <p:nvPr/>
          </p:nvSpPr>
          <p:spPr>
            <a:xfrm>
              <a:off x="0" y="3885897"/>
              <a:ext cx="1237272" cy="618636"/>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36" name="Prostokąt 35"/>
            <p:cNvSpPr/>
            <p:nvPr/>
          </p:nvSpPr>
          <p:spPr>
            <a:xfrm>
              <a:off x="0" y="3885897"/>
              <a:ext cx="1237272" cy="618636"/>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V – Medical Sciences</a:t>
              </a:r>
            </a:p>
          </p:txBody>
        </p:sp>
      </p:grpSp>
      <p:grpSp>
        <p:nvGrpSpPr>
          <p:cNvPr id="37" name="Grupa 36"/>
          <p:cNvGrpSpPr/>
          <p:nvPr/>
        </p:nvGrpSpPr>
        <p:grpSpPr>
          <a:xfrm>
            <a:off x="4380429" y="3284984"/>
            <a:ext cx="1800000" cy="360000"/>
            <a:chOff x="0" y="2318103"/>
            <a:chExt cx="1641765" cy="820882"/>
          </a:xfrm>
          <a:scene3d>
            <a:camera prst="orthographicFront"/>
            <a:lightRig rig="threePt" dir="t">
              <a:rot lat="0" lon="0" rev="7500000"/>
            </a:lightRig>
          </a:scene3d>
        </p:grpSpPr>
        <p:sp>
          <p:nvSpPr>
            <p:cNvPr id="38" name="Prostokąt 37"/>
            <p:cNvSpPr/>
            <p:nvPr/>
          </p:nvSpPr>
          <p:spPr>
            <a:xfrm>
              <a:off x="0" y="2318103"/>
              <a:ext cx="1641765" cy="82088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39" name="Prostokąt 38"/>
            <p:cNvSpPr/>
            <p:nvPr/>
          </p:nvSpPr>
          <p:spPr>
            <a:xfrm>
              <a:off x="0" y="2318103"/>
              <a:ext cx="1641765" cy="82088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PAS Archives, Libraries, and Museums</a:t>
              </a:r>
            </a:p>
          </p:txBody>
        </p:sp>
      </p:grpSp>
      <p:grpSp>
        <p:nvGrpSpPr>
          <p:cNvPr id="40" name="Grupa 39"/>
          <p:cNvGrpSpPr/>
          <p:nvPr/>
        </p:nvGrpSpPr>
        <p:grpSpPr>
          <a:xfrm>
            <a:off x="4406600" y="3789080"/>
            <a:ext cx="1800000" cy="360000"/>
            <a:chOff x="0" y="3960441"/>
            <a:chExt cx="2474545" cy="1237272"/>
          </a:xfrm>
          <a:scene3d>
            <a:camera prst="orthographicFront"/>
            <a:lightRig rig="threePt" dir="t">
              <a:rot lat="0" lon="0" rev="7500000"/>
            </a:lightRig>
          </a:scene3d>
        </p:grpSpPr>
        <p:sp>
          <p:nvSpPr>
            <p:cNvPr id="41" name="Prostokąt 40"/>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42" name="Prostokąt 41"/>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Foreign Scientific Centers</a:t>
              </a:r>
            </a:p>
          </p:txBody>
        </p:sp>
      </p:grpSp>
      <p:grpSp>
        <p:nvGrpSpPr>
          <p:cNvPr id="43" name="Grupa 42"/>
          <p:cNvGrpSpPr/>
          <p:nvPr/>
        </p:nvGrpSpPr>
        <p:grpSpPr>
          <a:xfrm>
            <a:off x="1403848" y="5808966"/>
            <a:ext cx="1800000" cy="540000"/>
            <a:chOff x="0" y="3136130"/>
            <a:chExt cx="4960987" cy="2480493"/>
          </a:xfrm>
          <a:scene3d>
            <a:camera prst="orthographicFront"/>
            <a:lightRig rig="threePt" dir="t">
              <a:rot lat="0" lon="0" rev="7500000"/>
            </a:lightRig>
          </a:scene3d>
        </p:grpSpPr>
        <p:sp>
          <p:nvSpPr>
            <p:cNvPr id="44" name="Prostokąt 43"/>
            <p:cNvSpPr/>
            <p:nvPr/>
          </p:nvSpPr>
          <p:spPr>
            <a:xfrm>
              <a:off x="0" y="3136130"/>
              <a:ext cx="4960987" cy="2480493"/>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45" name="Prostokąt 44"/>
            <p:cNvSpPr/>
            <p:nvPr/>
          </p:nvSpPr>
          <p:spPr>
            <a:xfrm>
              <a:off x="421535" y="3136137"/>
              <a:ext cx="4341542" cy="2273730"/>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3 International Institutes</a:t>
              </a:r>
            </a:p>
          </p:txBody>
        </p:sp>
      </p:grpSp>
      <p:grpSp>
        <p:nvGrpSpPr>
          <p:cNvPr id="49" name="Grupa 48"/>
          <p:cNvGrpSpPr/>
          <p:nvPr/>
        </p:nvGrpSpPr>
        <p:grpSpPr>
          <a:xfrm>
            <a:off x="1379173" y="2548855"/>
            <a:ext cx="1800000" cy="540000"/>
            <a:chOff x="0" y="2129123"/>
            <a:chExt cx="547255" cy="273627"/>
          </a:xfrm>
          <a:scene3d>
            <a:camera prst="orthographicFront"/>
            <a:lightRig rig="threePt" dir="t">
              <a:rot lat="0" lon="0" rev="7500000"/>
            </a:lightRig>
          </a:scene3d>
        </p:grpSpPr>
        <p:sp>
          <p:nvSpPr>
            <p:cNvPr id="50" name="Prostokąt 49"/>
            <p:cNvSpPr/>
            <p:nvPr/>
          </p:nvSpPr>
          <p:spPr>
            <a:xfrm>
              <a:off x="0" y="2129123"/>
              <a:ext cx="547255" cy="273627"/>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51" name="Prostokąt 50"/>
            <p:cNvSpPr/>
            <p:nvPr/>
          </p:nvSpPr>
          <p:spPr>
            <a:xfrm>
              <a:off x="0" y="2129123"/>
              <a:ext cx="547255" cy="273627"/>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Division I – Humanities and Social Sciences</a:t>
              </a:r>
            </a:p>
          </p:txBody>
        </p:sp>
      </p:grpSp>
      <p:grpSp>
        <p:nvGrpSpPr>
          <p:cNvPr id="46" name="Grupa 45"/>
          <p:cNvGrpSpPr/>
          <p:nvPr/>
        </p:nvGrpSpPr>
        <p:grpSpPr>
          <a:xfrm>
            <a:off x="5292080" y="1772816"/>
            <a:ext cx="1503784" cy="604098"/>
            <a:chOff x="1269955" y="1614464"/>
            <a:chExt cx="1037929" cy="200083"/>
          </a:xfrm>
          <a:scene3d>
            <a:camera prst="orthographicFront"/>
            <a:lightRig rig="threePt" dir="t">
              <a:rot lat="0" lon="0" rev="7500000"/>
            </a:lightRig>
          </a:scene3d>
        </p:grpSpPr>
        <p:sp>
          <p:nvSpPr>
            <p:cNvPr id="47" name="Prostokąt 46"/>
            <p:cNvSpPr/>
            <p:nvPr/>
          </p:nvSpPr>
          <p:spPr>
            <a:xfrm>
              <a:off x="1269955" y="1614464"/>
              <a:ext cx="1037929" cy="200083"/>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48" name="Prostokąt 47"/>
            <p:cNvSpPr/>
            <p:nvPr/>
          </p:nvSpPr>
          <p:spPr>
            <a:xfrm>
              <a:off x="1269955" y="1614464"/>
              <a:ext cx="1037929" cy="200083"/>
            </a:xfrm>
            <a:prstGeom prst="rect">
              <a:avLst/>
            </a:prstGeom>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n-US" sz="1000" dirty="0"/>
                <a:t>Chancellor</a:t>
              </a:r>
              <a:endParaRPr lang="en-US" sz="900" dirty="0"/>
            </a:p>
          </p:txBody>
        </p:sp>
      </p:grpSp>
      <p:grpSp>
        <p:nvGrpSpPr>
          <p:cNvPr id="52" name="Grupa 51"/>
          <p:cNvGrpSpPr/>
          <p:nvPr/>
        </p:nvGrpSpPr>
        <p:grpSpPr>
          <a:xfrm>
            <a:off x="4406600" y="4268556"/>
            <a:ext cx="1800000" cy="360000"/>
            <a:chOff x="0" y="3960441"/>
            <a:chExt cx="2474545" cy="1237272"/>
          </a:xfrm>
          <a:scene3d>
            <a:camera prst="orthographicFront"/>
            <a:lightRig rig="threePt" dir="t">
              <a:rot lat="0" lon="0" rev="7500000"/>
            </a:lightRig>
          </a:scene3d>
        </p:grpSpPr>
        <p:sp>
          <p:nvSpPr>
            <p:cNvPr id="53" name="Prostokąt 52"/>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54" name="Prostokąt 53"/>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Territorial Branches</a:t>
              </a:r>
            </a:p>
          </p:txBody>
        </p:sp>
      </p:grpSp>
      <p:grpSp>
        <p:nvGrpSpPr>
          <p:cNvPr id="55" name="Grupa 54"/>
          <p:cNvGrpSpPr/>
          <p:nvPr/>
        </p:nvGrpSpPr>
        <p:grpSpPr>
          <a:xfrm>
            <a:off x="4406600" y="4808556"/>
            <a:ext cx="1800000" cy="360000"/>
            <a:chOff x="0" y="3960441"/>
            <a:chExt cx="2474545" cy="1237272"/>
          </a:xfrm>
          <a:scene3d>
            <a:camera prst="orthographicFront"/>
            <a:lightRig rig="threePt" dir="t">
              <a:rot lat="0" lon="0" rev="7500000"/>
            </a:lightRig>
          </a:scene3d>
        </p:grpSpPr>
        <p:sp>
          <p:nvSpPr>
            <p:cNvPr id="56" name="Prostokąt 55"/>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57" name="Prostokąt 56"/>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Academy of Junior Scholars</a:t>
              </a:r>
            </a:p>
          </p:txBody>
        </p:sp>
      </p:grpSp>
      <p:grpSp>
        <p:nvGrpSpPr>
          <p:cNvPr id="58" name="Grupa 57"/>
          <p:cNvGrpSpPr/>
          <p:nvPr/>
        </p:nvGrpSpPr>
        <p:grpSpPr>
          <a:xfrm>
            <a:off x="4406600" y="5355184"/>
            <a:ext cx="1800000" cy="360000"/>
            <a:chOff x="0" y="3960441"/>
            <a:chExt cx="2474545" cy="1237272"/>
          </a:xfrm>
          <a:scene3d>
            <a:camera prst="orthographicFront"/>
            <a:lightRig rig="threePt" dir="t">
              <a:rot lat="0" lon="0" rev="7500000"/>
            </a:lightRig>
          </a:scene3d>
        </p:grpSpPr>
        <p:sp>
          <p:nvSpPr>
            <p:cNvPr id="59" name="Prostokąt 58"/>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60" name="Prostokąt 59"/>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Research Ethics Committee</a:t>
              </a:r>
            </a:p>
          </p:txBody>
        </p:sp>
      </p:grpSp>
      <p:grpSp>
        <p:nvGrpSpPr>
          <p:cNvPr id="61" name="Grupa 60"/>
          <p:cNvGrpSpPr/>
          <p:nvPr/>
        </p:nvGrpSpPr>
        <p:grpSpPr>
          <a:xfrm>
            <a:off x="4392080" y="5876462"/>
            <a:ext cx="1800000" cy="360000"/>
            <a:chOff x="0" y="3960441"/>
            <a:chExt cx="2474545" cy="1237272"/>
          </a:xfrm>
          <a:scene3d>
            <a:camera prst="orthographicFront"/>
            <a:lightRig rig="threePt" dir="t">
              <a:rot lat="0" lon="0" rev="7500000"/>
            </a:lightRig>
          </a:scene3d>
        </p:grpSpPr>
        <p:sp>
          <p:nvSpPr>
            <p:cNvPr id="62" name="Prostokąt 61"/>
            <p:cNvSpPr/>
            <p:nvPr/>
          </p:nvSpPr>
          <p:spPr>
            <a:xfrm>
              <a:off x="0" y="3960441"/>
              <a:ext cx="2474545" cy="1237272"/>
            </a:xfrm>
            <a:prstGeom prst="rect">
              <a:avLst/>
            </a:prstGeom>
            <a:effectLst/>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sp>
        <p:sp>
          <p:nvSpPr>
            <p:cNvPr id="63" name="Prostokąt 62"/>
            <p:cNvSpPr/>
            <p:nvPr/>
          </p:nvSpPr>
          <p:spPr>
            <a:xfrm>
              <a:off x="0" y="3960441"/>
              <a:ext cx="2474545" cy="1237272"/>
            </a:xfrm>
            <a:prstGeom prst="rect">
              <a:avLst/>
            </a:prstGeom>
            <a:sp3d/>
          </p:spPr>
          <p:style>
            <a:lnRef idx="0">
              <a:scrgbClr r="0" g="0" b="0"/>
            </a:lnRef>
            <a:fillRef idx="0">
              <a:scrgbClr r="0" g="0" b="0"/>
            </a:fillRef>
            <a:effectRef idx="0">
              <a:scrgbClr r="0" g="0" b="0"/>
            </a:effectRef>
            <a:fontRef idx="minor">
              <a:schemeClr val="lt1"/>
            </a:fontRef>
          </p:style>
          <p:txBody>
            <a:bodyPr lIns="3175" tIns="3175" rIns="3175" bIns="3175" spcCol="1270" anchor="ctr"/>
            <a:lstStyle/>
            <a:p>
              <a:pPr algn="ctr" defTabSz="222250">
                <a:lnSpc>
                  <a:spcPct val="90000"/>
                </a:lnSpc>
                <a:spcAft>
                  <a:spcPct val="35000"/>
                </a:spcAft>
                <a:defRPr/>
              </a:pPr>
              <a:r>
                <a:rPr lang="en-US" sz="900" dirty="0"/>
                <a:t>Audit Committee</a:t>
              </a:r>
            </a:p>
          </p:txBody>
        </p:sp>
      </p:grpSp>
      <p:sp>
        <p:nvSpPr>
          <p:cNvPr id="9" name="Symbol zastępczy numeru slajdu 8"/>
          <p:cNvSpPr>
            <a:spLocks noGrp="1"/>
          </p:cNvSpPr>
          <p:nvPr>
            <p:ph type="sldNum" sz="quarter" idx="12"/>
          </p:nvPr>
        </p:nvSpPr>
        <p:spPr/>
        <p:txBody>
          <a:bodyPr/>
          <a:lstStyle/>
          <a:p>
            <a:pPr>
              <a:defRPr/>
            </a:pPr>
            <a:fld id="{8F0CA5C6-FF19-4667-9387-9BFA7D38C7B6}" type="slidenum">
              <a:rPr lang="pl-PL" smtClean="0"/>
              <a:pPr>
                <a:defRPr/>
              </a:pPr>
              <a:t>5</a:t>
            </a:fld>
            <a:endParaRPr lang="pl-PL"/>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428625" y="428625"/>
            <a:ext cx="590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800"/>
              <a:t>General Assembly</a:t>
            </a:r>
            <a:endParaRPr lang="en-US" sz="1800" b="0"/>
          </a:p>
        </p:txBody>
      </p:sp>
      <p:sp>
        <p:nvSpPr>
          <p:cNvPr id="19460" name="Prostokąt 1"/>
          <p:cNvSpPr>
            <a:spLocks noChangeArrowheads="1"/>
          </p:cNvSpPr>
          <p:nvPr/>
        </p:nvSpPr>
        <p:spPr bwMode="auto">
          <a:xfrm>
            <a:off x="468313" y="1125538"/>
            <a:ext cx="6624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General Assembly is the highest body of the Polish Academy of Sciences. </a:t>
            </a:r>
            <a:endParaRPr lang="en-US" sz="1000"/>
          </a:p>
        </p:txBody>
      </p:sp>
      <p:sp>
        <p:nvSpPr>
          <p:cNvPr id="19461" name="Prostokąt 2"/>
          <p:cNvSpPr>
            <a:spLocks noChangeArrowheads="1"/>
          </p:cNvSpPr>
          <p:nvPr/>
        </p:nvSpPr>
        <p:spPr bwMode="auto">
          <a:xfrm>
            <a:off x="539750" y="1484313"/>
            <a:ext cx="79597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General Assembly oversees the overall operations of the Academy, adopting resolutions that are binding for other Academy institutions. </a:t>
            </a:r>
          </a:p>
          <a:p>
            <a:r>
              <a:rPr lang="en-US" sz="1000" b="0"/>
              <a:t>In particular, the General Assembly: </a:t>
            </a:r>
          </a:p>
          <a:p>
            <a:pPr lvl="1"/>
            <a:r>
              <a:rPr lang="en-US" sz="1000" b="0"/>
              <a:t>1) elects new members of the Academy; </a:t>
            </a:r>
          </a:p>
          <a:p>
            <a:pPr lvl="1"/>
            <a:r>
              <a:rPr lang="en-US" sz="1000" b="0"/>
              <a:t>2) elects the President of the Academy from among the national Academy members;</a:t>
            </a:r>
          </a:p>
          <a:p>
            <a:pPr lvl="1"/>
            <a:r>
              <a:rPr lang="en-US" sz="1000" b="0"/>
              <a:t>3) elects Vice Presidents of the Academy from among national Academy members representing different research specializations; candidates for these positions are put forward by the President of the Academy; </a:t>
            </a:r>
          </a:p>
          <a:p>
            <a:pPr lvl="1"/>
            <a:r>
              <a:rPr lang="en-US" sz="1000" b="0"/>
              <a:t>4) approves the annual financial statements of the Academy, together with an auditor’s evaluation of those financial statements and a report on the Academy’s statutory operations presented by the President of the Academy; </a:t>
            </a:r>
          </a:p>
          <a:p>
            <a:pPr lvl="1"/>
            <a:r>
              <a:rPr lang="en-US" sz="1000" b="0"/>
              <a:t>5) accepts the results of audits, together with statements on how their recommendations are being implemented, presented by the President of the Academy; </a:t>
            </a:r>
          </a:p>
          <a:p>
            <a:pPr lvl="1"/>
            <a:r>
              <a:rPr lang="en-US" sz="1000" b="0"/>
              <a:t>6) may appoint ad-hoc or standing committees to prepare drafts of General Assembly resolutions on the issues specified in the resolution appointing such a commission; </a:t>
            </a:r>
          </a:p>
          <a:p>
            <a:pPr lvl="1"/>
            <a:r>
              <a:rPr lang="en-US" sz="1000" b="0"/>
              <a:t>7) elects an auditing committee; </a:t>
            </a:r>
          </a:p>
          <a:p>
            <a:pPr lvl="1"/>
            <a:r>
              <a:rPr lang="en-US" sz="1000" b="0"/>
              <a:t>8) sets forth the strategic directions of the Academy’s operations; </a:t>
            </a:r>
          </a:p>
          <a:p>
            <a:pPr lvl="1"/>
            <a:r>
              <a:rPr lang="en-US" sz="1000" b="0"/>
              <a:t>9) elects a research ethics committee;</a:t>
            </a:r>
          </a:p>
          <a:p>
            <a:pPr lvl="1"/>
            <a:r>
              <a:rPr lang="en-US" sz="1000" b="0"/>
              <a:t>10) approves the ethics code for research staff, put forward by the research ethics committee. </a:t>
            </a:r>
          </a:p>
        </p:txBody>
      </p:sp>
      <p:sp>
        <p:nvSpPr>
          <p:cNvPr id="19462" name="Prostokąt 3"/>
          <p:cNvSpPr>
            <a:spLocks noChangeArrowheads="1"/>
          </p:cNvSpPr>
          <p:nvPr/>
        </p:nvSpPr>
        <p:spPr bwMode="auto">
          <a:xfrm>
            <a:off x="539750" y="4386263"/>
            <a:ext cx="7670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General Assembly may make statements on issues of importance for the Polish Nation and State. </a:t>
            </a:r>
            <a:endParaRPr lang="en-US" sz="1000"/>
          </a:p>
        </p:txBody>
      </p:sp>
      <p:sp>
        <p:nvSpPr>
          <p:cNvPr id="3" name="Symbol zastępczy numeru slajdu 2"/>
          <p:cNvSpPr>
            <a:spLocks noGrp="1"/>
          </p:cNvSpPr>
          <p:nvPr>
            <p:ph type="sldNum" sz="quarter" idx="12"/>
          </p:nvPr>
        </p:nvSpPr>
        <p:spPr/>
        <p:txBody>
          <a:bodyPr/>
          <a:lstStyle/>
          <a:p>
            <a:pPr>
              <a:defRPr/>
            </a:pPr>
            <a:fld id="{6C0EAAD0-3432-48D0-A34D-3B8545C0399C}" type="slidenum">
              <a:rPr lang="pl-PL" smtClean="0"/>
              <a:pPr>
                <a:defRPr/>
              </a:pPr>
              <a:t>6</a:t>
            </a:fld>
            <a:endParaRPr lang="pl-PL"/>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az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396875" y="1412875"/>
            <a:ext cx="84963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0"/>
              <a:t>The </a:t>
            </a:r>
            <a:r>
              <a:rPr lang="en-US" sz="1000"/>
              <a:t>scientific committees </a:t>
            </a:r>
            <a:r>
              <a:rPr lang="en-US" sz="1000" b="0"/>
              <a:t>of the Polish Academy of Sciences (cooperating with the Academy’s Divisions) comprise national-level, self-governing bodies representing individual fields of research, with the objective of integrating researchers throughout the country. The members of the scientific committees include the national members of the Polish Academy of Sciences within the respective specialization; other outstanding researchers representing higher-education schools, Polish Academy of Sciences units, and other R&amp;D institutes affiliated with the Polish ministries;  as well as representatives of economic and social institutions. </a:t>
            </a:r>
          </a:p>
          <a:p>
            <a:r>
              <a:rPr lang="en-US" sz="1000" b="0"/>
              <a:t/>
            </a:r>
            <a:br>
              <a:rPr lang="en-US" sz="1000" b="0"/>
            </a:br>
            <a:r>
              <a:rPr lang="en-US" sz="1000" b="0"/>
              <a:t>To serve specific objectives, the Presidium of the Academy may set up </a:t>
            </a:r>
            <a:r>
              <a:rPr lang="en-US" sz="1000"/>
              <a:t>task-force committees </a:t>
            </a:r>
            <a:r>
              <a:rPr lang="en-US" sz="1000" b="0"/>
              <a:t>for the duration of the Presidium’s appointed term of office. These task-force committees may be affiliated with the Presidium itself, or with one of the Divisions of the Academy. </a:t>
            </a:r>
          </a:p>
          <a:p>
            <a:r>
              <a:rPr lang="en-US" sz="1000" b="0"/>
              <a:t/>
            </a:r>
            <a:br>
              <a:rPr lang="en-US" sz="1000" b="0"/>
            </a:br>
            <a:r>
              <a:rPr lang="en-US" sz="1000" b="0"/>
              <a:t>The scientific and task-force committees, as standing bodies of the Academy affiliated with the Divisions or directly with the Presidium itself, primarily function as advisory and opinion-issuing bodies. Their advisory activity is particularly important, especially their production of expert reports, evaluations, and scientific opinions for institutions of state administration. </a:t>
            </a:r>
          </a:p>
          <a:p>
            <a:endParaRPr lang="en-US" sz="1000" b="0"/>
          </a:p>
          <a:p>
            <a:r>
              <a:rPr lang="en-US" sz="1000" b="0"/>
              <a:t>In the 2011-2014 term, there is a list of 95 scientific committees functioning in collaboration with the individual Divisions of the Academy. The Presidium of the Academy moreover established 6 task-force committees plus 3 councils that have the status of task-force committees, all affiliated directly with the Presidium itself. </a:t>
            </a:r>
          </a:p>
        </p:txBody>
      </p:sp>
      <p:sp>
        <p:nvSpPr>
          <p:cNvPr id="20484" name="Text Box 7"/>
          <p:cNvSpPr txBox="1">
            <a:spLocks noChangeArrowheads="1"/>
          </p:cNvSpPr>
          <p:nvPr/>
        </p:nvSpPr>
        <p:spPr bwMode="auto">
          <a:xfrm>
            <a:off x="423863" y="415925"/>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800"/>
              <a:t>Committees</a:t>
            </a:r>
          </a:p>
        </p:txBody>
      </p:sp>
      <p:sp>
        <p:nvSpPr>
          <p:cNvPr id="2" name="Symbol zastępczy numeru slajdu 1"/>
          <p:cNvSpPr>
            <a:spLocks noGrp="1"/>
          </p:cNvSpPr>
          <p:nvPr>
            <p:ph type="sldNum" sz="quarter" idx="12"/>
          </p:nvPr>
        </p:nvSpPr>
        <p:spPr/>
        <p:txBody>
          <a:bodyPr/>
          <a:lstStyle/>
          <a:p>
            <a:pPr>
              <a:defRPr/>
            </a:pPr>
            <a:fld id="{B5E28F55-F6B7-4A07-A672-84EF209C2B3B}" type="slidenum">
              <a:rPr lang="pl-PL" smtClean="0"/>
              <a:pPr>
                <a:defRPr/>
              </a:pPr>
              <a:t>7</a:t>
            </a:fld>
            <a:endParaRPr lang="pl-PL"/>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95288" y="404813"/>
            <a:ext cx="236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800"/>
              <a:t>Territorial Branches</a:t>
            </a:r>
          </a:p>
        </p:txBody>
      </p:sp>
      <p:sp>
        <p:nvSpPr>
          <p:cNvPr id="21507" name="Text Box 5"/>
          <p:cNvSpPr txBox="1">
            <a:spLocks noChangeArrowheads="1"/>
          </p:cNvSpPr>
          <p:nvPr/>
        </p:nvSpPr>
        <p:spPr bwMode="auto">
          <a:xfrm>
            <a:off x="395288" y="846138"/>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r>
              <a:rPr lang="en-US" sz="1000" b="0"/>
              <a:t>The Academy has 7 Territorial Branches, in: </a:t>
            </a:r>
          </a:p>
          <a:p>
            <a:r>
              <a:rPr lang="en-US" sz="1000" b="0"/>
              <a:t>Gdańsk, Katowice, Kraków, Lublin, Łódź, Poznań, and Wrocław. </a:t>
            </a:r>
          </a:p>
          <a:p>
            <a:r>
              <a:rPr lang="en-US" sz="1000" b="0"/>
              <a:t>Their role involves the following, in particular: </a:t>
            </a:r>
          </a:p>
          <a:p>
            <a:r>
              <a:rPr lang="en-US" sz="1000" b="0"/>
              <a:t>1) integrating research life and collaborating with all the research institutions within a given region of the country; </a:t>
            </a:r>
          </a:p>
          <a:p>
            <a:r>
              <a:rPr lang="en-US" sz="1000" b="0"/>
              <a:t>2) working with local governmental bodies and regional state administration bodies, particularly in terms of drawing up expert evaluations for use by these bodies; </a:t>
            </a:r>
          </a:p>
          <a:p>
            <a:r>
              <a:rPr lang="en-US" sz="1000" b="0"/>
              <a:t>3) initiating and engaging in international research cooperation with regions of EU member states and other countries neighboring on the Republic of Poland.</a:t>
            </a:r>
          </a:p>
          <a:p>
            <a:endParaRPr lang="pl-PL" sz="1000" b="0"/>
          </a:p>
        </p:txBody>
      </p:sp>
      <p:pic>
        <p:nvPicPr>
          <p:cNvPr id="21508" name="Picture 7" descr="o_w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492375"/>
            <a:ext cx="12715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1474788" y="3865563"/>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Wrocław </a:t>
            </a:r>
          </a:p>
        </p:txBody>
      </p:sp>
      <p:pic>
        <p:nvPicPr>
          <p:cNvPr id="21510" name="Picture 9" descr="o_k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4288" y="2492375"/>
            <a:ext cx="12874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0"/>
          <p:cNvSpPr txBox="1">
            <a:spLocks noChangeArrowheads="1"/>
          </p:cNvSpPr>
          <p:nvPr/>
        </p:nvSpPr>
        <p:spPr bwMode="auto">
          <a:xfrm>
            <a:off x="3803650" y="3838575"/>
            <a:ext cx="73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Kraków </a:t>
            </a:r>
          </a:p>
        </p:txBody>
      </p:sp>
      <p:pic>
        <p:nvPicPr>
          <p:cNvPr id="21512" name="Picture 11" descr="HPIM035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6900" y="2492375"/>
            <a:ext cx="12827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2"/>
          <p:cNvSpPr txBox="1">
            <a:spLocks noChangeArrowheads="1"/>
          </p:cNvSpPr>
          <p:nvPr/>
        </p:nvSpPr>
        <p:spPr bwMode="auto">
          <a:xfrm>
            <a:off x="8170863" y="3787775"/>
            <a:ext cx="71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Gdańsk</a:t>
            </a:r>
          </a:p>
        </p:txBody>
      </p:sp>
      <p:pic>
        <p:nvPicPr>
          <p:cNvPr id="21514" name="Picture 13" descr="siedziba Oddziału PAN w Łodzi, przy u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2492375"/>
            <a:ext cx="12192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5" descr="IChB_O_Pz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6475" y="4995863"/>
            <a:ext cx="24225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6"/>
          <p:cNvSpPr txBox="1">
            <a:spLocks noChangeArrowheads="1"/>
          </p:cNvSpPr>
          <p:nvPr/>
        </p:nvSpPr>
        <p:spPr bwMode="auto">
          <a:xfrm>
            <a:off x="3381375" y="6356350"/>
            <a:ext cx="703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Poznań</a:t>
            </a:r>
          </a:p>
        </p:txBody>
      </p:sp>
      <p:sp>
        <p:nvSpPr>
          <p:cNvPr id="21517" name="Text Box 18"/>
          <p:cNvSpPr txBox="1">
            <a:spLocks noChangeArrowheads="1"/>
          </p:cNvSpPr>
          <p:nvPr/>
        </p:nvSpPr>
        <p:spPr bwMode="auto">
          <a:xfrm>
            <a:off x="6010275" y="3838575"/>
            <a:ext cx="515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Łódź</a:t>
            </a:r>
          </a:p>
        </p:txBody>
      </p:sp>
      <p:sp>
        <p:nvSpPr>
          <p:cNvPr id="21518" name="Text Box 16"/>
          <p:cNvSpPr txBox="1">
            <a:spLocks noChangeArrowheads="1"/>
          </p:cNvSpPr>
          <p:nvPr/>
        </p:nvSpPr>
        <p:spPr bwMode="auto">
          <a:xfrm>
            <a:off x="7342188" y="6356350"/>
            <a:ext cx="592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pl-PL" sz="1200" b="0"/>
              <a:t>Lublin</a:t>
            </a:r>
          </a:p>
        </p:txBody>
      </p:sp>
      <p:pic>
        <p:nvPicPr>
          <p:cNvPr id="21519" name="Picture 19" descr="Fot"/>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5075238" y="5013325"/>
            <a:ext cx="232886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numeru slajdu 1"/>
          <p:cNvSpPr>
            <a:spLocks noGrp="1"/>
          </p:cNvSpPr>
          <p:nvPr>
            <p:ph type="sldNum" sz="quarter" idx="12"/>
          </p:nvPr>
        </p:nvSpPr>
        <p:spPr/>
        <p:txBody>
          <a:bodyPr/>
          <a:lstStyle/>
          <a:p>
            <a:pPr>
              <a:defRPr/>
            </a:pPr>
            <a:fld id="{51010102-E6C8-4E2E-9667-6A22DAD53B38}" type="slidenum">
              <a:rPr lang="pl-PL" smtClean="0"/>
              <a:pPr>
                <a:defRPr/>
              </a:pPr>
              <a:t>8</a:t>
            </a:fld>
            <a:endParaRPr lang="pl-PL"/>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20650"/>
            <a:ext cx="882015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971550" y="1771650"/>
            <a:ext cx="75612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800">
                <a:solidFill>
                  <a:srgbClr val="000000"/>
                </a:solidFill>
              </a:rPr>
              <a:t>The international cooperation efforts </a:t>
            </a:r>
            <a:endParaRPr lang="pl-PL" sz="1800">
              <a:solidFill>
                <a:srgbClr val="000000"/>
              </a:solidFill>
            </a:endParaRPr>
          </a:p>
          <a:p>
            <a:r>
              <a:rPr lang="en-US" sz="1800">
                <a:solidFill>
                  <a:srgbClr val="000000"/>
                </a:solidFill>
              </a:rPr>
              <a:t>of the </a:t>
            </a:r>
            <a:r>
              <a:rPr lang="pl-PL" sz="1800">
                <a:solidFill>
                  <a:srgbClr val="000000"/>
                </a:solidFill>
              </a:rPr>
              <a:t>Polish Academy of Sciences </a:t>
            </a:r>
            <a:r>
              <a:rPr lang="en-US" sz="1800">
                <a:solidFill>
                  <a:srgbClr val="000000"/>
                </a:solidFill>
              </a:rPr>
              <a:t>are based on:</a:t>
            </a:r>
            <a:endParaRPr lang="pl-PL" sz="1800">
              <a:solidFill>
                <a:srgbClr val="000000"/>
              </a:solidFill>
            </a:endParaRPr>
          </a:p>
        </p:txBody>
      </p:sp>
      <p:sp>
        <p:nvSpPr>
          <p:cNvPr id="2" name="Rectangle 5"/>
          <p:cNvSpPr>
            <a:spLocks noChangeArrowheads="1"/>
          </p:cNvSpPr>
          <p:nvPr/>
        </p:nvSpPr>
        <p:spPr bwMode="auto">
          <a:xfrm>
            <a:off x="898525" y="3127375"/>
            <a:ext cx="72024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7">
              <a:spcBef>
                <a:spcPct val="20000"/>
              </a:spcBef>
              <a:buClr>
                <a:srgbClr val="EEECE1"/>
              </a:buClr>
              <a:buSzPct val="75000"/>
              <a:defRPr/>
            </a:pPr>
            <a:r>
              <a:rPr lang="en-US" b="0" dirty="0">
                <a:solidFill>
                  <a:prstClr val="black"/>
                </a:solidFill>
              </a:rPr>
              <a:t>7</a:t>
            </a:r>
            <a:r>
              <a:rPr lang="pl-PL" b="0" dirty="0">
                <a:solidFill>
                  <a:prstClr val="black"/>
                </a:solidFill>
              </a:rPr>
              <a:t>9</a:t>
            </a:r>
            <a:r>
              <a:rPr lang="en-US" b="0" dirty="0">
                <a:solidFill>
                  <a:prstClr val="black"/>
                </a:solidFill>
              </a:rPr>
              <a:t> bilateral agreements with foreign academies </a:t>
            </a:r>
            <a:r>
              <a:rPr lang="pl-PL" b="0" dirty="0">
                <a:solidFill>
                  <a:prstClr val="black"/>
                </a:solidFill>
              </a:rPr>
              <a:t/>
            </a:r>
            <a:br>
              <a:rPr lang="pl-PL" b="0" dirty="0">
                <a:solidFill>
                  <a:prstClr val="black"/>
                </a:solidFill>
              </a:rPr>
            </a:br>
            <a:r>
              <a:rPr lang="en-US" b="0" dirty="0">
                <a:solidFill>
                  <a:prstClr val="black"/>
                </a:solidFill>
              </a:rPr>
              <a:t>and research organizations in 45 countries</a:t>
            </a:r>
            <a:endParaRPr lang="pl-PL" b="0" dirty="0">
              <a:solidFill>
                <a:prstClr val="black"/>
              </a:solidFill>
            </a:endParaRPr>
          </a:p>
          <a:p>
            <a:pPr marL="450850" indent="-271463">
              <a:spcBef>
                <a:spcPct val="20000"/>
              </a:spcBef>
              <a:buClr>
                <a:srgbClr val="EEECE1"/>
              </a:buClr>
              <a:buSzPct val="75000"/>
              <a:buFont typeface="Wingdings" pitchFamily="2" charset="2"/>
              <a:buNone/>
              <a:defRPr/>
            </a:pPr>
            <a:endParaRPr lang="pl-PL" sz="900" b="0" dirty="0">
              <a:solidFill>
                <a:prstClr val="black"/>
              </a:solidFill>
            </a:endParaRPr>
          </a:p>
          <a:p>
            <a:pPr marL="179387">
              <a:spcBef>
                <a:spcPct val="20000"/>
              </a:spcBef>
              <a:buClr>
                <a:srgbClr val="EEECE1"/>
              </a:buClr>
              <a:buSzPct val="75000"/>
              <a:defRPr/>
            </a:pPr>
            <a:r>
              <a:rPr lang="en-US" b="0" dirty="0">
                <a:solidFill>
                  <a:prstClr val="black"/>
                </a:solidFill>
              </a:rPr>
              <a:t>membership in approx. </a:t>
            </a:r>
            <a:r>
              <a:rPr lang="pl-PL" b="0" dirty="0">
                <a:solidFill>
                  <a:prstClr val="black"/>
                </a:solidFill>
              </a:rPr>
              <a:t>100</a:t>
            </a:r>
            <a:r>
              <a:rPr lang="en-US" b="0" dirty="0">
                <a:solidFill>
                  <a:prstClr val="black"/>
                </a:solidFill>
              </a:rPr>
              <a:t> international research organizations</a:t>
            </a:r>
            <a:endParaRPr lang="pl-PL" b="0" dirty="0">
              <a:solidFill>
                <a:prstClr val="black"/>
              </a:solidFill>
            </a:endParaRPr>
          </a:p>
          <a:p>
            <a:pPr marL="179387">
              <a:spcBef>
                <a:spcPct val="20000"/>
              </a:spcBef>
              <a:buClr>
                <a:srgbClr val="EEECE1"/>
              </a:buClr>
              <a:buSzPct val="75000"/>
              <a:defRPr/>
            </a:pPr>
            <a:endParaRPr lang="pl-PL" b="0" dirty="0">
              <a:solidFill>
                <a:prstClr val="black"/>
              </a:solidFill>
            </a:endParaRPr>
          </a:p>
          <a:p>
            <a:pPr marL="179387">
              <a:spcBef>
                <a:spcPct val="20000"/>
              </a:spcBef>
              <a:buClr>
                <a:srgbClr val="EEECE1"/>
              </a:buClr>
              <a:buSzPct val="75000"/>
              <a:defRPr/>
            </a:pPr>
            <a:r>
              <a:rPr lang="en-US" b="0" dirty="0">
                <a:solidFill>
                  <a:prstClr val="black"/>
                </a:solidFill>
              </a:rPr>
              <a:t>direct cooperative ties between Polish research units and foreign partners</a:t>
            </a:r>
            <a:endParaRPr lang="pl-PL" b="0" dirty="0">
              <a:solidFill>
                <a:prstClr val="black"/>
              </a:solidFill>
            </a:endParaRPr>
          </a:p>
        </p:txBody>
      </p:sp>
      <p:sp>
        <p:nvSpPr>
          <p:cNvPr id="4" name="Symbol zastępczy numeru slajdu 3"/>
          <p:cNvSpPr>
            <a:spLocks noGrp="1"/>
          </p:cNvSpPr>
          <p:nvPr>
            <p:ph type="sldNum" sz="quarter" idx="12"/>
          </p:nvPr>
        </p:nvSpPr>
        <p:spPr/>
        <p:txBody>
          <a:bodyPr/>
          <a:lstStyle/>
          <a:p>
            <a:pPr>
              <a:defRPr/>
            </a:pPr>
            <a:fld id="{925C6A9A-9CCF-48E1-A7F9-AA57D7CF3544}" type="slidenum">
              <a:rPr lang="pl-PL" smtClean="0"/>
              <a:pPr>
                <a:defRPr/>
              </a:pPr>
              <a:t>9</a:t>
            </a:fld>
            <a:endParaRPr lang="pl-PL"/>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4781</TotalTime>
  <Words>1616</Words>
  <Application>Microsoft Office PowerPoint</Application>
  <PresentationFormat>Diavetítés a képernyőre (4:3 oldalarány)</PresentationFormat>
  <Paragraphs>189</Paragraphs>
  <Slides>22</Slides>
  <Notes>1</Notes>
  <HiddenSlides>0</HiddenSlides>
  <MMClips>0</MMClips>
  <ScaleCrop>false</ScaleCrop>
  <HeadingPairs>
    <vt:vector size="6" baseType="variant">
      <vt:variant>
        <vt:lpstr>Használt betűtípusok</vt:lpstr>
      </vt:variant>
      <vt:variant>
        <vt:i4>3</vt:i4>
      </vt:variant>
      <vt:variant>
        <vt:lpstr>Téma</vt:lpstr>
      </vt:variant>
      <vt:variant>
        <vt:i4>2</vt:i4>
      </vt:variant>
      <vt:variant>
        <vt:lpstr>Diacímek</vt:lpstr>
      </vt:variant>
      <vt:variant>
        <vt:i4>22</vt:i4>
      </vt:variant>
    </vt:vector>
  </HeadingPairs>
  <TitlesOfParts>
    <vt:vector size="27" baseType="lpstr">
      <vt:lpstr>Arial</vt:lpstr>
      <vt:lpstr>Calibri</vt:lpstr>
      <vt:lpstr>Wingdings</vt:lpstr>
      <vt:lpstr>Motyw pakietu Office</vt:lpstr>
      <vt:lpstr>1_Motyw pakietu Office</vt:lpstr>
      <vt:lpstr>PowerPoint bemutató</vt:lpstr>
      <vt:lpstr>PowerPoint bemutató</vt:lpstr>
      <vt:lpstr>PowerPoint bemutató</vt:lpstr>
      <vt:lpstr>Expert evaluations and opinions issued by the PAS</vt:lpstr>
      <vt:lpstr>PowerPoint bemutató</vt:lpstr>
      <vt:lpstr>PowerPoint bemutató</vt:lpstr>
      <vt:lpstr>PowerPoint bemutató</vt:lpstr>
      <vt:lpstr>PowerPoint bemutató</vt:lpstr>
      <vt:lpstr>PowerPoint bemutató</vt:lpstr>
      <vt:lpstr>PowerPoint bemutató</vt:lpstr>
      <vt:lpstr>Structure of the Polish Academy of Sciences  after the adoption of the reform of science sector</vt:lpstr>
      <vt:lpstr>PowerPoint bemutató</vt:lpstr>
      <vt:lpstr> Structure </vt:lpstr>
      <vt:lpstr>Councils of divisions provosts </vt:lpstr>
      <vt:lpstr> The tasks of the councils of provosts include, among others: </vt:lpstr>
      <vt:lpstr>Scientific, task force and national committees </vt:lpstr>
      <vt:lpstr>The Committee for Ethics in Science</vt:lpstr>
      <vt:lpstr>Tasks of the Committee include, among others:</vt:lpstr>
      <vt:lpstr>THE ACADEMY OF YOUNG SCIENTISTS</vt:lpstr>
      <vt:lpstr>Self-government of PhD students</vt:lpstr>
      <vt:lpstr>PhD students of the Academy set up their own self-government with the following objectives: </vt:lpstr>
      <vt:lpstr>PowerPoint bemutató</vt:lpstr>
    </vt:vector>
  </TitlesOfParts>
  <Company>Kancelaria 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Márton Krisztián</cp:lastModifiedBy>
  <cp:revision>398</cp:revision>
  <cp:lastPrinted>2011-06-20T13:51:10Z</cp:lastPrinted>
  <dcterms:created xsi:type="dcterms:W3CDTF">2009-03-23T10:16:01Z</dcterms:created>
  <dcterms:modified xsi:type="dcterms:W3CDTF">2012-10-29T09:57:29Z</dcterms:modified>
</cp:coreProperties>
</file>