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5" r:id="rId2"/>
    <p:sldId id="259" r:id="rId3"/>
    <p:sldId id="266" r:id="rId4"/>
    <p:sldId id="267" r:id="rId5"/>
    <p:sldId id="285" r:id="rId6"/>
    <p:sldId id="268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5449B-8DF6-48FB-86A8-5BD0AE852832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6A0B4-3ACC-4711-B396-328911DC7D9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3E4F-06B8-46D6-A185-123BE78609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1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F730-700F-4BB6-A871-0BF616A7342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8FBC-F139-4CF3-BE8C-D2F0E4532A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F730-700F-4BB6-A871-0BF616A7342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8FBC-F139-4CF3-BE8C-D2F0E4532A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F730-700F-4BB6-A871-0BF616A7342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8FBC-F139-4CF3-BE8C-D2F0E4532A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F730-700F-4BB6-A871-0BF616A7342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8FBC-F139-4CF3-BE8C-D2F0E4532A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F730-700F-4BB6-A871-0BF616A7342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8FBC-F139-4CF3-BE8C-D2F0E4532A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F730-700F-4BB6-A871-0BF616A7342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8FBC-F139-4CF3-BE8C-D2F0E4532A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F730-700F-4BB6-A871-0BF616A7342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8FBC-F139-4CF3-BE8C-D2F0E4532A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F730-700F-4BB6-A871-0BF616A7342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8FBC-F139-4CF3-BE8C-D2F0E4532A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F730-700F-4BB6-A871-0BF616A7342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8FBC-F139-4CF3-BE8C-D2F0E4532A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F730-700F-4BB6-A871-0BF616A7342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8FBC-F139-4CF3-BE8C-D2F0E4532A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F730-700F-4BB6-A871-0BF616A7342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8FBC-F139-4CF3-BE8C-D2F0E4532A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0F730-700F-4BB6-A871-0BF616A7342E}" type="datetimeFigureOut">
              <a:rPr lang="cs-CZ" smtClean="0"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38FBC-F139-4CF3-BE8C-D2F0E4532AB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431" y="1122028"/>
            <a:ext cx="7050023" cy="48009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4696" y="50808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Myš domácí jak ji neznáte – </a:t>
            </a:r>
            <a:br>
              <a:rPr lang="cs-CZ" b="1" dirty="0" smtClean="0"/>
            </a:br>
            <a:r>
              <a:rPr lang="cs-CZ" sz="4000" b="1" i="1" dirty="0" smtClean="0"/>
              <a:t>aneb </a:t>
            </a:r>
            <a:r>
              <a:rPr lang="cs-CZ" sz="4000" b="1" i="1" dirty="0"/>
              <a:t>nahlédnutí do kuchyně evoluce: teorie vzniku </a:t>
            </a:r>
            <a:r>
              <a:rPr lang="cs-CZ" sz="4000" b="1" i="1" dirty="0" smtClean="0"/>
              <a:t>druhů</a:t>
            </a:r>
            <a:br>
              <a:rPr lang="cs-CZ" sz="4000" b="1" i="1" dirty="0" smtClean="0"/>
            </a:br>
            <a:r>
              <a:rPr lang="cs-CZ" sz="4000" b="1" i="1" dirty="0" smtClean="0">
                <a:solidFill>
                  <a:srgbClr val="FF0000"/>
                </a:solidFill>
              </a:rPr>
              <a:t>KVÍZ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85764" y="5046720"/>
            <a:ext cx="6400800" cy="175260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Mgr. Iva Martincová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UBO AVČR </a:t>
            </a:r>
            <a:r>
              <a:rPr lang="cs-CZ" sz="2400" dirty="0" err="1" smtClean="0">
                <a:solidFill>
                  <a:schemeClr val="tx1"/>
                </a:solidFill>
              </a:rPr>
              <a:t>v.v.i</a:t>
            </a:r>
            <a:r>
              <a:rPr lang="cs-CZ" sz="2400" dirty="0" smtClean="0">
                <a:solidFill>
                  <a:schemeClr val="tx1"/>
                </a:solidFill>
              </a:rPr>
              <a:t>. Studenec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Masarykova univerzita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637618"/>
            <a:ext cx="1905000" cy="1905000"/>
          </a:xfrm>
          <a:prstGeom prst="rect">
            <a:avLst/>
          </a:prstGeom>
        </p:spPr>
      </p:pic>
      <p:pic>
        <p:nvPicPr>
          <p:cNvPr id="5" name="Picture 4" descr="5;slozka=150283;inline=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768" y="4709762"/>
            <a:ext cx="1451992" cy="188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0" name="Obrázok 27" descr="logoa.cs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0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7757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4000" b="1" dirty="0" smtClean="0"/>
              <a:t>5. </a:t>
            </a:r>
            <a:r>
              <a:rPr lang="cs-CZ" sz="4000" b="1" dirty="0" err="1" smtClean="0"/>
              <a:t>J.G.Mendel</a:t>
            </a:r>
            <a:endParaRPr lang="cs-CZ" sz="4000" b="1" dirty="0" smtClean="0"/>
          </a:p>
          <a:p>
            <a:r>
              <a:rPr lang="cs-CZ" dirty="0"/>
              <a:t>A</a:t>
            </a:r>
            <a:r>
              <a:rPr lang="cs-CZ" dirty="0" smtClean="0"/>
              <a:t>)</a:t>
            </a:r>
            <a:r>
              <a:rPr lang="cs-CZ" dirty="0" smtClean="0"/>
              <a:t> český řeholník, na základě pokusů s křížením rostlin popsal základy dědičnosti</a:t>
            </a:r>
          </a:p>
          <a:p>
            <a:r>
              <a:rPr lang="cs-CZ" dirty="0" smtClean="0"/>
              <a:t>B) </a:t>
            </a:r>
            <a:r>
              <a:rPr lang="cs-CZ" dirty="0" smtClean="0"/>
              <a:t>britský řeholník, na lodi </a:t>
            </a:r>
            <a:r>
              <a:rPr lang="cs-CZ" dirty="0" err="1" smtClean="0"/>
              <a:t>Beagle</a:t>
            </a:r>
            <a:r>
              <a:rPr lang="cs-CZ" dirty="0" smtClean="0"/>
              <a:t> putoval okolo J. Ameriky a pozorováním pěnkav popsal zákony genetiky</a:t>
            </a:r>
            <a:endParaRPr lang="cs-CZ" dirty="0" smtClean="0"/>
          </a:p>
          <a:p>
            <a:r>
              <a:rPr lang="cs-CZ" dirty="0" smtClean="0"/>
              <a:t>C) </a:t>
            </a:r>
            <a:r>
              <a:rPr lang="cs-CZ" dirty="0" smtClean="0"/>
              <a:t>český řeholník, v klášteře na Starém Brně křížil hrách a popsal teorii vzniku druhů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4000" b="1" dirty="0" smtClean="0"/>
              <a:t>5. </a:t>
            </a:r>
            <a:r>
              <a:rPr lang="cs-CZ" sz="4000" b="1" dirty="0" err="1" smtClean="0"/>
              <a:t>J.G.Mendel</a:t>
            </a:r>
            <a:endParaRPr lang="cs-CZ" sz="4000" b="1" dirty="0" smtClean="0"/>
          </a:p>
          <a:p>
            <a:r>
              <a:rPr lang="cs-CZ" dirty="0"/>
              <a:t>A</a:t>
            </a:r>
            <a:r>
              <a:rPr lang="cs-CZ" dirty="0" smtClean="0"/>
              <a:t>)</a:t>
            </a:r>
            <a:r>
              <a:rPr lang="cs-CZ" dirty="0" smtClean="0"/>
              <a:t> český řeholník, na základě pokusů s křížením rostlin popsal základy dědičnosti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B) 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britský řeholník, na lodi </a:t>
            </a:r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</a:rPr>
              <a:t>Beagle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 putoval okolo J. Ameriky a pozorováním pěnkav popsal zákony genetiky</a:t>
            </a:r>
            <a:endParaRPr lang="cs-CZ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C) 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český řeholník, v klášteře na Starém Brně křížil hrách a popsal teorii vzniku druhů</a:t>
            </a:r>
            <a:endParaRPr lang="cs-CZ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b="1" dirty="0" smtClean="0"/>
              <a:t>6. </a:t>
            </a:r>
            <a:r>
              <a:rPr lang="cs-CZ" sz="4000" b="1" dirty="0" err="1" smtClean="0"/>
              <a:t>Prezygotické</a:t>
            </a:r>
            <a:r>
              <a:rPr lang="cs-CZ" sz="4000" b="1" dirty="0" smtClean="0"/>
              <a:t> bariéry jsou:</a:t>
            </a:r>
          </a:p>
          <a:p>
            <a:r>
              <a:rPr lang="cs-CZ" dirty="0"/>
              <a:t>A</a:t>
            </a:r>
            <a:r>
              <a:rPr lang="cs-CZ" dirty="0" smtClean="0"/>
              <a:t>)</a:t>
            </a:r>
            <a:r>
              <a:rPr lang="cs-CZ" dirty="0" smtClean="0"/>
              <a:t> rozpoznávání na základě odlišných ptačích zpěvů</a:t>
            </a:r>
          </a:p>
          <a:p>
            <a:r>
              <a:rPr lang="cs-CZ" dirty="0" smtClean="0"/>
              <a:t>B) </a:t>
            </a:r>
            <a:r>
              <a:rPr lang="cs-CZ" dirty="0" smtClean="0"/>
              <a:t>odlišné načasování doby reprodukce</a:t>
            </a:r>
            <a:endParaRPr lang="cs-CZ" dirty="0" smtClean="0"/>
          </a:p>
          <a:p>
            <a:r>
              <a:rPr lang="cs-CZ" dirty="0" smtClean="0"/>
              <a:t>C) </a:t>
            </a:r>
            <a:r>
              <a:rPr lang="cs-CZ" dirty="0" smtClean="0"/>
              <a:t>snížená životaschopnost hybridů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b="1" dirty="0" smtClean="0"/>
              <a:t>6. </a:t>
            </a:r>
            <a:r>
              <a:rPr lang="cs-CZ" sz="4000" b="1" dirty="0" err="1" smtClean="0"/>
              <a:t>Prezygotické</a:t>
            </a:r>
            <a:r>
              <a:rPr lang="cs-CZ" sz="4000" b="1" dirty="0" smtClean="0"/>
              <a:t> bariéry jsou:</a:t>
            </a:r>
          </a:p>
          <a:p>
            <a:r>
              <a:rPr lang="cs-CZ" dirty="0"/>
              <a:t>A</a:t>
            </a:r>
            <a:r>
              <a:rPr lang="cs-CZ" dirty="0" smtClean="0"/>
              <a:t>)</a:t>
            </a:r>
            <a:r>
              <a:rPr lang="cs-CZ" dirty="0" smtClean="0"/>
              <a:t> rozpoznávání na základě odlišných ptačích zpěvů</a:t>
            </a:r>
          </a:p>
          <a:p>
            <a:r>
              <a:rPr lang="cs-CZ" dirty="0" smtClean="0"/>
              <a:t>B) </a:t>
            </a:r>
            <a:r>
              <a:rPr lang="cs-CZ" dirty="0" smtClean="0"/>
              <a:t>odlišné načasování doby reprodukce</a:t>
            </a:r>
            <a:endParaRPr lang="cs-CZ" dirty="0" smtClean="0"/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C) 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snížená životaschopnost hybridů</a:t>
            </a:r>
            <a:endParaRPr lang="cs-CZ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b="1" dirty="0" smtClean="0"/>
              <a:t>7. </a:t>
            </a:r>
            <a:r>
              <a:rPr lang="cs-CZ" sz="4000" b="1" dirty="0" err="1" smtClean="0"/>
              <a:t>Postzygotické</a:t>
            </a:r>
            <a:r>
              <a:rPr lang="cs-CZ" sz="4000" b="1" dirty="0" smtClean="0"/>
              <a:t> bariéry jsou:</a:t>
            </a:r>
          </a:p>
          <a:p>
            <a:r>
              <a:rPr lang="cs-CZ" dirty="0" smtClean="0"/>
              <a:t>A)</a:t>
            </a:r>
            <a:r>
              <a:rPr lang="cs-CZ" dirty="0" smtClean="0"/>
              <a:t> pohoří a řeky, pro druh nepřekonatelné</a:t>
            </a:r>
          </a:p>
          <a:p>
            <a:r>
              <a:rPr lang="cs-CZ" dirty="0" smtClean="0"/>
              <a:t>B) sterilita</a:t>
            </a:r>
          </a:p>
          <a:p>
            <a:r>
              <a:rPr lang="cs-CZ" dirty="0" smtClean="0"/>
              <a:t>C) pohlavní buňky nemohou splynout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b="1" dirty="0" smtClean="0"/>
              <a:t>7. </a:t>
            </a:r>
            <a:r>
              <a:rPr lang="cs-CZ" sz="4000" b="1" dirty="0" err="1" smtClean="0"/>
              <a:t>Postzygotické</a:t>
            </a:r>
            <a:r>
              <a:rPr lang="cs-CZ" sz="4000" b="1" dirty="0" smtClean="0"/>
              <a:t> bariéry jsou: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A)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 pohoří a řeky, pro druh nepřekonatelné</a:t>
            </a:r>
          </a:p>
          <a:p>
            <a:r>
              <a:rPr lang="cs-CZ" dirty="0" smtClean="0"/>
              <a:t>B) sterilita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C) pohlavní buňky nemohou splynout</a:t>
            </a:r>
            <a:endParaRPr lang="cs-CZ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b="1" dirty="0" smtClean="0"/>
              <a:t>8. </a:t>
            </a:r>
            <a:r>
              <a:rPr lang="cs-CZ" sz="4000" b="1" dirty="0" err="1" smtClean="0"/>
              <a:t>Liger</a:t>
            </a:r>
            <a:r>
              <a:rPr lang="cs-CZ" sz="4000" b="1" dirty="0" smtClean="0"/>
              <a:t> je:</a:t>
            </a:r>
          </a:p>
          <a:p>
            <a:r>
              <a:rPr lang="cs-CZ" dirty="0" smtClean="0"/>
              <a:t>A)</a:t>
            </a:r>
            <a:r>
              <a:rPr lang="cs-CZ" dirty="0" smtClean="0"/>
              <a:t> vlákno DNA</a:t>
            </a:r>
          </a:p>
          <a:p>
            <a:r>
              <a:rPr lang="cs-CZ" dirty="0" smtClean="0"/>
              <a:t>B) sterilní kříženec lva a tygra</a:t>
            </a:r>
          </a:p>
          <a:p>
            <a:r>
              <a:rPr lang="cs-CZ" dirty="0" smtClean="0"/>
              <a:t>C) sterilní kříženec koně a osla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b="1" dirty="0" smtClean="0"/>
              <a:t>8. </a:t>
            </a:r>
            <a:r>
              <a:rPr lang="cs-CZ" sz="4000" b="1" dirty="0" err="1" smtClean="0"/>
              <a:t>Liger</a:t>
            </a:r>
            <a:r>
              <a:rPr lang="cs-CZ" sz="4000" b="1" dirty="0" smtClean="0"/>
              <a:t> je: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A)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 vlákno DNA</a:t>
            </a:r>
          </a:p>
          <a:p>
            <a:r>
              <a:rPr lang="cs-CZ" dirty="0" smtClean="0"/>
              <a:t>B) sterilní kříženec lva a tygra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C) sterilní kříženec koně a osla</a:t>
            </a:r>
            <a:endParaRPr lang="cs-CZ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b="1" dirty="0" smtClean="0"/>
              <a:t>9. Myš je mezi savci:</a:t>
            </a:r>
          </a:p>
          <a:p>
            <a:r>
              <a:rPr lang="cs-CZ" dirty="0" smtClean="0"/>
              <a:t>A)</a:t>
            </a:r>
            <a:r>
              <a:rPr lang="cs-CZ" dirty="0" smtClean="0"/>
              <a:t> r-stratég – má relativně dlouhou dobu březosti a málo mláďat</a:t>
            </a:r>
          </a:p>
          <a:p>
            <a:r>
              <a:rPr lang="cs-CZ" dirty="0" smtClean="0"/>
              <a:t>B) k</a:t>
            </a:r>
            <a:r>
              <a:rPr lang="cs-CZ" dirty="0" smtClean="0"/>
              <a:t>-stratég – má relativně dlouhou dobu březosti a málo mláďat</a:t>
            </a:r>
            <a:endParaRPr lang="cs-CZ" dirty="0" smtClean="0"/>
          </a:p>
          <a:p>
            <a:r>
              <a:rPr lang="cs-CZ" dirty="0" smtClean="0"/>
              <a:t>C) </a:t>
            </a:r>
            <a:r>
              <a:rPr lang="cs-CZ" dirty="0" smtClean="0"/>
              <a:t>r-stratég – má relativně krátkou dobu březosti a hodně mláďat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b="1" dirty="0" smtClean="0"/>
              <a:t>9. Myš je mezi savci: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A)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 r-stratég – má relativně dlouhou dobu březosti a málo mláďat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B) k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-stratég – má relativně dlouhou dobu březosti a málo mláďat</a:t>
            </a:r>
            <a:endParaRPr lang="cs-CZ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cs-CZ" dirty="0" smtClean="0"/>
              <a:t>C) </a:t>
            </a:r>
            <a:r>
              <a:rPr lang="cs-CZ" dirty="0" smtClean="0"/>
              <a:t>r-stratég – má relativně krátkou dobu březosti a hodně mláďat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8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/>
          <a:lstStyle/>
          <a:p>
            <a:pPr>
              <a:buNone/>
            </a:pPr>
            <a:r>
              <a:rPr lang="cs-CZ" sz="4000" b="1" dirty="0" smtClean="0"/>
              <a:t>1. CO JE TO EVOLUCE?</a:t>
            </a:r>
          </a:p>
          <a:p>
            <a:r>
              <a:rPr lang="cs-CZ" dirty="0"/>
              <a:t>A</a:t>
            </a:r>
            <a:r>
              <a:rPr lang="cs-CZ" dirty="0" smtClean="0"/>
              <a:t>) </a:t>
            </a:r>
            <a:r>
              <a:rPr lang="cs-CZ" dirty="0" smtClean="0"/>
              <a:t>postupný vývoj a proměna života na zemi</a:t>
            </a:r>
          </a:p>
          <a:p>
            <a:r>
              <a:rPr lang="cs-CZ" dirty="0" smtClean="0"/>
              <a:t>B) postupný vývoj člověka z opice</a:t>
            </a:r>
          </a:p>
          <a:p>
            <a:r>
              <a:rPr lang="cs-CZ" dirty="0" smtClean="0"/>
              <a:t>C) postupný vývoj jedince od novorozeně po dospělce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b="1" dirty="0" smtClean="0"/>
              <a:t>10. Myš domácí:</a:t>
            </a:r>
          </a:p>
          <a:p>
            <a:r>
              <a:rPr lang="cs-CZ" dirty="0" smtClean="0"/>
              <a:t>A)</a:t>
            </a:r>
            <a:r>
              <a:rPr lang="cs-CZ" dirty="0" smtClean="0"/>
              <a:t> pochází z Egypta a proto je kočka v Egyptě posvátné zvíře</a:t>
            </a:r>
          </a:p>
          <a:p>
            <a:r>
              <a:rPr lang="cs-CZ" dirty="0" smtClean="0"/>
              <a:t>B) pochází z Asie a postupně osídlila celý svět</a:t>
            </a:r>
          </a:p>
          <a:p>
            <a:r>
              <a:rPr lang="cs-CZ" dirty="0" smtClean="0"/>
              <a:t>C) </a:t>
            </a:r>
            <a:r>
              <a:rPr lang="cs-CZ" dirty="0" smtClean="0"/>
              <a:t>pochází z Evropy, do ostatních Ameriky a Austrálie se dostala před oddělením kontinentů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b="1" dirty="0" smtClean="0"/>
              <a:t>10. Myš domácí: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A)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 pochází z Egypta a proto je kočka v Egyptě posvátné zvíře</a:t>
            </a:r>
          </a:p>
          <a:p>
            <a:r>
              <a:rPr lang="cs-CZ" dirty="0" smtClean="0"/>
              <a:t>B) pochází z Asie a postupně s člověkem osídlila celý svět</a:t>
            </a:r>
          </a:p>
          <a:p>
            <a:r>
              <a:rPr lang="cs-CZ" dirty="0" smtClean="0"/>
              <a:t>C) 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pochází z Evropy, do ostatních Ameriky a Austrálie se dostala před oddělením kontinentů </a:t>
            </a:r>
            <a:endParaRPr lang="cs-CZ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b="1" dirty="0" smtClean="0"/>
              <a:t>V Evropě se kříží:</a:t>
            </a:r>
          </a:p>
          <a:p>
            <a:r>
              <a:rPr lang="cs-CZ" dirty="0" smtClean="0"/>
              <a:t>A)</a:t>
            </a:r>
            <a:r>
              <a:rPr lang="cs-CZ" dirty="0" smtClean="0"/>
              <a:t> dva poddruhy myší domácích</a:t>
            </a:r>
          </a:p>
          <a:p>
            <a:r>
              <a:rPr lang="cs-CZ" dirty="0" smtClean="0"/>
              <a:t>B) myš domácí s potkanem obecných</a:t>
            </a:r>
          </a:p>
          <a:p>
            <a:r>
              <a:rPr lang="cs-CZ" dirty="0" smtClean="0"/>
              <a:t>C) </a:t>
            </a:r>
            <a:r>
              <a:rPr lang="cs-CZ" dirty="0" smtClean="0"/>
              <a:t>myš domácí s krysou obecnou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b="1" dirty="0" smtClean="0"/>
              <a:t>V Evropě se kříží:</a:t>
            </a:r>
          </a:p>
          <a:p>
            <a:r>
              <a:rPr lang="cs-CZ" dirty="0" smtClean="0"/>
              <a:t>A)</a:t>
            </a:r>
            <a:r>
              <a:rPr lang="cs-CZ" dirty="0" smtClean="0"/>
              <a:t> dva poddruhy myší domácích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B) myš domácí s potkanem obecných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C) 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myš domácí s krysou obecnou</a:t>
            </a:r>
            <a:endParaRPr lang="cs-CZ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/>
          <a:lstStyle/>
          <a:p>
            <a:pPr>
              <a:buNone/>
            </a:pPr>
            <a:r>
              <a:rPr lang="cs-CZ" sz="4000" b="1" dirty="0" smtClean="0"/>
              <a:t>1. CO JE TO EVOLUCE?</a:t>
            </a:r>
          </a:p>
          <a:p>
            <a:r>
              <a:rPr lang="cs-CZ" b="1" dirty="0"/>
              <a:t>A</a:t>
            </a:r>
            <a:r>
              <a:rPr lang="cs-CZ" b="1" dirty="0" smtClean="0"/>
              <a:t>) </a:t>
            </a:r>
            <a:r>
              <a:rPr lang="cs-CZ" b="1" dirty="0" smtClean="0"/>
              <a:t>postupný vývoj a proměna života na zemi</a:t>
            </a:r>
          </a:p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B) postupný vývoj člověka z opice</a:t>
            </a:r>
          </a:p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C) postupný vývoj jedince od novorozeně po dospělce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Zástupný symbol pro obsah 21"/>
          <p:cNvSpPr txBox="1">
            <a:spLocks/>
          </p:cNvSpPr>
          <p:nvPr/>
        </p:nvSpPr>
        <p:spPr>
          <a:xfrm>
            <a:off x="1835696" y="1268760"/>
            <a:ext cx="64910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CO JE TO SPECIACE?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A) je evoluční proces zániku biologických druhů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B) je evoluční proces záměny biologických druhů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je evoluční proces vzniku nových biologických druhů.</a:t>
            </a:r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Zástupný symbol pro obsah 21"/>
          <p:cNvSpPr txBox="1">
            <a:spLocks/>
          </p:cNvSpPr>
          <p:nvPr/>
        </p:nvSpPr>
        <p:spPr>
          <a:xfrm>
            <a:off x="1835696" y="1268760"/>
            <a:ext cx="64910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CO JE TO SPECIACE?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 je evoluční proces zániku biologických druhů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B) je evoluční proces záměny biologických druhů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je evoluční proces vzniku nových biologických druhů.</a:t>
            </a:r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/>
          <a:lstStyle/>
          <a:p>
            <a:pPr>
              <a:buNone/>
            </a:pPr>
            <a:r>
              <a:rPr lang="cs-CZ" sz="4000" b="1" dirty="0" smtClean="0"/>
              <a:t>3. CO JE TO DARWINISMUS?</a:t>
            </a:r>
          </a:p>
          <a:p>
            <a:r>
              <a:rPr lang="cs-CZ" dirty="0"/>
              <a:t>A</a:t>
            </a:r>
            <a:r>
              <a:rPr lang="cs-CZ" dirty="0" smtClean="0"/>
              <a:t>) vznik</a:t>
            </a:r>
            <a:r>
              <a:rPr lang="cs-CZ" dirty="0" smtClean="0"/>
              <a:t> organismů na zemi božím zásahem</a:t>
            </a:r>
          </a:p>
          <a:p>
            <a:r>
              <a:rPr lang="cs-CZ" dirty="0" smtClean="0"/>
              <a:t>B) vznik organismů na zemi procesem přírodního výběru</a:t>
            </a:r>
          </a:p>
          <a:p>
            <a:r>
              <a:rPr lang="cs-CZ" dirty="0" smtClean="0"/>
              <a:t>C) organismy se mění vlivem vnějších podmínek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/>
          <a:lstStyle/>
          <a:p>
            <a:pPr>
              <a:buNone/>
            </a:pPr>
            <a:r>
              <a:rPr lang="cs-CZ" sz="4000" b="1" dirty="0" smtClean="0"/>
              <a:t>3. CO JE TO DARWINISMUS?</a:t>
            </a:r>
          </a:p>
          <a:p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) vznik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 organismů na zemi božím zásahem</a:t>
            </a:r>
          </a:p>
          <a:p>
            <a:r>
              <a:rPr lang="cs-CZ" dirty="0" smtClean="0"/>
              <a:t>B) vznik organismů na zemi procesem přírodního výběru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C) organismy se mění vlivem vnějších podmínek</a:t>
            </a:r>
            <a:endParaRPr lang="cs-CZ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b="1" dirty="0" smtClean="0"/>
              <a:t>4. Ch. Darwin byl</a:t>
            </a:r>
          </a:p>
          <a:p>
            <a:r>
              <a:rPr lang="cs-CZ" dirty="0"/>
              <a:t>A</a:t>
            </a:r>
            <a:r>
              <a:rPr lang="cs-CZ" dirty="0" smtClean="0"/>
              <a:t>) ruský paleontolog, prováděl pokusy zejména s obilím</a:t>
            </a:r>
            <a:endParaRPr lang="cs-CZ" dirty="0" smtClean="0"/>
          </a:p>
          <a:p>
            <a:r>
              <a:rPr lang="cs-CZ" dirty="0" smtClean="0"/>
              <a:t>B) francouzský zoolog, ve svých studiích se zabýval křížením myší </a:t>
            </a:r>
          </a:p>
          <a:p>
            <a:r>
              <a:rPr lang="cs-CZ" dirty="0" smtClean="0"/>
              <a:t>C) britský přírodovědec, své teorie popsal na základě pozorování živočichů na Galapágách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1547664" y="476672"/>
            <a:ext cx="73803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b="1" dirty="0" smtClean="0"/>
              <a:t> </a:t>
            </a:r>
            <a:endParaRPr lang="cs-CZ" sz="2400" b="1" dirty="0"/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-11113" y="0"/>
            <a:ext cx="776289" cy="6858000"/>
            <a:chOff x="-11186" y="0"/>
            <a:chExt cx="775907" cy="6858000"/>
          </a:xfrm>
        </p:grpSpPr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 rot="16200000">
              <a:off x="-3046679" y="3046600"/>
              <a:ext cx="6858000" cy="7647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cs-CZ" sz="3200">
                <a:solidFill>
                  <a:srgbClr val="CC0000"/>
                </a:solidFill>
                <a:latin typeface="+mn-lt"/>
              </a:endParaRPr>
            </a:p>
          </p:txBody>
        </p:sp>
        <p:pic>
          <p:nvPicPr>
            <p:cNvPr id="17" name="Obrázok 27" descr="logoa.cs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466809" y="702634"/>
              <a:ext cx="1620000" cy="447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37058"/>
              <a:ext cx="764721" cy="1044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212976"/>
              <a:ext cx="764722" cy="619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4241007"/>
              <a:ext cx="764720" cy="91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1186" y="5590118"/>
              <a:ext cx="775907" cy="1007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Zástupný symbol pro obsah 21"/>
          <p:cNvSpPr>
            <a:spLocks noGrp="1"/>
          </p:cNvSpPr>
          <p:nvPr>
            <p:ph idx="1"/>
          </p:nvPr>
        </p:nvSpPr>
        <p:spPr>
          <a:xfrm>
            <a:off x="1835696" y="1268760"/>
            <a:ext cx="64910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b="1" dirty="0" smtClean="0"/>
              <a:t>4. Ch. Darwin byl</a:t>
            </a:r>
          </a:p>
          <a:p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) ruský paleontolog, prováděl pokusy zejména s obilím</a:t>
            </a:r>
            <a:endParaRPr lang="cs-CZ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B) francouzský zoolog, ve svých studiích se zabýval křížením myší </a:t>
            </a:r>
          </a:p>
          <a:p>
            <a:r>
              <a:rPr lang="cs-CZ" dirty="0" smtClean="0"/>
              <a:t>C) britský přírodovědec, své teorie popsal na základě pozorování živočichů na Galapágách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626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815</Words>
  <Application>Microsoft Office PowerPoint</Application>
  <PresentationFormat>Předvádění na obrazovce (4:3)</PresentationFormat>
  <Paragraphs>136</Paragraphs>
  <Slides>23</Slides>
  <Notes>22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Myš domácí jak ji neznáte –  aneb nahlédnutí do kuchyně evoluce: teorie vzniku druhů KVÍZ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Myš domácí jak ji neznáte –  aneb nahlédnutí do kuchyně evoluce: teorie vzniku druhů KVÍZ</dc:title>
  <dc:creator>Bara</dc:creator>
  <cp:lastModifiedBy>Bara</cp:lastModifiedBy>
  <cp:revision>1</cp:revision>
  <dcterms:created xsi:type="dcterms:W3CDTF">2014-03-27T20:32:32Z</dcterms:created>
  <dcterms:modified xsi:type="dcterms:W3CDTF">2014-03-27T21:41:46Z</dcterms:modified>
</cp:coreProperties>
</file>