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57" r:id="rId3"/>
    <p:sldId id="269" r:id="rId4"/>
    <p:sldId id="258" r:id="rId5"/>
    <p:sldId id="280" r:id="rId6"/>
    <p:sldId id="259" r:id="rId7"/>
    <p:sldId id="281" r:id="rId8"/>
    <p:sldId id="260" r:id="rId9"/>
    <p:sldId id="272" r:id="rId10"/>
    <p:sldId id="261" r:id="rId11"/>
    <p:sldId id="283" r:id="rId12"/>
    <p:sldId id="262" r:id="rId13"/>
    <p:sldId id="284" r:id="rId14"/>
    <p:sldId id="263" r:id="rId15"/>
    <p:sldId id="275" r:id="rId16"/>
    <p:sldId id="265" r:id="rId17"/>
    <p:sldId id="286" r:id="rId18"/>
    <p:sldId id="267" r:id="rId19"/>
    <p:sldId id="287" r:id="rId20"/>
    <p:sldId id="266" r:id="rId21"/>
    <p:sldId id="288" r:id="rId22"/>
    <p:sldId id="289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2" d="100"/>
          <a:sy n="132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68A8-6D5E-4589-A102-B4B4A0F454D6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B7C56-3892-4B9D-95E1-FD0581FCF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187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cs-CZ" baseline="0" noProof="0" dirty="0" smtClean="0">
                <a:solidFill>
                  <a:schemeClr val="accent2"/>
                </a:solidFill>
              </a:rPr>
              <a:t>Život závisí na schopnosti buněk uchovávat, třídit a překládat genetickou informaci, která je potřebná k vytvoření a udržení živého organismu. Při buněčném dělení přechází tato dědičná informace z mateřské buňky do dceřiné a u organismů je přenášena z generace na generaci pohlavními buňkami (gametami). Tato informace je uložena v každé živé buňce v podobě genů – základních jednotek, které určují vlastnosti jak jednotlivce, tak celého druhu.</a:t>
            </a:r>
          </a:p>
          <a:p>
            <a:pPr eaLnBrk="1" hangingPunct="1">
              <a:spcBef>
                <a:spcPct val="0"/>
              </a:spcBef>
            </a:pPr>
            <a:endParaRPr lang="sk-SK" baseline="0" dirty="0" smtClean="0"/>
          </a:p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430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8B7822-78DA-4F2D-9EAF-D6EEEFC3B494}" type="slidenum">
              <a:rPr lang="sk-S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AAB93-7DD3-4E97-9DC0-184603B8E99E}" type="datetimeFigureOut">
              <a:rPr lang="sk-SK" smtClean="0"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05EBD-4E14-403E-919C-780C8F36C0B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ttp://wakpaper.com/large/Dna_wallpapers_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5987008" cy="1944216"/>
          </a:xfrm>
        </p:spPr>
        <p:txBody>
          <a:bodyPr>
            <a:normAutofit/>
          </a:bodyPr>
          <a:lstStyle/>
          <a:p>
            <a:r>
              <a:rPr lang="sk-SK" sz="6600" dirty="0" smtClean="0">
                <a:solidFill>
                  <a:schemeClr val="bg1"/>
                </a:solidFill>
              </a:rPr>
              <a:t>KVÍZ</a:t>
            </a:r>
            <a:r>
              <a:rPr lang="sk-SK" dirty="0" smtClean="0">
                <a:solidFill>
                  <a:schemeClr val="bg1"/>
                </a:solidFill>
              </a:rPr>
              <a:t/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err="1" smtClean="0">
                <a:solidFill>
                  <a:schemeClr val="bg1"/>
                </a:solidFill>
              </a:rPr>
              <a:t>Tajomství</a:t>
            </a:r>
            <a:r>
              <a:rPr lang="sk-SK" dirty="0" smtClean="0">
                <a:solidFill>
                  <a:schemeClr val="bg1"/>
                </a:solidFill>
              </a:rPr>
              <a:t> života: DNA</a:t>
            </a:r>
          </a:p>
        </p:txBody>
      </p:sp>
      <p:sp>
        <p:nvSpPr>
          <p:cNvPr id="2052" name="Podnadpis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3200400" cy="1752600"/>
          </a:xfrm>
        </p:spPr>
        <p:txBody>
          <a:bodyPr/>
          <a:lstStyle/>
          <a:p>
            <a:pPr algn="l"/>
            <a:r>
              <a:rPr lang="sk-SK" smtClean="0">
                <a:solidFill>
                  <a:schemeClr val="bg1"/>
                </a:solidFill>
                <a:latin typeface="Times New Roman" pitchFamily="18" charset="0"/>
              </a:rPr>
              <a:t>Tatiana Aghová</a:t>
            </a:r>
          </a:p>
        </p:txBody>
      </p:sp>
      <p:pic>
        <p:nvPicPr>
          <p:cNvPr id="2053" name="Obrázok 4" descr="VVS-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943600"/>
            <a:ext cx="5181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010843" y="5988516"/>
            <a:ext cx="2019301" cy="820737"/>
            <a:chOff x="977" y="3767"/>
            <a:chExt cx="1272" cy="517"/>
          </a:xfrm>
        </p:grpSpPr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3767"/>
              <a:ext cx="778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977" y="4054"/>
              <a:ext cx="1272" cy="230"/>
              <a:chOff x="977" y="4054"/>
              <a:chExt cx="1272" cy="230"/>
            </a:xfrm>
          </p:grpSpPr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977" y="4054"/>
                <a:ext cx="127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defPPr>
                  <a:defRPr lang="en-GB"/>
                </a:defPPr>
                <a:lvl1pPr algn="l" defTabSz="449263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1pPr>
                <a:lvl2pPr marL="742950" indent="-285750" algn="l" defTabSz="449263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2pPr>
                <a:lvl3pPr marL="1143000" indent="-228600" algn="l" defTabSz="449263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3pPr>
                <a:lvl4pPr marL="1600200" indent="-228600" algn="l" defTabSz="449263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4pPr>
                <a:lvl5pPr marL="2057400" indent="-228600" algn="l" defTabSz="449263" rtl="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bg1"/>
                    </a:solidFill>
                    <a:latin typeface="Arial" charset="0"/>
                    <a:ea typeface="Microsoft YaHei" pitchFamily="34" charset="-122"/>
                    <a:cs typeface="+mn-cs"/>
                  </a:defRPr>
                </a:lvl9pPr>
              </a:lstStyle>
              <a:p>
                <a:pPr algn="ctr" eaLnBrk="1" hangingPunct="1">
                  <a:spcBef>
                    <a:spcPts val="500"/>
                  </a:spcBef>
                  <a:spcAft>
                    <a:spcPts val="500"/>
                  </a:spcAft>
                  <a:buClrTx/>
                  <a:buFontTx/>
                  <a:buNone/>
                </a:pPr>
                <a:r>
                  <a:rPr lang="cs-CZ" altLang="cs-CZ" sz="800" dirty="0">
                    <a:solidFill>
                      <a:srgbClr val="404040"/>
                    </a:solidFill>
                    <a:latin typeface="Times New Roman" pitchFamily="18" charset="0"/>
                    <a:ea typeface="SimSun" pitchFamily="2" charset="-122"/>
                  </a:rPr>
                  <a:t>www.zivaveda.ivb.cz</a:t>
                </a:r>
              </a:p>
              <a:p>
                <a:pPr algn="ctr" eaLnBrk="1" hangingPunct="1">
                  <a:lnSpc>
                    <a:spcPct val="2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FontTx/>
                  <a:buNone/>
                </a:pPr>
                <a:r>
                  <a:rPr lang="cs-CZ" altLang="cs-CZ" sz="800" dirty="0">
                    <a:solidFill>
                      <a:srgbClr val="404040"/>
                    </a:solidFill>
                    <a:latin typeface="Times New Roman" pitchFamily="18" charset="0"/>
                    <a:ea typeface="SimSun" pitchFamily="2" charset="-122"/>
                  </a:rPr>
                  <a:t>CZ.1.07/2.3.00/35.0026</a:t>
                </a:r>
                <a:r>
                  <a:rPr lang="fr-FR" altLang="cs-CZ" sz="800" dirty="0">
                    <a:solidFill>
                      <a:srgbClr val="404040"/>
                    </a:solidFill>
                    <a:latin typeface="Times New Roman" pitchFamily="18" charset="0"/>
                    <a:ea typeface="SimSun" pitchFamily="2" charset="-122"/>
                  </a:rPr>
                  <a:t> </a:t>
                </a:r>
                <a:r>
                  <a:rPr lang="cs-CZ" altLang="cs-CZ" sz="800" dirty="0">
                    <a:solidFill>
                      <a:srgbClr val="404040"/>
                    </a:solidFill>
                    <a:latin typeface="Times New Roman" pitchFamily="18" charset="0"/>
                    <a:ea typeface="SimSun" pitchFamily="2" charset="-122"/>
                  </a:rPr>
                  <a:t>Věda všemi smysly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Translace</a:t>
            </a:r>
            <a:r>
              <a:rPr lang="sk-SK" dirty="0" smtClean="0"/>
              <a:t> začína: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V replikační </a:t>
            </a:r>
            <a:r>
              <a:rPr lang="sk-SK" dirty="0" err="1" smtClean="0"/>
              <a:t>vydličke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Na </a:t>
            </a:r>
            <a:r>
              <a:rPr lang="sk-SK" dirty="0" err="1" smtClean="0"/>
              <a:t>zaostávajúcím</a:t>
            </a:r>
            <a:r>
              <a:rPr lang="sk-SK" dirty="0" smtClean="0"/>
              <a:t> </a:t>
            </a:r>
            <a:r>
              <a:rPr lang="sk-SK" dirty="0" err="1" smtClean="0"/>
              <a:t>vlákně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Na štart </a:t>
            </a:r>
            <a:r>
              <a:rPr lang="sk-SK" dirty="0" err="1" smtClean="0"/>
              <a:t>kodonu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V </a:t>
            </a:r>
            <a:r>
              <a:rPr lang="sk-SK" dirty="0" err="1" smtClean="0"/>
              <a:t>jádru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Translace</a:t>
            </a:r>
            <a:r>
              <a:rPr lang="sk-SK" dirty="0" smtClean="0"/>
              <a:t> začína: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 replikační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vydličke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zaostávajúcím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vlákně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smtClean="0"/>
              <a:t>Na štart </a:t>
            </a:r>
            <a:r>
              <a:rPr lang="sk-SK" dirty="0" err="1" smtClean="0"/>
              <a:t>kodonu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jádru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42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Nukleotid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skládá</a:t>
            </a:r>
            <a:r>
              <a:rPr lang="sk-SK" dirty="0" smtClean="0"/>
              <a:t> z: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Fosfát a báze</a:t>
            </a:r>
          </a:p>
          <a:p>
            <a:pPr marL="514350" indent="-514350">
              <a:buAutoNum type="alphaLcParenR"/>
            </a:pPr>
            <a:r>
              <a:rPr lang="sk-SK" dirty="0" smtClean="0"/>
              <a:t>Fosfát a </a:t>
            </a:r>
            <a:r>
              <a:rPr lang="sk-SK" dirty="0" err="1" smtClean="0"/>
              <a:t>cukr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Báze a aminokyselina</a:t>
            </a:r>
          </a:p>
          <a:p>
            <a:pPr marL="514350" indent="-514350">
              <a:buAutoNum type="alphaLcParenR"/>
            </a:pPr>
            <a:r>
              <a:rPr lang="sk-SK" dirty="0" smtClean="0"/>
              <a:t>Fosfát, </a:t>
            </a:r>
            <a:r>
              <a:rPr lang="sk-SK" dirty="0" err="1" smtClean="0"/>
              <a:t>cukr</a:t>
            </a:r>
            <a:r>
              <a:rPr lang="sk-SK" dirty="0" smtClean="0"/>
              <a:t> a báze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Nukleotid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skládá</a:t>
            </a:r>
            <a:r>
              <a:rPr lang="sk-SK" dirty="0" smtClean="0"/>
              <a:t> z: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Fosfát a báze</a:t>
            </a: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Fosfát a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cukr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Báze a aminokyselina</a:t>
            </a:r>
          </a:p>
          <a:p>
            <a:pPr marL="514350" indent="-514350">
              <a:buAutoNum type="alphaLcParenR"/>
            </a:pPr>
            <a:r>
              <a:rPr lang="sk-SK" dirty="0" smtClean="0"/>
              <a:t>Fosfát, </a:t>
            </a:r>
            <a:r>
              <a:rPr lang="sk-SK" dirty="0" err="1" smtClean="0"/>
              <a:t>cukr</a:t>
            </a:r>
            <a:r>
              <a:rPr lang="sk-SK" dirty="0" smtClean="0"/>
              <a:t> a báze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50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Cukr</a:t>
            </a:r>
            <a:r>
              <a:rPr lang="sk-SK" dirty="0" smtClean="0"/>
              <a:t> v RNA je ___, </a:t>
            </a:r>
            <a:br>
              <a:rPr lang="sk-SK" dirty="0" smtClean="0"/>
            </a:br>
            <a:r>
              <a:rPr lang="sk-SK" dirty="0" err="1" smtClean="0"/>
              <a:t>cukr</a:t>
            </a:r>
            <a:r>
              <a:rPr lang="sk-SK" dirty="0" smtClean="0"/>
              <a:t> v DNA je ___.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93304" y="1783357"/>
            <a:ext cx="735516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/>
              <a:t>Deoxyribóza</a:t>
            </a:r>
            <a:r>
              <a:rPr lang="sk-SK" dirty="0" smtClean="0"/>
              <a:t>, </a:t>
            </a:r>
            <a:r>
              <a:rPr lang="sk-SK" dirty="0" err="1" smtClean="0"/>
              <a:t>ribóza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Ribóza</a:t>
            </a:r>
            <a:r>
              <a:rPr lang="sk-SK" dirty="0" smtClean="0"/>
              <a:t>, </a:t>
            </a:r>
            <a:r>
              <a:rPr lang="sk-SK" dirty="0" err="1" smtClean="0"/>
              <a:t>deoxyribóza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Ribóza</a:t>
            </a:r>
            <a:r>
              <a:rPr lang="sk-SK" dirty="0" smtClean="0"/>
              <a:t>, fosfát</a:t>
            </a:r>
          </a:p>
          <a:p>
            <a:pPr marL="514350" indent="-514350">
              <a:buAutoNum type="alphaLcParenR"/>
            </a:pPr>
            <a:r>
              <a:rPr lang="sk-SK" dirty="0" err="1" smtClean="0"/>
              <a:t>Ribóza</a:t>
            </a:r>
            <a:r>
              <a:rPr lang="sk-SK" dirty="0" smtClean="0"/>
              <a:t>, </a:t>
            </a:r>
            <a:r>
              <a:rPr lang="sk-SK" dirty="0" err="1" smtClean="0"/>
              <a:t>uracil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Cukr</a:t>
            </a:r>
            <a:r>
              <a:rPr lang="sk-SK" dirty="0" smtClean="0"/>
              <a:t> v RNA je ___, </a:t>
            </a:r>
            <a:br>
              <a:rPr lang="sk-SK" dirty="0" smtClean="0"/>
            </a:br>
            <a:r>
              <a:rPr lang="sk-SK" dirty="0" err="1" smtClean="0"/>
              <a:t>cukr</a:t>
            </a:r>
            <a:r>
              <a:rPr lang="sk-SK" dirty="0" smtClean="0"/>
              <a:t> v DNA je ___.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93304" y="1783357"/>
            <a:ext cx="735516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eoxyribóza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ribóza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/>
              <a:t>Ribóza</a:t>
            </a:r>
            <a:r>
              <a:rPr lang="sk-SK" dirty="0" smtClean="0"/>
              <a:t>, </a:t>
            </a:r>
            <a:r>
              <a:rPr lang="sk-SK" dirty="0" err="1" smtClean="0"/>
              <a:t>deoxyribóza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Ribóza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fosfát</a:t>
            </a: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Ribóza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uracil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Enzym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naruší vodíkové </a:t>
            </a:r>
            <a:r>
              <a:rPr lang="sk-SK" dirty="0" err="1" smtClean="0"/>
              <a:t>můstky</a:t>
            </a:r>
            <a:r>
              <a:rPr lang="sk-SK" dirty="0" smtClean="0"/>
              <a:t> a </a:t>
            </a:r>
            <a:r>
              <a:rPr lang="sk-SK" dirty="0" err="1" smtClean="0"/>
              <a:t>rozplete</a:t>
            </a:r>
            <a:r>
              <a:rPr lang="sk-SK" dirty="0" smtClean="0"/>
              <a:t> DNA sa volá: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711349"/>
            <a:ext cx="72831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/>
              <a:t>Primáza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Primer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Heliktáza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Polymeráza</a:t>
            </a:r>
            <a:endParaRPr lang="sk-SK" dirty="0" smtClean="0"/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Enzym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naruší vodíkové </a:t>
            </a:r>
            <a:r>
              <a:rPr lang="sk-SK" dirty="0" err="1" smtClean="0"/>
              <a:t>můstky</a:t>
            </a:r>
            <a:r>
              <a:rPr lang="sk-SK" dirty="0" smtClean="0"/>
              <a:t> a </a:t>
            </a:r>
            <a:r>
              <a:rPr lang="sk-SK" dirty="0" err="1" smtClean="0"/>
              <a:t>rozplete</a:t>
            </a:r>
            <a:r>
              <a:rPr lang="sk-SK" dirty="0" smtClean="0"/>
              <a:t> DNA sa volá: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1711349"/>
            <a:ext cx="7283152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Primáza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Primer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/>
              <a:t>Heliktáza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Polymeráza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5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570186"/>
          </a:xfrm>
        </p:spPr>
        <p:txBody>
          <a:bodyPr>
            <a:noAutofit/>
          </a:bodyPr>
          <a:lstStyle/>
          <a:p>
            <a:r>
              <a:rPr lang="sk-SK" sz="3600" dirty="0" err="1"/>
              <a:t>Který</a:t>
            </a:r>
            <a:r>
              <a:rPr lang="sk-SK" sz="3600" dirty="0"/>
              <a:t> </a:t>
            </a:r>
            <a:r>
              <a:rPr lang="sk-SK" sz="3600" dirty="0" err="1"/>
              <a:t>enzym</a:t>
            </a:r>
            <a:r>
              <a:rPr lang="sk-SK" sz="3600" dirty="0"/>
              <a:t> je </a:t>
            </a:r>
            <a:r>
              <a:rPr lang="sk-SK" sz="3600" dirty="0" err="1"/>
              <a:t>zopovedný</a:t>
            </a:r>
            <a:r>
              <a:rPr lang="sk-SK" sz="3600" dirty="0"/>
              <a:t> za spojení </a:t>
            </a:r>
            <a:r>
              <a:rPr lang="sk-SK" sz="3600" dirty="0" err="1"/>
              <a:t>Okazakiho</a:t>
            </a:r>
            <a:r>
              <a:rPr lang="sk-SK" sz="3600" dirty="0"/>
              <a:t> </a:t>
            </a:r>
            <a:r>
              <a:rPr lang="sk-SK" sz="3600" dirty="0" err="1"/>
              <a:t>fragmentů</a:t>
            </a:r>
            <a:r>
              <a:rPr lang="sk-SK" sz="3600" dirty="0"/>
              <a:t> na </a:t>
            </a:r>
            <a:r>
              <a:rPr lang="sk-SK" sz="3600" dirty="0" err="1"/>
              <a:t>zaostávající</a:t>
            </a:r>
            <a:r>
              <a:rPr lang="sk-SK" sz="3600" dirty="0"/>
              <a:t> </a:t>
            </a:r>
            <a:r>
              <a:rPr lang="sk-SK" sz="3600" dirty="0" err="1"/>
              <a:t>vlákně</a:t>
            </a:r>
            <a:r>
              <a:rPr lang="sk-SK" sz="3600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204864"/>
            <a:ext cx="7283152" cy="3921299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DNA </a:t>
            </a:r>
            <a:r>
              <a:rPr lang="sk-SK" dirty="0" err="1" smtClean="0"/>
              <a:t>ligáza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Heliktáza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smtClean="0"/>
              <a:t>DNA </a:t>
            </a:r>
            <a:r>
              <a:rPr lang="sk-SK" dirty="0" err="1" smtClean="0"/>
              <a:t>polymeráza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Primáza</a:t>
            </a:r>
            <a:endParaRPr lang="sk-SK" dirty="0" smtClean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570186"/>
          </a:xfrm>
        </p:spPr>
        <p:txBody>
          <a:bodyPr>
            <a:noAutofit/>
          </a:bodyPr>
          <a:lstStyle/>
          <a:p>
            <a:r>
              <a:rPr lang="sk-SK" sz="3600" dirty="0" err="1"/>
              <a:t>Který</a:t>
            </a:r>
            <a:r>
              <a:rPr lang="sk-SK" sz="3600" dirty="0"/>
              <a:t> </a:t>
            </a:r>
            <a:r>
              <a:rPr lang="sk-SK" sz="3600" dirty="0" err="1"/>
              <a:t>enzym</a:t>
            </a:r>
            <a:r>
              <a:rPr lang="sk-SK" sz="3600" dirty="0"/>
              <a:t> je </a:t>
            </a:r>
            <a:r>
              <a:rPr lang="sk-SK" sz="3600" dirty="0" err="1"/>
              <a:t>zopovedný</a:t>
            </a:r>
            <a:r>
              <a:rPr lang="sk-SK" sz="3600" dirty="0"/>
              <a:t> za spojení </a:t>
            </a:r>
            <a:r>
              <a:rPr lang="sk-SK" sz="3600" dirty="0" err="1"/>
              <a:t>Okazakiho</a:t>
            </a:r>
            <a:r>
              <a:rPr lang="sk-SK" sz="3600" dirty="0"/>
              <a:t> </a:t>
            </a:r>
            <a:r>
              <a:rPr lang="sk-SK" sz="3600" dirty="0" err="1"/>
              <a:t>fragmentů</a:t>
            </a:r>
            <a:r>
              <a:rPr lang="sk-SK" sz="3600" dirty="0"/>
              <a:t> na </a:t>
            </a:r>
            <a:r>
              <a:rPr lang="sk-SK" sz="3600" dirty="0" err="1"/>
              <a:t>zaostávající</a:t>
            </a:r>
            <a:r>
              <a:rPr lang="sk-SK" sz="3600" dirty="0"/>
              <a:t> </a:t>
            </a:r>
            <a:r>
              <a:rPr lang="sk-SK" sz="3600" dirty="0" err="1"/>
              <a:t>vlákně</a:t>
            </a:r>
            <a:r>
              <a:rPr lang="sk-SK" sz="3600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204864"/>
            <a:ext cx="7283152" cy="3921299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DNA </a:t>
            </a:r>
            <a:r>
              <a:rPr lang="sk-SK" dirty="0" err="1" smtClean="0"/>
              <a:t>ligáza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Heliktáza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DNA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polymeráza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Primáza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82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6144" y="260648"/>
            <a:ext cx="7812360" cy="2079104"/>
          </a:xfrm>
        </p:spPr>
        <p:txBody>
          <a:bodyPr>
            <a:normAutofit/>
          </a:bodyPr>
          <a:lstStyle/>
          <a:p>
            <a:r>
              <a:rPr lang="sk-SK" sz="3200" dirty="0" err="1" smtClean="0"/>
              <a:t>Pokud</a:t>
            </a:r>
            <a:r>
              <a:rPr lang="sk-SK" sz="3200" dirty="0" smtClean="0"/>
              <a:t> </a:t>
            </a:r>
            <a:r>
              <a:rPr lang="sk-SK" sz="3200" dirty="0"/>
              <a:t>molekula DNA obsahuje 40% </a:t>
            </a:r>
            <a:r>
              <a:rPr lang="sk-SK" sz="3200" dirty="0" err="1"/>
              <a:t>thyminu</a:t>
            </a:r>
            <a:r>
              <a:rPr lang="sk-SK" sz="3200" dirty="0"/>
              <a:t>, </a:t>
            </a:r>
            <a:r>
              <a:rPr lang="sk-SK" sz="3200" dirty="0" err="1"/>
              <a:t>kolik</a:t>
            </a:r>
            <a:r>
              <a:rPr lang="sk-SK" sz="3200" dirty="0"/>
              <a:t> </a:t>
            </a:r>
            <a:r>
              <a:rPr lang="sk-SK" sz="3200" dirty="0" err="1"/>
              <a:t>procent</a:t>
            </a:r>
            <a:r>
              <a:rPr lang="sk-SK" sz="3200" dirty="0"/>
              <a:t> </a:t>
            </a:r>
            <a:r>
              <a:rPr lang="sk-SK" sz="3200" dirty="0" err="1"/>
              <a:t>guaninu</a:t>
            </a:r>
            <a:r>
              <a:rPr lang="sk-SK" sz="3200" dirty="0"/>
              <a:t> </a:t>
            </a:r>
            <a:r>
              <a:rPr lang="sk-SK" sz="3200" dirty="0" err="1"/>
              <a:t>můžeme</a:t>
            </a:r>
            <a:r>
              <a:rPr lang="sk-SK" sz="3200" dirty="0"/>
              <a:t> </a:t>
            </a:r>
            <a:r>
              <a:rPr lang="sk-SK" sz="3200" dirty="0" err="1"/>
              <a:t>očekávat</a:t>
            </a:r>
            <a:r>
              <a:rPr lang="sk-SK" sz="3200" dirty="0" smtClean="0"/>
              <a:t>? </a:t>
            </a:r>
            <a:endParaRPr lang="sk-SK" sz="3200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331640" y="2492896"/>
            <a:ext cx="7355160" cy="3633267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10 %</a:t>
            </a:r>
          </a:p>
          <a:p>
            <a:pPr marL="514350" indent="-514350">
              <a:buAutoNum type="alphaLcParenR"/>
            </a:pPr>
            <a:r>
              <a:rPr lang="sk-SK" dirty="0" smtClean="0"/>
              <a:t>20 %</a:t>
            </a:r>
          </a:p>
          <a:p>
            <a:pPr marL="514350" indent="-514350">
              <a:buAutoNum type="alphaLcParenR"/>
            </a:pPr>
            <a:r>
              <a:rPr lang="sk-SK" dirty="0" smtClean="0"/>
              <a:t>30 %</a:t>
            </a:r>
          </a:p>
          <a:p>
            <a:pPr marL="514350" indent="-514350">
              <a:buAutoNum type="alphaLcParenR"/>
            </a:pPr>
            <a:r>
              <a:rPr lang="sk-SK" dirty="0" smtClean="0"/>
              <a:t>60 %</a:t>
            </a:r>
            <a:endParaRPr lang="sk-SK" dirty="0"/>
          </a:p>
        </p:txBody>
      </p:sp>
      <p:pic>
        <p:nvPicPr>
          <p:cNvPr id="6" name="Obrázok 5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Nobelovu cenu za objasnění struktury DNA </a:t>
            </a:r>
            <a:r>
              <a:rPr lang="pl-PL" dirty="0" smtClean="0"/>
              <a:t>dostali: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/>
              <a:t>Sanger</a:t>
            </a:r>
            <a:r>
              <a:rPr lang="sk-SK" dirty="0" smtClean="0"/>
              <a:t> a </a:t>
            </a:r>
            <a:r>
              <a:rPr lang="sk-SK" dirty="0" err="1" smtClean="0"/>
              <a:t>Mullis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Watson</a:t>
            </a:r>
            <a:r>
              <a:rPr lang="sk-SK" dirty="0" smtClean="0"/>
              <a:t> a </a:t>
            </a:r>
            <a:r>
              <a:rPr lang="sk-SK" dirty="0" err="1" smtClean="0"/>
              <a:t>Crick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Watson</a:t>
            </a:r>
            <a:r>
              <a:rPr lang="sk-SK" dirty="0" smtClean="0"/>
              <a:t>, </a:t>
            </a:r>
            <a:r>
              <a:rPr lang="sk-SK" dirty="0" err="1" smtClean="0"/>
              <a:t>Crick</a:t>
            </a:r>
            <a:r>
              <a:rPr lang="sk-SK" dirty="0" smtClean="0"/>
              <a:t> a </a:t>
            </a:r>
            <a:r>
              <a:rPr lang="sk-SK" dirty="0" err="1" smtClean="0"/>
              <a:t>Willkins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Watson</a:t>
            </a:r>
            <a:r>
              <a:rPr lang="sk-SK" dirty="0" smtClean="0"/>
              <a:t>, </a:t>
            </a:r>
            <a:r>
              <a:rPr lang="sk-SK" dirty="0" err="1" smtClean="0"/>
              <a:t>Crick</a:t>
            </a:r>
            <a:r>
              <a:rPr lang="sk-SK" dirty="0" smtClean="0"/>
              <a:t>, </a:t>
            </a:r>
            <a:r>
              <a:rPr lang="sk-SK" dirty="0" err="1" smtClean="0"/>
              <a:t>Willkins</a:t>
            </a:r>
            <a:r>
              <a:rPr lang="sk-SK" dirty="0" smtClean="0"/>
              <a:t> a </a:t>
            </a:r>
            <a:r>
              <a:rPr lang="sk-SK" dirty="0" err="1" smtClean="0"/>
              <a:t>Franklin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Nobelovu cenu za objasnění struktury DNA </a:t>
            </a:r>
            <a:r>
              <a:rPr lang="pl-PL" dirty="0" smtClean="0"/>
              <a:t>dostali: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Sanger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Mullis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Watson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Crick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/>
              <a:t>Watson</a:t>
            </a:r>
            <a:r>
              <a:rPr lang="sk-SK" dirty="0" smtClean="0"/>
              <a:t>, </a:t>
            </a:r>
            <a:r>
              <a:rPr lang="sk-SK" dirty="0" err="1" smtClean="0"/>
              <a:t>Crick</a:t>
            </a:r>
            <a:r>
              <a:rPr lang="sk-SK" dirty="0" smtClean="0"/>
              <a:t> a </a:t>
            </a:r>
            <a:r>
              <a:rPr lang="sk-SK" dirty="0" err="1" smtClean="0"/>
              <a:t>Willkins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Watson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Crick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Willkins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Franklin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01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cs-CZ" dirty="0" smtClean="0"/>
              <a:t>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600200"/>
            <a:ext cx="727280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9-10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bodů</a:t>
            </a:r>
            <a:r>
              <a:rPr lang="cs-CZ" dirty="0" smtClean="0"/>
              <a:t>		gratuluji, si expert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6-8 bodů</a:t>
            </a:r>
            <a:r>
              <a:rPr lang="cs-CZ" dirty="0" smtClean="0"/>
              <a:t>		výborně, když si zopakuješ 			některé kapitoly budeš 				expert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4-5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bodů</a:t>
            </a:r>
            <a:r>
              <a:rPr lang="cs-CZ" dirty="0" smtClean="0"/>
              <a:t>		dobře, ale prohlédni si 				celu prezentaci ještě 				jednou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0-3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bodů</a:t>
            </a:r>
            <a:r>
              <a:rPr lang="cs-CZ" dirty="0" smtClean="0"/>
              <a:t>		přijdi se podívat do 				Studence a my ti to 				</a:t>
            </a:r>
            <a:r>
              <a:rPr lang="cs-CZ" dirty="0" smtClean="0"/>
              <a:t>vysvětlíme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0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331640" y="2492896"/>
            <a:ext cx="7355160" cy="3633267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10 %</a:t>
            </a: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20 %</a:t>
            </a: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30 %</a:t>
            </a: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60 %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Obrázok 5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296144" y="260648"/>
            <a:ext cx="7812360" cy="2079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smtClean="0"/>
              <a:t>Pokud molekula DNA obsahuje 40% thyminu, kolik procent guaninu můžeme očekávat? 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sk-SK" dirty="0" err="1" smtClean="0"/>
              <a:t>Výsledkem</a:t>
            </a:r>
            <a:r>
              <a:rPr lang="sk-SK" dirty="0" smtClean="0"/>
              <a:t> DNA </a:t>
            </a:r>
            <a:r>
              <a:rPr lang="sk-SK" dirty="0" err="1" smtClean="0"/>
              <a:t>replikace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844824"/>
            <a:ext cx="7355160" cy="4281339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sk-SK" dirty="0" smtClean="0"/>
              <a:t>2 nové molekuly DNA</a:t>
            </a:r>
          </a:p>
          <a:p>
            <a:pPr marL="514350" indent="-514350">
              <a:buAutoNum type="alphaLcParenR"/>
            </a:pPr>
            <a:r>
              <a:rPr lang="sk-SK" dirty="0" smtClean="0"/>
              <a:t>2 molekuly DNA,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obsahují</a:t>
            </a:r>
            <a:r>
              <a:rPr lang="sk-SK" dirty="0" smtClean="0"/>
              <a:t> 1 </a:t>
            </a:r>
            <a:r>
              <a:rPr lang="sk-SK" dirty="0" err="1" smtClean="0"/>
              <a:t>originální</a:t>
            </a:r>
            <a:r>
              <a:rPr lang="sk-SK" dirty="0" smtClean="0"/>
              <a:t> vlákno a 1 nové</a:t>
            </a:r>
          </a:p>
          <a:p>
            <a:pPr marL="514350" indent="-514350">
              <a:buAutoNum type="alphaLcParenR"/>
            </a:pPr>
            <a:r>
              <a:rPr lang="sk-SK" dirty="0" smtClean="0"/>
              <a:t>1 nová molekula DNA, 1 stará </a:t>
            </a:r>
            <a:r>
              <a:rPr lang="sk-SK" dirty="0" err="1" smtClean="0"/>
              <a:t>konzervatívní</a:t>
            </a:r>
            <a:r>
              <a:rPr lang="sk-SK" dirty="0" smtClean="0"/>
              <a:t> molekula</a:t>
            </a:r>
          </a:p>
          <a:p>
            <a:pPr marL="514350" indent="-514350">
              <a:buAutoNum type="alphaLcParenR"/>
            </a:pPr>
            <a:r>
              <a:rPr lang="sk-SK" dirty="0" smtClean="0"/>
              <a:t>1 nová molekula RNA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sk-SK" dirty="0" err="1" smtClean="0"/>
              <a:t>Výsledkem</a:t>
            </a:r>
            <a:r>
              <a:rPr lang="sk-SK" dirty="0" smtClean="0"/>
              <a:t> DNA </a:t>
            </a:r>
            <a:r>
              <a:rPr lang="sk-SK" dirty="0" err="1" smtClean="0"/>
              <a:t>replikace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844824"/>
            <a:ext cx="7355160" cy="4281339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 nové molekuly DNA</a:t>
            </a:r>
          </a:p>
          <a:p>
            <a:pPr marL="514350" indent="-514350">
              <a:buAutoNum type="alphaLcParenR"/>
            </a:pPr>
            <a:r>
              <a:rPr lang="sk-SK" dirty="0" smtClean="0"/>
              <a:t>2 molekuly DNA,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obsahují</a:t>
            </a:r>
            <a:r>
              <a:rPr lang="sk-SK" dirty="0" smtClean="0"/>
              <a:t> 1 </a:t>
            </a:r>
            <a:r>
              <a:rPr lang="sk-SK" dirty="0" err="1" smtClean="0"/>
              <a:t>originální</a:t>
            </a:r>
            <a:r>
              <a:rPr lang="sk-SK" dirty="0" smtClean="0"/>
              <a:t> vlákno a 1 nové</a:t>
            </a: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nová molekula DNA, 1 stará </a:t>
            </a: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konzervatívní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molekula</a:t>
            </a:r>
          </a:p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nová molekula RNA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47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642194"/>
          </a:xfrm>
        </p:spPr>
        <p:txBody>
          <a:bodyPr>
            <a:normAutofit/>
          </a:bodyPr>
          <a:lstStyle/>
          <a:p>
            <a:r>
              <a:rPr lang="sk-SK" sz="3600" dirty="0" err="1"/>
              <a:t>Který</a:t>
            </a:r>
            <a:r>
              <a:rPr lang="sk-SK" sz="3600" dirty="0"/>
              <a:t> </a:t>
            </a:r>
            <a:r>
              <a:rPr lang="sk-SK" sz="3600" dirty="0" err="1"/>
              <a:t>enzym</a:t>
            </a:r>
            <a:r>
              <a:rPr lang="sk-SK" sz="3600" dirty="0"/>
              <a:t> </a:t>
            </a:r>
            <a:r>
              <a:rPr lang="sk-SK" sz="3600" dirty="0" err="1"/>
              <a:t>přidává</a:t>
            </a:r>
            <a:r>
              <a:rPr lang="sk-SK" sz="3600" dirty="0"/>
              <a:t> </a:t>
            </a:r>
            <a:r>
              <a:rPr lang="sk-SK" sz="3600" dirty="0" err="1"/>
              <a:t>komplementární</a:t>
            </a:r>
            <a:r>
              <a:rPr lang="sk-SK" sz="3600" dirty="0"/>
              <a:t> báze </a:t>
            </a:r>
            <a:r>
              <a:rPr lang="sk-SK" sz="3600" dirty="0" err="1"/>
              <a:t>během</a:t>
            </a:r>
            <a:r>
              <a:rPr lang="sk-SK" sz="3600" dirty="0"/>
              <a:t> </a:t>
            </a:r>
            <a:r>
              <a:rPr lang="sk-SK" sz="3600" dirty="0" err="1" smtClean="0"/>
              <a:t>replikace</a:t>
            </a:r>
            <a:r>
              <a:rPr lang="sk-SK" sz="3600" dirty="0" smtClean="0"/>
              <a:t>: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060848"/>
            <a:ext cx="7283152" cy="4065315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/>
              <a:t>Heliktáza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Primáza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Replikáza</a:t>
            </a:r>
            <a:endParaRPr lang="sk-SK" dirty="0" smtClean="0"/>
          </a:p>
          <a:p>
            <a:pPr marL="514350" indent="-514350">
              <a:buAutoNum type="alphaLcParenR"/>
            </a:pPr>
            <a:r>
              <a:rPr lang="sk-SK" dirty="0" err="1" smtClean="0"/>
              <a:t>Polymeráza</a:t>
            </a:r>
            <a:endParaRPr lang="sk-SK" dirty="0" smtClean="0"/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642194"/>
          </a:xfrm>
        </p:spPr>
        <p:txBody>
          <a:bodyPr>
            <a:normAutofit/>
          </a:bodyPr>
          <a:lstStyle/>
          <a:p>
            <a:r>
              <a:rPr lang="sk-SK" sz="3600" dirty="0" err="1"/>
              <a:t>Který</a:t>
            </a:r>
            <a:r>
              <a:rPr lang="sk-SK" sz="3600" dirty="0"/>
              <a:t> </a:t>
            </a:r>
            <a:r>
              <a:rPr lang="sk-SK" sz="3600" dirty="0" err="1"/>
              <a:t>enzym</a:t>
            </a:r>
            <a:r>
              <a:rPr lang="sk-SK" sz="3600" dirty="0"/>
              <a:t> </a:t>
            </a:r>
            <a:r>
              <a:rPr lang="sk-SK" sz="3600" dirty="0" err="1"/>
              <a:t>přidává</a:t>
            </a:r>
            <a:r>
              <a:rPr lang="sk-SK" sz="3600" dirty="0"/>
              <a:t> </a:t>
            </a:r>
            <a:r>
              <a:rPr lang="sk-SK" sz="3600" dirty="0" err="1"/>
              <a:t>komplementární</a:t>
            </a:r>
            <a:r>
              <a:rPr lang="sk-SK" sz="3600" dirty="0"/>
              <a:t> báze </a:t>
            </a:r>
            <a:r>
              <a:rPr lang="sk-SK" sz="3600" dirty="0" err="1"/>
              <a:t>během</a:t>
            </a:r>
            <a:r>
              <a:rPr lang="sk-SK" sz="3600" dirty="0"/>
              <a:t> </a:t>
            </a:r>
            <a:r>
              <a:rPr lang="sk-SK" sz="3600" dirty="0" err="1" smtClean="0"/>
              <a:t>replikace</a:t>
            </a:r>
            <a:r>
              <a:rPr lang="sk-SK" sz="3600" dirty="0" smtClean="0"/>
              <a:t>: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060848"/>
            <a:ext cx="7283152" cy="4065315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Heliktáza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Primáza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Replikáza</a:t>
            </a:r>
            <a:endParaRPr lang="sk-SK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sk-SK" dirty="0" err="1" smtClean="0"/>
              <a:t>Polymeráza</a:t>
            </a:r>
            <a:endParaRPr lang="sk-SK" dirty="0" smtClean="0"/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8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Výsledkem</a:t>
            </a:r>
            <a:r>
              <a:rPr lang="sk-SK" dirty="0" smtClean="0"/>
              <a:t> </a:t>
            </a:r>
            <a:r>
              <a:rPr lang="sk-SK" dirty="0" err="1" smtClean="0"/>
              <a:t>transkripce</a:t>
            </a:r>
            <a:r>
              <a:rPr lang="sk-SK" dirty="0" smtClean="0"/>
              <a:t> 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/>
              <a:t>Aminokyselina</a:t>
            </a:r>
          </a:p>
          <a:p>
            <a:pPr marL="514350" indent="-514350">
              <a:buAutoNum type="alphaLcParenR"/>
            </a:pPr>
            <a:r>
              <a:rPr lang="sk-SK" dirty="0" err="1" smtClean="0"/>
              <a:t>Mediátorová</a:t>
            </a:r>
            <a:r>
              <a:rPr lang="sk-SK" dirty="0" smtClean="0"/>
              <a:t> RNA</a:t>
            </a:r>
          </a:p>
          <a:p>
            <a:pPr marL="514350" indent="-514350">
              <a:buAutoNum type="alphaLcParenR"/>
            </a:pPr>
            <a:r>
              <a:rPr lang="sk-SK" dirty="0" err="1" smtClean="0"/>
              <a:t>Komplementární</a:t>
            </a:r>
            <a:r>
              <a:rPr lang="sk-SK" dirty="0" smtClean="0"/>
              <a:t> DNA</a:t>
            </a:r>
          </a:p>
          <a:p>
            <a:pPr marL="514350" indent="-514350">
              <a:buAutoNum type="alphaLcParenR"/>
            </a:pPr>
            <a:r>
              <a:rPr lang="sk-SK" dirty="0" err="1" smtClean="0"/>
              <a:t>Okazakiho</a:t>
            </a:r>
            <a:r>
              <a:rPr lang="sk-SK" dirty="0" smtClean="0"/>
              <a:t> fragmenty</a:t>
            </a:r>
            <a:endParaRPr lang="sk-SK" dirty="0"/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Výsledkem</a:t>
            </a:r>
            <a:r>
              <a:rPr lang="sk-SK" dirty="0" smtClean="0"/>
              <a:t> </a:t>
            </a:r>
            <a:r>
              <a:rPr lang="sk-SK" dirty="0" err="1" smtClean="0"/>
              <a:t>transkripce</a:t>
            </a:r>
            <a:r>
              <a:rPr lang="sk-SK" dirty="0" smtClean="0"/>
              <a:t> 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Aminokyselina</a:t>
            </a:r>
          </a:p>
          <a:p>
            <a:pPr marL="514350" indent="-514350">
              <a:buAutoNum type="alphaLcParenR"/>
            </a:pPr>
            <a:r>
              <a:rPr lang="sk-SK" dirty="0" err="1" smtClean="0"/>
              <a:t>Mediátorová</a:t>
            </a:r>
            <a:r>
              <a:rPr lang="sk-SK" dirty="0" smtClean="0"/>
              <a:t> RNA</a:t>
            </a: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Komplementární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DNA</a:t>
            </a:r>
          </a:p>
          <a:p>
            <a:pPr marL="514350" indent="-514350">
              <a:buAutoNum type="alphaLcParenR"/>
            </a:pPr>
            <a:r>
              <a:rPr lang="sk-SK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Okazakiho</a:t>
            </a:r>
            <a:r>
              <a:rPr lang="sk-SK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fragmenty</a:t>
            </a:r>
            <a:endParaRPr lang="sk-S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rázok 3" descr="dna strand with alpha 01 vid prev.png"/>
          <p:cNvPicPr>
            <a:picLocks noChangeAspect="1"/>
          </p:cNvPicPr>
          <p:nvPr/>
        </p:nvPicPr>
        <p:blipFill>
          <a:blip r:embed="rId2" cstate="print"/>
          <a:srcRect l="30435" r="28261"/>
          <a:stretch>
            <a:fillRect/>
          </a:stretch>
        </p:blipFill>
        <p:spPr bwMode="auto">
          <a:xfrm>
            <a:off x="0" y="1"/>
            <a:ext cx="1447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464</Words>
  <Application>Microsoft Office PowerPoint</Application>
  <PresentationFormat>Předvádění na obrazovce (4:3)</PresentationFormat>
  <Paragraphs>111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Motív Office</vt:lpstr>
      <vt:lpstr>KVÍZ Tajomství života: DNA</vt:lpstr>
      <vt:lpstr>Pokud molekula DNA obsahuje 40% thyminu, kolik procent guaninu můžeme očekávat? </vt:lpstr>
      <vt:lpstr>Prezentace aplikace PowerPoint</vt:lpstr>
      <vt:lpstr>Výsledkem DNA replikace jsou:</vt:lpstr>
      <vt:lpstr>Výsledkem DNA replikace jsou:</vt:lpstr>
      <vt:lpstr>Který enzym přidává komplementární báze během replikace:</vt:lpstr>
      <vt:lpstr>Který enzym přidává komplementární báze během replikace:</vt:lpstr>
      <vt:lpstr>Výsledkem transkripce je:</vt:lpstr>
      <vt:lpstr>Výsledkem transkripce je:</vt:lpstr>
      <vt:lpstr>Translace začína:</vt:lpstr>
      <vt:lpstr>Translace začína:</vt:lpstr>
      <vt:lpstr>Nukleotid se skládá z:</vt:lpstr>
      <vt:lpstr>Nukleotid se skládá z:</vt:lpstr>
      <vt:lpstr>Cukr v RNA je ___,  cukr v DNA je ___.</vt:lpstr>
      <vt:lpstr>Cukr v RNA je ___,  cukr v DNA je ___.</vt:lpstr>
      <vt:lpstr>Enzym, který naruší vodíkové můstky a rozplete DNA sa volá:</vt:lpstr>
      <vt:lpstr>Enzym, který naruší vodíkové můstky a rozplete DNA sa volá:</vt:lpstr>
      <vt:lpstr>Který enzym je zopovedný za spojení Okazakiho fragmentů na zaostávající vlákně?</vt:lpstr>
      <vt:lpstr>Který enzym je zopovedný za spojení Okazakiho fragmentů na zaostávající vlákně?</vt:lpstr>
      <vt:lpstr>Nobelovu cenu za objasnění struktury DNA dostali:</vt:lpstr>
      <vt:lpstr>Nobelovu cenu za objasnění struktury DNA dostali:</vt:lpstr>
      <vt:lpstr>Vyhodnocení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 Tajomství života: DNA</dc:title>
  <dc:creator>ASUS</dc:creator>
  <cp:lastModifiedBy>tatiana</cp:lastModifiedBy>
  <cp:revision>7</cp:revision>
  <dcterms:created xsi:type="dcterms:W3CDTF">2014-03-06T09:06:01Z</dcterms:created>
  <dcterms:modified xsi:type="dcterms:W3CDTF">2014-04-14T08:17:51Z</dcterms:modified>
</cp:coreProperties>
</file>