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5" r:id="rId4"/>
    <p:sldId id="266" r:id="rId5"/>
    <p:sldId id="263" r:id="rId6"/>
    <p:sldId id="262" r:id="rId7"/>
    <p:sldId id="257" r:id="rId8"/>
    <p:sldId id="260" r:id="rId9"/>
    <p:sldId id="269" r:id="rId10"/>
    <p:sldId id="270" r:id="rId11"/>
    <p:sldId id="272" r:id="rId12"/>
    <p:sldId id="297" r:id="rId13"/>
    <p:sldId id="303" r:id="rId14"/>
    <p:sldId id="274" r:id="rId15"/>
    <p:sldId id="30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9" autoAdjust="0"/>
    <p:restoredTop sz="94075" autoAdjust="0"/>
  </p:normalViewPr>
  <p:slideViewPr>
    <p:cSldViewPr>
      <p:cViewPr>
        <p:scale>
          <a:sx n="80" d="100"/>
          <a:sy n="80" d="100"/>
        </p:scale>
        <p:origin x="-418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44761-A885-40B8-ADE0-E594A940A556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31344-3658-4690-9DA8-84DC7A208E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Zavest CPA, DMSO vs Me2SO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1310A-033F-4C86-B90E-CB96D36B0FE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-vysvetlit co je S-faze</a:t>
            </a:r>
            <a:r>
              <a:rPr lang="cs-CZ" baseline="0" dirty="0" smtClean="0"/>
              <a:t> a replikacni vidlicka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31344-3658-4690-9DA8-84DC7A208E8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54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„as a side note“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ED3F9-B775-4250-8E70-E96076C69F8C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-Alt + 8208 … nonbreaking hyphen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-water = 10 * 41 treh, 10% dmso = 0.5 of 0.1 afp, 0.1 afp = 41 treh, 1% afp = 0.1 * 41% treh,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DFCC2-89BF-41A2-A0B3-1AE37749482E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Zavest CPA, DMSO vs Me2SO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1310A-033F-4C86-B90E-CB96D36B0FE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-“we compared behaviour of such different agents because we also needed to see what kind of information some of our methods are able to give us“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-“these are diverse substances with diverse mechansims of action, and we were curious to see how this translates into results from the various methods that we employed to study them“.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-pripadne</a:t>
            </a:r>
            <a:r>
              <a:rPr lang="cs-CZ" altLang="cs-CZ" baseline="0" dirty="0" smtClean="0"/>
              <a:t> ještě uvest ze trehalosa dela skla (ale to DMSO asi taky), a PEG je osmolyt (ale to je asi trehalosa taky)</a:t>
            </a:r>
            <a:endParaRPr lang="cs-CZ" altLang="cs-CZ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A827D-0648-490C-9370-FB36A32FE208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-“higher hydrogen bond lifetimes may mean that it is harder for water molecules to rearrange into lattice“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-“</a:t>
            </a:r>
            <a:r>
              <a:rPr lang="cs-CZ" altLang="cs-CZ" sz="1500" dirty="0" smtClean="0"/>
              <a:t>Chování v roztoku je provázáno s charakterem krystalů utvořených při tuhnutí &amp; s mechanickým poškozením buněk</a:t>
            </a:r>
            <a:r>
              <a:rPr lang="cs-CZ" altLang="cs-CZ" dirty="0" smtClean="0"/>
              <a:t>“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-Odkazat na literaturu! (Smiatek?...jenze tam o freezingu obecne není vůbec nic! Jen v souvislosti s AFP! Jednou je zminen „slowdown of water dynamics“)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-“MD popisuje jeden z parametru vzorku,</a:t>
            </a:r>
            <a:r>
              <a:rPr lang="cs-CZ" altLang="cs-CZ" baseline="0" dirty="0" smtClean="0"/>
              <a:t> který je pro mrznuti relevantni. Vysledky toho mrznuti pak ukazuje XRD.“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E729A-0377-411D-B3A6-AAD993DFF924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-“we looked at this because size of ice crystals should be a relevant factor in cell survival“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-“AFP seems to come out best but PERMEABILITY, chemistry…“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-“AFP comes out well out of this but its effect on cells is limited by the fact that it only acts in the extracellular space“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-“uzavřena část „popis krystalizace“, následuje část „vliv na buňky“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-proc</a:t>
            </a:r>
            <a:r>
              <a:rPr lang="cs-CZ" altLang="cs-CZ" baseline="0" dirty="0" smtClean="0"/>
              <a:t> 41% trehalosy, když srovnavame s 3.2 nebo 10% trehalosy v MD? </a:t>
            </a:r>
            <a:r>
              <a:rPr lang="cs-CZ" altLang="cs-CZ" baseline="0" dirty="0" smtClean="0">
                <a:sym typeface="Wingdings" panose="05000000000000000000" pitchFamily="2" charset="2"/>
              </a:rPr>
              <a:t> jde o kvalitativni srovnani, na vzorku 41% to bylo lip videt.</a:t>
            </a:r>
          </a:p>
          <a:p>
            <a:pPr eaLnBrk="1" hangingPunct="1">
              <a:spcBef>
                <a:spcPct val="0"/>
              </a:spcBef>
            </a:pPr>
            <a:endParaRPr lang="cs-CZ" altLang="cs-CZ" baseline="0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 smtClean="0">
                <a:sym typeface="Wingdings" panose="05000000000000000000" pitchFamily="2" charset="2"/>
              </a:rPr>
              <a:t>-“srovnani s viabilitou: male krystaly asi mají vliv, ale jsou jiné faktory (AFP nesedi, +u nej i u trehalosy jsou uplne jiné koncentrace viability vs XRD)</a:t>
            </a:r>
            <a:endParaRPr lang="cs-CZ" altLang="cs-CZ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8D51A-A43F-48B3-B512-AC0194272DFB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31344-3658-4690-9DA8-84DC7A208E8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3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„it is a known effect of DMSO that it condenses chromatin, but…“ + prepnout slide a povidat o korelaci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A7445-6AB6-43B4-966C-BC9E8940ED15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„there is an apparent correlation between the two and we suspect it is not a coincidence, it may be related to nucleus dehydration + the protein machinery associated with DNA is kept away from ice“.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-This is further supported by hypertonicity also increasing viability.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</a:t>
            </a:r>
            <a:r>
              <a:rPr lang="en-GB" altLang="cs-CZ" dirty="0" smtClean="0"/>
              <a:t>Importantly, for all the studied cryoprotectants, the levels of chromatin condensation and envelope shrinkage in frozen/thaw cells precisely correlated with each other and with cells viability. Hence, it is tempting to hypothesize that studied cryoprotectants counteract the erosive effects of freeze/thaw processes by stabilizing the chromatin and/or nuclear envelope structure. The situation is complex and requires separate explanation for the individual cryoprotectants.</a:t>
            </a:r>
            <a:r>
              <a:rPr lang="cs-CZ" altLang="cs-CZ" dirty="0" smtClean="0"/>
              <a:t>“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-chromatin se nejspis vyhodnocoval hned po rozmrazeni, kdezto viabilita po 24 hodinach. Nicmene holt kazda z tech věci je optimalne pozorovatelna po jiné době.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-“čim kondenzovanejsi, tim viabilnejsi. Mozny mechanismus je dehydratace.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B4185-F928-484C-8BEF-DCC36FB493E9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„as a side note“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ED3F9-B775-4250-8E70-E96076C69F8C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7CB4-FB0D-4BAC-86E5-75F7B6D4E257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5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9D22-DB4A-417D-8588-0EDBE5F038CD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97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B4A9-A560-4C8B-A7B5-5486FE1877D7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6E93-4976-4CB3-A7F5-5E8F6BF95389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62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879-9252-4048-8583-2DE1ACBE1276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5276-FA99-4267-90E5-1072D2C6CBB8}" type="datetime1">
              <a:rPr lang="cs-CZ" smtClean="0"/>
              <a:t>13. 9. 2019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F0BF-3625-49C2-8C2A-3DCEA0F393BE}" type="datetime1">
              <a:rPr lang="cs-CZ" smtClean="0"/>
              <a:t>13. 9. 2019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0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E15D-4017-4E12-AE16-C64B02A80DA2}" type="datetime1">
              <a:rPr lang="cs-CZ" smtClean="0"/>
              <a:t>13. 9. 2019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5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A031-FBC1-4018-9D37-BEE5C8360504}" type="datetime1">
              <a:rPr lang="cs-CZ" smtClean="0"/>
              <a:t>13. 9. 2019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74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942E-0BBF-46BB-8BD4-D2D16782DEB5}" type="datetime1">
              <a:rPr lang="cs-CZ" smtClean="0"/>
              <a:t>13. 9. 2019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6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64F5-17C3-4564-A77C-4AB056196CCA}" type="datetime1">
              <a:rPr lang="cs-CZ" smtClean="0"/>
              <a:t>13. 9. 2019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4B72-DF92-4670-B939-FB97B11B6066}" type="datetime1">
              <a:rPr lang="cs-CZ" smtClean="0"/>
              <a:t>13. 9. 2019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BE1B-B53E-4DD8-88CE-6A89104D92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664296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Kryopr</a:t>
            </a:r>
            <a:r>
              <a:rPr lang="cs-CZ" sz="3000" dirty="0" smtClean="0"/>
              <a:t>ezervace</a:t>
            </a:r>
            <a:endParaRPr lang="cs-CZ" sz="3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7" y="4077073"/>
            <a:ext cx="8353425" cy="1439863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altLang="cs-CZ" sz="2500" dirty="0" smtClean="0"/>
              <a:t>Doc. </a:t>
            </a:r>
            <a:r>
              <a:rPr lang="en-US" altLang="cs-CZ" sz="2500" dirty="0" err="1" smtClean="0"/>
              <a:t>Ing</a:t>
            </a:r>
            <a:r>
              <a:rPr lang="en-US" altLang="cs-CZ" sz="2500" dirty="0" smtClean="0"/>
              <a:t>. Irena </a:t>
            </a:r>
            <a:r>
              <a:rPr lang="en-US" altLang="cs-CZ" sz="2500" dirty="0" err="1" smtClean="0"/>
              <a:t>Kratochv</a:t>
            </a:r>
            <a:r>
              <a:rPr lang="cs-CZ" altLang="cs-CZ" sz="2500" dirty="0" smtClean="0"/>
              <a:t>ílová, Ph.D.</a:t>
            </a:r>
            <a:endParaRPr lang="en-US" altLang="cs-CZ" sz="2500" dirty="0" smtClean="0"/>
          </a:p>
          <a:p>
            <a:pPr marR="0" algn="ctr" eaLnBrk="1" hangingPunct="1"/>
            <a:r>
              <a:rPr lang="cs-CZ" altLang="cs-CZ" sz="2500" dirty="0" smtClean="0"/>
              <a:t>Fyzikální ústav AV </a:t>
            </a:r>
            <a:r>
              <a:rPr lang="cs-CZ" altLang="cs-CZ" sz="2500" dirty="0" smtClean="0"/>
              <a:t>ČR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2603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/>
          <a:stretch/>
        </p:blipFill>
        <p:spPr bwMode="auto">
          <a:xfrm>
            <a:off x="5148064" y="116632"/>
            <a:ext cx="3995936" cy="3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896544" cy="12894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300" dirty="0" smtClean="0"/>
              <a:t>Vztah mezi stavem buněčného jádra a viabilitou rozmrazených buněk</a:t>
            </a:r>
            <a:endParaRPr lang="cs-CZ" sz="23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9737" y="1700809"/>
            <a:ext cx="5303764" cy="4824535"/>
          </a:xfrm>
        </p:spPr>
        <p:txBody>
          <a:bodyPr>
            <a:normAutofit/>
          </a:bodyPr>
          <a:lstStyle/>
          <a:p>
            <a:r>
              <a:rPr lang="cs-CZ" altLang="cs-CZ" sz="2300" dirty="0" smtClean="0"/>
              <a:t>% jader s kond. </a:t>
            </a:r>
            <a:r>
              <a:rPr lang="cs-CZ" altLang="cs-CZ" sz="2300" dirty="0"/>
              <a:t>c</a:t>
            </a:r>
            <a:r>
              <a:rPr lang="cs-CZ" altLang="cs-CZ" sz="2300" dirty="0" smtClean="0"/>
              <a:t>hromatinem (po rozmrazení) koreluje s viabilitou</a:t>
            </a:r>
          </a:p>
          <a:p>
            <a:r>
              <a:rPr lang="cs-CZ" altLang="cs-CZ" sz="2300" dirty="0" smtClean="0"/>
              <a:t>Nejvyšší viabilita dosažena v přítomnosti DMSO, které navozuje kondenzaci již před mrazením</a:t>
            </a:r>
          </a:p>
          <a:p>
            <a:endParaRPr lang="en-US" altLang="cs-CZ" sz="2300" dirty="0" smtClean="0"/>
          </a:p>
          <a:p>
            <a:r>
              <a:rPr lang="cs-CZ" altLang="cs-CZ" sz="2300" dirty="0" smtClean="0"/>
              <a:t>Mrazení v hypertonickém médiu též zvyšuje viabilitu a zároveň i kondenzaci chromatinu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6518"/>
            <a:ext cx="3957929" cy="30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5"/>
            <a:ext cx="8714622" cy="5040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300" dirty="0" smtClean="0"/>
              <a:t>Poškození DNA v rozmrazených buňkách</a:t>
            </a:r>
            <a:endParaRPr lang="cs-CZ" sz="23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3600400" cy="4104456"/>
          </a:xfrm>
        </p:spPr>
        <p:txBody>
          <a:bodyPr>
            <a:normAutofit/>
          </a:bodyPr>
          <a:lstStyle/>
          <a:p>
            <a:r>
              <a:rPr lang="cs-CZ" altLang="cs-CZ" sz="2600" dirty="0"/>
              <a:t>Typy signálu pozorovaného u </a:t>
            </a:r>
            <a:r>
              <a:rPr lang="cs-CZ" altLang="cs-CZ" sz="2600" dirty="0" smtClean="0"/>
              <a:t>rozmrazených buněk:</a:t>
            </a:r>
          </a:p>
          <a:p>
            <a:pPr lvl="1"/>
            <a:r>
              <a:rPr lang="cs-CZ" altLang="cs-CZ" sz="2200" dirty="0" smtClean="0"/>
              <a:t>A) jednotky foků</a:t>
            </a:r>
          </a:p>
          <a:p>
            <a:pPr lvl="1"/>
            <a:r>
              <a:rPr lang="cs-CZ" altLang="cs-CZ" sz="2200" dirty="0" smtClean="0"/>
              <a:t>B) rozpadlá jádra, difuzní pan-nukleární signál </a:t>
            </a:r>
          </a:p>
          <a:p>
            <a:pPr lvl="1"/>
            <a:r>
              <a:rPr lang="cs-CZ" altLang="cs-CZ" sz="2200" dirty="0"/>
              <a:t>C) desítky foků („multifokální buňky</a:t>
            </a:r>
            <a:r>
              <a:rPr lang="cs-CZ" altLang="cs-CZ" sz="2200" dirty="0" smtClean="0"/>
              <a:t>“ - menšina)</a:t>
            </a:r>
          </a:p>
        </p:txBody>
      </p:sp>
      <p:pic>
        <p:nvPicPr>
          <p:cNvPr id="8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3" y="1412776"/>
            <a:ext cx="5148065" cy="475252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836712"/>
            <a:ext cx="885698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/>
              <a:t>Detekce bodových poškození DNA pomocí současného značení histonových modifikací (</a:t>
            </a:r>
            <a:r>
              <a:rPr lang="el-GR" altLang="cs-CZ" dirty="0" smtClean="0"/>
              <a:t>γ</a:t>
            </a:r>
            <a:r>
              <a:rPr lang="cs-CZ" altLang="cs-CZ" dirty="0" smtClean="0"/>
              <a:t>H2AX) a repar. proteinů (53BP1) </a:t>
            </a:r>
            <a:r>
              <a:rPr lang="cs-CZ" altLang="cs-CZ" dirty="0" smtClean="0">
                <a:sym typeface="Wingdings" panose="05000000000000000000" pitchFamily="2" charset="2"/>
              </a:rPr>
              <a:t></a:t>
            </a:r>
            <a:r>
              <a:rPr lang="cs-CZ" altLang="cs-CZ" dirty="0" smtClean="0"/>
              <a:t> „foky“ (ohniska)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7653" y="6165304"/>
            <a:ext cx="8712968" cy="6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600" dirty="0" smtClean="0"/>
              <a:t>Proč má malá část buněk řádově víc foků než zbytek populace?</a:t>
            </a:r>
            <a:br>
              <a:rPr lang="cs-CZ" altLang="cs-CZ" sz="2600" dirty="0" smtClean="0"/>
            </a:br>
            <a:r>
              <a:rPr lang="cs-CZ" altLang="cs-CZ" sz="2600" dirty="0" smtClean="0"/>
              <a:t>( </a:t>
            </a:r>
            <a:r>
              <a:rPr lang="cs-CZ" altLang="cs-CZ" sz="2600" dirty="0"/>
              <a:t>~ masivní poškození) </a:t>
            </a:r>
            <a:endParaRPr lang="cs-CZ" altLang="cs-CZ" sz="2600" dirty="0" smtClean="0"/>
          </a:p>
          <a:p>
            <a:endParaRPr lang="cs-CZ" altLang="cs-CZ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2024" r="5567" b="1071"/>
          <a:stretch/>
        </p:blipFill>
        <p:spPr bwMode="auto">
          <a:xfrm rot="5400000">
            <a:off x="2112337" y="11391"/>
            <a:ext cx="5201816" cy="84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08926"/>
            <a:ext cx="7056784" cy="144786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Distribuce foků u multifokálních buněk odpovídá distribuci </a:t>
            </a:r>
            <a:r>
              <a:rPr lang="cs-CZ" altLang="cs-CZ" sz="2400" i="1" dirty="0" smtClean="0"/>
              <a:t>replikačních vidlic</a:t>
            </a:r>
            <a:r>
              <a:rPr lang="cs-CZ" altLang="cs-CZ" sz="2400" dirty="0" smtClean="0"/>
              <a:t> u </a:t>
            </a:r>
            <a:r>
              <a:rPr lang="cs-CZ" altLang="cs-CZ" sz="2400" i="1" dirty="0" smtClean="0"/>
              <a:t>S-fázních buněk</a:t>
            </a:r>
            <a:endParaRPr lang="cs-CZ" altLang="cs-CZ" sz="2400" i="1" dirty="0"/>
          </a:p>
        </p:txBody>
      </p:sp>
      <p:pic>
        <p:nvPicPr>
          <p:cNvPr id="11" name="Picture 2" descr="https://upload.wikimedia.org/wikipedia/commons/thumb/e/e0/Cell_Cycle_2-2.svg/300px-Cell_Cycle_2-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90" y="0"/>
            <a:ext cx="162371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516216" y="692696"/>
            <a:ext cx="136815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69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5"/>
            <a:ext cx="8714622" cy="5040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300" dirty="0" smtClean="0"/>
              <a:t>Potvrzení korespondence multifokálních a S-fázních buněk</a:t>
            </a:r>
            <a:endParaRPr lang="cs-CZ" sz="23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9384" y="836712"/>
            <a:ext cx="8784976" cy="1564729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/>
              <a:t>Vzorce pozorované při barvení proteinu Ki67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(</a:t>
            </a:r>
            <a:r>
              <a:rPr lang="cs-CZ" altLang="cs-CZ" dirty="0"/>
              <a:t>marker proliferace) odpovídají S-fázi</a:t>
            </a:r>
          </a:p>
          <a:p>
            <a:r>
              <a:rPr lang="cs-CZ" altLang="cs-CZ" dirty="0" smtClean="0"/>
              <a:t>Značení </a:t>
            </a:r>
            <a:r>
              <a:rPr lang="el-GR" altLang="cs-CZ" dirty="0" smtClean="0"/>
              <a:t>γ</a:t>
            </a:r>
            <a:r>
              <a:rPr lang="cs-CZ" altLang="cs-CZ" dirty="0" smtClean="0"/>
              <a:t>H2AX kolokalizuje se značením proteinu PCNA, který se nachází na replikačních vidlicích</a:t>
            </a:r>
          </a:p>
          <a:p>
            <a:endParaRPr lang="cs-CZ" altLang="cs-CZ" dirty="0" smtClean="0"/>
          </a:p>
        </p:txBody>
      </p:sp>
      <p:pic>
        <p:nvPicPr>
          <p:cNvPr id="7" name="Obrázek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757" r="3237" b="1797"/>
          <a:stretch/>
        </p:blipFill>
        <p:spPr bwMode="auto">
          <a:xfrm>
            <a:off x="4171950" y="2257425"/>
            <a:ext cx="4972050" cy="460057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5755" y="3429000"/>
            <a:ext cx="3966195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500" dirty="0" smtClean="0"/>
              <a:t>=&gt; multifokální buňky jsou buňky v S-fázi, jimž mrazení poškodilo replikační vidličky</a:t>
            </a:r>
          </a:p>
          <a:p>
            <a:pPr marL="0" indent="0">
              <a:buNone/>
            </a:pPr>
            <a:endParaRPr lang="cs-CZ" altLang="cs-CZ" sz="2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>
          <a:xfrm>
            <a:off x="323851" y="836713"/>
            <a:ext cx="8569325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u="sng" dirty="0" smtClean="0"/>
              <a:t>VLASTNOSTI KRYOPROTEKTIVNíCH ROZTOKŮ</a:t>
            </a:r>
          </a:p>
          <a:p>
            <a:r>
              <a:rPr lang="cs-CZ" altLang="cs-CZ" sz="1500" dirty="0" smtClean="0"/>
              <a:t>Trehalosa v roztoku vytváří klastry, DMSO se rozptýlí v objemu</a:t>
            </a:r>
            <a:endParaRPr lang="cs-CZ" altLang="cs-CZ" sz="1500" dirty="0"/>
          </a:p>
          <a:p>
            <a:r>
              <a:rPr lang="cs-CZ" altLang="cs-CZ" sz="1500" dirty="0" smtClean="0"/>
              <a:t>Antifreeze protein silně zpomaluje dynamiku vod v blízkém okolí, DMSO ji ale více zpomaluje v celém objemu</a:t>
            </a:r>
          </a:p>
          <a:p>
            <a:r>
              <a:rPr lang="cs-CZ" altLang="cs-CZ" sz="1500" dirty="0" smtClean="0"/>
              <a:t>Všechny zkoumané kryoprotektanty různým způsobem změnšují vznikající krystaly, ale jde jen o dílčí aspekt kryoprotektce, korelace s viabilitou není silná</a:t>
            </a:r>
          </a:p>
          <a:p>
            <a:r>
              <a:rPr lang="cs-CZ" altLang="cs-CZ" sz="1500" dirty="0" smtClean="0"/>
              <a:t>AFP nejvíc zmenšuje krystaly, ale viabilita je relativně nízká – AFP není permeativní</a:t>
            </a:r>
          </a:p>
          <a:p>
            <a:pPr marL="0" indent="0">
              <a:buNone/>
            </a:pPr>
            <a:r>
              <a:rPr lang="cs-CZ" altLang="cs-CZ" sz="1500" b="1" u="sng" dirty="0" smtClean="0"/>
              <a:t>MECH. VLASTNOSTI ROZMRAZENÝCH BUNĚK</a:t>
            </a:r>
          </a:p>
          <a:p>
            <a:pPr eaLnBrk="1" hangingPunct="1"/>
            <a:r>
              <a:rPr lang="cs-CZ" altLang="cs-CZ" sz="1500" dirty="0" smtClean="0"/>
              <a:t>Inkubace v DMSO i glycerolu způsobuje pokles buněčné tuhosti</a:t>
            </a:r>
          </a:p>
          <a:p>
            <a:pPr eaLnBrk="1" hangingPunct="1"/>
            <a:r>
              <a:rPr lang="cs-CZ" altLang="cs-CZ" sz="1500" dirty="0" smtClean="0"/>
              <a:t>AFM dovede zaznamenat regeneraci rozmrazených buněk</a:t>
            </a:r>
          </a:p>
          <a:p>
            <a:pPr eaLnBrk="1" hangingPunct="1"/>
            <a:r>
              <a:rPr lang="cs-CZ" altLang="cs-CZ" sz="1500" dirty="0" smtClean="0"/>
              <a:t>Buňky mrazené v PEG-1500: ve srov. s DMSO je distribuce tuhosti homogennější,</a:t>
            </a:r>
            <a:br>
              <a:rPr lang="cs-CZ" altLang="cs-CZ" sz="1500" dirty="0" smtClean="0"/>
            </a:br>
            <a:r>
              <a:rPr lang="cs-CZ" altLang="cs-CZ" sz="1500" dirty="0" smtClean="0"/>
              <a:t>adherence je slabší </a:t>
            </a:r>
            <a:r>
              <a:rPr lang="cs-CZ" altLang="cs-CZ" sz="1500" dirty="0" smtClean="0">
                <a:sym typeface="Wingdings" panose="05000000000000000000" pitchFamily="2" charset="2"/>
              </a:rPr>
              <a:t>- příznaky horšího stavu buněk</a:t>
            </a:r>
            <a:endParaRPr lang="cs-CZ" altLang="cs-CZ" sz="1500" dirty="0" smtClean="0"/>
          </a:p>
          <a:p>
            <a:pPr marL="0" indent="0" eaLnBrk="1" hangingPunct="1">
              <a:buNone/>
            </a:pPr>
            <a:r>
              <a:rPr lang="cs-CZ" altLang="cs-CZ" sz="1500" b="1" u="sng" dirty="0" smtClean="0"/>
              <a:t>STAV JÁDRA ROZMRAZENÝCH BUNĚK</a:t>
            </a:r>
          </a:p>
          <a:p>
            <a:pPr eaLnBrk="1" hangingPunct="1"/>
            <a:r>
              <a:rPr lang="cs-CZ" altLang="cs-CZ" sz="1500" dirty="0" smtClean="0"/>
              <a:t>Chromatinová kondenzace po rozmrazení silně koreluje s viabilitou</a:t>
            </a:r>
          </a:p>
          <a:p>
            <a:pPr eaLnBrk="1" hangingPunct="1"/>
            <a:r>
              <a:rPr lang="cs-CZ" altLang="cs-CZ" sz="1500" dirty="0" smtClean="0"/>
              <a:t>Kryoprezervace způsobuje kolaps replikačních vidliček v S-fázních buňkách, bez ohledu na použitý kryoprotektant</a:t>
            </a:r>
          </a:p>
          <a:p>
            <a:pPr lvl="1"/>
            <a:r>
              <a:rPr lang="cs-CZ" altLang="cs-CZ" sz="1500" dirty="0">
                <a:sym typeface="Wingdings" panose="05000000000000000000" pitchFamily="2" charset="2"/>
              </a:rPr>
              <a:t>Nový typ kryopoškození, nelze vyloučit dědičnou alteraci gen. informace</a:t>
            </a:r>
          </a:p>
          <a:p>
            <a:pPr lvl="1"/>
            <a:r>
              <a:rPr lang="cs-CZ" altLang="cs-CZ" sz="1500" dirty="0" smtClean="0">
                <a:sym typeface="Wingdings" panose="05000000000000000000" pitchFamily="2" charset="2"/>
              </a:rPr>
              <a:t>Rychle se dělící buněčné typy jsou silněji poškozovány</a:t>
            </a:r>
          </a:p>
          <a:p>
            <a:pPr marL="0" indent="0">
              <a:buNone/>
            </a:pPr>
            <a:r>
              <a:rPr lang="cs-CZ" altLang="cs-CZ" sz="1500" b="1" u="sng" dirty="0" smtClean="0"/>
              <a:t>POTENCIÁLNÍ OPTIMALIZACE KRYOPREZERVACE</a:t>
            </a:r>
          </a:p>
          <a:p>
            <a:r>
              <a:rPr lang="cs-CZ" altLang="cs-CZ" sz="1500" dirty="0" smtClean="0">
                <a:sym typeface="Wingdings" panose="05000000000000000000" pitchFamily="2" charset="2"/>
              </a:rPr>
              <a:t>Usilovat o zmenšení krystalů ve zmrzlém roztoku a o kondenzaci chromatinu buněk</a:t>
            </a:r>
          </a:p>
          <a:p>
            <a:r>
              <a:rPr lang="cs-CZ" altLang="cs-CZ" sz="1500" dirty="0" smtClean="0">
                <a:sym typeface="Wingdings" panose="05000000000000000000" pitchFamily="2" charset="2"/>
              </a:rPr>
              <a:t>Vyhýbat se mrazení S-fázních buněk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Seznam publikací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463327" y="980728"/>
            <a:ext cx="80648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b="1" dirty="0"/>
              <a:t>Golan, M.</a:t>
            </a:r>
            <a:r>
              <a:rPr lang="cs-CZ" sz="1300" dirty="0"/>
              <a:t>, Přibyl, J., Pešl, M., Jelínková, Š., Acimovic, I., Jaroš, J., Rotrekl, V., Falk, M., Šefc, L., Skládal, P., Kratochvílová, I. (2018). Cryopreserved cells regeneration monitored by atomic force microscopy and correlated with state of cytoskeleton and nuclear membrane. [1]. </a:t>
            </a:r>
            <a:r>
              <a:rPr lang="cs-CZ" sz="1300" i="1" dirty="0"/>
              <a:t>IEEE Transactions on Nanobioscience </a:t>
            </a:r>
            <a:r>
              <a:rPr lang="cs-CZ" sz="1300" b="1" i="1" dirty="0" smtClean="0"/>
              <a:t>(Q2 - accepted)</a:t>
            </a:r>
            <a:r>
              <a:rPr lang="cs-CZ" sz="1300" dirty="0" smtClean="0"/>
              <a:t>, 1-8.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b="1" dirty="0"/>
              <a:t>Golan, M.</a:t>
            </a:r>
            <a:r>
              <a:rPr lang="cs-CZ" sz="1300" dirty="0"/>
              <a:t>, Jelínková, Š., Kratochvílová, I., Skládal, P., Pešl, M., Rotrekl, V., &amp; Přibyl, J. (2018). AFM monitoring the influence of selected cryoprotectants on regeneration of cryopreserved cells mechanical properties. </a:t>
            </a:r>
            <a:r>
              <a:rPr lang="cs-CZ" sz="1300" i="1" dirty="0"/>
              <a:t>Frontiers in Physiology </a:t>
            </a:r>
            <a:r>
              <a:rPr lang="cs-CZ" sz="1300" b="1" i="1" dirty="0" smtClean="0"/>
              <a:t>(Q1, accepted, in press)</a:t>
            </a:r>
            <a:r>
              <a:rPr lang="cs-CZ" sz="13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0" smtClean="0"/>
              <a:t>Kratochvilova</a:t>
            </a:r>
            <a:r>
              <a:rPr lang="cs-CZ" sz="1300" dirty="0"/>
              <a:t>, I., </a:t>
            </a:r>
            <a:r>
              <a:rPr lang="cs-CZ" sz="1300" b="1" dirty="0"/>
              <a:t>Golan, M.</a:t>
            </a:r>
            <a:r>
              <a:rPr lang="cs-CZ" sz="1300" dirty="0"/>
              <a:t>, Pomeisl, K., Richter, J., Sedlakova, S., Sebera, J., Micova, J., Falk, M., Falkova, I., Reha, D., Elliott, K. W., Varga, K., Follett, S. E., Simek, D. (2017). Theoretical and experimental study of the antifreeze protein AFP752, trehalose and dimethyl sulfoxide cryoprotection mechanism: correlation with cryopreserved cell viability. </a:t>
            </a:r>
            <a:r>
              <a:rPr lang="cs-CZ" sz="1300" i="1" dirty="0" smtClean="0"/>
              <a:t>RSC </a:t>
            </a:r>
            <a:r>
              <a:rPr lang="cs-CZ" sz="1300" i="1" dirty="0"/>
              <a:t>Advances, 7</a:t>
            </a:r>
            <a:r>
              <a:rPr lang="cs-CZ" sz="1300" dirty="0"/>
              <a:t>(1), </a:t>
            </a:r>
            <a:r>
              <a:rPr lang="cs-CZ" sz="1300" dirty="0" smtClean="0"/>
              <a:t>352-360  </a:t>
            </a:r>
            <a:r>
              <a:rPr lang="cs-CZ" sz="1300" b="1" i="1" dirty="0" smtClean="0"/>
              <a:t>(Q2, published)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/>
              <a:t>Falk, M., Falková, I., Pagáčová, E., Kopečná, O., Bačíková, A., Šimek, D., </a:t>
            </a:r>
            <a:r>
              <a:rPr lang="cs-CZ" sz="1300" b="1" dirty="0"/>
              <a:t>Golan, M.</a:t>
            </a:r>
            <a:r>
              <a:rPr lang="cs-CZ" sz="1300" dirty="0"/>
              <a:t>, Kozubek, S., Pekarová, M., Follett, S. E., Klejdus, B., Elliott, K. W., Varga, K., Teplá, O., Kratochvílová, I. (2018). Critical defects in cryopreserved cell nuclei: DNA structure changes. </a:t>
            </a:r>
            <a:r>
              <a:rPr lang="cs-CZ" sz="1300" i="1" dirty="0"/>
              <a:t>Scientific Reports </a:t>
            </a:r>
            <a:r>
              <a:rPr lang="cs-CZ" sz="1300" b="1" i="1" dirty="0" smtClean="0"/>
              <a:t>(Q1, submitted)</a:t>
            </a:r>
            <a:r>
              <a:rPr lang="cs-CZ" sz="13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0" smtClean="0"/>
              <a:t>Kratochvílová</a:t>
            </a:r>
            <a:r>
              <a:rPr lang="cs-CZ" sz="1300" dirty="0"/>
              <a:t>, I.,</a:t>
            </a:r>
            <a:r>
              <a:rPr lang="cs-CZ" sz="1300" b="1" dirty="0"/>
              <a:t> Golan, M.,</a:t>
            </a:r>
            <a:r>
              <a:rPr lang="cs-CZ" sz="1300" dirty="0"/>
              <a:t> Vala, M., Špérová, M., Weiter, M., Páv, O., Šebera, Jakub, Rosenberg, Ivan, Sychrovský, Vladimír, Tanaka, Yoshiyuki, Bickelhaupt, F. M. (2014). Theoretical and Experimental Study of Charge Transfer through DNA: Impact of Mercury Mediated T-Hg-T Base Pair. </a:t>
            </a:r>
            <a:r>
              <a:rPr lang="cs-CZ" sz="1300" i="1" dirty="0"/>
              <a:t>The Journal of Physical Chemistry B, 118</a:t>
            </a:r>
            <a:r>
              <a:rPr lang="cs-CZ" sz="1300" dirty="0"/>
              <a:t>(20), 5374-5381. doi: </a:t>
            </a:r>
            <a:r>
              <a:rPr lang="cs-CZ" sz="1300" dirty="0" smtClean="0"/>
              <a:t>10.1021/jp501986a </a:t>
            </a:r>
            <a:r>
              <a:rPr lang="cs-CZ" sz="1300" b="1" i="1" dirty="0" smtClean="0"/>
              <a:t>(Q2, published</a:t>
            </a:r>
            <a:r>
              <a:rPr lang="cs-CZ" sz="1300" b="1" i="1" dirty="0"/>
              <a:t>)</a:t>
            </a:r>
            <a:endParaRPr lang="cs-CZ" sz="1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0" smtClean="0"/>
              <a:t>Kratochvílová</a:t>
            </a:r>
            <a:r>
              <a:rPr lang="cs-CZ" sz="1300" dirty="0"/>
              <a:t>, I., Šebera, J., Ashcheulov, P., </a:t>
            </a:r>
            <a:r>
              <a:rPr lang="cs-CZ" sz="1300" b="1" dirty="0"/>
              <a:t>Golan, M.,</a:t>
            </a:r>
            <a:r>
              <a:rPr lang="cs-CZ" sz="1300" dirty="0"/>
              <a:t> Ledvina, M., Míčová, J., Mravec, Filip, Kovalenko, Alexander, Zverev, Dmitry, Yavkin, Boris, Orlinskii, Sergei, Záliš, Stanislav, Fišerová, Anna, Richter, Jan, Šefc, Luděk, Turánek, J. (2014). Magnetical and Optical Properties of Nanodiamonds Can Be Tuned by Particles Surface Chemistry: Theoretical and Experimental Study. </a:t>
            </a:r>
            <a:r>
              <a:rPr lang="cs-CZ" sz="1300" i="1" dirty="0"/>
              <a:t>The Journal of Physical Chemistry C, 118</a:t>
            </a:r>
            <a:r>
              <a:rPr lang="cs-CZ" sz="1300" dirty="0"/>
              <a:t>(43), 25245-25252. doi: </a:t>
            </a:r>
            <a:r>
              <a:rPr lang="cs-CZ" sz="1300" dirty="0" smtClean="0"/>
              <a:t>10.1021/jp507581c </a:t>
            </a:r>
            <a:r>
              <a:rPr lang="cs-CZ" sz="1300" b="1" i="1" dirty="0" smtClean="0"/>
              <a:t>(Q1, published</a:t>
            </a:r>
            <a:r>
              <a:rPr lang="cs-CZ" sz="1300" b="1" i="1" dirty="0"/>
              <a:t>)</a:t>
            </a:r>
            <a:endParaRPr lang="cs-CZ" sz="13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2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3684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Úvod - kryoprezervace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341439"/>
            <a:ext cx="8712968" cy="5399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buClr>
                <a:schemeClr val="tx1"/>
              </a:buClr>
              <a:defRPr/>
            </a:pPr>
            <a:r>
              <a:rPr lang="cs-CZ" dirty="0" smtClean="0"/>
              <a:t>Kryoprezervace = uchování buněk ,tkání pomocí nízkých teplot</a:t>
            </a:r>
          </a:p>
          <a:p>
            <a:pPr fontAlgn="auto">
              <a:buClr>
                <a:schemeClr val="tx1"/>
              </a:buClr>
              <a:defRPr/>
            </a:pPr>
            <a:endParaRPr lang="cs-CZ" dirty="0" smtClean="0"/>
          </a:p>
          <a:p>
            <a:pPr>
              <a:buClr>
                <a:schemeClr val="tx1"/>
              </a:buClr>
              <a:defRPr/>
            </a:pPr>
            <a:r>
              <a:rPr lang="cs-CZ" dirty="0"/>
              <a:t>Postup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/>
              <a:t>Inkubace vzorku v médiu obsahujícím kryoprotektanty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/>
              <a:t>Zmrazení vhodnou rychlostí („slow-freezing“ nebo „vitrifikace“)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≤ -80°C </a:t>
            </a:r>
            <a:endParaRPr lang="cs-CZ" dirty="0" smtClean="0"/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Rozmrazení</a:t>
            </a:r>
            <a:r>
              <a:rPr lang="cs-CZ" dirty="0"/>
              <a:t>, odstranění </a:t>
            </a:r>
            <a:r>
              <a:rPr lang="cs-CZ" dirty="0" smtClean="0"/>
              <a:t>kryoprotektantů</a:t>
            </a:r>
          </a:p>
          <a:p>
            <a:pPr lvl="1">
              <a:buClr>
                <a:schemeClr val="tx1"/>
              </a:buClr>
              <a:defRPr/>
            </a:pPr>
            <a:endParaRPr lang="cs-CZ" dirty="0" smtClean="0"/>
          </a:p>
          <a:p>
            <a:pPr fontAlgn="auto">
              <a:buClr>
                <a:schemeClr val="tx1"/>
              </a:buClr>
              <a:defRPr/>
            </a:pPr>
            <a:r>
              <a:rPr lang="cs-CZ" dirty="0" smtClean="0"/>
              <a:t>Využití: </a:t>
            </a:r>
            <a:r>
              <a:rPr lang="cs-CZ" dirty="0"/>
              <a:t>č</a:t>
            </a:r>
            <a:r>
              <a:rPr lang="cs-CZ" dirty="0" smtClean="0"/>
              <a:t>asově neomezené skladování biologického materiálu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/>
              <a:t>B</a:t>
            </a:r>
            <a:r>
              <a:rPr lang="cs-CZ" dirty="0" smtClean="0"/>
              <a:t>uněčné linie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Spermie, vajíčka, embrya ( </a:t>
            </a:r>
            <a:r>
              <a:rPr lang="cs-CZ" dirty="0" smtClean="0">
                <a:sym typeface="Wingdings" panose="05000000000000000000" pitchFamily="2" charset="2"/>
              </a:rPr>
              <a:t> a</a:t>
            </a:r>
            <a:r>
              <a:rPr lang="cs-CZ" dirty="0" smtClean="0"/>
              <a:t>sistovaná reprodukce)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Některé tkáně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0087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500" dirty="0" smtClean="0"/>
              <a:t>Motivace pro zdokonalování kryoprezervace</a:t>
            </a:r>
            <a:endParaRPr lang="cs-CZ" sz="3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628800"/>
            <a:ext cx="8712968" cy="456321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1"/>
              </a:buClr>
              <a:defRPr/>
            </a:pPr>
            <a:r>
              <a:rPr lang="cs-CZ" dirty="0" smtClean="0"/>
              <a:t>Úskalí kryoprez. procesu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Osmotický stres, dehydratace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Mechanické poškození buněk/tkání krystaly ledu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Toxicita kryoprotektantů</a:t>
            </a:r>
          </a:p>
          <a:p>
            <a:pPr lvl="1">
              <a:buClr>
                <a:schemeClr val="tx1"/>
              </a:buClr>
              <a:defRPr/>
            </a:pPr>
            <a:endParaRPr lang="cs-CZ" dirty="0"/>
          </a:p>
          <a:p>
            <a:pPr>
              <a:buClr>
                <a:schemeClr val="tx1"/>
              </a:buClr>
              <a:defRPr/>
            </a:pPr>
            <a:r>
              <a:rPr lang="cs-CZ" dirty="0" smtClean="0"/>
              <a:t>Prostor pro výzkum/vývoj</a:t>
            </a:r>
          </a:p>
          <a:p>
            <a:pPr lvl="1">
              <a:buClr>
                <a:schemeClr val="tx1"/>
              </a:buClr>
              <a:defRPr/>
            </a:pPr>
            <a:r>
              <a:rPr lang="cs-CZ" b="1" dirty="0" smtClean="0"/>
              <a:t>Lepší pochopení mechanismu působení kryoprotektantů</a:t>
            </a:r>
          </a:p>
          <a:p>
            <a:pPr lvl="1">
              <a:buClr>
                <a:schemeClr val="tx1"/>
              </a:buClr>
              <a:defRPr/>
            </a:pPr>
            <a:r>
              <a:rPr lang="cs-CZ" b="1" dirty="0" smtClean="0"/>
              <a:t>Lepší popis následků kryoprezervace na stav buněk</a:t>
            </a:r>
          </a:p>
          <a:p>
            <a:pPr lvl="1">
              <a:buClr>
                <a:schemeClr val="tx1"/>
              </a:buClr>
              <a:defRPr/>
            </a:pPr>
            <a:r>
              <a:rPr lang="cs-CZ" i="1" dirty="0" smtClean="0"/>
              <a:t>Vývoj lepších kryoprotektantů a kryopr. </a:t>
            </a:r>
            <a:r>
              <a:rPr lang="cs-CZ" i="1" dirty="0"/>
              <a:t>p</a:t>
            </a:r>
            <a:r>
              <a:rPr lang="cs-CZ" i="1" dirty="0" smtClean="0"/>
              <a:t>ostupů</a:t>
            </a:r>
          </a:p>
          <a:p>
            <a:pPr lvl="1">
              <a:buClr>
                <a:schemeClr val="tx1"/>
              </a:buClr>
              <a:defRPr/>
            </a:pPr>
            <a:r>
              <a:rPr lang="cs-CZ" dirty="0" smtClean="0"/>
              <a:t>Objemové škálování kryoprezervace (buňky </a:t>
            </a:r>
            <a:r>
              <a:rPr lang="cs-CZ" dirty="0" smtClean="0">
                <a:sym typeface="Wingdings" panose="05000000000000000000" pitchFamily="2" charset="2"/>
              </a:rPr>
              <a:t> orgány)</a:t>
            </a:r>
            <a:endParaRPr lang="cs-CZ" dirty="0" smtClean="0"/>
          </a:p>
          <a:p>
            <a:pPr>
              <a:buClr>
                <a:schemeClr val="tx1"/>
              </a:buClr>
              <a:defRPr/>
            </a:pPr>
            <a:endParaRPr lang="cs-CZ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107503" y="948072"/>
            <a:ext cx="642161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cs-CZ" altLang="cs-CZ" sz="1800" dirty="0" smtClean="0"/>
              <a:t>Látky s odlišným mechanismem ovlivňování </a:t>
            </a:r>
            <a:r>
              <a:rPr lang="cs-CZ" altLang="cs-CZ" sz="1800" dirty="0"/>
              <a:t>mrznutí vody </a:t>
            </a:r>
            <a:r>
              <a:rPr lang="cs-CZ" altLang="cs-CZ" sz="1800" dirty="0" smtClean="0"/>
              <a:t>a stavu </a:t>
            </a:r>
            <a:r>
              <a:rPr lang="cs-CZ" altLang="cs-CZ" sz="1800" dirty="0"/>
              <a:t>buněk</a:t>
            </a:r>
            <a:endParaRPr lang="cs-CZ" altLang="cs-CZ" sz="1800" b="1" dirty="0" smtClean="0"/>
          </a:p>
          <a:p>
            <a:pPr lvl="1" eaLnBrk="1" hangingPunct="1"/>
            <a:r>
              <a:rPr lang="cs-CZ" altLang="cs-CZ" sz="1800" b="1" dirty="0" smtClean="0"/>
              <a:t>Dimethyl sulfoxid (DMSO)</a:t>
            </a:r>
            <a:endParaRPr lang="cs-CZ" altLang="cs-CZ" sz="1800" dirty="0"/>
          </a:p>
          <a:p>
            <a:pPr lvl="2" eaLnBrk="1" hangingPunct="1"/>
            <a:r>
              <a:rPr lang="cs-CZ" altLang="cs-CZ" sz="1600" dirty="0" smtClean="0"/>
              <a:t>polární aprotické rozpouštědlo</a:t>
            </a:r>
          </a:p>
          <a:p>
            <a:pPr lvl="2" eaLnBrk="1" hangingPunct="1"/>
            <a:r>
              <a:rPr lang="cs-CZ" altLang="cs-CZ" sz="1600" dirty="0" smtClean="0"/>
              <a:t>nízký bod tuhnutí vodného roztoku</a:t>
            </a:r>
          </a:p>
          <a:p>
            <a:pPr lvl="2" eaLnBrk="1" hangingPunct="1"/>
            <a:endParaRPr lang="cs-CZ" altLang="cs-CZ" sz="1600" dirty="0" smtClean="0"/>
          </a:p>
          <a:p>
            <a:pPr lvl="1" eaLnBrk="1" hangingPunct="1"/>
            <a:r>
              <a:rPr lang="cs-CZ" altLang="cs-CZ" sz="1800" b="1" dirty="0" smtClean="0"/>
              <a:t>Trehalosa</a:t>
            </a:r>
          </a:p>
          <a:p>
            <a:pPr lvl="2" eaLnBrk="1" hangingPunct="1"/>
            <a:r>
              <a:rPr lang="cs-CZ" altLang="cs-CZ" sz="1600" dirty="0" smtClean="0"/>
              <a:t>Disacharid</a:t>
            </a:r>
          </a:p>
          <a:p>
            <a:pPr lvl="2" eaLnBrk="1" hangingPunct="1"/>
            <a:r>
              <a:rPr lang="cs-CZ" altLang="cs-CZ" sz="1600" dirty="0" smtClean="0"/>
              <a:t>Přírodní kryoprotektant</a:t>
            </a:r>
            <a:endParaRPr lang="cs-CZ" altLang="cs-CZ" sz="1600" dirty="0"/>
          </a:p>
          <a:p>
            <a:pPr lvl="2" eaLnBrk="1" hangingPunct="1"/>
            <a:endParaRPr lang="cs-CZ" altLang="cs-CZ" sz="1600" dirty="0" smtClean="0"/>
          </a:p>
          <a:p>
            <a:pPr lvl="1" eaLnBrk="1" hangingPunct="1"/>
            <a:r>
              <a:rPr lang="cs-CZ" altLang="cs-CZ" sz="1800" b="1" dirty="0" smtClean="0"/>
              <a:t>Antifreeze </a:t>
            </a:r>
            <a:r>
              <a:rPr lang="cs-CZ" altLang="cs-CZ" sz="1800" b="1" dirty="0"/>
              <a:t>protein </a:t>
            </a:r>
            <a:r>
              <a:rPr lang="en-GB" altLang="cs-CZ" sz="1800" b="1" dirty="0" smtClean="0"/>
              <a:t>ApAFP752</a:t>
            </a:r>
            <a:r>
              <a:rPr lang="cs-CZ" altLang="cs-CZ" sz="1800" dirty="0" smtClean="0"/>
              <a:t> </a:t>
            </a:r>
          </a:p>
          <a:p>
            <a:pPr lvl="2" eaLnBrk="1" hangingPunct="1"/>
            <a:r>
              <a:rPr lang="cs-CZ" altLang="cs-CZ" sz="1600" dirty="0" smtClean="0"/>
              <a:t>Velká biomolekula ( ~20 kDa)</a:t>
            </a:r>
          </a:p>
          <a:p>
            <a:pPr lvl="2" eaLnBrk="1" hangingPunct="1"/>
            <a:r>
              <a:rPr lang="cs-CZ" altLang="cs-CZ" sz="1600" dirty="0" smtClean="0"/>
              <a:t>Zůstává vně buněk (extracelulární)</a:t>
            </a:r>
          </a:p>
          <a:p>
            <a:pPr marL="630238" lvl="2" indent="0" eaLnBrk="1" hangingPunct="1">
              <a:buNone/>
            </a:pPr>
            <a:endParaRPr lang="cs-CZ" altLang="cs-CZ" sz="1800" dirty="0" smtClean="0"/>
          </a:p>
          <a:p>
            <a:pPr marL="630238" lvl="2" indent="0" eaLnBrk="1" hangingPunct="1">
              <a:buNone/>
            </a:pPr>
            <a:endParaRPr lang="cs-CZ" altLang="cs-CZ" sz="1800" dirty="0"/>
          </a:p>
          <a:p>
            <a:pPr marL="630238" lvl="2" indent="0" eaLnBrk="1" hangingPunct="1">
              <a:buNone/>
            </a:pPr>
            <a:endParaRPr lang="cs-CZ" altLang="cs-CZ" sz="1800" dirty="0" smtClean="0"/>
          </a:p>
          <a:p>
            <a:pPr lvl="1" eaLnBrk="1" hangingPunct="1"/>
            <a:r>
              <a:rPr lang="cs-CZ" altLang="cs-CZ" sz="1800" b="1" dirty="0" smtClean="0"/>
              <a:t>Polyethylen glykol (PEG), MW 1500</a:t>
            </a:r>
            <a:endParaRPr lang="cs-CZ" altLang="cs-CZ" sz="1800" dirty="0" smtClean="0"/>
          </a:p>
          <a:p>
            <a:pPr lvl="2" eaLnBrk="1" hangingPunct="1"/>
            <a:r>
              <a:rPr lang="cs-CZ" altLang="cs-CZ" sz="1600" dirty="0" smtClean="0"/>
              <a:t>Extracelulární polymer</a:t>
            </a:r>
          </a:p>
          <a:p>
            <a:pPr lvl="2" eaLnBrk="1" hangingPunct="1"/>
            <a:endParaRPr lang="cs-CZ" altLang="cs-CZ" sz="1600" dirty="0" smtClean="0"/>
          </a:p>
        </p:txBody>
      </p:sp>
      <p:pic>
        <p:nvPicPr>
          <p:cNvPr id="11267" name="Picture 177" descr="https://upload.wikimedia.org/wikipedia/commons/thumb/0/09/Trehalose_Haworth.svg/740px-Trehalose_Hawor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09" y="2692202"/>
            <a:ext cx="18684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75" descr="http://www.healing-haven.com/images/DMSO-Chemical-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57" y="1370509"/>
            <a:ext cx="14779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0037" y="116632"/>
            <a:ext cx="8592443" cy="7368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cs-CZ" b="0" dirty="0" smtClean="0">
                <a:solidFill>
                  <a:schemeClr val="tx1"/>
                </a:solidFill>
                <a:effectLst/>
              </a:rPr>
              <a:t>Kryoprotektanty</a:t>
            </a:r>
            <a:endParaRPr lang="cs-CZ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Image result for polyethylene glyc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53" y="5681722"/>
            <a:ext cx="2414651" cy="10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tin\Disk Google\PhD_martinData6\PhD_md6_clanky, reserse\diss\obr\ApAFP752 Jakub Sebera 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1868" r="2432" b="16459"/>
          <a:stretch/>
        </p:blipFill>
        <p:spPr bwMode="auto">
          <a:xfrm>
            <a:off x="4703709" y="4005064"/>
            <a:ext cx="2752878" cy="14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4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116632"/>
            <a:ext cx="885698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700" dirty="0" smtClean="0"/>
              <a:t>Simulace dynamiky molekul kryoprotektantů v roztoku</a:t>
            </a:r>
            <a:endParaRPr lang="cs-CZ" sz="2700" dirty="0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196724"/>
              </p:ext>
            </p:extLst>
          </p:nvPr>
        </p:nvGraphicFramePr>
        <p:xfrm>
          <a:off x="6248968" y="1988840"/>
          <a:ext cx="2880000" cy="485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00"/>
                <a:gridCol w="1440000"/>
              </a:tblGrid>
              <a:tr h="607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Vzorek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H-bond lifetime </a:t>
                      </a:r>
                      <a:br>
                        <a:rPr lang="cs-CZ" sz="1500" dirty="0" smtClean="0">
                          <a:effectLst/>
                        </a:rPr>
                      </a:br>
                      <a:r>
                        <a:rPr lang="cs-CZ" sz="1500" dirty="0" smtClean="0">
                          <a:effectLst/>
                        </a:rPr>
                        <a:t>[</a:t>
                      </a:r>
                      <a:r>
                        <a:rPr lang="en-GB" sz="1500" dirty="0" err="1" smtClean="0">
                          <a:effectLst/>
                        </a:rPr>
                        <a:t>ps</a:t>
                      </a:r>
                      <a:r>
                        <a:rPr lang="en-GB" sz="150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při</a:t>
                      </a:r>
                      <a:r>
                        <a:rPr lang="en-GB" sz="1500" dirty="0" smtClean="0">
                          <a:effectLst/>
                        </a:rPr>
                        <a:t> </a:t>
                      </a:r>
                      <a:r>
                        <a:rPr lang="en-GB" sz="1500" dirty="0">
                          <a:effectLst/>
                        </a:rPr>
                        <a:t>25</a:t>
                      </a:r>
                      <a:r>
                        <a:rPr lang="en-GB" sz="1500" baseline="30000" dirty="0">
                          <a:effectLst/>
                        </a:rPr>
                        <a:t> </a:t>
                      </a:r>
                      <a:r>
                        <a:rPr lang="en-GB" sz="1500" baseline="30000" dirty="0" err="1" smtClean="0">
                          <a:effectLst/>
                        </a:rPr>
                        <a:t>o</a:t>
                      </a:r>
                      <a:r>
                        <a:rPr lang="en-GB" sz="1500" dirty="0" err="1" smtClean="0">
                          <a:effectLst/>
                        </a:rPr>
                        <a:t>C</a:t>
                      </a:r>
                      <a:r>
                        <a:rPr lang="cs-CZ" sz="1500" dirty="0" smtClean="0">
                          <a:effectLst/>
                        </a:rPr>
                        <a:t>]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Voda/Voda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3.02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</a:rPr>
                        <a:t>ApAFP752 </a:t>
                      </a:r>
                      <a:r>
                        <a:rPr lang="cs-CZ" sz="1500" dirty="0" smtClean="0">
                          <a:effectLst/>
                        </a:rPr>
                        <a:t>ve vodě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ApAFP752/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16.90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Okolní</a:t>
                      </a:r>
                      <a:r>
                        <a:rPr lang="en-GB" sz="150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r>
                        <a:rPr lang="en-GB" sz="1500" dirty="0" smtClean="0">
                          <a:effectLst/>
                        </a:rPr>
                        <a:t>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3.02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err="1" smtClean="0">
                          <a:effectLst/>
                        </a:rPr>
                        <a:t>Trehalos</a:t>
                      </a:r>
                      <a:r>
                        <a:rPr lang="cs-CZ" sz="1500" dirty="0" smtClean="0">
                          <a:effectLst/>
                        </a:rPr>
                        <a:t>a ve vodě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err="1" smtClean="0">
                          <a:effectLst/>
                        </a:rPr>
                        <a:t>Trehalos</a:t>
                      </a:r>
                      <a:r>
                        <a:rPr lang="cs-CZ" sz="1500" dirty="0" smtClean="0">
                          <a:effectLst/>
                        </a:rPr>
                        <a:t>a</a:t>
                      </a:r>
                      <a:r>
                        <a:rPr lang="en-GB" sz="1500" dirty="0" smtClean="0">
                          <a:effectLst/>
                        </a:rPr>
                        <a:t>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4.92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Okolní</a:t>
                      </a:r>
                      <a:r>
                        <a:rPr lang="en-GB" sz="150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r>
                        <a:rPr lang="en-GB" sz="1500" dirty="0" smtClean="0">
                          <a:effectLst/>
                        </a:rPr>
                        <a:t>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3.12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effectLst/>
                        </a:rPr>
                        <a:t>DMS</a:t>
                      </a:r>
                      <a:r>
                        <a:rPr lang="cs-CZ" sz="1500" dirty="0" smtClean="0">
                          <a:effectLst/>
                        </a:rPr>
                        <a:t>O</a:t>
                      </a:r>
                      <a:r>
                        <a:rPr lang="cs-CZ" sz="1500" baseline="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ve vodě</a:t>
                      </a:r>
                      <a:endParaRPr lang="cs-CZ" sz="15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DMSO/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b="0" dirty="0" smtClean="0">
                          <a:effectLst/>
                        </a:rPr>
                        <a:t>5.36</a:t>
                      </a:r>
                      <a:endParaRPr lang="cs-CZ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Okolní</a:t>
                      </a:r>
                      <a:r>
                        <a:rPr lang="en-GB" sz="150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r>
                        <a:rPr lang="en-GB" sz="1500" dirty="0" smtClean="0">
                          <a:effectLst/>
                        </a:rPr>
                        <a:t>/</a:t>
                      </a:r>
                      <a:r>
                        <a:rPr lang="cs-CZ" sz="1500" dirty="0" smtClean="0">
                          <a:effectLst/>
                        </a:rPr>
                        <a:t>Voda</a:t>
                      </a:r>
                      <a:endParaRPr lang="cs-CZ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3.71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900" marR="7900" marT="0" marB="0" anchor="ctr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3362" y="2870694"/>
            <a:ext cx="5672716" cy="3868930"/>
            <a:chOff x="328684" y="2564904"/>
            <a:chExt cx="5788698" cy="4234506"/>
          </a:xfrm>
        </p:grpSpPr>
        <p:grpSp>
          <p:nvGrpSpPr>
            <p:cNvPr id="4" name="Group 3"/>
            <p:cNvGrpSpPr/>
            <p:nvPr/>
          </p:nvGrpSpPr>
          <p:grpSpPr>
            <a:xfrm>
              <a:off x="972741" y="2564904"/>
              <a:ext cx="5144641" cy="4170386"/>
              <a:chOff x="322560" y="2330784"/>
              <a:chExt cx="5144641" cy="41703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23701" y="2330784"/>
                <a:ext cx="5143500" cy="2104629"/>
                <a:chOff x="274340" y="2276871"/>
                <a:chExt cx="4783796" cy="1930557"/>
              </a:xfrm>
            </p:grpSpPr>
            <p:pic>
              <p:nvPicPr>
                <p:cNvPr id="8" name="Picture 2" descr="C:\Users\Martin\Desktop\2017-12-12 mff prezentace\CPA simulation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59" r="11646" b="54059"/>
                <a:stretch/>
              </p:blipFill>
              <p:spPr bwMode="auto">
                <a:xfrm>
                  <a:off x="274340" y="2276871"/>
                  <a:ext cx="4783796" cy="19305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384094" y="3284984"/>
                  <a:ext cx="520884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322560" y="4435413"/>
                <a:ext cx="5124450" cy="2065757"/>
                <a:chOff x="304491" y="4377985"/>
                <a:chExt cx="4766078" cy="1894900"/>
              </a:xfrm>
            </p:grpSpPr>
            <p:pic>
              <p:nvPicPr>
                <p:cNvPr id="10" name="Picture 2" descr="C:\Users\Martin\Desktop\2017-12-12 mff prezentace\CPA simulation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86" t="50000" r="11429" b="4907"/>
                <a:stretch/>
              </p:blipFill>
              <p:spPr bwMode="auto">
                <a:xfrm>
                  <a:off x="304491" y="4377985"/>
                  <a:ext cx="4766078" cy="1894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463446" y="5373216"/>
                  <a:ext cx="520884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3162258" y="3328944"/>
              <a:ext cx="7200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/>
                <a:t>10 ns</a:t>
              </a:r>
              <a:endParaRPr lang="cs-CZ" sz="15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8173" y="5400382"/>
              <a:ext cx="6517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/>
                <a:t>10 ns</a:t>
              </a:r>
              <a:endParaRPr lang="cs-CZ" sz="15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6389" y="329405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Trehalose in water</a:t>
              </a:r>
              <a:endParaRPr lang="cs-CZ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438542" y="5372639"/>
              <a:ext cx="2193997" cy="65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DMSO + trehalose</a:t>
              </a:r>
              <a:br>
                <a:rPr lang="cs-CZ" dirty="0" smtClean="0"/>
              </a:br>
              <a:r>
                <a:rPr lang="cs-CZ" dirty="0" smtClean="0"/>
                <a:t>in water</a:t>
              </a:r>
              <a:endParaRPr lang="cs-CZ" dirty="0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70110" y="1196752"/>
            <a:ext cx="5990704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Software: </a:t>
            </a:r>
            <a:r>
              <a:rPr lang="en-US" sz="1800" dirty="0"/>
              <a:t>GROMACS 4.5.5</a:t>
            </a:r>
            <a:r>
              <a:rPr lang="cs-CZ" sz="1800" dirty="0"/>
              <a:t>, force field: AMBER99SB-ILDN</a:t>
            </a:r>
          </a:p>
          <a:p>
            <a:r>
              <a:rPr lang="cs-CZ" altLang="cs-CZ" sz="1800" dirty="0" smtClean="0"/>
              <a:t>Trehalosa má tendenci agregovat, DMSO se rozptýlí v celém objemu</a:t>
            </a:r>
          </a:p>
          <a:p>
            <a:r>
              <a:rPr lang="cs-CZ" altLang="cs-CZ" sz="1800" dirty="0" smtClean="0"/>
              <a:t>AFP silně váže vodu ve své blízkosti, DMSO má však větší objemový vliv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cs-CZ" sz="3000" dirty="0" smtClean="0"/>
              <a:t>Krystalinita ledu ve zmrzlých kryoprotektivních roztocích</a:t>
            </a:r>
            <a:endParaRPr lang="cs-CZ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5329237" cy="3168352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i="1" dirty="0" smtClean="0"/>
              <a:t>Metoda: RTG difrakce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Voda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rel. prům. velikost krystalů := 1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Velké, nečetné krystaly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err="1" smtClean="0"/>
              <a:t>Trehalos</a:t>
            </a:r>
            <a:r>
              <a:rPr lang="cs-CZ" dirty="0" smtClean="0"/>
              <a:t>a (</a:t>
            </a:r>
            <a:r>
              <a:rPr lang="en-GB" dirty="0" smtClean="0"/>
              <a:t>41 %</a:t>
            </a:r>
            <a:r>
              <a:rPr lang="cs-CZ" dirty="0" smtClean="0"/>
              <a:t>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Rel. velikost ~ 1/10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Shluky krystalů s podobnou orientací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DMSO</a:t>
            </a:r>
            <a:r>
              <a:rPr lang="cs-CZ" dirty="0" smtClean="0"/>
              <a:t> (</a:t>
            </a:r>
            <a:r>
              <a:rPr lang="en-GB" dirty="0" smtClean="0"/>
              <a:t>10 %</a:t>
            </a:r>
            <a:r>
              <a:rPr lang="cs-CZ" dirty="0" smtClean="0"/>
              <a:t>)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cs-CZ" dirty="0"/>
              <a:t>Rel. velikost ~ 1/20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AFP</a:t>
            </a:r>
            <a:r>
              <a:rPr lang="cs-CZ" dirty="0" smtClean="0"/>
              <a:t> (</a:t>
            </a:r>
            <a:r>
              <a:rPr lang="en-GB" dirty="0" smtClean="0"/>
              <a:t>1 %</a:t>
            </a:r>
            <a:r>
              <a:rPr lang="cs-CZ" dirty="0" smtClean="0"/>
              <a:t>)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cs-CZ" dirty="0"/>
              <a:t>Rel. velikost ~ 1/100</a:t>
            </a:r>
            <a:endParaRPr 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9746"/>
            <a:ext cx="3191154" cy="27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580111" y="836712"/>
            <a:ext cx="3553569" cy="4277449"/>
            <a:chOff x="5328955" y="836712"/>
            <a:chExt cx="3804726" cy="4621090"/>
          </a:xfrm>
        </p:grpSpPr>
        <p:pic>
          <p:nvPicPr>
            <p:cNvPr id="17412" name="Picture 2" descr="C:\Users\Martin\Disk Google\2016-07 CRYO2016\CRYO2016 prezentace\xray_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836712"/>
              <a:ext cx="3481561" cy="40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62513" y="4859297"/>
              <a:ext cx="2390017" cy="59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/>
                <a:t>Úhel vodorovného </a:t>
              </a:r>
              <a:br>
                <a:rPr lang="cs-CZ" sz="1500" dirty="0" smtClean="0"/>
              </a:br>
              <a:r>
                <a:rPr lang="cs-CZ" sz="1500" dirty="0" smtClean="0"/>
                <a:t>naklonění vzorku </a:t>
              </a:r>
              <a:endParaRPr lang="cs-CZ" sz="15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47897" y="2565842"/>
              <a:ext cx="24852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/>
                <a:t>Úhel svislého naklonění</a:t>
              </a:r>
              <a:endParaRPr lang="cs-CZ" sz="1500" dirty="0"/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0" y="4039746"/>
            <a:ext cx="9133680" cy="1080120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814763" y="5229200"/>
            <a:ext cx="5329237" cy="136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Font typeface="Wingdings 3"/>
              <a:buChar char=""/>
              <a:defRPr/>
            </a:pPr>
            <a:r>
              <a:rPr lang="cs-CZ" sz="1800" dirty="0" smtClean="0"/>
              <a:t>Všechny kryoprotektanty různě narušují tvorbu krystalů (příznivé), ale korespondence s viabilitou není silná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cs-CZ" sz="1800" dirty="0" smtClean="0"/>
              <a:t>viabilitu ovlivňují i další faktory (e.g. </a:t>
            </a:r>
            <a:r>
              <a:rPr lang="cs-CZ" sz="1800" dirty="0"/>
              <a:t>p</a:t>
            </a:r>
            <a:r>
              <a:rPr lang="cs-CZ" sz="1800" dirty="0" smtClean="0"/>
              <a:t>ermeabilita)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1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229600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sz="3000" dirty="0" smtClean="0"/>
              <a:t>Mechanické vlastnosti kryoprezervovaných buněk</a:t>
            </a:r>
            <a:endParaRPr lang="cs-CZ" sz="3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7544" y="1197740"/>
            <a:ext cx="4688137" cy="27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cs-CZ" sz="2000" dirty="0"/>
              <a:t>Měřeno pomocí mikroskopie atomárních sil (AFM)</a:t>
            </a:r>
          </a:p>
          <a:p>
            <a:pPr>
              <a:buClr>
                <a:schemeClr val="tx1"/>
              </a:buClr>
            </a:pPr>
            <a:r>
              <a:rPr lang="cs-CZ" altLang="cs-CZ" sz="2000" dirty="0" smtClean="0"/>
              <a:t>AFM dokáže buňku indentovat bod po bodu</a:t>
            </a:r>
          </a:p>
          <a:p>
            <a:pPr>
              <a:buClr>
                <a:schemeClr val="tx1"/>
              </a:buClr>
            </a:pPr>
            <a:r>
              <a:rPr lang="cs-CZ" altLang="cs-CZ" sz="2000" dirty="0" smtClean="0"/>
              <a:t>Fitování indentačních křivek </a:t>
            </a:r>
            <a:br>
              <a:rPr lang="cs-CZ" altLang="cs-CZ" sz="2000" dirty="0" smtClean="0"/>
            </a:br>
            <a:r>
              <a:rPr lang="cs-CZ" altLang="cs-CZ" sz="2000" dirty="0" smtClean="0">
                <a:sym typeface="Wingdings" panose="05000000000000000000" pitchFamily="2" charset="2"/>
              </a:rPr>
              <a:t> mapa </a:t>
            </a:r>
            <a:r>
              <a:rPr lang="cs-CZ" altLang="cs-CZ" sz="2000" dirty="0" smtClean="0"/>
              <a:t>Youngova modulu (E)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99913" y="730904"/>
            <a:ext cx="3415396" cy="3233910"/>
            <a:chOff x="5299913" y="730904"/>
            <a:chExt cx="3415396" cy="3233910"/>
          </a:xfrm>
        </p:grpSpPr>
        <p:pic>
          <p:nvPicPr>
            <p:cNvPr id="6147" name="Picture 3" descr="C:\Users\Martin\Desktop\2017-12-12 mff prezentace\force curve sof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6" t="15177" r="65577" b="15686"/>
            <a:stretch/>
          </p:blipFill>
          <p:spPr bwMode="auto">
            <a:xfrm>
              <a:off x="5623078" y="730904"/>
              <a:ext cx="3092231" cy="291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Martin\Desktop\2017-12-12 mff prezentace\force curve sof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6" t="21400" r="23121" b="57398"/>
            <a:stretch/>
          </p:blipFill>
          <p:spPr bwMode="auto">
            <a:xfrm>
              <a:off x="7353987" y="1022389"/>
              <a:ext cx="899593" cy="913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667991" y="3641649"/>
              <a:ext cx="1879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/>
                <a:t>Indentace [um]</a:t>
              </a:r>
              <a:endParaRPr lang="cs-CZ" sz="15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927087" y="1860169"/>
              <a:ext cx="10688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/>
                <a:t>Síla (pN)</a:t>
              </a:r>
              <a:endParaRPr lang="cs-CZ" sz="1500" b="1" dirty="0"/>
            </a:p>
          </p:txBody>
        </p:sp>
      </p:grpSp>
      <p:sp>
        <p:nvSpPr>
          <p:cNvPr id="16" name="TextovéPole 32">
            <a:extLst>
              <a:ext uri="{FF2B5EF4-FFF2-40B4-BE49-F238E27FC236}">
                <a16:creationId xmlns:a16="http://schemas.microsoft.com/office/drawing/2014/main" xmlns="" id="{896D2E7B-B669-4D02-ACE4-9DA59FB5DF13}"/>
              </a:ext>
            </a:extLst>
          </p:cNvPr>
          <p:cNvSpPr txBox="1"/>
          <p:nvPr/>
        </p:nvSpPr>
        <p:spPr>
          <a:xfrm>
            <a:off x="2090075" y="4296998"/>
            <a:ext cx="1945325" cy="274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cs-CZ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Výška [</a:t>
            </a:r>
            <a:r>
              <a:rPr lang="el-G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m]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ovéPole 33">
            <a:extLst>
              <a:ext uri="{FF2B5EF4-FFF2-40B4-BE49-F238E27FC236}">
                <a16:creationId xmlns:a16="http://schemas.microsoft.com/office/drawing/2014/main" xmlns="" id="{796501A5-1FB1-46FC-A667-F918A0E0F140}"/>
              </a:ext>
            </a:extLst>
          </p:cNvPr>
          <p:cNvSpPr txBox="1"/>
          <p:nvPr/>
        </p:nvSpPr>
        <p:spPr>
          <a:xfrm>
            <a:off x="1731173" y="837875"/>
            <a:ext cx="773417" cy="274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 map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4168" y="3803231"/>
            <a:ext cx="506508" cy="777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51920" y="3803231"/>
            <a:ext cx="2232248" cy="695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32">
            <a:extLst>
              <a:ext uri="{FF2B5EF4-FFF2-40B4-BE49-F238E27FC236}">
                <a16:creationId xmlns:a16="http://schemas.microsoft.com/office/drawing/2014/main" xmlns="" id="{896D2E7B-B669-4D02-ACE4-9DA59FB5DF13}"/>
              </a:ext>
            </a:extLst>
          </p:cNvPr>
          <p:cNvSpPr txBox="1"/>
          <p:nvPr/>
        </p:nvSpPr>
        <p:spPr>
          <a:xfrm>
            <a:off x="6262758" y="4301988"/>
            <a:ext cx="2059787" cy="274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Y. modul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Obrázek 30" descr="Obsah obrázku text&#10;&#10;Popis vygenerován s vysokou mírou spolehlivosti">
            <a:extLst>
              <a:ext uri="{FF2B5EF4-FFF2-40B4-BE49-F238E27FC236}">
                <a16:creationId xmlns:a16="http://schemas.microsoft.com/office/drawing/2014/main" xmlns="" id="{AE8F22FD-F800-4A72-B0EE-A0AEDFAB0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86" y="4655413"/>
            <a:ext cx="3415365" cy="2160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30201" y="4656976"/>
            <a:ext cx="3069712" cy="2160000"/>
            <a:chOff x="2195736" y="4698000"/>
            <a:chExt cx="3069712" cy="2160000"/>
          </a:xfrm>
        </p:grpSpPr>
        <p:pic>
          <p:nvPicPr>
            <p:cNvPr id="36" name="Obrázek 20">
              <a:extLst>
                <a:ext uri="{FF2B5EF4-FFF2-40B4-BE49-F238E27FC236}">
                  <a16:creationId xmlns:a16="http://schemas.microsoft.com/office/drawing/2014/main" xmlns="" id="{7309418C-0200-4204-A71B-E9120ADC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698000"/>
              <a:ext cx="2868949" cy="2160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89384" y="623731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0.5</a:t>
              </a:r>
              <a:endParaRPr lang="cs-CZ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07" y="116632"/>
            <a:ext cx="8712968" cy="9361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3000" dirty="0" smtClean="0"/>
              <a:t>Vliv kryoprotektantů na tuhost buněk</a:t>
            </a:r>
            <a:endParaRPr lang="cs-CZ" sz="3000" dirty="0"/>
          </a:p>
        </p:txBody>
      </p:sp>
      <p:grpSp>
        <p:nvGrpSpPr>
          <p:cNvPr id="9" name="Skupina 51">
            <a:extLst>
              <a:ext uri="{FF2B5EF4-FFF2-40B4-BE49-F238E27FC236}">
                <a16:creationId xmlns:a16="http://schemas.microsoft.com/office/drawing/2014/main" xmlns="" id="{E4A091B0-3D6E-4715-9714-12D1F6B529A3}"/>
              </a:ext>
            </a:extLst>
          </p:cNvPr>
          <p:cNvGrpSpPr/>
          <p:nvPr/>
        </p:nvGrpSpPr>
        <p:grpSpPr>
          <a:xfrm>
            <a:off x="969305" y="2010670"/>
            <a:ext cx="7005253" cy="4770569"/>
            <a:chOff x="109499" y="320359"/>
            <a:chExt cx="5964794" cy="4170191"/>
          </a:xfrm>
        </p:grpSpPr>
        <p:cxnSp>
          <p:nvCxnSpPr>
            <p:cNvPr id="10" name="Přímá spojnice 18">
              <a:extLst>
                <a:ext uri="{FF2B5EF4-FFF2-40B4-BE49-F238E27FC236}">
                  <a16:creationId xmlns:a16="http://schemas.microsoft.com/office/drawing/2014/main" xmlns="" id="{F09F7048-D378-4A9A-9705-58411F9279F8}"/>
                </a:ext>
              </a:extLst>
            </p:cNvPr>
            <p:cNvCxnSpPr>
              <a:cxnSpLocks/>
            </p:cNvCxnSpPr>
            <p:nvPr/>
          </p:nvCxnSpPr>
          <p:spPr>
            <a:xfrm>
              <a:off x="3128123" y="725274"/>
              <a:ext cx="0" cy="3665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ovéPole 19">
              <a:extLst>
                <a:ext uri="{FF2B5EF4-FFF2-40B4-BE49-F238E27FC236}">
                  <a16:creationId xmlns:a16="http://schemas.microsoft.com/office/drawing/2014/main" xmlns="" id="{CDFE92BB-6666-48C3-808D-855A1DECBC8D}"/>
                </a:ext>
              </a:extLst>
            </p:cNvPr>
            <p:cNvSpPr txBox="1"/>
            <p:nvPr/>
          </p:nvSpPr>
          <p:spPr>
            <a:xfrm>
              <a:off x="410158" y="852089"/>
              <a:ext cx="409493" cy="3020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ovéPole 20">
              <a:extLst>
                <a:ext uri="{FF2B5EF4-FFF2-40B4-BE49-F238E27FC236}">
                  <a16:creationId xmlns:a16="http://schemas.microsoft.com/office/drawing/2014/main" xmlns="" id="{871F0ABA-348D-4286-A1DB-5F74BE6062D6}"/>
                </a:ext>
              </a:extLst>
            </p:cNvPr>
            <p:cNvSpPr txBox="1"/>
            <p:nvPr/>
          </p:nvSpPr>
          <p:spPr>
            <a:xfrm>
              <a:off x="410158" y="1652407"/>
              <a:ext cx="409493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Pole 21">
              <a:extLst>
                <a:ext uri="{FF2B5EF4-FFF2-40B4-BE49-F238E27FC236}">
                  <a16:creationId xmlns:a16="http://schemas.microsoft.com/office/drawing/2014/main" xmlns="" id="{6FC78283-1402-4292-9F42-C7D59170F85A}"/>
                </a:ext>
              </a:extLst>
            </p:cNvPr>
            <p:cNvSpPr txBox="1"/>
            <p:nvPr/>
          </p:nvSpPr>
          <p:spPr>
            <a:xfrm>
              <a:off x="330533" y="2433671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ovéPole 22">
              <a:extLst>
                <a:ext uri="{FF2B5EF4-FFF2-40B4-BE49-F238E27FC236}">
                  <a16:creationId xmlns:a16="http://schemas.microsoft.com/office/drawing/2014/main" xmlns="" id="{05C7545F-81B5-45F4-9106-CD44539F69FB}"/>
                </a:ext>
              </a:extLst>
            </p:cNvPr>
            <p:cNvSpPr txBox="1"/>
            <p:nvPr/>
          </p:nvSpPr>
          <p:spPr>
            <a:xfrm>
              <a:off x="320245" y="3245816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ovéPole 23">
              <a:extLst>
                <a:ext uri="{FF2B5EF4-FFF2-40B4-BE49-F238E27FC236}">
                  <a16:creationId xmlns:a16="http://schemas.microsoft.com/office/drawing/2014/main" xmlns="" id="{F3B6F8A0-DE08-461B-B940-35E9F5FFA57E}"/>
                </a:ext>
              </a:extLst>
            </p:cNvPr>
            <p:cNvSpPr txBox="1"/>
            <p:nvPr/>
          </p:nvSpPr>
          <p:spPr>
            <a:xfrm>
              <a:off x="337471" y="4016420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ovéPole 27">
              <a:extLst>
                <a:ext uri="{FF2B5EF4-FFF2-40B4-BE49-F238E27FC236}">
                  <a16:creationId xmlns:a16="http://schemas.microsoft.com/office/drawing/2014/main" xmlns="" id="{418E52AD-C11E-4D95-8248-0D05BBFADBA3}"/>
                </a:ext>
              </a:extLst>
            </p:cNvPr>
            <p:cNvSpPr txBox="1"/>
            <p:nvPr/>
          </p:nvSpPr>
          <p:spPr>
            <a:xfrm rot="16200000">
              <a:off x="-164367" y="2438926"/>
              <a:ext cx="835535" cy="2878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DMSO [%]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ovéPole 30">
              <a:extLst>
                <a:ext uri="{FF2B5EF4-FFF2-40B4-BE49-F238E27FC236}">
                  <a16:creationId xmlns:a16="http://schemas.microsoft.com/office/drawing/2014/main" xmlns="" id="{F2283D51-898D-4730-BB61-AFE175C68464}"/>
                </a:ext>
              </a:extLst>
            </p:cNvPr>
            <p:cNvSpPr txBox="1"/>
            <p:nvPr/>
          </p:nvSpPr>
          <p:spPr>
            <a:xfrm rot="16200000">
              <a:off x="2797465" y="2430427"/>
              <a:ext cx="951882" cy="2878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glycerol [%]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ovéPole 32">
              <a:extLst>
                <a:ext uri="{FF2B5EF4-FFF2-40B4-BE49-F238E27FC236}">
                  <a16:creationId xmlns:a16="http://schemas.microsoft.com/office/drawing/2014/main" xmlns="" id="{652BD905-2071-442F-AD9C-018463C71935}"/>
                </a:ext>
              </a:extLst>
            </p:cNvPr>
            <p:cNvSpPr txBox="1"/>
            <p:nvPr/>
          </p:nvSpPr>
          <p:spPr>
            <a:xfrm>
              <a:off x="799071" y="328115"/>
              <a:ext cx="773417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Výška [</a:t>
              </a:r>
              <a:r>
                <a:rPr lang="el-GR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m]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ovéPole 33">
              <a:extLst>
                <a:ext uri="{FF2B5EF4-FFF2-40B4-BE49-F238E27FC236}">
                  <a16:creationId xmlns:a16="http://schemas.microsoft.com/office/drawing/2014/main" xmlns="" id="{762A926F-2B1C-4214-9C49-5D5F662AB986}"/>
                </a:ext>
              </a:extLst>
            </p:cNvPr>
            <p:cNvSpPr txBox="1"/>
            <p:nvPr/>
          </p:nvSpPr>
          <p:spPr>
            <a:xfrm>
              <a:off x="1931649" y="321522"/>
              <a:ext cx="773417" cy="2741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 modul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ovéPole 19">
              <a:extLst>
                <a:ext uri="{FF2B5EF4-FFF2-40B4-BE49-F238E27FC236}">
                  <a16:creationId xmlns:a16="http://schemas.microsoft.com/office/drawing/2014/main" xmlns="" id="{2C984F70-30C8-4849-A28A-57D4539184B6}"/>
                </a:ext>
              </a:extLst>
            </p:cNvPr>
            <p:cNvSpPr txBox="1"/>
            <p:nvPr/>
          </p:nvSpPr>
          <p:spPr>
            <a:xfrm>
              <a:off x="3376743" y="852089"/>
              <a:ext cx="409493" cy="3020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ovéPole 20">
              <a:extLst>
                <a:ext uri="{FF2B5EF4-FFF2-40B4-BE49-F238E27FC236}">
                  <a16:creationId xmlns:a16="http://schemas.microsoft.com/office/drawing/2014/main" xmlns="" id="{1D6D5423-A143-42CC-B570-DC63940857AA}"/>
                </a:ext>
              </a:extLst>
            </p:cNvPr>
            <p:cNvSpPr txBox="1"/>
            <p:nvPr/>
          </p:nvSpPr>
          <p:spPr>
            <a:xfrm>
              <a:off x="3376743" y="1652407"/>
              <a:ext cx="409493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ovéPole 21">
              <a:extLst>
                <a:ext uri="{FF2B5EF4-FFF2-40B4-BE49-F238E27FC236}">
                  <a16:creationId xmlns:a16="http://schemas.microsoft.com/office/drawing/2014/main" xmlns="" id="{1F35992C-0872-4DA7-A013-ED9073CBEFA2}"/>
                </a:ext>
              </a:extLst>
            </p:cNvPr>
            <p:cNvSpPr txBox="1"/>
            <p:nvPr/>
          </p:nvSpPr>
          <p:spPr>
            <a:xfrm>
              <a:off x="3297118" y="2433671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ovéPole 22">
              <a:extLst>
                <a:ext uri="{FF2B5EF4-FFF2-40B4-BE49-F238E27FC236}">
                  <a16:creationId xmlns:a16="http://schemas.microsoft.com/office/drawing/2014/main" xmlns="" id="{32F430BF-BFAC-4BC5-B0F9-83A6B8C9A45A}"/>
                </a:ext>
              </a:extLst>
            </p:cNvPr>
            <p:cNvSpPr txBox="1"/>
            <p:nvPr/>
          </p:nvSpPr>
          <p:spPr>
            <a:xfrm>
              <a:off x="3286830" y="3245816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ovéPole 23">
              <a:extLst>
                <a:ext uri="{FF2B5EF4-FFF2-40B4-BE49-F238E27FC236}">
                  <a16:creationId xmlns:a16="http://schemas.microsoft.com/office/drawing/2014/main" xmlns="" id="{C6A56E31-AA57-4715-B671-771FDFC65D88}"/>
                </a:ext>
              </a:extLst>
            </p:cNvPr>
            <p:cNvSpPr txBox="1"/>
            <p:nvPr/>
          </p:nvSpPr>
          <p:spPr>
            <a:xfrm>
              <a:off x="3304056" y="4016420"/>
              <a:ext cx="596535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ovéPole 32">
              <a:extLst>
                <a:ext uri="{FF2B5EF4-FFF2-40B4-BE49-F238E27FC236}">
                  <a16:creationId xmlns:a16="http://schemas.microsoft.com/office/drawing/2014/main" xmlns="" id="{896D2E7B-B669-4D02-ACE4-9DA59FB5DF13}"/>
                </a:ext>
              </a:extLst>
            </p:cNvPr>
            <p:cNvSpPr txBox="1"/>
            <p:nvPr/>
          </p:nvSpPr>
          <p:spPr>
            <a:xfrm>
              <a:off x="3812353" y="320359"/>
              <a:ext cx="773417" cy="27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Výška [</a:t>
              </a:r>
              <a:r>
                <a:rPr lang="el-GR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m]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ovéPole 33">
              <a:extLst>
                <a:ext uri="{FF2B5EF4-FFF2-40B4-BE49-F238E27FC236}">
                  <a16:creationId xmlns:a16="http://schemas.microsoft.com/office/drawing/2014/main" xmlns="" id="{796501A5-1FB1-46FC-A667-F918A0E0F140}"/>
                </a:ext>
              </a:extLst>
            </p:cNvPr>
            <p:cNvSpPr txBox="1"/>
            <p:nvPr/>
          </p:nvSpPr>
          <p:spPr>
            <a:xfrm>
              <a:off x="4913181" y="321522"/>
              <a:ext cx="773417" cy="2741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Y. modul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9" name="Obrázek 41">
              <a:extLst>
                <a:ext uri="{FF2B5EF4-FFF2-40B4-BE49-F238E27FC236}">
                  <a16:creationId xmlns:a16="http://schemas.microsoft.com/office/drawing/2014/main" xmlns="" id="{E9A4ABA6-9AA3-4376-BEEF-633694CB1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28" y="602265"/>
              <a:ext cx="995908" cy="749808"/>
            </a:xfrm>
            <a:prstGeom prst="rect">
              <a:avLst/>
            </a:prstGeom>
          </p:spPr>
        </p:pic>
        <p:pic>
          <p:nvPicPr>
            <p:cNvPr id="30" name="Obrázek 42">
              <a:extLst>
                <a:ext uri="{FF2B5EF4-FFF2-40B4-BE49-F238E27FC236}">
                  <a16:creationId xmlns:a16="http://schemas.microsoft.com/office/drawing/2014/main" xmlns="" id="{43D258E1-A85F-4E65-A4C7-D7DB33DA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00" y="1387125"/>
              <a:ext cx="995908" cy="749808"/>
            </a:xfrm>
            <a:prstGeom prst="rect">
              <a:avLst/>
            </a:prstGeom>
          </p:spPr>
        </p:pic>
        <p:pic>
          <p:nvPicPr>
            <p:cNvPr id="31" name="Obrázek 43">
              <a:extLst>
                <a:ext uri="{FF2B5EF4-FFF2-40B4-BE49-F238E27FC236}">
                  <a16:creationId xmlns:a16="http://schemas.microsoft.com/office/drawing/2014/main" xmlns="" id="{FC9D426B-3365-4B70-A500-497A56DB3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94" y="2174552"/>
              <a:ext cx="995908" cy="749808"/>
            </a:xfrm>
            <a:prstGeom prst="rect">
              <a:avLst/>
            </a:prstGeom>
          </p:spPr>
        </p:pic>
        <p:pic>
          <p:nvPicPr>
            <p:cNvPr id="32" name="Obrázek 46">
              <a:extLst>
                <a:ext uri="{FF2B5EF4-FFF2-40B4-BE49-F238E27FC236}">
                  <a16:creationId xmlns:a16="http://schemas.microsoft.com/office/drawing/2014/main" xmlns="" id="{31C5A51B-B417-4F77-8914-FF32A45E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99" y="2955232"/>
              <a:ext cx="995908" cy="749808"/>
            </a:xfrm>
            <a:prstGeom prst="rect">
              <a:avLst/>
            </a:prstGeom>
          </p:spPr>
        </p:pic>
        <p:pic>
          <p:nvPicPr>
            <p:cNvPr id="33" name="Obrázek 49">
              <a:extLst>
                <a:ext uri="{FF2B5EF4-FFF2-40B4-BE49-F238E27FC236}">
                  <a16:creationId xmlns:a16="http://schemas.microsoft.com/office/drawing/2014/main" xmlns="" id="{E849AF8D-AE25-4321-B8A6-20E1DCC5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39" y="3739786"/>
              <a:ext cx="995908" cy="749808"/>
            </a:xfrm>
            <a:prstGeom prst="rect">
              <a:avLst/>
            </a:prstGeom>
          </p:spPr>
        </p:pic>
        <p:pic>
          <p:nvPicPr>
            <p:cNvPr id="34" name="Obrázek 3" descr="Obsah obrázku text, mapa&#10;&#10;Popis vygenerován s velmi vysokou mírou spolehlivosti">
              <a:extLst>
                <a:ext uri="{FF2B5EF4-FFF2-40B4-BE49-F238E27FC236}">
                  <a16:creationId xmlns:a16="http://schemas.microsoft.com/office/drawing/2014/main" xmlns="" id="{6F120173-AA3A-4228-9013-ECC629AD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58" y="600594"/>
              <a:ext cx="1185587" cy="749808"/>
            </a:xfrm>
            <a:prstGeom prst="rect">
              <a:avLst/>
            </a:prstGeom>
          </p:spPr>
        </p:pic>
        <p:pic>
          <p:nvPicPr>
            <p:cNvPr id="35" name="Obrázek 5">
              <a:extLst>
                <a:ext uri="{FF2B5EF4-FFF2-40B4-BE49-F238E27FC236}">
                  <a16:creationId xmlns:a16="http://schemas.microsoft.com/office/drawing/2014/main" xmlns="" id="{06146F9B-376B-46C8-897E-BE91812E6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58" y="1389164"/>
              <a:ext cx="1185587" cy="749808"/>
            </a:xfrm>
            <a:prstGeom prst="rect">
              <a:avLst/>
            </a:prstGeom>
          </p:spPr>
        </p:pic>
        <p:pic>
          <p:nvPicPr>
            <p:cNvPr id="36" name="Obrázek 7" descr="Obsah obrázku text&#10;&#10;Popis vygenerován s vysokou mírou spolehlivosti">
              <a:extLst>
                <a:ext uri="{FF2B5EF4-FFF2-40B4-BE49-F238E27FC236}">
                  <a16:creationId xmlns:a16="http://schemas.microsoft.com/office/drawing/2014/main" xmlns="" id="{AD96B04B-1365-4BAA-918B-468AB8C8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58" y="2174135"/>
              <a:ext cx="1185587" cy="749808"/>
            </a:xfrm>
            <a:prstGeom prst="rect">
              <a:avLst/>
            </a:prstGeom>
          </p:spPr>
        </p:pic>
        <p:pic>
          <p:nvPicPr>
            <p:cNvPr id="37" name="Obrázek 9">
              <a:extLst>
                <a:ext uri="{FF2B5EF4-FFF2-40B4-BE49-F238E27FC236}">
                  <a16:creationId xmlns:a16="http://schemas.microsoft.com/office/drawing/2014/main" xmlns="" id="{0647324B-A9B1-4236-A2DE-853D16C8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944" y="2954635"/>
              <a:ext cx="1185587" cy="749808"/>
            </a:xfrm>
            <a:prstGeom prst="rect">
              <a:avLst/>
            </a:prstGeom>
          </p:spPr>
        </p:pic>
        <p:pic>
          <p:nvPicPr>
            <p:cNvPr id="38" name="Obrázek 11">
              <a:extLst>
                <a:ext uri="{FF2B5EF4-FFF2-40B4-BE49-F238E27FC236}">
                  <a16:creationId xmlns:a16="http://schemas.microsoft.com/office/drawing/2014/main" xmlns="" id="{73D9F744-4890-4C41-8B82-A212C6870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80" y="3734392"/>
              <a:ext cx="1185587" cy="749808"/>
            </a:xfrm>
            <a:prstGeom prst="rect">
              <a:avLst/>
            </a:prstGeom>
          </p:spPr>
        </p:pic>
        <p:pic>
          <p:nvPicPr>
            <p:cNvPr id="39" name="Obrázek 13">
              <a:extLst>
                <a:ext uri="{FF2B5EF4-FFF2-40B4-BE49-F238E27FC236}">
                  <a16:creationId xmlns:a16="http://schemas.microsoft.com/office/drawing/2014/main" xmlns="" id="{5FFC418A-D237-4527-A1BE-431C5D948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093" y="601978"/>
              <a:ext cx="995908" cy="749808"/>
            </a:xfrm>
            <a:prstGeom prst="rect">
              <a:avLst/>
            </a:prstGeom>
          </p:spPr>
        </p:pic>
        <p:pic>
          <p:nvPicPr>
            <p:cNvPr id="40" name="Obrázek 15">
              <a:extLst>
                <a:ext uri="{FF2B5EF4-FFF2-40B4-BE49-F238E27FC236}">
                  <a16:creationId xmlns:a16="http://schemas.microsoft.com/office/drawing/2014/main" xmlns="" id="{0AF51339-B5EE-46F7-82C7-D6CCA47B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720" y="1392532"/>
              <a:ext cx="995908" cy="749808"/>
            </a:xfrm>
            <a:prstGeom prst="rect">
              <a:avLst/>
            </a:prstGeom>
          </p:spPr>
        </p:pic>
        <p:pic>
          <p:nvPicPr>
            <p:cNvPr id="41" name="Obrázek 17" descr="Obsah obrázku bezobratlí&#10;&#10;Popis vygenerován s vysokou mírou spolehlivosti">
              <a:extLst>
                <a:ext uri="{FF2B5EF4-FFF2-40B4-BE49-F238E27FC236}">
                  <a16:creationId xmlns:a16="http://schemas.microsoft.com/office/drawing/2014/main" xmlns="" id="{628F6112-A785-45B9-8BF3-5D1468BAB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720" y="2178588"/>
              <a:ext cx="995908" cy="749808"/>
            </a:xfrm>
            <a:prstGeom prst="rect">
              <a:avLst/>
            </a:prstGeom>
          </p:spPr>
        </p:pic>
        <p:pic>
          <p:nvPicPr>
            <p:cNvPr id="42" name="Obrázek 20">
              <a:extLst>
                <a:ext uri="{FF2B5EF4-FFF2-40B4-BE49-F238E27FC236}">
                  <a16:creationId xmlns:a16="http://schemas.microsoft.com/office/drawing/2014/main" xmlns="" id="{7309418C-0200-4204-A71B-E9120ADC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720" y="2957733"/>
              <a:ext cx="995908" cy="749808"/>
            </a:xfrm>
            <a:prstGeom prst="rect">
              <a:avLst/>
            </a:prstGeom>
          </p:spPr>
        </p:pic>
        <p:pic>
          <p:nvPicPr>
            <p:cNvPr id="43" name="Obrázek 22">
              <a:extLst>
                <a:ext uri="{FF2B5EF4-FFF2-40B4-BE49-F238E27FC236}">
                  <a16:creationId xmlns:a16="http://schemas.microsoft.com/office/drawing/2014/main" xmlns="" id="{43832677-CF1A-4849-A752-8980777D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32" y="3740742"/>
              <a:ext cx="995908" cy="749808"/>
            </a:xfrm>
            <a:prstGeom prst="rect">
              <a:avLst/>
            </a:prstGeom>
          </p:spPr>
        </p:pic>
        <p:pic>
          <p:nvPicPr>
            <p:cNvPr id="44" name="Obrázek 24">
              <a:extLst>
                <a:ext uri="{FF2B5EF4-FFF2-40B4-BE49-F238E27FC236}">
                  <a16:creationId xmlns:a16="http://schemas.microsoft.com/office/drawing/2014/main" xmlns="" id="{1B375B6C-190D-439D-948C-92E96A331CD9}"/>
                </a:ext>
              </a:extLst>
            </p:cNvPr>
            <p:cNvPicPr>
              <a:picLocks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573" y="599090"/>
              <a:ext cx="1188720" cy="749808"/>
            </a:xfrm>
            <a:prstGeom prst="rect">
              <a:avLst/>
            </a:prstGeom>
          </p:spPr>
        </p:pic>
        <p:pic>
          <p:nvPicPr>
            <p:cNvPr id="45" name="Obrázek 26">
              <a:extLst>
                <a:ext uri="{FF2B5EF4-FFF2-40B4-BE49-F238E27FC236}">
                  <a16:creationId xmlns:a16="http://schemas.microsoft.com/office/drawing/2014/main" xmlns="" id="{EC0C8980-2D35-4429-9D53-6852C9412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428" y="1389852"/>
              <a:ext cx="1185587" cy="749808"/>
            </a:xfrm>
            <a:prstGeom prst="rect">
              <a:avLst/>
            </a:prstGeom>
          </p:spPr>
        </p:pic>
        <p:pic>
          <p:nvPicPr>
            <p:cNvPr id="46" name="Obrázek 28" descr="Obsah obrázku text, mapa&#10;&#10;Popis vygenerován s velmi vysokou mírou spolehlivosti">
              <a:extLst>
                <a:ext uri="{FF2B5EF4-FFF2-40B4-BE49-F238E27FC236}">
                  <a16:creationId xmlns:a16="http://schemas.microsoft.com/office/drawing/2014/main" xmlns="" id="{0DF353A7-FF63-42AB-B338-D1863F6DB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428" y="2174552"/>
              <a:ext cx="1185587" cy="749808"/>
            </a:xfrm>
            <a:prstGeom prst="rect">
              <a:avLst/>
            </a:prstGeom>
          </p:spPr>
        </p:pic>
        <p:pic>
          <p:nvPicPr>
            <p:cNvPr id="47" name="Obrázek 30" descr="Obsah obrázku text&#10;&#10;Popis vygenerován s vysokou mírou spolehlivosti">
              <a:extLst>
                <a:ext uri="{FF2B5EF4-FFF2-40B4-BE49-F238E27FC236}">
                  <a16:creationId xmlns:a16="http://schemas.microsoft.com/office/drawing/2014/main" xmlns="" id="{AE8F22FD-F800-4A72-B0EE-A0AEDFAB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574" y="2955232"/>
              <a:ext cx="1185587" cy="749808"/>
            </a:xfrm>
            <a:prstGeom prst="rect">
              <a:avLst/>
            </a:prstGeom>
          </p:spPr>
        </p:pic>
        <p:pic>
          <p:nvPicPr>
            <p:cNvPr id="48" name="Obrázek 32" descr="Obsah obrázku text&#10;&#10;Popis vygenerován s velmi vysokou mírou spolehlivosti">
              <a:extLst>
                <a:ext uri="{FF2B5EF4-FFF2-40B4-BE49-F238E27FC236}">
                  <a16:creationId xmlns:a16="http://schemas.microsoft.com/office/drawing/2014/main" xmlns="" id="{5F62638F-1059-423E-A7DD-9AC10670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603" y="3736597"/>
              <a:ext cx="1185587" cy="74980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51520" y="1322520"/>
            <a:ext cx="871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Inkubace buněk v DMSO i v glycerolu </a:t>
            </a:r>
            <a:r>
              <a:rPr lang="cs-CZ" dirty="0" smtClean="0"/>
              <a:t>způsobuje pokles Youngova modulu buňky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9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346765" cy="8367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500" dirty="0" smtClean="0"/>
              <a:t>Chromatin a jaderná membrána kryoprez. buněk</a:t>
            </a:r>
            <a:endParaRPr lang="cs-CZ" sz="2500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554219" cy="10602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 dirty="0" smtClean="0"/>
              <a:t>Stav chromatinu (DNA + navázané proteiny) zviditelněn barvou TOPRO-3</a:t>
            </a:r>
          </a:p>
          <a:p>
            <a:pPr eaLnBrk="1" hangingPunct="1"/>
            <a:r>
              <a:rPr lang="cs-CZ" altLang="cs-CZ" sz="2000" dirty="0" smtClean="0"/>
              <a:t>Velké rozdíly v působení různých kryoprotektantů</a:t>
            </a:r>
          </a:p>
          <a:p>
            <a:pPr eaLnBrk="1" hangingPunct="1"/>
            <a:r>
              <a:rPr lang="cs-CZ" altLang="cs-CZ" sz="2000" dirty="0" smtClean="0"/>
              <a:t>DMSO navozuje silnou kondenzaci chromatinu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852988" y="2238375"/>
            <a:ext cx="4083051" cy="4610100"/>
            <a:chOff x="5724128" y="1916832"/>
            <a:chExt cx="4082143" cy="4609011"/>
          </a:xfrm>
        </p:grpSpPr>
        <p:pic>
          <p:nvPicPr>
            <p:cNvPr id="13325" name="Picture 3" descr="C:\Users\Martin\Desktop\con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" t="772" r="2055" b="1900"/>
            <a:stretch>
              <a:fillRect/>
            </a:stretch>
          </p:blipFill>
          <p:spPr bwMode="auto">
            <a:xfrm>
              <a:off x="5724128" y="1916832"/>
              <a:ext cx="4082143" cy="460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Content Placeholder 2"/>
            <p:cNvSpPr txBox="1">
              <a:spLocks/>
            </p:cNvSpPr>
            <p:nvPr/>
          </p:nvSpPr>
          <p:spPr bwMode="auto">
            <a:xfrm>
              <a:off x="8460431" y="5543694"/>
              <a:ext cx="1235763" cy="623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marL="10953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620713" indent="-22860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858838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13716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1828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286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2743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2004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buFont typeface="Wingdings 3" pitchFamily="18" charset="2"/>
                <a:buNone/>
              </a:pPr>
              <a:endParaRPr lang="cs-CZ" altLang="cs-CZ" sz="100"/>
            </a:p>
          </p:txBody>
        </p:sp>
        <p:sp>
          <p:nvSpPr>
            <p:cNvPr id="13327" name="Content Placeholder 2"/>
            <p:cNvSpPr txBox="1">
              <a:spLocks/>
            </p:cNvSpPr>
            <p:nvPr/>
          </p:nvSpPr>
          <p:spPr bwMode="auto">
            <a:xfrm>
              <a:off x="8460432" y="4095902"/>
              <a:ext cx="1224136" cy="623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marL="10953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620713" indent="-22860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858838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13716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1828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286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2743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2004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buFont typeface="Wingdings 3" pitchFamily="18" charset="2"/>
                <a:buNone/>
              </a:pPr>
              <a:endParaRPr lang="cs-CZ" altLang="cs-CZ" sz="100"/>
            </a:p>
          </p:txBody>
        </p:sp>
        <p:sp>
          <p:nvSpPr>
            <p:cNvPr id="13328" name="Content Placeholder 2"/>
            <p:cNvSpPr txBox="1">
              <a:spLocks/>
            </p:cNvSpPr>
            <p:nvPr/>
          </p:nvSpPr>
          <p:spPr bwMode="auto">
            <a:xfrm>
              <a:off x="8460432" y="2686324"/>
              <a:ext cx="1224136" cy="6238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marL="10953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620713" indent="-22860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858838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13716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1828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286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2743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2004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buFont typeface="Wingdings 3" pitchFamily="18" charset="2"/>
                <a:buNone/>
              </a:pPr>
              <a:endParaRPr lang="cs-CZ" altLang="cs-CZ" sz="100"/>
            </a:p>
          </p:txBody>
        </p:sp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323851" y="2143126"/>
            <a:ext cx="4435475" cy="4549775"/>
            <a:chOff x="251520" y="2112491"/>
            <a:chExt cx="4436534" cy="4550643"/>
          </a:xfrm>
        </p:grpSpPr>
        <p:grpSp>
          <p:nvGrpSpPr>
            <p:cNvPr id="13319" name="Group 3"/>
            <p:cNvGrpSpPr>
              <a:grpSpLocks/>
            </p:cNvGrpSpPr>
            <p:nvPr/>
          </p:nvGrpSpPr>
          <p:grpSpPr bwMode="auto">
            <a:xfrm>
              <a:off x="251520" y="2112491"/>
              <a:ext cx="4436534" cy="4550643"/>
              <a:chOff x="372533" y="1916832"/>
              <a:chExt cx="4436534" cy="4550643"/>
            </a:xfrm>
          </p:grpSpPr>
          <p:pic>
            <p:nvPicPr>
              <p:cNvPr id="13321" name="Picture 2" descr="C:\Users\Martin\Desktop\conf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9" t="1273" r="1750" b="893"/>
              <a:stretch>
                <a:fillRect/>
              </a:stretch>
            </p:blipFill>
            <p:spPr bwMode="auto">
              <a:xfrm>
                <a:off x="372533" y="1916832"/>
                <a:ext cx="4436534" cy="4550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2" name="Content Placeholder 2"/>
              <p:cNvSpPr txBox="1">
                <a:spLocks/>
              </p:cNvSpPr>
              <p:nvPr/>
            </p:nvSpPr>
            <p:spPr bwMode="auto">
              <a:xfrm>
                <a:off x="3347864" y="2852936"/>
                <a:ext cx="1296144" cy="6238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109538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620713" indent="-22860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858838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13716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1828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286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2743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2004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buFont typeface="Wingdings 3" pitchFamily="18" charset="2"/>
                  <a:buNone/>
                </a:pPr>
                <a:endParaRPr lang="cs-CZ" altLang="cs-CZ" sz="100"/>
              </a:p>
            </p:txBody>
          </p:sp>
          <p:sp>
            <p:nvSpPr>
              <p:cNvPr id="13323" name="Content Placeholder 2"/>
              <p:cNvSpPr txBox="1">
                <a:spLocks/>
              </p:cNvSpPr>
              <p:nvPr/>
            </p:nvSpPr>
            <p:spPr bwMode="auto">
              <a:xfrm>
                <a:off x="3347864" y="4192153"/>
                <a:ext cx="1296144" cy="6238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109538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620713" indent="-22860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858838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13716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1828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286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2743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2004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buFont typeface="Wingdings 3" pitchFamily="18" charset="2"/>
                  <a:buNone/>
                </a:pPr>
                <a:endParaRPr lang="cs-CZ" altLang="cs-CZ" sz="100"/>
              </a:p>
            </p:txBody>
          </p:sp>
          <p:sp>
            <p:nvSpPr>
              <p:cNvPr id="13324" name="Content Placeholder 2"/>
              <p:cNvSpPr txBox="1">
                <a:spLocks/>
              </p:cNvSpPr>
              <p:nvPr/>
            </p:nvSpPr>
            <p:spPr bwMode="auto">
              <a:xfrm>
                <a:off x="3356783" y="5733256"/>
                <a:ext cx="1296144" cy="6238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109538"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620713" indent="-22860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858838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13716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1828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286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2743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2004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buFont typeface="Wingdings 3" pitchFamily="18" charset="2"/>
                  <a:buNone/>
                </a:pPr>
                <a:endParaRPr lang="cs-CZ" altLang="cs-CZ" sz="100"/>
              </a:p>
            </p:txBody>
          </p:sp>
        </p:grpSp>
        <p:sp>
          <p:nvSpPr>
            <p:cNvPr id="13320" name="Content Placeholder 2"/>
            <p:cNvSpPr txBox="1">
              <a:spLocks/>
            </p:cNvSpPr>
            <p:nvPr/>
          </p:nvSpPr>
          <p:spPr bwMode="auto">
            <a:xfrm>
              <a:off x="251520" y="5084986"/>
              <a:ext cx="4436534" cy="144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9538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620713" indent="-22860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858838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13716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1828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286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2743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2004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buFont typeface="Wingdings 3" pitchFamily="18" charset="2"/>
                <a:buNone/>
              </a:pPr>
              <a:endParaRPr lang="cs-CZ" altLang="cs-CZ" sz="100"/>
            </a:p>
          </p:txBody>
        </p:sp>
      </p:grp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7510463" y="6616701"/>
            <a:ext cx="1619251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b="1"/>
              <a:t>TO-PRO-3 (fake cols.)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BE1B-B53E-4DD8-88CE-6A89104D92C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0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16814</TotalTime>
  <Words>1787</Words>
  <Application>Microsoft Office PowerPoint</Application>
  <PresentationFormat>On-screen Show (4:3)</PresentationFormat>
  <Paragraphs>226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Kryoprezervace</vt:lpstr>
      <vt:lpstr>Úvod - kryoprezervace</vt:lpstr>
      <vt:lpstr>Motivace pro zdokonalování kryoprezervace</vt:lpstr>
      <vt:lpstr>PowerPoint Presentation</vt:lpstr>
      <vt:lpstr>Simulace dynamiky molekul kryoprotektantů v roztoku</vt:lpstr>
      <vt:lpstr>Krystalinita ledu ve zmrzlých kryoprotektivních roztocích</vt:lpstr>
      <vt:lpstr>Mechanické vlastnosti kryoprezervovaných buněk</vt:lpstr>
      <vt:lpstr>Vliv kryoprotektantů na tuhost buněk</vt:lpstr>
      <vt:lpstr>Chromatin a jaderná membrána kryoprez. buněk</vt:lpstr>
      <vt:lpstr>Vztah mezi stavem buněčného jádra a viabilitou rozmrazených buněk</vt:lpstr>
      <vt:lpstr>Poškození DNA v rozmrazených buňkách</vt:lpstr>
      <vt:lpstr>PowerPoint Presentation</vt:lpstr>
      <vt:lpstr>Potvrzení korespondence multifokálních a S-fázních buněk</vt:lpstr>
      <vt:lpstr>Shrnutí</vt:lpstr>
      <vt:lpstr>Seznam publikací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irena</cp:lastModifiedBy>
  <cp:revision>329</cp:revision>
  <dcterms:created xsi:type="dcterms:W3CDTF">2017-12-04T09:21:06Z</dcterms:created>
  <dcterms:modified xsi:type="dcterms:W3CDTF">2019-09-13T07:00:17Z</dcterms:modified>
</cp:coreProperties>
</file>