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89" r:id="rId4"/>
    <p:sldId id="288" r:id="rId5"/>
    <p:sldId id="291" r:id="rId6"/>
    <p:sldId id="287" r:id="rId7"/>
    <p:sldId id="292" r:id="rId8"/>
    <p:sldId id="259" r:id="rId9"/>
    <p:sldId id="261" r:id="rId10"/>
    <p:sldId id="265" r:id="rId11"/>
    <p:sldId id="266" r:id="rId12"/>
    <p:sldId id="271" r:id="rId13"/>
    <p:sldId id="262" r:id="rId14"/>
    <p:sldId id="267" r:id="rId15"/>
    <p:sldId id="260" r:id="rId16"/>
    <p:sldId id="268" r:id="rId17"/>
    <p:sldId id="269" r:id="rId18"/>
    <p:sldId id="270" r:id="rId19"/>
    <p:sldId id="275" r:id="rId20"/>
    <p:sldId id="276" r:id="rId21"/>
    <p:sldId id="273" r:id="rId22"/>
    <p:sldId id="331" r:id="rId23"/>
    <p:sldId id="332" r:id="rId24"/>
    <p:sldId id="277" r:id="rId25"/>
    <p:sldId id="281" r:id="rId26"/>
    <p:sldId id="280" r:id="rId27"/>
    <p:sldId id="284" r:id="rId28"/>
    <p:sldId id="314" r:id="rId29"/>
    <p:sldId id="278" r:id="rId30"/>
    <p:sldId id="282" r:id="rId31"/>
    <p:sldId id="333" r:id="rId32"/>
    <p:sldId id="263" r:id="rId33"/>
    <p:sldId id="285" r:id="rId34"/>
    <p:sldId id="295" r:id="rId35"/>
    <p:sldId id="316" r:id="rId36"/>
    <p:sldId id="317" r:id="rId37"/>
    <p:sldId id="318" r:id="rId38"/>
    <p:sldId id="329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13" r:id="rId49"/>
    <p:sldId id="315" r:id="rId50"/>
    <p:sldId id="328" r:id="rId51"/>
    <p:sldId id="283" r:id="rId52"/>
    <p:sldId id="286" r:id="rId5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C85FF6D2-B903-470B-ACF7-1630A5004A93}">
          <p14:sldIdLst>
            <p14:sldId id="256"/>
            <p14:sldId id="258"/>
            <p14:sldId id="289"/>
            <p14:sldId id="288"/>
            <p14:sldId id="291"/>
            <p14:sldId id="287"/>
            <p14:sldId id="292"/>
            <p14:sldId id="259"/>
            <p14:sldId id="261"/>
            <p14:sldId id="265"/>
            <p14:sldId id="266"/>
            <p14:sldId id="271"/>
            <p14:sldId id="262"/>
            <p14:sldId id="267"/>
            <p14:sldId id="260"/>
            <p14:sldId id="268"/>
            <p14:sldId id="269"/>
            <p14:sldId id="270"/>
            <p14:sldId id="275"/>
            <p14:sldId id="276"/>
            <p14:sldId id="273"/>
            <p14:sldId id="331"/>
            <p14:sldId id="332"/>
            <p14:sldId id="277"/>
            <p14:sldId id="281"/>
            <p14:sldId id="280"/>
            <p14:sldId id="284"/>
            <p14:sldId id="314"/>
            <p14:sldId id="278"/>
            <p14:sldId id="282"/>
            <p14:sldId id="333"/>
            <p14:sldId id="263"/>
            <p14:sldId id="285"/>
            <p14:sldId id="295"/>
            <p14:sldId id="316"/>
            <p14:sldId id="317"/>
            <p14:sldId id="318"/>
            <p14:sldId id="329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13"/>
            <p14:sldId id="315"/>
            <p14:sldId id="328"/>
            <p14:sldId id="283"/>
            <p14:sldId id="28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4D6D9-A15F-4B7E-8BA7-357174128BD8}" type="datetimeFigureOut">
              <a:rPr lang="en-GB" smtClean="0"/>
              <a:t>24/05/2019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B74B7-5A56-42AD-B141-5299E5213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00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34C0F-51E8-4C02-A057-6A1F86E7DF9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117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34C0F-51E8-4C02-A057-6A1F86E7DF9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11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24. 5. 2019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24. 5. 2019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24. 5. 2019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24. 5. 2019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24. 5. 2019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24. 5. 2019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24. 5. 2019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24. 5. 2019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24. 5. 2019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24. 5. 2019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24. 5. 2019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24. 5. 2019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ghtconnections.com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6.jpe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Obecná teorie relativity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Matěj </a:t>
            </a:r>
            <a:r>
              <a:rPr lang="cs-CZ" dirty="0" err="1" smtClean="0"/>
              <a:t>Ryston</a:t>
            </a:r>
            <a:endParaRPr lang="cs-CZ" dirty="0" smtClean="0"/>
          </a:p>
          <a:p>
            <a:r>
              <a:rPr lang="cs-CZ" dirty="0" smtClean="0"/>
              <a:t>Katedra didaktiky fyziky, MFF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192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Gama </a:t>
            </a:r>
            <a:r>
              <a:rPr lang="en-GB" dirty="0" err="1" smtClean="0"/>
              <a:t>faktor</a:t>
            </a:r>
            <a:r>
              <a:rPr lang="en-GB" dirty="0"/>
              <a:t>:</a:t>
            </a:r>
            <a:endParaRPr lang="cs-CZ" dirty="0" smtClean="0"/>
          </a:p>
          <a:p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3491880" y="1556792"/>
                <a:ext cx="1814151" cy="957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𝛾</m:t>
                      </m:r>
                      <m:r>
                        <a:rPr lang="en-GB" b="0" i="1" smtClean="0">
                          <a:latin typeface="Cambria Math"/>
                        </a:rPr>
                        <m:t>(</m:t>
                      </m:r>
                      <m:r>
                        <a:rPr lang="en-GB" b="0" i="1" smtClean="0">
                          <a:latin typeface="Cambria Math"/>
                        </a:rPr>
                        <m:t>𝑣</m:t>
                      </m:r>
                      <m:r>
                        <a:rPr lang="en-GB" b="0" i="1" smtClean="0"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GB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1556792"/>
                <a:ext cx="1814151" cy="95731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48880"/>
            <a:ext cx="3451998" cy="35020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5306031" y="1543291"/>
                <a:ext cx="2452466" cy="64819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cs-CZ" b="0" i="1" smtClean="0">
                              <a:latin typeface="Cambria Math"/>
                            </a:rPr>
                            <m:t>=</m:t>
                          </m:r>
                        </m:e>
                      </m:acc>
                      <m:r>
                        <a:rPr lang="cs-CZ" b="0" i="1" smtClean="0">
                          <a:latin typeface="Cambria Math"/>
                        </a:rPr>
                        <m:t>1+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GB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GB" b="0" i="1" smtClean="0">
                          <a:latin typeface="Cambria Math"/>
                        </a:rPr>
                        <m:t>+…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031" y="1543291"/>
                <a:ext cx="2452466" cy="64819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ulka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73062339"/>
                  </p:ext>
                </p:extLst>
              </p:nvPr>
            </p:nvGraphicFramePr>
            <p:xfrm>
              <a:off x="3329916" y="3429000"/>
              <a:ext cx="5779780" cy="11521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932176"/>
                    <a:gridCol w="1284446"/>
                    <a:gridCol w="811510"/>
                    <a:gridCol w="1751648"/>
                  </a:tblGrid>
                  <a:tr h="241765">
                    <a:tc>
                      <a:txBody>
                        <a:bodyPr/>
                        <a:lstStyle/>
                        <a:p>
                          <a:pPr marR="269875" indent="6858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 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v (km/hod)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69875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v(m/s)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69875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z="1100">
                                    <a:effectLst/>
                                    <a:latin typeface="Cambria Math"/>
                                  </a:rPr>
                                  <m:t>𝜸</m:t>
                                </m:r>
                              </m:oMath>
                            </m:oMathPara>
                          </a14:m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27591">
                    <a:tc>
                      <a:txBody>
                        <a:bodyPr/>
                        <a:lstStyle/>
                        <a:p>
                          <a:pPr marR="269875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Rychlovlaky TGV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300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83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  </a:t>
                          </a:r>
                          <a:r>
                            <a:rPr lang="cs-CZ" sz="1100" dirty="0" smtClean="0">
                              <a:effectLst/>
                            </a:rPr>
                            <a:t>1</a:t>
                          </a:r>
                          <a:r>
                            <a:rPr lang="en-GB" sz="1100" dirty="0" smtClean="0">
                              <a:effectLst/>
                            </a:rPr>
                            <a:t>,</a:t>
                          </a:r>
                          <a:r>
                            <a:rPr lang="cs-CZ" sz="1100" dirty="0" smtClean="0">
                              <a:effectLst/>
                            </a:rPr>
                            <a:t>0000000000000383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27591">
                    <a:tc>
                      <a:txBody>
                        <a:bodyPr/>
                        <a:lstStyle/>
                        <a:p>
                          <a:pPr marR="269875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Komerční tryskový letoun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955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265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  </a:t>
                          </a:r>
                          <a:r>
                            <a:rPr lang="cs-CZ" sz="1100" dirty="0" smtClean="0">
                              <a:effectLst/>
                            </a:rPr>
                            <a:t>1</a:t>
                          </a:r>
                          <a:r>
                            <a:rPr lang="en-GB" sz="1100" dirty="0" smtClean="0">
                              <a:effectLst/>
                            </a:rPr>
                            <a:t>,</a:t>
                          </a:r>
                          <a:r>
                            <a:rPr lang="cs-CZ" sz="1100" dirty="0" smtClean="0">
                              <a:effectLst/>
                            </a:rPr>
                            <a:t>0000000000003907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27591">
                    <a:tc>
                      <a:txBody>
                        <a:bodyPr/>
                        <a:lstStyle/>
                        <a:p>
                          <a:pPr marR="269875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Náboj .204 Ruger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4320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1200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  </a:t>
                          </a:r>
                          <a:r>
                            <a:rPr lang="cs-CZ" sz="1100" dirty="0" smtClean="0">
                              <a:effectLst/>
                            </a:rPr>
                            <a:t>1</a:t>
                          </a:r>
                          <a:r>
                            <a:rPr lang="en-GB" sz="1100" dirty="0" smtClean="0">
                              <a:effectLst/>
                            </a:rPr>
                            <a:t>,</a:t>
                          </a:r>
                          <a:r>
                            <a:rPr lang="cs-CZ" sz="1100" dirty="0" smtClean="0">
                              <a:effectLst/>
                            </a:rPr>
                            <a:t>0000000000080111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27591">
                    <a:tc>
                      <a:txBody>
                        <a:bodyPr/>
                        <a:lstStyle/>
                        <a:p>
                          <a:pPr marR="269875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Vesmírná sonda JUNO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147600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41000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  </a:t>
                          </a:r>
                          <a:r>
                            <a:rPr lang="cs-CZ" sz="1100" dirty="0" smtClean="0">
                              <a:effectLst/>
                            </a:rPr>
                            <a:t>1</a:t>
                          </a:r>
                          <a:r>
                            <a:rPr lang="en-GB" sz="1100" dirty="0" smtClean="0">
                              <a:effectLst/>
                            </a:rPr>
                            <a:t>,</a:t>
                          </a:r>
                          <a:r>
                            <a:rPr lang="cs-CZ" sz="1100" dirty="0" smtClean="0">
                              <a:effectLst/>
                            </a:rPr>
                            <a:t>0000000093518239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ulka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8126659"/>
                  </p:ext>
                </p:extLst>
              </p:nvPr>
            </p:nvGraphicFramePr>
            <p:xfrm>
              <a:off x="3329916" y="3429000"/>
              <a:ext cx="5779780" cy="11521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932176"/>
                    <a:gridCol w="1284446"/>
                    <a:gridCol w="811510"/>
                    <a:gridCol w="1751648"/>
                  </a:tblGrid>
                  <a:tr h="241765">
                    <a:tc>
                      <a:txBody>
                        <a:bodyPr/>
                        <a:lstStyle/>
                        <a:p>
                          <a:pPr marR="269875" indent="6858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 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v (km/hod)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R="269875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v(m/s)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8580" marR="68580" marT="0" marB="0">
                        <a:blipFill rotWithShape="1">
                          <a:blip r:embed="rId5"/>
                          <a:stretch>
                            <a:fillRect l="-230314" t="-5128" r="-348" b="-402564"/>
                          </a:stretch>
                        </a:blipFill>
                      </a:tcPr>
                    </a:tc>
                  </a:tr>
                  <a:tr h="227591">
                    <a:tc>
                      <a:txBody>
                        <a:bodyPr/>
                        <a:lstStyle/>
                        <a:p>
                          <a:pPr marR="269875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Rychlovlaky TGV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300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83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  </a:t>
                          </a:r>
                          <a:r>
                            <a:rPr lang="cs-CZ" sz="1100" dirty="0" smtClean="0">
                              <a:effectLst/>
                            </a:rPr>
                            <a:t>1</a:t>
                          </a:r>
                          <a:r>
                            <a:rPr lang="en-GB" sz="1100" dirty="0" smtClean="0">
                              <a:effectLst/>
                            </a:rPr>
                            <a:t>,</a:t>
                          </a:r>
                          <a:r>
                            <a:rPr lang="cs-CZ" sz="1100" dirty="0" smtClean="0">
                              <a:effectLst/>
                            </a:rPr>
                            <a:t>0000000000000383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27591">
                    <a:tc>
                      <a:txBody>
                        <a:bodyPr/>
                        <a:lstStyle/>
                        <a:p>
                          <a:pPr marR="269875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Komerční tryskový letoun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955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265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  </a:t>
                          </a:r>
                          <a:r>
                            <a:rPr lang="cs-CZ" sz="1100" dirty="0" smtClean="0">
                              <a:effectLst/>
                            </a:rPr>
                            <a:t>1</a:t>
                          </a:r>
                          <a:r>
                            <a:rPr lang="en-GB" sz="1100" dirty="0" smtClean="0">
                              <a:effectLst/>
                            </a:rPr>
                            <a:t>,</a:t>
                          </a:r>
                          <a:r>
                            <a:rPr lang="cs-CZ" sz="1100" dirty="0" smtClean="0">
                              <a:effectLst/>
                            </a:rPr>
                            <a:t>0000000000003907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27591">
                    <a:tc>
                      <a:txBody>
                        <a:bodyPr/>
                        <a:lstStyle/>
                        <a:p>
                          <a:pPr marR="269875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Náboj .204 Ruger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4320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1200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  </a:t>
                          </a:r>
                          <a:r>
                            <a:rPr lang="cs-CZ" sz="1100" dirty="0" smtClean="0">
                              <a:effectLst/>
                            </a:rPr>
                            <a:t>1</a:t>
                          </a:r>
                          <a:r>
                            <a:rPr lang="en-GB" sz="1100" dirty="0" smtClean="0">
                              <a:effectLst/>
                            </a:rPr>
                            <a:t>,</a:t>
                          </a:r>
                          <a:r>
                            <a:rPr lang="cs-CZ" sz="1100" dirty="0" smtClean="0">
                              <a:effectLst/>
                            </a:rPr>
                            <a:t>0000000000080111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27591">
                    <a:tc>
                      <a:txBody>
                        <a:bodyPr/>
                        <a:lstStyle/>
                        <a:p>
                          <a:pPr marR="269875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>
                              <a:effectLst/>
                            </a:rPr>
                            <a:t>Vesmírná sonda JUNO</a:t>
                          </a:r>
                          <a:endParaRPr lang="cs-CZ" sz="110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147600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 algn="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41000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R="269875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cs-CZ" sz="1100" dirty="0">
                              <a:effectLst/>
                            </a:rPr>
                            <a:t>  </a:t>
                          </a:r>
                          <a:r>
                            <a:rPr lang="cs-CZ" sz="1100" dirty="0" smtClean="0">
                              <a:effectLst/>
                            </a:rPr>
                            <a:t>1</a:t>
                          </a:r>
                          <a:r>
                            <a:rPr lang="en-GB" sz="1100" dirty="0" smtClean="0">
                              <a:effectLst/>
                            </a:rPr>
                            <a:t>,</a:t>
                          </a:r>
                          <a:r>
                            <a:rPr lang="cs-CZ" sz="1100" dirty="0" smtClean="0">
                              <a:effectLst/>
                            </a:rPr>
                            <a:t>0000000093518239</a:t>
                          </a:r>
                          <a:endParaRPr lang="cs-CZ" sz="1100" dirty="0">
                            <a:solidFill>
                              <a:srgbClr val="00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1692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04664"/>
            <a:ext cx="3600400" cy="607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1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Rozpady částic: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Nejen hodiny, všechny děje jsou ovlivněny tokem času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203240"/>
            <a:ext cx="6552728" cy="322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0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cs-CZ" dirty="0" smtClean="0"/>
              <a:t>Prostoročas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255191" y="1535113"/>
            <a:ext cx="4444207" cy="639762"/>
          </a:xfrm>
        </p:spPr>
        <p:txBody>
          <a:bodyPr/>
          <a:lstStyle/>
          <a:p>
            <a:r>
              <a:rPr lang="cs-CZ" dirty="0" smtClean="0"/>
              <a:t>Klasická fyzika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cs-CZ" dirty="0" smtClean="0"/>
                  <a:t>3D prostor + čas (nezávislý parametr)</a:t>
                </a:r>
              </a:p>
              <a:p>
                <a:pPr marL="0" indent="0">
                  <a:buNone/>
                </a:pPr>
                <a:endParaRPr lang="cs-CZ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/>
                        </a:rPr>
                        <m:t>(</m:t>
                      </m:r>
                      <m:r>
                        <a:rPr lang="cs-CZ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,</m:t>
                      </m:r>
                      <m:r>
                        <a:rPr lang="cs-CZ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,</m:t>
                      </m:r>
                      <m:r>
                        <a:rPr lang="cs-CZ" b="0" i="1" smtClean="0">
                          <a:latin typeface="Cambria Math"/>
                        </a:rPr>
                        <m:t>𝑧</m:t>
                      </m:r>
                      <m:r>
                        <a:rPr lang="cs-CZ" b="0" i="1" smtClean="0">
                          <a:latin typeface="Cambria Math"/>
                        </a:rPr>
                        <m:t>(</m:t>
                      </m:r>
                      <m:r>
                        <a:rPr lang="cs-CZ" b="0" i="1" smtClean="0">
                          <a:latin typeface="Cambria Math"/>
                        </a:rPr>
                        <m:t>𝑡</m:t>
                      </m:r>
                      <m:r>
                        <a:rPr lang="cs-CZ" b="0" i="1" smtClean="0">
                          <a:latin typeface="Cambria Math"/>
                        </a:rPr>
                        <m:t>))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2"/>
                <a:stretch>
                  <a:fillRect l="-2262" t="-123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Relativita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ástupný symbol pro obsah 3"/>
              <p:cNvSpPr>
                <a:spLocks noGrp="1"/>
              </p:cNvSpPr>
              <p:nvPr>
                <p:ph sz="quarter" idx="4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cs-CZ" dirty="0" smtClean="0"/>
                  <a:t>4D prostoročas (čas ovlivňuje prostor a naopak)</a:t>
                </a:r>
              </a:p>
              <a:p>
                <a:pPr marL="0" indent="0">
                  <a:buNone/>
                </a:pPr>
                <a:endParaRPr lang="cs-CZ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(</m:t>
                      </m:r>
                      <m:r>
                        <a:rPr lang="cs-CZ" b="0" i="1" smtClean="0">
                          <a:latin typeface="Cambria Math"/>
                        </a:rPr>
                        <m:t>𝑡</m:t>
                      </m:r>
                      <m:r>
                        <a:rPr lang="cs-CZ" b="0" i="1" smtClean="0">
                          <a:latin typeface="Cambria Math"/>
                        </a:rPr>
                        <m:t>,</m:t>
                      </m:r>
                      <m:r>
                        <a:rPr lang="cs-CZ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,</m:t>
                      </m:r>
                      <m:r>
                        <a:rPr lang="cs-CZ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,</m:t>
                      </m:r>
                      <m:r>
                        <a:rPr lang="cs-CZ" b="0" i="1" smtClean="0">
                          <a:latin typeface="Cambria Math"/>
                        </a:rPr>
                        <m:t>𝑧</m:t>
                      </m:r>
                      <m:r>
                        <a:rPr lang="cs-CZ" b="0" i="1" smtClean="0">
                          <a:latin typeface="Cambria Math"/>
                        </a:rPr>
                        <m:t>(</m:t>
                      </m:r>
                      <m:r>
                        <a:rPr lang="cs-CZ" b="0" i="1" smtClean="0">
                          <a:latin typeface="Cambria Math"/>
                        </a:rPr>
                        <m:t>𝑡</m:t>
                      </m:r>
                      <m:r>
                        <a:rPr lang="cs-CZ" b="0" i="1" smtClean="0">
                          <a:latin typeface="Cambria Math"/>
                        </a:rPr>
                        <m:t>))</m:t>
                      </m:r>
                    </m:oMath>
                  </m:oMathPara>
                </a14:m>
                <a:endParaRPr lang="cs-CZ" dirty="0" smtClean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sz="4000" dirty="0"/>
              </a:p>
            </p:txBody>
          </p:sp>
        </mc:Choice>
        <mc:Fallback xmlns="">
          <p:sp>
            <p:nvSpPr>
              <p:cNvPr id="4" name="Zástupný symbol pro obsah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blipFill rotWithShape="1">
                <a:blip r:embed="rId3"/>
                <a:stretch>
                  <a:fillRect l="-2413" t="-123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3923928" y="2976384"/>
                <a:ext cx="1224136" cy="973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cs-CZ" sz="4000" i="1" smtClean="0">
                              <a:latin typeface="Cambria Math"/>
                            </a:rPr>
                          </m:ctrlPr>
                        </m:groupChrPr>
                        <m:e/>
                      </m:groupChr>
                    </m:oMath>
                  </m:oMathPara>
                </a14:m>
                <a:endParaRPr lang="cs-CZ" sz="4000" dirty="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2976384"/>
                <a:ext cx="1224136" cy="9734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404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Zakřivení prostoročasu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Komplikované na představu, pojďme to rozdělit</a:t>
            </a:r>
          </a:p>
          <a:p>
            <a:pPr lvl="1"/>
            <a:r>
              <a:rPr lang="cs-CZ" dirty="0" smtClean="0"/>
              <a:t>Zakřivení času</a:t>
            </a:r>
          </a:p>
          <a:p>
            <a:pPr lvl="1"/>
            <a:r>
              <a:rPr lang="cs-CZ" dirty="0" smtClean="0"/>
              <a:t>Zakřivení prostoru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87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Zakřivení času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= gravitační dilatace času</a:t>
            </a:r>
          </a:p>
          <a:p>
            <a:r>
              <a:rPr lang="cs-CZ" dirty="0" smtClean="0"/>
              <a:t>Plynutí času v gravitačním poli závisí na naší poloze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44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„Zakřivení“ času – gravitační dilatace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8"/>
              <p:cNvSpPr>
                <a:spLocks noGrp="1"/>
              </p:cNvSpPr>
              <p:nvPr>
                <p:ph sz="half" idx="1"/>
              </p:nvPr>
            </p:nvSpPr>
            <p:spPr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cs-CZ" sz="2400" dirty="0" smtClean="0"/>
                  <a:t>„V silnějším gravitačním poli plyne čas pomaleji.“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cs-CZ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 sz="2400" b="0" i="0" smtClean="0">
                            <a:latin typeface="Cambria Math"/>
                          </a:rPr>
                          <m:t>Δ</m:t>
                        </m:r>
                        <m:r>
                          <a:rPr lang="cs-CZ" sz="2400" b="0" i="1" smtClean="0">
                            <a:latin typeface="Cambria Math"/>
                          </a:rPr>
                          <m:t>𝑡</m:t>
                        </m:r>
                        <m:r>
                          <a:rPr lang="cs-CZ" sz="2400" b="0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cs-CZ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cs-CZ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cs-CZ" sz="24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cs-CZ" sz="2400" b="0" i="0" smtClean="0">
                            <a:latin typeface="Cambria Math"/>
                          </a:rPr>
                          <m:t>Δ</m:t>
                        </m:r>
                        <m:r>
                          <a:rPr lang="cs-CZ" sz="2400" b="0" i="1" smtClean="0">
                            <a:latin typeface="Cambria Math"/>
                          </a:rPr>
                          <m:t>𝑡</m:t>
                        </m:r>
                        <m:r>
                          <a:rPr lang="cs-CZ" sz="2400" b="0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cs-CZ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cs-CZ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cs-CZ" sz="2400" b="0" i="1" smtClean="0">
                            <a:latin typeface="Cambria Math"/>
                          </a:rPr>
                          <m:t>)</m:t>
                        </m:r>
                      </m:den>
                    </m:f>
                    <m:r>
                      <a:rPr lang="cs-CZ" sz="24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400" b="0" i="1" smtClean="0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cs-CZ" sz="2400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cs-CZ" sz="2400" b="0" i="1" smtClean="0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cs-CZ" sz="24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cs-CZ" sz="2400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cs-CZ" sz="2400" b="0" i="1" smtClean="0">
                                    <a:latin typeface="Cambria Math"/>
                                  </a:rPr>
                                  <m:t>𝐺𝑀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GB" sz="24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24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4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GB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400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cs-CZ" sz="2400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cs-CZ" sz="2400" b="0" i="1" smtClean="0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cs-CZ" sz="24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𝐺𝑀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GB" sz="24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4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4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GB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den>
                    </m:f>
                    <m:r>
                      <a:rPr lang="en-GB" sz="2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4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cs-CZ" sz="24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cs-CZ" sz="2400" i="1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cs-CZ" sz="24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2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400" b="0" i="1" smtClean="0">
                                        <a:latin typeface="Cambria Math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sz="240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400" i="1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cs-CZ" sz="24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cs-CZ" sz="2400" i="1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cs-CZ" sz="24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2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400" b="0" i="1" smtClean="0">
                                        <a:latin typeface="Cambria Math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sz="240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400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den>
                    </m:f>
                  </m:oMath>
                </a14:m>
                <a:endParaRPr lang="en-GB" sz="2400" dirty="0" smtClean="0"/>
              </a:p>
              <a:p>
                <a:pPr marL="0" indent="0" algn="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GB" sz="24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cs-CZ" sz="2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/>
                          </a:rPr>
                          <m:t>2</m:t>
                        </m:r>
                        <m:r>
                          <a:rPr lang="cs-CZ" sz="2400" b="0" i="1" smtClean="0">
                            <a:latin typeface="Cambria Math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en-GB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cs-CZ" sz="2400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sz="2400" dirty="0" smtClean="0"/>
                  <a:t>  </a:t>
                </a:r>
                <a:r>
                  <a:rPr lang="en-GB" sz="2000" dirty="0" smtClean="0"/>
                  <a:t>Schwarzschild</a:t>
                </a:r>
                <a:r>
                  <a:rPr lang="cs-CZ" sz="2000" dirty="0" err="1" smtClean="0"/>
                  <a:t>ův</a:t>
                </a:r>
                <a:r>
                  <a:rPr lang="cs-CZ" sz="2000" dirty="0" smtClean="0"/>
                  <a:t> poloměr</a:t>
                </a:r>
                <a:endParaRPr lang="en-GB" sz="2000" dirty="0"/>
              </a:p>
              <a:p>
                <a:pPr marL="0" indent="0">
                  <a:buNone/>
                </a:pPr>
                <a:r>
                  <a:rPr lang="en-GB" sz="2000" dirty="0" err="1" smtClean="0"/>
                  <a:t>Zem</a:t>
                </a:r>
                <a:r>
                  <a:rPr lang="cs-CZ" sz="2000" dirty="0" smtClean="0"/>
                  <a:t>ě 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cs-CZ" sz="20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cs-CZ" sz="2000" b="0" i="1" smtClean="0">
                        <a:latin typeface="Cambria Math"/>
                      </a:rPr>
                      <m:t>=8,87 </m:t>
                    </m:r>
                    <m:r>
                      <m:rPr>
                        <m:sty m:val="p"/>
                      </m:rPr>
                      <a:rPr lang="cs-CZ" sz="2000" b="0" i="0" smtClean="0">
                        <a:latin typeface="Cambria Math"/>
                      </a:rPr>
                      <m:t>mm</m:t>
                    </m:r>
                  </m:oMath>
                </a14:m>
                <a:endParaRPr lang="cs-CZ" sz="2000" b="0" dirty="0" smtClean="0"/>
              </a:p>
              <a:p>
                <a:pPr marL="0" indent="0">
                  <a:buNone/>
                </a:pPr>
                <a:r>
                  <a:rPr lang="cs-CZ" sz="2000" dirty="0" smtClean="0"/>
                  <a:t>Slunce 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cs-CZ" sz="20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cs-CZ" sz="2000" b="0" i="1" smtClean="0">
                        <a:latin typeface="Cambria Math"/>
                      </a:rPr>
                      <m:t>=2,95 </m:t>
                    </m:r>
                    <m:r>
                      <m:rPr>
                        <m:sty m:val="p"/>
                      </m:rPr>
                      <a:rPr lang="cs-CZ" sz="2000" b="0" i="0" smtClean="0">
                        <a:latin typeface="Cambria Math"/>
                      </a:rPr>
                      <m:t>km</m:t>
                    </m:r>
                  </m:oMath>
                </a14:m>
                <a:r>
                  <a:rPr lang="cs-CZ" sz="2000" dirty="0" smtClean="0"/>
                  <a:t> </a:t>
                </a:r>
              </a:p>
            </p:txBody>
          </p:sp>
        </mc:Choice>
        <mc:Fallback xmlns="">
          <p:sp>
            <p:nvSpPr>
              <p:cNvPr id="9" name="Zástupný symbol pro obsah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2"/>
                <a:stretch>
                  <a:fillRect l="-1961" t="-1078" r="-22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809352"/>
            <a:ext cx="2592288" cy="400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371797"/>
                <a:ext cx="8229600" cy="5865515"/>
              </a:xfrm>
            </p:spPr>
            <p:txBody>
              <a:bodyPr>
                <a:normAutofit fontScale="92500"/>
              </a:bodyPr>
              <a:lstStyle/>
              <a:p>
                <a:r>
                  <a:rPr lang="cs-CZ" sz="2800" dirty="0" smtClean="0"/>
                  <a:t>Způsobení </a:t>
                </a:r>
                <a:r>
                  <a:rPr lang="cs-CZ" sz="2800" dirty="0"/>
                  <a:t>dilatace času: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cs-CZ" b="1" dirty="0"/>
                  <a:t>Speciální relativita </a:t>
                </a:r>
                <a:r>
                  <a:rPr lang="cs-CZ" dirty="0"/>
                  <a:t>– vzájemná rychlost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cs-CZ" b="1" dirty="0"/>
                  <a:t>Obecná relativita </a:t>
                </a:r>
                <a:r>
                  <a:rPr lang="cs-CZ" dirty="0" smtClean="0"/>
                  <a:t>–</a:t>
                </a:r>
                <a:r>
                  <a:rPr lang="en-GB" dirty="0" smtClean="0"/>
                  <a:t> </a:t>
                </a:r>
                <a:r>
                  <a:rPr lang="cs-CZ" dirty="0" smtClean="0"/>
                  <a:t>různě velké gravitační působení</a:t>
                </a:r>
              </a:p>
              <a:p>
                <a:r>
                  <a:rPr lang="cs-CZ" sz="2800" dirty="0" smtClean="0"/>
                  <a:t>Často oba jevy </a:t>
                </a:r>
                <a:r>
                  <a:rPr lang="cs-CZ" sz="2800" b="1" dirty="0" smtClean="0"/>
                  <a:t>najednou</a:t>
                </a:r>
                <a:r>
                  <a:rPr lang="cs-CZ" sz="2800" dirty="0" smtClean="0"/>
                  <a:t>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cs-CZ" sz="2400" dirty="0" smtClean="0"/>
                  <a:t>Např. satelit na kruhové oběžné dráze – různá gravitace a vzájemná rychlost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cs-CZ" sz="24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cs-CZ" sz="2400" b="0" i="1" smtClean="0">
                            <a:latin typeface="Cambria Math"/>
                          </a:rPr>
                          <m:t>1−</m:t>
                        </m:r>
                        <m:f>
                          <m:fPr>
                            <m:ctrlPr>
                              <a:rPr lang="cs-CZ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sz="24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cs-CZ" sz="2400" b="0" i="1" smtClean="0"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cs-CZ" sz="2400" b="0" i="1" smtClean="0">
                                <a:latin typeface="Cambria Math"/>
                              </a:rPr>
                              <m:t>𝑟</m:t>
                            </m:r>
                          </m:den>
                        </m:f>
                      </m:e>
                    </m:rad>
                    <m:r>
                      <a:rPr lang="cs-CZ" sz="2400" b="0" i="1" smtClean="0">
                        <a:latin typeface="Cambria Math"/>
                      </a:rPr>
                      <m:t> </m:t>
                    </m:r>
                    <m:groupChr>
                      <m:groupChrPr>
                        <m:chr m:val="⇒"/>
                        <m:vertJc m:val="bot"/>
                        <m:ctrlPr>
                          <a:rPr lang="cs-CZ" sz="2400" b="0" i="1" smtClean="0">
                            <a:latin typeface="Cambria Math"/>
                          </a:rPr>
                        </m:ctrlPr>
                      </m:groupChrPr>
                      <m:e/>
                    </m:groupChr>
                    <m:rad>
                      <m:radPr>
                        <m:degHide m:val="on"/>
                        <m:ctrlPr>
                          <a:rPr lang="cs-CZ" sz="24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cs-CZ" sz="2400" b="0" i="1" smtClean="0">
                            <a:latin typeface="Cambria Math"/>
                          </a:rPr>
                          <m:t>1−</m:t>
                        </m:r>
                        <m:f>
                          <m:fPr>
                            <m:ctrlPr>
                              <a:rPr lang="cs-CZ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sz="24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cs-CZ" sz="2400" b="0" i="1" smtClean="0"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cs-CZ" sz="2400" b="0" i="1" smtClean="0">
                                <a:latin typeface="Cambria Math"/>
                              </a:rPr>
                              <m:t>𝑟</m:t>
                            </m:r>
                          </m:den>
                        </m:f>
                        <m:r>
                          <a:rPr lang="cs-CZ" sz="2400" b="0" i="1" smtClean="0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cs-CZ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sz="2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cs-CZ" sz="2400" b="0" i="1" smtClean="0">
                                    <a:latin typeface="Cambria Math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GB" sz="2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endParaRPr lang="en-GB" sz="2400" dirty="0" smtClean="0"/>
              </a:p>
              <a:p>
                <a:pPr lvl="1"/>
                <a:endParaRPr lang="en-GB" sz="2400" dirty="0"/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cs-CZ" sz="2600" i="1">
                            <a:latin typeface="Cambria Math"/>
                          </a:rPr>
                        </m:ctrlPr>
                      </m:fPr>
                      <m:num>
                        <m:r>
                          <a:rPr lang="cs-CZ" sz="2600" b="0" i="1">
                            <a:latin typeface="Cambria Math"/>
                          </a:rPr>
                          <m:t>𝛥</m:t>
                        </m:r>
                        <m:sSub>
                          <m:sSubPr>
                            <m:ctrlPr>
                              <a:rPr lang="cs-CZ" sz="2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2600" b="0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600" b="0" i="1">
                                <a:latin typeface="Cambria Math"/>
                              </a:rPr>
                              <m:t>𝑍</m:t>
                            </m:r>
                          </m:sub>
                        </m:sSub>
                      </m:num>
                      <m:den>
                        <m:r>
                          <a:rPr lang="cs-CZ" sz="2600" b="0" i="1">
                            <a:latin typeface="Cambria Math"/>
                          </a:rPr>
                          <m:t>𝛥</m:t>
                        </m:r>
                        <m:sSub>
                          <m:sSubPr>
                            <m:ctrlPr>
                              <a:rPr lang="cs-CZ" sz="2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2600" b="0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600" b="0" i="1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cs-CZ" sz="2600" b="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6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cs-CZ" sz="26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cs-CZ" sz="2600" b="0" i="1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cs-CZ" sz="26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26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6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600" b="0" i="1" smtClean="0">
                                        <a:latin typeface="Cambria Math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sz="2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𝑍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cs-CZ" sz="2600" b="0" i="1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cs-CZ" sz="26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sz="2600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𝑍</m:t>
                                    </m:r>
                                  </m:sub>
                                  <m:sup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GB" sz="26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cs-CZ" sz="26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GB" sz="2600" b="0" i="1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GB" sz="26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sz="26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6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600" b="0" i="1" smtClean="0">
                                        <a:latin typeface="Cambria Math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GB" sz="2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sz="2600" b="0" i="1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26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sz="2600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  <m:sup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GB" sz="26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600" b="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den>
                    </m:f>
                  </m:oMath>
                </a14:m>
                <a:r>
                  <a:rPr lang="en-GB" sz="2600" dirty="0" smtClean="0"/>
                  <a:t>   </a:t>
                </a:r>
                <a:endParaRPr lang="cs-CZ" sz="26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371797"/>
                <a:ext cx="8229600" cy="5865515"/>
              </a:xfrm>
              <a:blipFill rotWithShape="1">
                <a:blip r:embed="rId2"/>
                <a:stretch>
                  <a:fillRect l="-1185" t="-83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4716016" y="3111062"/>
                <a:ext cx="3816424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cs-CZ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GB" b="0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𝑠</m:t>
                                      </m:r>
                                    </m:sub>
                                    <m:sup/>
                                  </m:sSubSup>
                                </m:e>
                                <m:sup/>
                              </m:sSup>
                            </m:num>
                            <m:den>
                              <m:r>
                                <a:rPr lang="en-GB" b="0" i="1" smtClean="0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rad>
                      <m:r>
                        <a:rPr lang="en-GB" b="0" i="1" smtClean="0">
                          <a:latin typeface="Cambria Math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b="0" i="1" smtClean="0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GB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3111062"/>
                <a:ext cx="3816424" cy="92390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Přímá spojnice 5"/>
          <p:cNvCxnSpPr/>
          <p:nvPr/>
        </p:nvCxnSpPr>
        <p:spPr>
          <a:xfrm>
            <a:off x="4705063" y="2996952"/>
            <a:ext cx="4032448" cy="1296144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15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Experimenty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925144"/>
              </a:xfrm>
            </p:spPr>
            <p:txBody>
              <a:bodyPr>
                <a:normAutofit/>
              </a:bodyPr>
              <a:lstStyle/>
              <a:p>
                <a:r>
                  <a:rPr lang="en-GB" dirty="0" smtClean="0"/>
                  <a:t>Hafele a Keating </a:t>
                </a:r>
                <a:r>
                  <a:rPr lang="cs-CZ" dirty="0" smtClean="0"/>
                  <a:t>(1971)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cs-CZ" dirty="0" smtClean="0"/>
                  <a:t>Atomové hodiny na zemi a v letadlech</a:t>
                </a:r>
              </a:p>
              <a:p>
                <a:pPr lvl="1"/>
                <a:endParaRPr lang="cs-CZ" dirty="0"/>
              </a:p>
              <a:p>
                <a:pPr lvl="1"/>
                <a:endParaRPr lang="cs-CZ" dirty="0" smtClean="0"/>
              </a:p>
              <a:p>
                <a:pPr lvl="1"/>
                <a:endParaRPr lang="cs-CZ" dirty="0"/>
              </a:p>
              <a:p>
                <a:pPr lvl="1"/>
                <a:endParaRPr lang="cs-CZ" dirty="0" smtClean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cs-CZ" dirty="0" smtClean="0"/>
                  <a:t>Další zpřesňování:</a:t>
                </a:r>
              </a:p>
              <a:p>
                <a:pPr lvl="2"/>
                <a:r>
                  <a:rPr lang="cs-CZ" dirty="0" smtClean="0"/>
                  <a:t>2010 – atomové hodiny s přesností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</a:rPr>
                          <m:t>−16</m:t>
                        </m:r>
                      </m:sup>
                    </m:sSup>
                  </m:oMath>
                </a14:m>
                <a:r>
                  <a:rPr lang="en-GB" dirty="0" smtClean="0"/>
                  <a:t> 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dirty="0" smtClean="0">
                        <a:latin typeface="Cambria Math"/>
                      </a:rPr>
                      <m:t>𝑣</m:t>
                    </m:r>
                    <m:r>
                      <a:rPr lang="en-GB" b="0" i="1" dirty="0" smtClean="0">
                        <a:latin typeface="Cambria Math"/>
                      </a:rPr>
                      <m:t>&lt;36</m:t>
                    </m:r>
                    <m:f>
                      <m:fPr>
                        <m:ctrlPr>
                          <a:rPr lang="en-GB" b="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dirty="0" smtClean="0">
                            <a:latin typeface="Cambria Math"/>
                          </a:rPr>
                          <m:t>𝑘𝑚</m:t>
                        </m:r>
                      </m:num>
                      <m:den>
                        <m:r>
                          <a:rPr lang="en-GB" b="0" i="1" dirty="0" smtClean="0">
                            <a:latin typeface="Cambria Math"/>
                          </a:rPr>
                          <m:t>h𝑜𝑑</m:t>
                        </m:r>
                      </m:den>
                    </m:f>
                    <m:r>
                      <a:rPr lang="en-GB" b="0" i="1" dirty="0" smtClean="0">
                        <a:latin typeface="Cambria Math"/>
                      </a:rPr>
                      <m:t>, </m:t>
                    </m:r>
                  </m:oMath>
                </a14:m>
                <a:r>
                  <a:rPr lang="cs-CZ" dirty="0" smtClean="0"/>
                  <a:t>relativní </a:t>
                </a:r>
                <a:r>
                  <a:rPr lang="en-GB" dirty="0" smtClean="0"/>
                  <a:t>v</a:t>
                </a:r>
                <a:r>
                  <a:rPr lang="cs-CZ" dirty="0" err="1" smtClean="0"/>
                  <a:t>ýška</a:t>
                </a:r>
                <a:r>
                  <a:rPr lang="cs-CZ" dirty="0" smtClean="0"/>
                  <a:t> 33 cm!</a:t>
                </a:r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925144"/>
              </a:xfrm>
              <a:blipFill rotWithShape="1">
                <a:blip r:embed="rId2"/>
                <a:stretch>
                  <a:fillRect l="-1630" t="-16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643092"/>
            <a:ext cx="3635896" cy="20451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2" y="2665310"/>
            <a:ext cx="5105842" cy="17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1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Globální navigace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8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álný popisek 7"/>
          <p:cNvSpPr/>
          <p:nvPr/>
        </p:nvSpPr>
        <p:spPr>
          <a:xfrm>
            <a:off x="3427888" y="1699035"/>
            <a:ext cx="1584176" cy="108883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álný popisek 6"/>
          <p:cNvSpPr/>
          <p:nvPr/>
        </p:nvSpPr>
        <p:spPr>
          <a:xfrm>
            <a:off x="5945840" y="1699035"/>
            <a:ext cx="1584176" cy="108883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780928"/>
            <a:ext cx="8229600" cy="16847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dirty="0" smtClean="0"/>
              <a:t>Gravitace je zakřivení prostoročasu.</a:t>
            </a:r>
          </a:p>
          <a:p>
            <a:pPr marL="0" lvl="2" indent="0">
              <a:buNone/>
            </a:pPr>
            <a:r>
              <a:rPr lang="cs-CZ" dirty="0"/>
              <a:t>(„čas a prostor </a:t>
            </a:r>
            <a:r>
              <a:rPr lang="cs-CZ" dirty="0" smtClean="0"/>
              <a:t>se v přítomnosti gravitace </a:t>
            </a:r>
            <a:r>
              <a:rPr lang="cs-CZ" dirty="0"/>
              <a:t>nechová všude stejně“)</a:t>
            </a:r>
          </a:p>
          <a:p>
            <a:pPr marL="0" indent="0">
              <a:buNone/>
            </a:pPr>
            <a:endParaRPr lang="en-GB" sz="4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305880" y="1951062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STR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715920" y="1951062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O</a:t>
            </a:r>
            <a:r>
              <a:rPr lang="cs-CZ" sz="3200" b="1" dirty="0" smtClean="0">
                <a:solidFill>
                  <a:schemeClr val="bg1"/>
                </a:solidFill>
              </a:rPr>
              <a:t>TR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5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4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80728"/>
            <a:ext cx="4125547" cy="4899825"/>
          </a:xfrm>
        </p:spPr>
      </p:pic>
    </p:spTree>
    <p:extLst>
      <p:ext uri="{BB962C8B-B14F-4D97-AF65-F5344CB8AC3E}">
        <p14:creationId xmlns:p14="http://schemas.microsoft.com/office/powerpoint/2010/main" val="341893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</a:t>
            </a:r>
            <a:r>
              <a:rPr lang="cs-CZ" dirty="0" err="1" smtClean="0"/>
              <a:t>říklad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988840"/>
                <a:ext cx="4038600" cy="413732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cs-CZ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 sz="2000" b="0" i="0" smtClean="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cs-CZ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</a:rPr>
                              <m:t>𝑍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cs-CZ" sz="2000" b="0" i="0" smtClean="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cs-CZ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cs-CZ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000" b="0" i="1" smtClean="0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cs-CZ" sz="2000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cs-CZ" sz="2000" b="0" i="1" smtClean="0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cs-CZ" sz="20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cs-CZ" sz="2000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cs-CZ" sz="2000" b="0" i="1" smtClean="0">
                                    <a:latin typeface="Cambria Math"/>
                                  </a:rPr>
                                  <m:t>𝐺𝑀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GB" sz="20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20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𝑍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cs-CZ" sz="2000" b="0" i="1" smtClean="0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cs-CZ" sz="20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sz="20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𝑍</m:t>
                                    </m:r>
                                  </m:sub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GB" sz="20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cs-CZ" sz="2000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b="0" i="1" smtClean="0"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GB" sz="20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sz="2000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GB" sz="2000" b="0" i="1" smtClean="0">
                                    <a:latin typeface="Cambria Math"/>
                                  </a:rPr>
                                  <m:t>𝐺𝑀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GB" sz="20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sz="2000" b="0" i="1" smtClean="0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20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sz="20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GB" sz="20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den>
                    </m:f>
                  </m:oMath>
                </a14:m>
                <a:endParaRPr lang="cs-CZ" sz="2000" dirty="0" smtClean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  <m:r>
                          <a:rPr lang="en-GB" sz="2000" b="0" i="1" smtClean="0">
                            <a:latin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/>
                              </a:rPr>
                              <m:t>𝑍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GB" sz="2000" i="1">
                        <a:latin typeface="Cambria Math"/>
                      </a:rPr>
                      <m:t>=</m:t>
                    </m:r>
                    <m:r>
                      <a:rPr lang="cs-CZ" sz="2000" b="0" i="1" smtClean="0">
                        <a:latin typeface="Cambria Math"/>
                      </a:rPr>
                      <m:t>1−</m:t>
                    </m:r>
                    <m:f>
                      <m:fPr>
                        <m:ctrlPr>
                          <a:rPr lang="cs-CZ" sz="2000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 sz="200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cs-CZ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2000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000" i="1">
                                <a:latin typeface="Cambria Math"/>
                              </a:rPr>
                              <m:t>𝑍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cs-CZ" sz="2000">
                            <a:latin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cs-CZ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2000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000" i="1">
                                <a:latin typeface="Cambria Math"/>
                              </a:rPr>
                              <m:t>𝑆</m:t>
                            </m:r>
                          </m:sub>
                        </m:sSub>
                      </m:den>
                    </m:f>
                    <m:acc>
                      <m:accPr>
                        <m:chr m:val="̇"/>
                        <m:ctrlPr>
                          <a:rPr lang="cs-CZ" sz="20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cs-CZ" sz="2000" b="0" i="1" smtClean="0">
                            <a:latin typeface="Cambria Math"/>
                          </a:rPr>
                          <m:t>=</m:t>
                        </m:r>
                      </m:e>
                    </m:acc>
                    <m:r>
                      <a:rPr lang="cs-CZ" sz="2000" b="0" i="1" smtClean="0">
                        <a:latin typeface="Cambria Math"/>
                      </a:rPr>
                      <m:t>4,76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en-GB" sz="20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cs-CZ" sz="20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−10</m:t>
                        </m:r>
                      </m:sup>
                    </m:sSup>
                  </m:oMath>
                </a14:m>
                <a:endParaRPr lang="en-GB" sz="2000" dirty="0" smtClean="0"/>
              </a:p>
              <a:p>
                <a:r>
                  <a:rPr lang="en-GB" sz="2000" dirty="0" err="1" smtClean="0"/>
                  <a:t>Za</a:t>
                </a:r>
                <a:r>
                  <a:rPr lang="en-GB" sz="2000" dirty="0" smtClean="0"/>
                  <a:t> </a:t>
                </a:r>
                <a:r>
                  <a:rPr lang="cs-CZ" sz="2000" dirty="0" smtClean="0"/>
                  <a:t>24 hodin: </a:t>
                </a:r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/>
                      </a:rPr>
                      <m:t>4</m:t>
                    </m:r>
                    <m:r>
                      <a:rPr lang="en-GB" sz="2000" b="0" i="1" smtClean="0">
                        <a:latin typeface="Cambria Math"/>
                      </a:rPr>
                      <m:t>1,1 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/>
                      </a:rPr>
                      <m:t>ms</m:t>
                    </m:r>
                  </m:oMath>
                </a14:m>
                <a:r>
                  <a:rPr lang="en-GB" sz="2000" dirty="0" smtClean="0"/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/>
                      </a:rPr>
                      <m:t>Δ</m:t>
                    </m:r>
                    <m:r>
                      <a:rPr lang="en-GB" sz="2000" b="0" i="1" smtClean="0">
                        <a:latin typeface="Cambria Math"/>
                      </a:rPr>
                      <m:t>𝑠</m:t>
                    </m:r>
                    <m:r>
                      <a:rPr lang="en-GB" sz="2000" b="0" i="1" smtClean="0">
                        <a:latin typeface="Cambria Math"/>
                      </a:rPr>
                      <m:t>=</m:t>
                    </m:r>
                    <m:r>
                      <a:rPr lang="en-GB" sz="2000" b="0" i="1" smtClean="0">
                        <a:latin typeface="Cambria Math"/>
                      </a:rPr>
                      <m:t>𝑐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/>
                      </a:rPr>
                      <m:t>Δ</m:t>
                    </m:r>
                    <m:r>
                      <a:rPr lang="en-GB" sz="2000" b="0" i="1" smtClean="0">
                        <a:latin typeface="Cambria Math"/>
                      </a:rPr>
                      <m:t>𝑡</m:t>
                    </m:r>
                    <m:r>
                      <a:rPr lang="en-GB" sz="2000" b="0" i="1" smtClean="0">
                        <a:latin typeface="Cambria Math"/>
                      </a:rPr>
                      <m:t>=12 326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/>
                      </a:rPr>
                      <m:t>m</m:t>
                    </m:r>
                  </m:oMath>
                </a14:m>
                <a:r>
                  <a:rPr lang="en-GB" sz="2000" dirty="0" smtClean="0"/>
                  <a:t> !</a:t>
                </a:r>
                <a:endParaRPr lang="cs-CZ" sz="2000" dirty="0" smtClean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988840"/>
                <a:ext cx="4038600" cy="4137323"/>
              </a:xfrm>
              <a:blipFill rotWithShape="1">
                <a:blip r:embed="rId2"/>
                <a:stretch>
                  <a:fillRect l="-120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648200" y="1988840"/>
                <a:ext cx="4038600" cy="413732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1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1800" b="0" i="1" smtClean="0">
                            <a:latin typeface="Cambria Math"/>
                          </a:rPr>
                          <m:t>2</m:t>
                        </m:r>
                        <m:r>
                          <a:rPr lang="en-GB" sz="1800" b="0" i="1" smtClean="0">
                            <a:latin typeface="Cambria Math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en-GB" sz="18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1800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GB" sz="1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GB" sz="1800" b="0" i="1" smtClean="0">
                        <a:latin typeface="Cambria Math"/>
                      </a:rPr>
                      <m:t>=8,95</m:t>
                    </m:r>
                    <m:r>
                      <a:rPr lang="en-GB" sz="1800" b="0" i="1" smtClean="0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en-GB" sz="18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m:rPr>
                        <m:sty m:val="p"/>
                      </m:rPr>
                      <a:rPr lang="en-GB" sz="1800" b="0" i="0" smtClean="0">
                        <a:latin typeface="Cambria Math"/>
                        <a:ea typeface="Cambria Math"/>
                      </a:rPr>
                      <m:t>m</m:t>
                    </m:r>
                  </m:oMath>
                </a14:m>
                <a:endParaRPr lang="en-GB" sz="1800" b="0" dirty="0" smtClean="0">
                  <a:ea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GB" sz="1800" b="0" i="1" smtClean="0">
                            <a:latin typeface="Cambria Math"/>
                          </a:rPr>
                          <m:t>𝑍</m:t>
                        </m:r>
                      </m:sub>
                    </m:sSub>
                    <m:r>
                      <a:rPr lang="en-GB" sz="1800" b="0" i="1" smtClean="0">
                        <a:latin typeface="Cambria Math"/>
                      </a:rPr>
                      <m:t>=6</m:t>
                    </m:r>
                    <m:r>
                      <a:rPr lang="cs-CZ" sz="1800" b="0" i="1" smtClean="0">
                        <a:latin typeface="Cambria Math"/>
                      </a:rPr>
                      <m:t> </m:t>
                    </m:r>
                    <m:r>
                      <a:rPr lang="en-GB" sz="1800" b="0" i="1" smtClean="0">
                        <a:latin typeface="Cambria Math"/>
                      </a:rPr>
                      <m:t>37</m:t>
                    </m:r>
                    <m:r>
                      <a:rPr lang="cs-CZ" sz="1800" b="0" i="1" smtClean="0">
                        <a:latin typeface="Cambria Math"/>
                      </a:rPr>
                      <m:t>8</m:t>
                    </m:r>
                    <m:r>
                      <a:rPr lang="en-GB" sz="1800" b="0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/>
                      </a:rPr>
                      <m:t>km</m:t>
                    </m:r>
                  </m:oMath>
                </a14:m>
                <a:endParaRPr lang="cs-CZ" sz="1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cs-CZ" sz="1800" b="0" i="1" smtClean="0">
                            <a:latin typeface="Cambria Math"/>
                          </a:rPr>
                          <m:t>𝑍</m:t>
                        </m:r>
                      </m:sub>
                    </m:sSub>
                    <m:r>
                      <a:rPr lang="cs-CZ" sz="1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cs-CZ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cs-CZ" sz="1800" b="0" i="1" smtClean="0">
                            <a:latin typeface="Cambria Math"/>
                          </a:rPr>
                          <m:t>𝑍</m:t>
                        </m:r>
                      </m:sub>
                    </m:sSub>
                    <m:sSub>
                      <m:sSubPr>
                        <m:ctrlPr>
                          <a:rPr lang="cs-CZ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cs-CZ" sz="1800" b="0" i="1" smtClean="0">
                            <a:latin typeface="Cambria Math"/>
                          </a:rPr>
                          <m:t>𝑍</m:t>
                        </m:r>
                      </m:sub>
                    </m:sSub>
                    <m:r>
                      <a:rPr lang="cs-CZ" sz="1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1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cs-CZ" sz="1800" b="0" i="1" smtClean="0">
                            <a:latin typeface="Cambria Math"/>
                          </a:rPr>
                          <m:t>2</m:t>
                        </m:r>
                        <m:r>
                          <a:rPr lang="cs-CZ" sz="1800" b="0" i="1" smtClean="0">
                            <a:latin typeface="Cambria Math"/>
                          </a:rPr>
                          <m:t>𝜋</m:t>
                        </m:r>
                        <m:sSub>
                          <m:sSubPr>
                            <m:ctrlPr>
                              <a:rPr lang="cs-CZ" sz="1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1800" b="0" i="1" smtClean="0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cs-CZ" sz="1800" b="0" i="1" smtClean="0">
                                <a:latin typeface="Cambria Math"/>
                              </a:rPr>
                              <m:t>𝑍</m:t>
                            </m:r>
                          </m:sub>
                        </m:sSub>
                        <m:r>
                          <a:rPr lang="cs-CZ" sz="1800" b="0" i="1" smtClean="0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cs-CZ" sz="1800" b="0" i="1" smtClean="0">
                            <a:latin typeface="Cambria Math"/>
                          </a:rPr>
                          <m:t>𝑇</m:t>
                        </m:r>
                      </m:den>
                    </m:f>
                    <m:r>
                      <a:rPr lang="cs-CZ" sz="1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1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cs-CZ" sz="1800" b="0" i="1" smtClean="0">
                            <a:latin typeface="Cambria Math"/>
                          </a:rPr>
                          <m:t>2</m:t>
                        </m:r>
                        <m:r>
                          <a:rPr lang="cs-CZ" sz="1800" b="0" i="1" smtClean="0">
                            <a:latin typeface="Cambria Math"/>
                          </a:rPr>
                          <m:t>𝜋</m:t>
                        </m:r>
                        <m:r>
                          <a:rPr lang="cs-CZ" sz="1800" b="0" i="1" smtClean="0">
                            <a:latin typeface="Cambria Math"/>
                          </a:rPr>
                          <m:t>6378∙</m:t>
                        </m:r>
                        <m:sSup>
                          <m:sSupPr>
                            <m:ctrlPr>
                              <a:rPr lang="en-GB" sz="18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cs-CZ" sz="18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GB" sz="18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GB" sz="1800" b="0" i="1" smtClean="0">
                            <a:latin typeface="Cambria Math"/>
                          </a:rPr>
                          <m:t>24∗3600</m:t>
                        </m:r>
                      </m:den>
                    </m:f>
                    <m:r>
                      <a:rPr lang="cs-CZ" sz="1800" b="0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cs-CZ" sz="1800" b="0" i="0" smtClean="0">
                        <a:latin typeface="Cambria Math"/>
                      </a:rPr>
                      <m:t>m</m:t>
                    </m:r>
                    <m:r>
                      <a:rPr lang="cs-CZ" sz="1800" b="0" i="0" smtClean="0"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cs-CZ" sz="1800" b="0" i="0" smtClean="0">
                        <a:latin typeface="Cambria Math"/>
                      </a:rPr>
                      <m:t>s</m:t>
                    </m:r>
                  </m:oMath>
                </a14:m>
                <a:endParaRPr lang="en-GB" sz="1800" dirty="0" smtClean="0"/>
              </a:p>
              <a:p>
                <a:pPr marL="0" indent="0">
                  <a:buNone/>
                </a:pPr>
                <a:r>
                  <a:rPr lang="en-GB" sz="1800" b="0" dirty="0" smtClean="0"/>
                  <a:t>         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1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GB" sz="1800" b="0" i="1" smtClean="0">
                            <a:latin typeface="Cambria Math"/>
                          </a:rPr>
                          <m:t>=</m:t>
                        </m:r>
                      </m:e>
                    </m:acc>
                    <m:r>
                      <a:rPr lang="en-GB" sz="1800" b="0" i="1" smtClean="0">
                        <a:latin typeface="Cambria Math"/>
                      </a:rPr>
                      <m:t>463,8 </m:t>
                    </m:r>
                    <m:r>
                      <a:rPr lang="en-GB" sz="1800" b="0" i="1" smtClean="0">
                        <a:latin typeface="Cambria Math"/>
                      </a:rPr>
                      <m:t>𝑚</m:t>
                    </m:r>
                    <m:r>
                      <a:rPr lang="en-GB" sz="1800" b="0" i="1" smtClean="0">
                        <a:latin typeface="Cambria Math"/>
                      </a:rPr>
                      <m:t>/</m:t>
                    </m:r>
                    <m:r>
                      <a:rPr lang="en-GB" sz="1800" b="0" i="1" smtClean="0">
                        <a:latin typeface="Cambria Math"/>
                      </a:rPr>
                      <m:t>𝑠</m:t>
                    </m:r>
                  </m:oMath>
                </a14:m>
                <a:endParaRPr lang="en-GB" sz="1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GB" sz="1800" b="0" i="1" smtClean="0"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en-GB" sz="1800" b="0" i="1" smtClean="0">
                        <a:latin typeface="Cambria Math"/>
                      </a:rPr>
                      <m:t>=14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/>
                      </a:rPr>
                      <m:t>hod</m:t>
                    </m:r>
                    <m:r>
                      <a:rPr lang="cs-CZ" sz="1800" b="0" i="0" smtClean="0">
                        <a:latin typeface="Cambria Math"/>
                      </a:rPr>
                      <m:t> </m:t>
                    </m:r>
                    <m:groupChr>
                      <m:groupChrPr>
                        <m:chr m:val="⇒"/>
                        <m:vertJc m:val="bot"/>
                        <m:ctrlPr>
                          <a:rPr lang="cs-CZ" sz="1800" b="0" i="1" smtClean="0">
                            <a:latin typeface="Cambria Math"/>
                          </a:rPr>
                        </m:ctrlPr>
                      </m:groupChrPr>
                      <m:e/>
                    </m:groupChr>
                    <m:r>
                      <a:rPr lang="cs-CZ" sz="1800" b="0" i="1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cs-CZ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cs-CZ" sz="1800" b="0" i="1" smtClean="0"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cs-CZ" sz="1800" b="0" i="1" smtClean="0">
                        <a:latin typeface="Cambria Math"/>
                      </a:rPr>
                      <m:t>=</m:t>
                    </m:r>
                    <m:r>
                      <a:rPr lang="cs-CZ" sz="1800" i="1" dirty="0" smtClean="0">
                        <a:latin typeface="Cambria Math"/>
                      </a:rPr>
                      <m:t>29 483,7 </m:t>
                    </m:r>
                  </m:oMath>
                </a14:m>
                <a:r>
                  <a:rPr lang="cs-CZ" sz="1800" dirty="0" smtClean="0"/>
                  <a:t>km</a:t>
                </a:r>
              </a:p>
              <a:p>
                <a:pPr marL="0" indent="0">
                  <a:buNone/>
                </a:pPr>
                <a:r>
                  <a:rPr lang="cs-CZ" sz="1800" dirty="0" smtClean="0"/>
                  <a:t>      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cs-CZ" sz="1800" b="0" i="1" smtClean="0"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cs-CZ" sz="1800" b="0" i="1" smtClean="0">
                        <a:latin typeface="Cambria Math"/>
                      </a:rPr>
                      <m:t>=3 675,6 </m:t>
                    </m:r>
                    <m:r>
                      <m:rPr>
                        <m:sty m:val="p"/>
                      </m:rPr>
                      <a:rPr lang="cs-CZ" sz="1800" b="0" i="0" smtClean="0">
                        <a:latin typeface="Cambria Math"/>
                      </a:rPr>
                      <m:t>m</m:t>
                    </m:r>
                    <m:r>
                      <a:rPr lang="cs-CZ" sz="1800" b="0" i="0" smtClean="0"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cs-CZ" sz="1800" b="0" i="0" smtClean="0">
                        <a:latin typeface="Cambria Math"/>
                      </a:rPr>
                      <m:t>s</m:t>
                    </m:r>
                  </m:oMath>
                </a14:m>
                <a:endParaRPr lang="cs-CZ" sz="1800" dirty="0"/>
              </a:p>
            </p:txBody>
          </p:sp>
        </mc:Choice>
        <mc:Fallback xmlns="">
          <p:sp>
            <p:nvSpPr>
              <p:cNvPr id="5" name="Zástupný symbol pro obsah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48200" y="1988840"/>
                <a:ext cx="4038600" cy="4137323"/>
              </a:xfrm>
              <a:blipFill rotWithShape="1">
                <a:blip r:embed="rId3"/>
                <a:stretch>
                  <a:fillRect l="-10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ovéPole 5"/>
          <p:cNvSpPr txBox="1"/>
          <p:nvPr/>
        </p:nvSpPr>
        <p:spPr>
          <a:xfrm>
            <a:off x="466935" y="123740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Vypočítejte zpoždění atomových hodin v satelitu globální navigace Galileo za jeden den oproti hodinám na rovníku povrchu Země. 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21768" y="1767341"/>
            <a:ext cx="5054151" cy="50541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" y="1762733"/>
            <a:ext cx="5054151" cy="50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0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„Paradox“ dvojčat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22" y="1600200"/>
            <a:ext cx="623635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7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Reálná relativistická dvojčata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Mark </a:t>
            </a:r>
            <a:r>
              <a:rPr lang="cs-CZ" dirty="0" err="1" smtClean="0"/>
              <a:t>Kelly</a:t>
            </a:r>
            <a:r>
              <a:rPr lang="cs-CZ" dirty="0" smtClean="0"/>
              <a:t>, </a:t>
            </a:r>
            <a:r>
              <a:rPr lang="cs-CZ" dirty="0" err="1" smtClean="0"/>
              <a:t>Scott</a:t>
            </a:r>
            <a:r>
              <a:rPr lang="cs-CZ" dirty="0" smtClean="0"/>
              <a:t> </a:t>
            </a:r>
            <a:r>
              <a:rPr lang="cs-CZ" dirty="0" err="1" smtClean="0"/>
              <a:t>Kelly</a:t>
            </a:r>
            <a:r>
              <a:rPr lang="cs-CZ" dirty="0" smtClean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Jednovaječná dvojčata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r>
              <a:rPr lang="cs-CZ" sz="2400" dirty="0" smtClean="0"/>
              <a:t>Kombinace obou dilatací</a:t>
            </a:r>
          </a:p>
          <a:p>
            <a:r>
              <a:rPr lang="cs-CZ" sz="2400" dirty="0" smtClean="0"/>
              <a:t>Téměř roční (cca 340 dní) mise na ISS – </a:t>
            </a:r>
            <a:r>
              <a:rPr lang="cs-CZ" sz="2400" dirty="0" err="1" smtClean="0"/>
              <a:t>Scott</a:t>
            </a:r>
            <a:r>
              <a:rPr lang="cs-CZ" sz="2400" dirty="0" smtClean="0"/>
              <a:t> </a:t>
            </a:r>
            <a:r>
              <a:rPr lang="cs-CZ" sz="2400" dirty="0" err="1" smtClean="0"/>
              <a:t>Kelly</a:t>
            </a:r>
            <a:r>
              <a:rPr lang="cs-CZ" sz="2400" dirty="0" smtClean="0"/>
              <a:t> přiletěl zpět mladší o asi 8,6 </a:t>
            </a:r>
            <a:r>
              <a:rPr lang="cs-CZ" sz="2400" dirty="0" err="1" smtClean="0"/>
              <a:t>ms</a:t>
            </a:r>
            <a:r>
              <a:rPr lang="cs-CZ" sz="2400" dirty="0" smtClean="0"/>
              <a:t>.</a:t>
            </a:r>
          </a:p>
          <a:p>
            <a:r>
              <a:rPr lang="cs-CZ" sz="2400" dirty="0" smtClean="0"/>
              <a:t>Ve skutečnosti hraje roli mnoho dalších faktorů (vliv stavu beztíže, radiace ve vesmíru apod.).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43008"/>
            <a:ext cx="4291969" cy="241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r>
              <a:rPr lang="cs-CZ" dirty="0" smtClean="0"/>
              <a:t>Zakřivení prostoru/plochy </a:t>
            </a:r>
            <a:endParaRPr lang="cs-CZ" dirty="0"/>
          </a:p>
        </p:txBody>
      </p:sp>
      <p:pic>
        <p:nvPicPr>
          <p:cNvPr id="6" name="Obrázek 5" descr="pl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836712"/>
            <a:ext cx="4793113" cy="3010267"/>
          </a:xfrm>
          <a:prstGeom prst="rect">
            <a:avLst/>
          </a:prstGeom>
        </p:spPr>
      </p:pic>
      <p:pic>
        <p:nvPicPr>
          <p:cNvPr id="5" name="Obrázek 4" descr="sphe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850929"/>
            <a:ext cx="4788024" cy="3007071"/>
          </a:xfrm>
          <a:prstGeom prst="rect">
            <a:avLst/>
          </a:prstGeom>
        </p:spPr>
      </p:pic>
      <p:pic>
        <p:nvPicPr>
          <p:cNvPr id="7" name="Obrázek 6" descr="sad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3850929"/>
            <a:ext cx="4752528" cy="300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black hole shir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573016" cy="3573016"/>
          </a:xfrm>
          <a:prstGeom prst="rect">
            <a:avLst/>
          </a:prstGeom>
        </p:spPr>
      </p:pic>
      <p:pic>
        <p:nvPicPr>
          <p:cNvPr id="5" name="Obrázek 4" descr="black hole shir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3626" y="0"/>
            <a:ext cx="5600374" cy="4077072"/>
          </a:xfrm>
          <a:prstGeom prst="rect">
            <a:avLst/>
          </a:prstGeom>
        </p:spPr>
      </p:pic>
      <p:pic>
        <p:nvPicPr>
          <p:cNvPr id="6" name="Obrázek 5" descr="black hole shirt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31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5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Diagram vnoření (</a:t>
            </a:r>
            <a:r>
              <a:rPr lang="cs-CZ" dirty="0" err="1" smtClean="0"/>
              <a:t>embedding</a:t>
            </a:r>
            <a:r>
              <a:rPr lang="cs-CZ" dirty="0" smtClean="0"/>
              <a:t> diagram)</a:t>
            </a:r>
            <a:endParaRPr lang="cs-CZ" dirty="0"/>
          </a:p>
        </p:txBody>
      </p:sp>
      <p:pic>
        <p:nvPicPr>
          <p:cNvPr id="4" name="Zástupný symbol pro obsah 3" descr="embedd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1493154"/>
            <a:ext cx="7499350" cy="4709892"/>
          </a:xfrm>
        </p:spPr>
      </p:pic>
    </p:spTree>
    <p:extLst>
      <p:ext uri="{BB962C8B-B14F-4D97-AF65-F5344CB8AC3E}">
        <p14:creationId xmlns:p14="http://schemas.microsoft.com/office/powerpoint/2010/main" val="15122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Aktivity</a:t>
            </a:r>
            <a:endParaRPr lang="en-GB" dirty="0"/>
          </a:p>
        </p:txBody>
      </p:sp>
      <p:sp>
        <p:nvSpPr>
          <p:cNvPr id="5" name="TextovéPole 4"/>
          <p:cNvSpPr txBox="1"/>
          <p:nvPr/>
        </p:nvSpPr>
        <p:spPr>
          <a:xfrm>
            <a:off x="936866" y="1484784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Modely</a:t>
            </a:r>
          </a:p>
        </p:txBody>
      </p:sp>
      <p:pic>
        <p:nvPicPr>
          <p:cNvPr id="7" name="Zástupný symbol pro obsah 3" descr="obr5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1008" y="2623909"/>
            <a:ext cx="6950042" cy="175783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3335264" y="2551901"/>
            <a:ext cx="2376264" cy="19717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délník 8"/>
          <p:cNvSpPr/>
          <p:nvPr/>
        </p:nvSpPr>
        <p:spPr>
          <a:xfrm>
            <a:off x="5711528" y="2551901"/>
            <a:ext cx="2376264" cy="19717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43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Aktivity</a:t>
            </a:r>
            <a:endParaRPr lang="en-GB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07604" y="1412776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Cestovatelé na sféře</a:t>
            </a:r>
            <a:endParaRPr lang="en-GB" sz="2800" dirty="0" smtClean="0"/>
          </a:p>
          <a:p>
            <a:r>
              <a:rPr lang="en-GB" sz="2800" dirty="0"/>
              <a:t> </a:t>
            </a:r>
            <a:r>
              <a:rPr lang="en-GB" sz="2800" dirty="0" smtClean="0"/>
              <a:t>     </a:t>
            </a:r>
            <a:r>
              <a:rPr lang="en-GB" sz="1200" dirty="0" smtClean="0">
                <a:hlinkClick r:id="rId2"/>
              </a:rPr>
              <a:t>https</a:t>
            </a:r>
            <a:r>
              <a:rPr lang="en-GB" sz="1200" dirty="0">
                <a:hlinkClick r:id="rId2"/>
              </a:rPr>
              <a:t>://</a:t>
            </a:r>
            <a:r>
              <a:rPr lang="en-GB" sz="1200" dirty="0" smtClean="0">
                <a:hlinkClick r:id="rId2"/>
              </a:rPr>
              <a:t>www.flightconnections.com</a:t>
            </a:r>
            <a:endParaRPr lang="cs-CZ" sz="1200" dirty="0" smtClean="0"/>
          </a:p>
          <a:p>
            <a:r>
              <a:rPr lang="cs-CZ" sz="1200" dirty="0" smtClean="0"/>
              <a:t>              http</a:t>
            </a:r>
            <a:r>
              <a:rPr lang="cs-CZ" sz="1200" dirty="0"/>
              <a:t>://www.glowscript.org/#/user/Luinthoron/folder/English/program/Sphere</a:t>
            </a:r>
            <a:endParaRPr lang="cs-CZ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Animace</a:t>
            </a:r>
            <a:r>
              <a:rPr lang="en-GB" sz="2800" dirty="0"/>
              <a:t> </a:t>
            </a:r>
            <a:r>
              <a:rPr lang="en-GB" sz="1200" dirty="0"/>
              <a:t>http://www.glowscript.org/#/user/Luinthoron/folder/English/program/embedding-diagram</a:t>
            </a:r>
          </a:p>
        </p:txBody>
      </p:sp>
    </p:spTree>
    <p:extLst>
      <p:ext uri="{BB962C8B-B14F-4D97-AF65-F5344CB8AC3E}">
        <p14:creationId xmlns:p14="http://schemas.microsoft.com/office/powerpoint/2010/main" val="199099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 descr="diagram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1349896"/>
            <a:ext cx="4598620" cy="5112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4932040" y="2043262"/>
                <a:ext cx="1862048" cy="963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𝒅𝒔</m:t>
                      </m:r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𝒅𝒓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cs-CZ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𝑀𝐺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cs-CZ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2043262"/>
                <a:ext cx="1862048" cy="96302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5690260" y="4149080"/>
                <a:ext cx="3005438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𝑧</m:t>
                      </m:r>
                      <m:d>
                        <m:d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GB" b="0" i="1" smtClean="0">
                                  <a:latin typeface="Cambria Math"/>
                                </a:rPr>
                                <m:t>𝐺𝑀𝑟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/>
                                </a:rPr>
                                <m:t>16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260" y="4149080"/>
                <a:ext cx="3005438" cy="9106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39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7859712" cy="326544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44" y="1700808"/>
            <a:ext cx="8297011" cy="39604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84" y="2106552"/>
            <a:ext cx="8593337" cy="410846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98161"/>
            <a:ext cx="9144000" cy="43575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060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obr2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764704"/>
            <a:ext cx="7417443" cy="2611346"/>
          </a:xfrm>
          <a:prstGeom prst="rect">
            <a:avLst/>
          </a:prstGeom>
        </p:spPr>
      </p:pic>
      <p:pic>
        <p:nvPicPr>
          <p:cNvPr id="5" name="obrázek 1" descr="C:\Users\Matěj\Desktop\obr3.pn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592" y="3356992"/>
            <a:ext cx="6984776" cy="302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043608" y="332656"/>
                <a:ext cx="3005438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𝑧</m:t>
                      </m:r>
                      <m:d>
                        <m:d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GB" b="0" i="1" smtClean="0">
                                  <a:latin typeface="Cambria Math"/>
                                </a:rPr>
                                <m:t>𝐺𝑀𝑟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/>
                                </a:rPr>
                                <m:t>16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32656"/>
                <a:ext cx="3005438" cy="91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178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1" descr="C:\Users\Matěj\Desktop\obr4-1.pn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91680" y="2077984"/>
            <a:ext cx="539566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213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28" y="1600200"/>
            <a:ext cx="6391343" cy="4525963"/>
          </a:xfrm>
        </p:spPr>
      </p:pic>
      <p:sp>
        <p:nvSpPr>
          <p:cNvPr id="5" name="TextovéPole 4"/>
          <p:cNvSpPr txBox="1"/>
          <p:nvPr/>
        </p:nvSpPr>
        <p:spPr>
          <a:xfrm>
            <a:off x="825296" y="602128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https://youtu.be/MTY1Kje0yLg?t=4m25s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189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Zakřivení prostoru zakřivuje dráhu těles, co ale těleso v klidu?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Zakřivení </a:t>
            </a:r>
            <a:r>
              <a:rPr lang="cs-CZ" b="1" dirty="0" smtClean="0"/>
              <a:t>prostoročasu</a:t>
            </a:r>
            <a:r>
              <a:rPr lang="cs-CZ" dirty="0" smtClean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03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92" y="1988841"/>
            <a:ext cx="6412216" cy="3748681"/>
          </a:xfrm>
        </p:spPr>
      </p:pic>
    </p:spTree>
    <p:extLst>
      <p:ext uri="{BB962C8B-B14F-4D97-AF65-F5344CB8AC3E}">
        <p14:creationId xmlns:p14="http://schemas.microsoft.com/office/powerpoint/2010/main" val="42775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11" y="1988841"/>
            <a:ext cx="5495377" cy="3748681"/>
          </a:xfrm>
        </p:spPr>
      </p:pic>
    </p:spTree>
    <p:extLst>
      <p:ext uri="{BB962C8B-B14F-4D97-AF65-F5344CB8AC3E}">
        <p14:creationId xmlns:p14="http://schemas.microsoft.com/office/powerpoint/2010/main" val="188549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11" y="1988841"/>
            <a:ext cx="5495377" cy="3748681"/>
          </a:xfrm>
        </p:spPr>
      </p:pic>
    </p:spTree>
    <p:extLst>
      <p:ext uri="{BB962C8B-B14F-4D97-AF65-F5344CB8AC3E}">
        <p14:creationId xmlns:p14="http://schemas.microsoft.com/office/powerpoint/2010/main" val="427119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1" y="1988841"/>
            <a:ext cx="5119557" cy="3748681"/>
          </a:xfrm>
        </p:spPr>
      </p:pic>
    </p:spTree>
    <p:extLst>
      <p:ext uri="{BB962C8B-B14F-4D97-AF65-F5344CB8AC3E}">
        <p14:creationId xmlns:p14="http://schemas.microsoft.com/office/powerpoint/2010/main" val="428455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1" y="1988841"/>
            <a:ext cx="5119557" cy="3748680"/>
          </a:xfrm>
        </p:spPr>
      </p:pic>
    </p:spTree>
    <p:extLst>
      <p:ext uri="{BB962C8B-B14F-4D97-AF65-F5344CB8AC3E}">
        <p14:creationId xmlns:p14="http://schemas.microsoft.com/office/powerpoint/2010/main" val="340306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1" y="1988841"/>
            <a:ext cx="5119557" cy="3748681"/>
          </a:xfrm>
        </p:spPr>
      </p:pic>
    </p:spTree>
    <p:extLst>
      <p:ext uri="{BB962C8B-B14F-4D97-AF65-F5344CB8AC3E}">
        <p14:creationId xmlns:p14="http://schemas.microsoft.com/office/powerpoint/2010/main" val="174047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black hole shir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573016" cy="3573016"/>
          </a:xfrm>
          <a:prstGeom prst="rect">
            <a:avLst/>
          </a:prstGeom>
        </p:spPr>
      </p:pic>
      <p:pic>
        <p:nvPicPr>
          <p:cNvPr id="5" name="Obrázek 4" descr="black hole shir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3626" y="0"/>
            <a:ext cx="5600374" cy="4077072"/>
          </a:xfrm>
          <a:prstGeom prst="rect">
            <a:avLst/>
          </a:prstGeom>
        </p:spPr>
      </p:pic>
      <p:pic>
        <p:nvPicPr>
          <p:cNvPr id="6" name="Obrázek 5" descr="black hole shirt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31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9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1" y="1988841"/>
            <a:ext cx="5119557" cy="3748681"/>
          </a:xfrm>
        </p:spPr>
      </p:pic>
    </p:spTree>
    <p:extLst>
      <p:ext uri="{BB962C8B-B14F-4D97-AF65-F5344CB8AC3E}">
        <p14:creationId xmlns:p14="http://schemas.microsoft.com/office/powerpoint/2010/main" val="28372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1" y="1988841"/>
            <a:ext cx="5119557" cy="3748681"/>
          </a:xfrm>
        </p:spPr>
      </p:pic>
    </p:spTree>
    <p:extLst>
      <p:ext uri="{BB962C8B-B14F-4D97-AF65-F5344CB8AC3E}">
        <p14:creationId xmlns:p14="http://schemas.microsoft.com/office/powerpoint/2010/main" val="66125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1" y="1988841"/>
            <a:ext cx="5119557" cy="3748681"/>
          </a:xfrm>
        </p:spPr>
      </p:pic>
      <p:sp>
        <p:nvSpPr>
          <p:cNvPr id="3" name="TextovéPole 2"/>
          <p:cNvSpPr txBox="1"/>
          <p:nvPr/>
        </p:nvSpPr>
        <p:spPr>
          <a:xfrm>
            <a:off x="4067944" y="209172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Světočára (</a:t>
            </a:r>
            <a:r>
              <a:rPr lang="cs-CZ" b="1" dirty="0" err="1" smtClean="0"/>
              <a:t>worldline</a:t>
            </a:r>
            <a:r>
              <a:rPr lang="cs-CZ" b="1" dirty="0" smtClean="0"/>
              <a:t>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2242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1" y="1988841"/>
            <a:ext cx="5119557" cy="3748680"/>
          </a:xfrm>
        </p:spPr>
      </p:pic>
    </p:spTree>
    <p:extLst>
      <p:ext uri="{BB962C8B-B14F-4D97-AF65-F5344CB8AC3E}">
        <p14:creationId xmlns:p14="http://schemas.microsoft.com/office/powerpoint/2010/main" val="96710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2" y="1988841"/>
            <a:ext cx="5119555" cy="3748680"/>
          </a:xfrm>
        </p:spPr>
      </p:pic>
    </p:spTree>
    <p:extLst>
      <p:ext uri="{BB962C8B-B14F-4D97-AF65-F5344CB8AC3E}">
        <p14:creationId xmlns:p14="http://schemas.microsoft.com/office/powerpoint/2010/main" val="42093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2" y="1988841"/>
            <a:ext cx="5119555" cy="3748680"/>
          </a:xfrm>
        </p:spPr>
      </p:pic>
    </p:spTree>
    <p:extLst>
      <p:ext uri="{BB962C8B-B14F-4D97-AF65-F5344CB8AC3E}">
        <p14:creationId xmlns:p14="http://schemas.microsoft.com/office/powerpoint/2010/main" val="28863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2" y="1988841"/>
            <a:ext cx="5119555" cy="3748680"/>
          </a:xfrm>
        </p:spPr>
      </p:pic>
    </p:spTree>
    <p:extLst>
      <p:ext uri="{BB962C8B-B14F-4D97-AF65-F5344CB8AC3E}">
        <p14:creationId xmlns:p14="http://schemas.microsoft.com/office/powerpoint/2010/main" val="417511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2" y="1988841"/>
            <a:ext cx="5119555" cy="3748679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ovéPole 2"/>
              <p:cNvSpPr txBox="1"/>
              <p:nvPr/>
            </p:nvSpPr>
            <p:spPr>
              <a:xfrm>
                <a:off x="5796136" y="1844824"/>
                <a:ext cx="2591222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latin typeface="Cambria Math"/>
                        </a:rPr>
                        <m:t>h</m:t>
                      </m:r>
                      <m:d>
                        <m:dPr>
                          <m:ctrlPr>
                            <a:rPr lang="cs-CZ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cs-CZ" sz="24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cs-CZ" sz="24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cs-CZ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cs-CZ" sz="2400" b="0" i="1" smtClean="0">
                          <a:latin typeface="Cambria Math"/>
                        </a:rPr>
                        <m:t>𝑔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cs-CZ" sz="2400" b="0" i="1" smtClean="0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1844824"/>
                <a:ext cx="2591222" cy="7838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1187624" y="5831520"/>
            <a:ext cx="7024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Světočára je zakřivena, </a:t>
            </a:r>
            <a:r>
              <a:rPr lang="cs-CZ" sz="2000" dirty="0" smtClean="0"/>
              <a:t>výška </a:t>
            </a:r>
            <a:r>
              <a:rPr lang="cs-CZ" sz="2000" dirty="0" smtClean="0"/>
              <a:t>klesá</a:t>
            </a:r>
            <a:r>
              <a:rPr lang="cs-CZ" sz="2000" dirty="0" smtClean="0"/>
              <a:t>… těleso je „přitahováno</a:t>
            </a:r>
            <a:r>
              <a:rPr lang="cs-CZ" sz="2000" dirty="0" smtClean="0"/>
              <a:t>“ zemí.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9141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Klasické experimenty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Zatmění Slunce (1919)</a:t>
            </a:r>
            <a:endParaRPr lang="en-GB" dirty="0"/>
          </a:p>
        </p:txBody>
      </p:sp>
      <p:pic>
        <p:nvPicPr>
          <p:cNvPr id="2050" name="Picture 2" descr="https://upload.wikimedia.org/wikipedia/commons/d/da/1919_eclipse_negat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28800"/>
            <a:ext cx="2630567" cy="33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08920"/>
            <a:ext cx="3724212" cy="350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1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Klasické experimenty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Stáčení perihelia Merkuru:</a:t>
            </a:r>
            <a:endParaRPr lang="en-GB" dirty="0"/>
          </a:p>
        </p:txBody>
      </p:sp>
      <p:pic>
        <p:nvPicPr>
          <p:cNvPr id="6" name="Picture 11" descr="C:\Users\Matěj Ryston\Desktop\periheli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53448"/>
            <a:ext cx="3837856" cy="42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48880"/>
            <a:ext cx="3759526" cy="15952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35" y="4137424"/>
            <a:ext cx="6294665" cy="2720576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2771800" y="4653136"/>
            <a:ext cx="1080120" cy="504056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ál 9"/>
          <p:cNvSpPr/>
          <p:nvPr/>
        </p:nvSpPr>
        <p:spPr>
          <a:xfrm>
            <a:off x="2771800" y="5309592"/>
            <a:ext cx="1080120" cy="504056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ovéPole 8"/>
          <p:cNvSpPr txBox="1"/>
          <p:nvPr/>
        </p:nvSpPr>
        <p:spPr>
          <a:xfrm>
            <a:off x="3848496" y="54443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GR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851920" y="4720498"/>
            <a:ext cx="169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klas.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</a:rPr>
              <a:t>fyz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6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6408712" cy="360490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156176" y="5385029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Zdroj: Youtube.com</a:t>
            </a:r>
            <a:endParaRPr lang="en-GB" sz="1400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36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Klasické experimenty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Stáčení perihelia Merkuru:</a:t>
            </a:r>
            <a:endParaRPr lang="en-GB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35" y="4137424"/>
            <a:ext cx="6294665" cy="2720576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2771800" y="4653136"/>
            <a:ext cx="1080120" cy="504056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ál 9"/>
          <p:cNvSpPr/>
          <p:nvPr/>
        </p:nvSpPr>
        <p:spPr>
          <a:xfrm>
            <a:off x="2771800" y="5309592"/>
            <a:ext cx="1080120" cy="504056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ovéPole 8"/>
          <p:cNvSpPr txBox="1"/>
          <p:nvPr/>
        </p:nvSpPr>
        <p:spPr>
          <a:xfrm>
            <a:off x="3848496" y="54443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GR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851920" y="4720498"/>
            <a:ext cx="169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klas.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</a:rPr>
              <a:t>fyz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utoShape 2" descr="{\displaystyle \sigma ={\frac {24\pi ^{3}L^{2}}{T^{2}c^{2}(1-e^{2})}}\ ,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4" descr="{\displaystyle \sigma ={\frac {24\pi ^{3}L^{2}}{T^{2}c^{2}(1-e^{2})}}\ ,}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6" descr="{\displaystyle \sigma ={\frac {24\pi ^{3}L^{2}}{T^{2}c^{2}(1-e^{2})}}\ ,}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ovéPole 13"/>
              <p:cNvSpPr txBox="1"/>
              <p:nvPr/>
            </p:nvSpPr>
            <p:spPr>
              <a:xfrm>
                <a:off x="1339096" y="2492896"/>
                <a:ext cx="2797432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2400" b="0" i="0" smtClean="0">
                          <a:latin typeface="Cambria Math"/>
                        </a:rPr>
                        <m:t>Δ</m:t>
                      </m:r>
                      <m:r>
                        <a:rPr lang="cs-CZ" sz="2400" b="0" i="1" smtClean="0">
                          <a:latin typeface="Cambria Math"/>
                        </a:rPr>
                        <m:t>𝜙</m:t>
                      </m:r>
                      <m:r>
                        <a:rPr lang="cs-CZ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latin typeface="Cambria Math"/>
                            </a:rPr>
                            <m:t>24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sz="24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/>
                            </a:rPr>
                            <m:t>(1−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096" y="2492896"/>
                <a:ext cx="2797432" cy="89896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65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Dal</a:t>
            </a:r>
            <a:r>
              <a:rPr lang="cs-CZ" dirty="0" err="1" smtClean="0"/>
              <a:t>ší</a:t>
            </a:r>
            <a:r>
              <a:rPr lang="cs-CZ" dirty="0" smtClean="0"/>
              <a:t> informace:</a:t>
            </a:r>
          </a:p>
          <a:p>
            <a:pPr lvl="1"/>
            <a:r>
              <a:rPr lang="cs-CZ" dirty="0" err="1" smtClean="0"/>
              <a:t>Youtube</a:t>
            </a:r>
            <a:r>
              <a:rPr lang="cs-CZ" dirty="0" smtClean="0"/>
              <a:t>: PBS Spacetime</a:t>
            </a:r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</a:t>
            </a:r>
            <a:r>
              <a:rPr lang="cs-CZ" dirty="0" err="1" smtClean="0"/>
              <a:t>Vsauce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04908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4000" dirty="0" smtClean="0"/>
          </a:p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endParaRPr lang="cs-CZ" sz="4000" dirty="0" smtClean="0"/>
          </a:p>
          <a:p>
            <a:pPr marL="0" indent="0">
              <a:buNone/>
            </a:pPr>
            <a:endParaRPr lang="cs-CZ" sz="4000" dirty="0" smtClean="0"/>
          </a:p>
          <a:p>
            <a:pPr marL="0" indent="0">
              <a:buNone/>
            </a:pPr>
            <a:r>
              <a:rPr lang="cs-CZ" sz="4000" dirty="0" smtClean="0"/>
              <a:t>Děkuji za pozornost.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12574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Proč „nová“ teorie gravitace</a:t>
            </a:r>
            <a:r>
              <a:rPr lang="cs-CZ" dirty="0" smtClean="0"/>
              <a:t>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cs-CZ" dirty="0" smtClean="0"/>
                  <a:t>Do začátku 20. století – Newtonova teorie gravitace</a:t>
                </a:r>
              </a:p>
              <a:p>
                <a:pPr lvl="1"/>
                <a:r>
                  <a:rPr lang="cs-CZ" dirty="0" smtClean="0"/>
                  <a:t>Působení na dálku</a:t>
                </a:r>
                <a:r>
                  <a:rPr lang="en-GB" dirty="0"/>
                  <a:t>:</a:t>
                </a:r>
                <a:r>
                  <a:rPr lang="cs-CZ" dirty="0" smtClean="0"/>
                  <a:t> </a:t>
                </a:r>
                <a14:m>
                  <m:oMath xmlns:m="http://schemas.openxmlformats.org/officeDocument/2006/math">
                    <m:r>
                      <a:rPr lang="en-GB">
                        <a:latin typeface="Cambria Math"/>
                      </a:rPr>
                      <m:t>|</m:t>
                    </m:r>
                    <m:acc>
                      <m:accPr>
                        <m:chr m:val="⃗"/>
                        <m:ctrlPr>
                          <a:rPr lang="cs-CZ" b="0" i="1" smtClean="0"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/>
                              </a:rPr>
                              <m:t>𝑔</m:t>
                            </m:r>
                          </m:sub>
                        </m:sSub>
                      </m:e>
                    </m:acc>
                    <m:r>
                      <a:rPr lang="en-GB" b="0" i="1" smtClean="0">
                        <a:latin typeface="Cambria Math"/>
                      </a:rPr>
                      <m:t>|</m:t>
                    </m:r>
                    <m:r>
                      <a:rPr lang="cs-CZ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</a:rPr>
                          <m:t>𝐺</m:t>
                        </m:r>
                        <m:sSub>
                          <m:sSubPr>
                            <m:ctrlPr>
                              <a:rPr lang="cs-CZ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cs-CZ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GB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cs-CZ" b="0" i="1" smtClean="0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cs-CZ" dirty="0" smtClean="0"/>
              </a:p>
              <a:p>
                <a:r>
                  <a:rPr lang="cs-CZ" dirty="0" smtClean="0"/>
                  <a:t>1905 – Einstein: Speciální teorie relativity</a:t>
                </a:r>
              </a:p>
              <a:p>
                <a:pPr lvl="1"/>
                <a:r>
                  <a:rPr lang="cs-CZ" dirty="0" smtClean="0"/>
                  <a:t>Žádná informace se nemůže šířit rychleji než světlo ve vakuu</a:t>
                </a:r>
              </a:p>
              <a:p>
                <a:pPr marL="0" indent="0">
                  <a:buNone/>
                </a:pPr>
                <a:r>
                  <a:rPr lang="en-GB" b="0" dirty="0" smtClean="0"/>
                  <a:t>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⇒</m:t>
                    </m:r>
                  </m:oMath>
                </a14:m>
                <a:r>
                  <a:rPr lang="en-GB" dirty="0" smtClean="0"/>
                  <a:t> Rozpor</a:t>
                </a:r>
                <a:endParaRPr lang="en-GB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025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Proč „nová“ teorie gravitace</a:t>
            </a:r>
            <a:r>
              <a:rPr lang="cs-CZ" dirty="0" smtClean="0"/>
              <a:t>?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Stáčení perihelia Merkuru:</a:t>
            </a:r>
          </a:p>
          <a:p>
            <a:endParaRPr lang="en-GB" dirty="0"/>
          </a:p>
        </p:txBody>
      </p:sp>
      <p:sp>
        <p:nvSpPr>
          <p:cNvPr id="4" name="AutoShape 2" descr="Image result for perihelion of Mercu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perihelion of Mercu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perihelion of Mercu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Image result for perihelion of Mercur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0" descr="Image result for perihelion of Mercur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5" name="Picture 11" descr="C:\Users\Matěj Ryston\Desktop\periheli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04864"/>
            <a:ext cx="3837856" cy="42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01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cs-CZ" dirty="0" smtClean="0"/>
                  <a:t>Poloha a pohyb „věcí“: 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cs-CZ" dirty="0"/>
                  <a:t>s</a:t>
                </a:r>
                <a:r>
                  <a:rPr lang="cs-CZ" dirty="0" smtClean="0"/>
                  <a:t>ouřadnice ve 3D: (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cs-CZ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cs-CZ" b="0" i="1" smtClean="0">
                        <a:latin typeface="Cambria Math"/>
                      </a:rPr>
                      <m:t>,</m:t>
                    </m:r>
                    <m:r>
                      <a:rPr lang="cs-CZ" b="0" i="1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cs-CZ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cs-CZ" b="0" i="1" smtClean="0">
                        <a:latin typeface="Cambria Math"/>
                      </a:rPr>
                      <m:t>,</m:t>
                    </m:r>
                    <m:r>
                      <a:rPr lang="cs-CZ" b="0" i="1" smtClean="0">
                        <a:latin typeface="Cambria Math"/>
                      </a:rPr>
                      <m:t>𝑧</m:t>
                    </m:r>
                    <m:r>
                      <a:rPr lang="cs-CZ" b="0" i="1" smtClean="0">
                        <a:latin typeface="Cambria Math"/>
                      </a:rPr>
                      <m:t>(</m:t>
                    </m:r>
                    <m:r>
                      <a:rPr lang="cs-CZ" b="0" i="1" smtClean="0">
                        <a:latin typeface="Cambria Math"/>
                      </a:rPr>
                      <m:t>𝑡</m:t>
                    </m:r>
                    <m:r>
                      <a:rPr lang="cs-CZ" b="0" i="1" smtClean="0">
                        <a:latin typeface="Cambria Math"/>
                      </a:rPr>
                      <m:t>))</m:t>
                    </m:r>
                  </m:oMath>
                </a14:m>
                <a:endParaRPr lang="cs-CZ" dirty="0" smtClean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cs-CZ" dirty="0" smtClean="0"/>
                  <a:t>čas je parametr, </a:t>
                </a:r>
                <a:r>
                  <a:rPr lang="cs-CZ" dirty="0" err="1" smtClean="0"/>
                  <a:t>např</a:t>
                </a:r>
                <a:r>
                  <a:rPr lang="cs-CZ" dirty="0" smtClean="0"/>
                  <a:t>: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cs-CZ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cs-CZ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cs-CZ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cs-CZ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cs-CZ" b="0" i="1" smtClean="0">
                        <a:latin typeface="Cambria Math"/>
                      </a:rPr>
                      <m:t>𝑡</m:t>
                    </m:r>
                    <m:r>
                      <a:rPr lang="cs-CZ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cs-CZ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cs-CZ" b="0" i="1" smtClean="0">
                        <a:latin typeface="Cambria Math"/>
                      </a:rPr>
                      <m:t>𝑎</m:t>
                    </m:r>
                    <m:sSup>
                      <m:sSupPr>
                        <m:ctrlPr>
                          <a:rPr lang="en-GB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cs-CZ" dirty="0" smtClean="0"/>
              </a:p>
              <a:p>
                <a:pPr lvl="1"/>
                <a:endParaRPr lang="cs-CZ" dirty="0"/>
              </a:p>
              <a:p>
                <a:r>
                  <a:rPr lang="cs-CZ" dirty="0" smtClean="0"/>
                  <a:t>Různé soustavy:</a:t>
                </a:r>
              </a:p>
              <a:p>
                <a:pPr lvl="1"/>
                <a:r>
                  <a:rPr lang="cs-CZ" dirty="0" smtClean="0"/>
                  <a:t>Čas běží ve všech stejně rychle, může se lišit o konstantní hodnotu: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/>
                      </a:rPr>
                      <m:t>𝑡</m:t>
                    </m:r>
                    <m:r>
                      <a:rPr lang="cs-CZ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cs-CZ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cs-CZ" b="0" i="1" smtClean="0">
                        <a:latin typeface="Cambria Math"/>
                      </a:rPr>
                      <m:t>+</m:t>
                    </m:r>
                    <m:r>
                      <a:rPr lang="cs-CZ" b="0" i="1" smtClean="0">
                        <a:latin typeface="Cambria Math"/>
                      </a:rPr>
                      <m:t>𝑘𝑜𝑛𝑠𝑡</m:t>
                    </m:r>
                  </m:oMath>
                </a14:m>
                <a:endParaRPr lang="cs-CZ" dirty="0" smtClean="0"/>
              </a:p>
              <a:p>
                <a:pPr lvl="1"/>
                <a:endParaRPr lang="cs-CZ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52936"/>
            <a:ext cx="4676190" cy="31523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Klasická fyzika – prostor a čas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76" y="2833784"/>
            <a:ext cx="3868729" cy="3414573"/>
          </a:xfrm>
          <a:prstGeom prst="rect">
            <a:avLst/>
          </a:prstGeom>
        </p:spPr>
      </p:pic>
      <p:pic>
        <p:nvPicPr>
          <p:cNvPr id="7" name="Picture 2" descr="Image result for ear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653136"/>
            <a:ext cx="742847" cy="73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atěj Ryston\Desktop\rocket-spaceship-cartoon-vector-14112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59550" y="4553292"/>
            <a:ext cx="691490" cy="98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16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93" y="1928756"/>
            <a:ext cx="5974598" cy="2133785"/>
          </a:xfrm>
          <a:prstGeom prst="rect">
            <a:avLst/>
          </a:prstGeom>
        </p:spPr>
      </p:pic>
      <p:pic>
        <p:nvPicPr>
          <p:cNvPr id="2051" name="Picture 3" descr="C:\Users\Matěj Ryston\Desktop\rocket-spaceship-cartoon-vector-1411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59009" y="2409501"/>
            <a:ext cx="1056213" cy="151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STR – dilatace času a kontrakce délek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520" y="1412776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201168" y="1307593"/>
            <a:ext cx="8485632" cy="1689359"/>
          </a:xfrm>
        </p:spPr>
        <p:txBody>
          <a:bodyPr>
            <a:normAutofit/>
          </a:bodyPr>
          <a:lstStyle/>
          <a:p>
            <a:r>
              <a:rPr lang="en-GB" sz="2000" dirty="0" err="1" smtClean="0"/>
              <a:t>Dv</a:t>
            </a:r>
            <a:r>
              <a:rPr lang="cs-CZ" sz="2000" dirty="0" smtClean="0"/>
              <a:t>ě inerciální soustavy, které se navzájem pohybují konstantní rychlostí.</a:t>
            </a:r>
            <a:endParaRPr lang="cs-CZ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6524704" y="3851490"/>
                <a:ext cx="1673022" cy="957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cs-CZ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Δ</m:t>
                          </m:r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Δ</m:t>
                          </m:r>
                          <m:r>
                            <a:rPr lang="cs-CZ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cs-CZ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cs-CZ" b="0" i="1" smtClean="0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704" y="3851490"/>
                <a:ext cx="1673022" cy="95731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880159" y="4333392"/>
                <a:ext cx="3926075" cy="115717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b="0" i="0" smtClean="0">
                          <a:solidFill>
                            <a:schemeClr val="tx2"/>
                          </a:solidFill>
                          <a:latin typeface="Cambria Math"/>
                        </a:rPr>
                        <m:t>Δ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Δ</m:t>
                          </m:r>
                          <m:r>
                            <a:rPr lang="cs-CZ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GB" i="1">
                              <a:latin typeface="Cambria Math"/>
                            </a:rPr>
                            <m:t>−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Δ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cs-CZ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cs-CZ" i="1"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cs-CZ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cs-CZ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  <m:r>
                        <a:rPr lang="cs-CZ" b="0" i="1" smtClean="0">
                          <a:latin typeface="Cambria Math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cs-CZ" b="0" i="0" smtClean="0">
                          <a:solidFill>
                            <a:schemeClr val="tx2"/>
                          </a:solidFill>
                          <a:latin typeface="Cambria Math"/>
                        </a:rPr>
                        <m:t>Δ</m:t>
                      </m:r>
                      <m:sSup>
                        <m:sSup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cs-CZ" b="0" i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t</m:t>
                          </m:r>
                        </m:e>
                        <m:sup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Δ</m:t>
                          </m:r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/>
                                </a:rPr>
                                <m:t>𝑣</m:t>
                              </m:r>
                              <m:r>
                                <a:rPr lang="en-GB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Δ</m:t>
                              </m:r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rad>
                            <m:radPr>
                              <m:degHide m:val="on"/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cs-CZ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cs-CZ" b="0" i="1" smtClean="0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159" y="4333392"/>
                <a:ext cx="3926075" cy="115717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2585523" y="5815470"/>
                <a:ext cx="1490023" cy="95731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𝛾</m:t>
                      </m:r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GB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5523" y="5815470"/>
                <a:ext cx="1490023" cy="95731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/>
          <p:cNvSpPr txBox="1"/>
          <p:nvPr/>
        </p:nvSpPr>
        <p:spPr>
          <a:xfrm>
            <a:off x="4576" y="5924795"/>
            <a:ext cx="258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</a:t>
            </a:r>
            <a:r>
              <a:rPr lang="cs-CZ" dirty="0" smtClean="0"/>
              <a:t>Lorentzův</a:t>
            </a:r>
            <a:r>
              <a:rPr lang="en-GB" dirty="0" smtClean="0"/>
              <a:t>)</a:t>
            </a:r>
            <a:r>
              <a:rPr lang="cs-CZ" dirty="0" smtClean="0"/>
              <a:t> </a:t>
            </a:r>
            <a:r>
              <a:rPr lang="en-GB" dirty="0" smtClean="0"/>
              <a:t>Gama </a:t>
            </a:r>
            <a:r>
              <a:rPr lang="en-GB" dirty="0" err="1" smtClean="0"/>
              <a:t>faktor</a:t>
            </a:r>
            <a:r>
              <a:rPr lang="en-GB" dirty="0"/>
              <a:t>: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/>
              <p:cNvSpPr txBox="1"/>
              <p:nvPr/>
            </p:nvSpPr>
            <p:spPr>
              <a:xfrm>
                <a:off x="5364088" y="4330147"/>
                <a:ext cx="801373" cy="1061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cs-CZ" sz="4400" i="1" smtClean="0">
                              <a:latin typeface="Cambria Math"/>
                            </a:rPr>
                          </m:ctrlPr>
                        </m:groupChrPr>
                        <m:e/>
                      </m:groupChr>
                    </m:oMath>
                  </m:oMathPara>
                </a14:m>
                <a:endParaRPr lang="cs-CZ" sz="4400" dirty="0"/>
              </a:p>
            </p:txBody>
          </p:sp>
        </mc:Choice>
        <mc:Fallback xmlns="">
          <p:sp>
            <p:nvSpPr>
              <p:cNvPr id="13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4330147"/>
                <a:ext cx="801373" cy="106157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6524704" y="4933845"/>
                <a:ext cx="1862433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>
                        <a:solidFill>
                          <a:srgbClr val="FF0000"/>
                        </a:solidFill>
                        <a:latin typeface="Cambria Math"/>
                      </a:rPr>
                      <m:t>Δ</m:t>
                    </m:r>
                    <m:r>
                      <a:rPr lang="cs-CZ" i="1">
                        <a:solidFill>
                          <a:srgbClr val="FF0000"/>
                        </a:solidFill>
                        <a:latin typeface="Cambria Math"/>
                      </a:rPr>
                      <m:t>𝑦</m:t>
                    </m:r>
                    <m:r>
                      <a:rPr lang="cs-CZ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cs-CZ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>
                        <a:solidFill>
                          <a:schemeClr val="tx2"/>
                        </a:solidFill>
                        <a:latin typeface="Cambria Math"/>
                      </a:rPr>
                      <m:t>Δ</m:t>
                    </m:r>
                    <m:sSup>
                      <m:sSupPr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cs-CZ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ad>
                      <m:radPr>
                        <m:degHide m:val="on"/>
                        <m:ctrlPr>
                          <a:rPr lang="cs-CZ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cs-CZ" i="1">
                            <a:latin typeface="Cambria Math"/>
                          </a:rPr>
                          <m:t>1−</m:t>
                        </m:r>
                        <m:f>
                          <m:fPr>
                            <m:ctrlPr>
                              <a:rPr lang="cs-CZ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GB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GB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GB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704" y="4933845"/>
                <a:ext cx="1862433" cy="65601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Image result for eart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78366"/>
            <a:ext cx="1485694" cy="147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00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1365</Words>
  <Application>Microsoft Office PowerPoint</Application>
  <PresentationFormat>Předvádění na obrazovce (4:3)</PresentationFormat>
  <Paragraphs>160</Paragraphs>
  <Slides>52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3" baseType="lpstr">
      <vt:lpstr>Motiv sady Office</vt:lpstr>
      <vt:lpstr>Obecná teorie relativity</vt:lpstr>
      <vt:lpstr>Prezentace aplikace PowerPoint</vt:lpstr>
      <vt:lpstr>Prezentace aplikace PowerPoint</vt:lpstr>
      <vt:lpstr>Prezentace aplikace PowerPoint</vt:lpstr>
      <vt:lpstr>Prezentace aplikace PowerPoint</vt:lpstr>
      <vt:lpstr>Proč „nová“ teorie gravitace?</vt:lpstr>
      <vt:lpstr>Proč „nová“ teorie gravitace?</vt:lpstr>
      <vt:lpstr>Klasická fyzika – prostor a čas</vt:lpstr>
      <vt:lpstr>STR – dilatace času a kontrakce délek</vt:lpstr>
      <vt:lpstr>Prezentace aplikace PowerPoint</vt:lpstr>
      <vt:lpstr>Prezentace aplikace PowerPoint</vt:lpstr>
      <vt:lpstr>Prezentace aplikace PowerPoint</vt:lpstr>
      <vt:lpstr>Prostoročas</vt:lpstr>
      <vt:lpstr>Zakřivení prostoročasu</vt:lpstr>
      <vt:lpstr>Zakřivení času</vt:lpstr>
      <vt:lpstr>„Zakřivení“ času – gravitační dilatace</vt:lpstr>
      <vt:lpstr>Prezentace aplikace PowerPoint</vt:lpstr>
      <vt:lpstr>Experimenty</vt:lpstr>
      <vt:lpstr>Globální navigace</vt:lpstr>
      <vt:lpstr>Prezentace aplikace PowerPoint</vt:lpstr>
      <vt:lpstr>Příklad</vt:lpstr>
      <vt:lpstr>„Paradox“ dvojčat</vt:lpstr>
      <vt:lpstr>Reálná relativistická dvojčata</vt:lpstr>
      <vt:lpstr>  </vt:lpstr>
      <vt:lpstr>Prezentace aplikace PowerPoint</vt:lpstr>
      <vt:lpstr>Diagram vnoření (embedding diagram)</vt:lpstr>
      <vt:lpstr>Aktivity</vt:lpstr>
      <vt:lpstr>Aktivity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Klasické experimenty</vt:lpstr>
      <vt:lpstr>Klasické experimenty</vt:lpstr>
      <vt:lpstr>Klasické experimenty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Obecná teorie relativity</dc:title>
  <dc:creator>Matěj Ryston</dc:creator>
  <cp:lastModifiedBy>Matěj Ryston</cp:lastModifiedBy>
  <cp:revision>48</cp:revision>
  <dcterms:created xsi:type="dcterms:W3CDTF">2018-03-17T16:17:31Z</dcterms:created>
  <dcterms:modified xsi:type="dcterms:W3CDTF">2019-05-24T19:27:58Z</dcterms:modified>
</cp:coreProperties>
</file>