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8" r:id="rId3"/>
    <p:sldId id="262" r:id="rId4"/>
    <p:sldId id="261" r:id="rId5"/>
    <p:sldId id="278" r:id="rId6"/>
    <p:sldId id="279" r:id="rId7"/>
    <p:sldId id="259" r:id="rId8"/>
    <p:sldId id="263" r:id="rId9"/>
    <p:sldId id="265" r:id="rId10"/>
    <p:sldId id="264" r:id="rId11"/>
    <p:sldId id="257" r:id="rId12"/>
    <p:sldId id="269" r:id="rId13"/>
    <p:sldId id="266" r:id="rId14"/>
    <p:sldId id="268" r:id="rId15"/>
    <p:sldId id="293" r:id="rId16"/>
    <p:sldId id="281" r:id="rId17"/>
    <p:sldId id="285" r:id="rId18"/>
    <p:sldId id="280" r:id="rId19"/>
    <p:sldId id="284" r:id="rId20"/>
    <p:sldId id="282" r:id="rId21"/>
    <p:sldId id="286" r:id="rId22"/>
    <p:sldId id="288" r:id="rId23"/>
    <p:sldId id="287" r:id="rId24"/>
    <p:sldId id="289" r:id="rId25"/>
    <p:sldId id="291" r:id="rId26"/>
    <p:sldId id="271" r:id="rId27"/>
    <p:sldId id="272" r:id="rId28"/>
    <p:sldId id="273" r:id="rId29"/>
    <p:sldId id="274" r:id="rId30"/>
    <p:sldId id="270" r:id="rId31"/>
    <p:sldId id="275" r:id="rId32"/>
    <p:sldId id="276" r:id="rId33"/>
    <p:sldId id="277" r:id="rId34"/>
    <p:sldId id="292" r:id="rId35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25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01551BF3-2AF3-40F7-9473-C4B40CCBF3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013B75B2-E536-4C02-8C85-2DE76D8EB6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64F5A4-8E80-4A7C-91DB-39E717292D9F}" type="slidenum">
              <a:rPr lang="cs-CZ" smtClean="0">
                <a:cs typeface="Arial" charset="0"/>
              </a:rPr>
              <a:pPr/>
              <a:t>1</a:t>
            </a:fld>
            <a:endParaRPr lang="cs-CZ" smtClean="0">
              <a:cs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991C3C-AF35-41C5-83D1-05EB4EEF970F}" type="slidenum">
              <a:rPr lang="cs-CZ" smtClean="0">
                <a:cs typeface="Arial" charset="0"/>
              </a:rPr>
              <a:pPr/>
              <a:t>10</a:t>
            </a:fld>
            <a:endParaRPr lang="cs-CZ" smtClean="0">
              <a:cs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4F196E-8062-4804-A578-C57192E6949E}" type="slidenum">
              <a:rPr lang="cs-CZ" smtClean="0">
                <a:cs typeface="Arial" charset="0"/>
              </a:rPr>
              <a:pPr/>
              <a:t>11</a:t>
            </a:fld>
            <a:endParaRPr lang="cs-CZ" smtClean="0">
              <a:cs typeface="Arial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6D1AEC-E3E6-4417-BBE5-DF3B19B33C8C}" type="slidenum">
              <a:rPr lang="cs-CZ" smtClean="0">
                <a:cs typeface="Arial" charset="0"/>
              </a:rPr>
              <a:pPr/>
              <a:t>12</a:t>
            </a:fld>
            <a:endParaRPr lang="cs-CZ" smtClean="0">
              <a:cs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1288CE-7E6E-4D08-A4F0-383FC5C6402B}" type="slidenum">
              <a:rPr lang="cs-CZ" smtClean="0">
                <a:cs typeface="Arial" charset="0"/>
              </a:rPr>
              <a:pPr/>
              <a:t>13</a:t>
            </a:fld>
            <a:endParaRPr lang="cs-CZ" smtClean="0">
              <a:cs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CC72AB-F121-475F-90F5-6ADFA7351AB3}" type="slidenum">
              <a:rPr lang="cs-CZ" smtClean="0">
                <a:cs typeface="Arial" charset="0"/>
              </a:rPr>
              <a:pPr/>
              <a:t>14</a:t>
            </a:fld>
            <a:endParaRPr lang="cs-CZ" smtClean="0">
              <a:cs typeface="Arial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CC72AB-F121-475F-90F5-6ADFA7351AB3}" type="slidenum">
              <a:rPr lang="cs-CZ" smtClean="0">
                <a:cs typeface="Arial" charset="0"/>
              </a:rPr>
              <a:pPr/>
              <a:t>15</a:t>
            </a:fld>
            <a:endParaRPr lang="cs-CZ" smtClean="0">
              <a:cs typeface="Arial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797A21-3031-463D-B62F-D3FAF0159E77}" type="slidenum">
              <a:rPr lang="cs-CZ" smtClean="0">
                <a:cs typeface="Arial" charset="0"/>
              </a:rPr>
              <a:pPr/>
              <a:t>16</a:t>
            </a:fld>
            <a:endParaRPr lang="cs-CZ" smtClean="0">
              <a:cs typeface="Arial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65A67-75B1-4971-AEC7-4A0C0F119D41}" type="slidenum">
              <a:rPr lang="cs-CZ" smtClean="0">
                <a:cs typeface="Arial" charset="0"/>
              </a:rPr>
              <a:pPr/>
              <a:t>17</a:t>
            </a:fld>
            <a:endParaRPr lang="cs-CZ" smtClean="0">
              <a:cs typeface="Arial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02D2BF-758A-42E8-87C1-4445DCB8344C}" type="slidenum">
              <a:rPr lang="cs-CZ" smtClean="0">
                <a:cs typeface="Arial" charset="0"/>
              </a:rPr>
              <a:pPr/>
              <a:t>18</a:t>
            </a:fld>
            <a:endParaRPr lang="cs-CZ" smtClean="0">
              <a:cs typeface="Arial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35FF58-793D-4EAB-AAE8-3490C8C992E4}" type="slidenum">
              <a:rPr lang="cs-CZ" smtClean="0">
                <a:cs typeface="Arial" charset="0"/>
              </a:rPr>
              <a:pPr/>
              <a:t>19</a:t>
            </a:fld>
            <a:endParaRPr lang="cs-CZ" smtClean="0">
              <a:cs typeface="Arial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1FABBD-CA27-408D-87E1-DA23419E49BE}" type="slidenum">
              <a:rPr lang="cs-CZ" smtClean="0">
                <a:cs typeface="Arial" charset="0"/>
              </a:rPr>
              <a:pPr/>
              <a:t>2</a:t>
            </a:fld>
            <a:endParaRPr lang="cs-CZ" smtClean="0">
              <a:cs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95E61F-D29A-4878-8972-D76B563F97E2}" type="slidenum">
              <a:rPr lang="cs-CZ" smtClean="0">
                <a:cs typeface="Arial" charset="0"/>
              </a:rPr>
              <a:pPr/>
              <a:t>20</a:t>
            </a:fld>
            <a:endParaRPr lang="cs-CZ" smtClean="0">
              <a:cs typeface="Arial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0BA06A-1EE6-489E-B1ED-B0B71819B80C}" type="slidenum">
              <a:rPr lang="cs-CZ" smtClean="0">
                <a:cs typeface="Arial" charset="0"/>
              </a:rPr>
              <a:pPr/>
              <a:t>21</a:t>
            </a:fld>
            <a:endParaRPr lang="cs-CZ" smtClean="0">
              <a:cs typeface="Arial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04020A-40DD-49D2-AF9D-778DFD7CA81B}" type="slidenum">
              <a:rPr lang="cs-CZ" smtClean="0">
                <a:cs typeface="Arial" charset="0"/>
              </a:rPr>
              <a:pPr/>
              <a:t>22</a:t>
            </a:fld>
            <a:endParaRPr lang="cs-CZ" smtClean="0">
              <a:cs typeface="Arial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711F86-12D3-4F4A-B2C3-3D3D6B0FD4CF}" type="slidenum">
              <a:rPr lang="cs-CZ" smtClean="0">
                <a:cs typeface="Arial" charset="0"/>
              </a:rPr>
              <a:pPr/>
              <a:t>23</a:t>
            </a:fld>
            <a:endParaRPr lang="cs-CZ" smtClean="0">
              <a:cs typeface="Arial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741D8A-79DD-4980-AF52-8B212597199B}" type="slidenum">
              <a:rPr lang="cs-CZ" smtClean="0">
                <a:cs typeface="Arial" charset="0"/>
              </a:rPr>
              <a:pPr/>
              <a:t>24</a:t>
            </a:fld>
            <a:endParaRPr lang="cs-CZ" smtClean="0">
              <a:cs typeface="Arial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C7F8E-8636-428B-B6C3-510EDED1E8F8}" type="slidenum">
              <a:rPr lang="cs-CZ" smtClean="0">
                <a:cs typeface="Arial" charset="0"/>
              </a:rPr>
              <a:pPr/>
              <a:t>25</a:t>
            </a:fld>
            <a:endParaRPr lang="cs-CZ" smtClean="0">
              <a:cs typeface="Arial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D549EC-1D98-4089-84EE-6886796A05D2}" type="slidenum">
              <a:rPr lang="cs-CZ" smtClean="0">
                <a:cs typeface="Arial" charset="0"/>
              </a:rPr>
              <a:pPr/>
              <a:t>26</a:t>
            </a:fld>
            <a:endParaRPr lang="cs-CZ" smtClean="0">
              <a:cs typeface="Arial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F13187-C568-4CB4-B2FB-1187E0FB9244}" type="slidenum">
              <a:rPr lang="cs-CZ" smtClean="0">
                <a:cs typeface="Arial" charset="0"/>
              </a:rPr>
              <a:pPr/>
              <a:t>27</a:t>
            </a:fld>
            <a:endParaRPr lang="cs-CZ" smtClean="0">
              <a:cs typeface="Arial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C0C928-00C5-4482-809E-E0009F326E9A}" type="slidenum">
              <a:rPr lang="cs-CZ" smtClean="0">
                <a:cs typeface="Arial" charset="0"/>
              </a:rPr>
              <a:pPr/>
              <a:t>28</a:t>
            </a:fld>
            <a:endParaRPr lang="cs-CZ" smtClean="0">
              <a:cs typeface="Arial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28DF36-B60F-4E80-9239-542BBFBE2E9E}" type="slidenum">
              <a:rPr lang="cs-CZ" smtClean="0">
                <a:cs typeface="Arial" charset="0"/>
              </a:rPr>
              <a:pPr/>
              <a:t>29</a:t>
            </a:fld>
            <a:endParaRPr lang="cs-CZ" smtClean="0">
              <a:cs typeface="Arial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3FDA5F-5EBE-4B58-8F64-245BA9CC0E96}" type="slidenum">
              <a:rPr lang="cs-CZ" smtClean="0">
                <a:cs typeface="Arial" charset="0"/>
              </a:rPr>
              <a:pPr/>
              <a:t>3</a:t>
            </a:fld>
            <a:endParaRPr lang="cs-CZ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42F570-707F-48E6-B925-D014E4AB2DC0}" type="slidenum">
              <a:rPr lang="cs-CZ" smtClean="0">
                <a:cs typeface="Arial" charset="0"/>
              </a:rPr>
              <a:pPr/>
              <a:t>30</a:t>
            </a:fld>
            <a:endParaRPr lang="cs-CZ" smtClean="0">
              <a:cs typeface="Arial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0A10C8-538C-48CE-BC71-B697A700DD4B}" type="slidenum">
              <a:rPr lang="cs-CZ" smtClean="0">
                <a:cs typeface="Arial" charset="0"/>
              </a:rPr>
              <a:pPr/>
              <a:t>31</a:t>
            </a:fld>
            <a:endParaRPr lang="cs-CZ" smtClean="0">
              <a:cs typeface="Arial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44E9DA-58A6-4DCC-A935-4DC7AA959275}" type="slidenum">
              <a:rPr lang="cs-CZ" smtClean="0">
                <a:cs typeface="Arial" charset="0"/>
              </a:rPr>
              <a:pPr/>
              <a:t>32</a:t>
            </a:fld>
            <a:endParaRPr lang="cs-CZ" smtClean="0">
              <a:cs typeface="Arial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5766B0-4459-4CCE-9E27-175DDC85DA2F}" type="slidenum">
              <a:rPr lang="cs-CZ" smtClean="0">
                <a:cs typeface="Arial" charset="0"/>
              </a:rPr>
              <a:pPr/>
              <a:t>33</a:t>
            </a:fld>
            <a:endParaRPr lang="cs-CZ" smtClean="0">
              <a:cs typeface="Arial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85AB1C-6980-4E3B-BE41-9707142FD6BA}" type="slidenum">
              <a:rPr lang="cs-CZ" smtClean="0">
                <a:cs typeface="Arial" charset="0"/>
              </a:rPr>
              <a:pPr/>
              <a:t>4</a:t>
            </a:fld>
            <a:endParaRPr lang="cs-CZ" smtClean="0">
              <a:cs typeface="Arial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55A658-A57A-49F9-86F1-4A06C965E359}" type="slidenum">
              <a:rPr lang="cs-CZ" smtClean="0">
                <a:cs typeface="Arial" charset="0"/>
              </a:rPr>
              <a:pPr/>
              <a:t>5</a:t>
            </a:fld>
            <a:endParaRPr lang="cs-CZ" smtClean="0">
              <a:cs typeface="Arial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5BE66D-6A4E-48F9-85F7-7ADC9D26E35F}" type="slidenum">
              <a:rPr lang="cs-CZ" smtClean="0">
                <a:cs typeface="Arial" charset="0"/>
              </a:rPr>
              <a:pPr/>
              <a:t>6</a:t>
            </a:fld>
            <a:endParaRPr lang="cs-CZ" smtClean="0">
              <a:cs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C8A090-AEA6-49E3-8EA2-FE47E2B5F4AA}" type="slidenum">
              <a:rPr lang="cs-CZ" smtClean="0">
                <a:cs typeface="Arial" charset="0"/>
              </a:rPr>
              <a:pPr/>
              <a:t>7</a:t>
            </a:fld>
            <a:endParaRPr lang="cs-CZ" smtClean="0">
              <a:cs typeface="Arial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A94F09-EB80-486A-AE09-40FDAA57DFB3}" type="slidenum">
              <a:rPr lang="cs-CZ" smtClean="0">
                <a:cs typeface="Arial" charset="0"/>
              </a:rPr>
              <a:pPr/>
              <a:t>8</a:t>
            </a:fld>
            <a:endParaRPr lang="cs-CZ" smtClean="0">
              <a:cs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E8F74D-9111-43FD-96C7-98BDF48CD460}" type="slidenum">
              <a:rPr lang="cs-CZ" smtClean="0">
                <a:cs typeface="Arial" charset="0"/>
              </a:rPr>
              <a:pPr/>
              <a:t>9</a:t>
            </a:fld>
            <a:endParaRPr lang="cs-CZ" smtClean="0">
              <a:cs typeface="Arial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7822F-8409-460C-9536-3EAB57B737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85B72-168E-43EA-82A8-43998DB1A8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76A0C-28C2-4548-A751-A0E211118C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792F6-1B80-47AD-BD89-AF855FC5FA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80F05-D03F-4185-91A2-7BA9A5FA30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C7ECE-0FB5-4E20-8E35-0335EA5D63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872DE-1337-42B7-92EC-039DB7DE1B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2DBC4-E301-4BF6-98E7-5622F1486F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8FFA6-B4F7-48BE-8E4F-9FA9873616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669E7-A91C-4DF1-B8D7-4469D21B24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9403B-9019-42BB-AF21-68C70AADE9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0283C-378B-4848-AD75-7BEEDD7D56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1EC8C-169A-4448-A5F2-20CC60B63F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CAB2D90E-1058-4815-B26B-0BD4F6C5F0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libpro.cts.cuni.cz/index.html" TargetMode="External"/><Relationship Id="rId13" Type="http://schemas.openxmlformats.org/officeDocument/2006/relationships/hyperlink" Target="http://www.lib.cas.cz/cs/knihovedne-oddeleni/?c=Bohemikalni-tisky" TargetMode="External"/><Relationship Id="rId3" Type="http://schemas.openxmlformats.org/officeDocument/2006/relationships/hyperlink" Target="http://isis.ucl.cas.cz/index.jsp?form=biblio" TargetMode="External"/><Relationship Id="rId7" Type="http://schemas.openxmlformats.org/officeDocument/2006/relationships/hyperlink" Target="http://www.ucl.cas.cz/cs/casopis-ceska-literatura/archiv" TargetMode="External"/><Relationship Id="rId12" Type="http://schemas.openxmlformats.org/officeDocument/2006/relationships/hyperlink" Target="http://www.knihopis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youtube.com/watch?v=DAALSqvB6hg" TargetMode="External"/><Relationship Id="rId11" Type="http://schemas.openxmlformats.org/officeDocument/2006/relationships/hyperlink" Target="http://katif.nkp.cz/Katalogy.aspx?katkey=050BIBL19" TargetMode="External"/><Relationship Id="rId5" Type="http://schemas.openxmlformats.org/officeDocument/2006/relationships/hyperlink" Target="http://retrobi.ucl.cas.cz/" TargetMode="External"/><Relationship Id="rId10" Type="http://schemas.openxmlformats.org/officeDocument/2006/relationships/hyperlink" Target="http://aleph.nkp.cz/F/?func=file&amp;file_name=find-a&amp;local_base=cnb" TargetMode="External"/><Relationship Id="rId4" Type="http://schemas.openxmlformats.org/officeDocument/2006/relationships/hyperlink" Target="http://aleph20.lib.cas.cz/F/?func=file&amp;file_name=find-b&amp;local_base=UCLA" TargetMode="External"/><Relationship Id="rId9" Type="http://schemas.openxmlformats.org/officeDocument/2006/relationships/hyperlink" Target="http://www.ucl.cas.cz/cs/knihovna/elektronicky-katalo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retrobi.ucl.cas.cz/retrobi/hledat.8" TargetMode="External"/><Relationship Id="rId5" Type="http://schemas.openxmlformats.org/officeDocument/2006/relationships/hyperlink" Target="http://retrobi.ucl.cas.cz/retrobi/katalog/cast/O/skupina/Kafka.6" TargetMode="External"/><Relationship Id="rId4" Type="http://schemas.openxmlformats.org/officeDocument/2006/relationships/hyperlink" Target="http://retrobi.ucl.cas.cz/retrobi/katalog/cast/A/skupina/Kafersk%C3%BD.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l.cas.cz/edicee/data/prirucky/obsah/SBK/85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slovnik-nakladatelstvi.cz/" TargetMode="External"/><Relationship Id="rId4" Type="http://schemas.openxmlformats.org/officeDocument/2006/relationships/hyperlink" Target="http://www.slovnikceskeliteratury.cz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lovnikceskeliteratury.cz/showContent.jsp?docId=1265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l.cas.cz/edicee/index.php?expand=/antologie/avantgarda/AVA1" TargetMode="External"/><Relationship Id="rId13" Type="http://schemas.openxmlformats.org/officeDocument/2006/relationships/hyperlink" Target="http://dapl.ucl.cas.cz/" TargetMode="External"/><Relationship Id="rId3" Type="http://schemas.openxmlformats.org/officeDocument/2006/relationships/hyperlink" Target="http://www.ceska-poezie.cz/" TargetMode="External"/><Relationship Id="rId7" Type="http://schemas.openxmlformats.org/officeDocument/2006/relationships/hyperlink" Target="http://www.ucl.cas.cz/edicee/index.php?expand=/antologie/zliteratury/VZCL3" TargetMode="External"/><Relationship Id="rId12" Type="http://schemas.openxmlformats.org/officeDocument/2006/relationships/hyperlink" Target="http://archiv.ucl.cas.cz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l.cas.cz/edicee/index.php?expand=/soubory/FXS/BOZ" TargetMode="External"/><Relationship Id="rId11" Type="http://schemas.openxmlformats.org/officeDocument/2006/relationships/hyperlink" Target="http://www.ucl.cas.cz/edicee/index.php?expand=/prirucky/obsah/CS" TargetMode="External"/><Relationship Id="rId5" Type="http://schemas.openxmlformats.org/officeDocument/2006/relationships/hyperlink" Target="http://www.ucl.cas.cz/edicee/index.php?expand=/dejiny/hcl/dcl4" TargetMode="External"/><Relationship Id="rId10" Type="http://schemas.openxmlformats.org/officeDocument/2006/relationships/hyperlink" Target="http://www.ucl.cas.cz/edicee/index.php?expand=/prirucky/edicni/EDT" TargetMode="External"/><Relationship Id="rId4" Type="http://schemas.openxmlformats.org/officeDocument/2006/relationships/hyperlink" Target="http://www.ucl.cas.cz/edicee" TargetMode="External"/><Relationship Id="rId9" Type="http://schemas.openxmlformats.org/officeDocument/2006/relationships/hyperlink" Target="http://www.ucl.cas.cz/edicee/index.php?expand=/antologie/zdejin/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rsologie.cz/kcv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cl.cas.cz/edicee/data/prirucky/obsah/SBK/52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cl.cas.cz/edicee/data/prirucky/obsah/CS/32.pdf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retrobi.ucl.cas.cz/retrobi/katalog/katalog/O/skupina/Hlava.7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ovnikceskeliteratury.cz/showContent.jsp?docId=317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lovnikceskeliteratury.cz/showContent.jsp?docId=144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.ucl.cas.cz/index.php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hyperlink" Target="http://archive.vaclavhavel-library.org/kvh_search/itemDetail.jsp?id=634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l.cas.cz/edicee/data/sborniky/1998/rok/14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cl.cas.cz/cs/o-ustavu/historie-ustavu" TargetMode="External"/><Relationship Id="rId4" Type="http://schemas.openxmlformats.org/officeDocument/2006/relationships/hyperlink" Target="http://www.ucl.cas.cz/cs/publikace/publikace-pracovnik-ustavu-2/1023-kateina-blahova-ondej-sladek-edd-ustav-pro-eskou-literaturu-av-r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lo.ucl.cas.cz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sis.ucl.cas.cz/detail.jsp?rowID=4293&amp;db=CME" TargetMode="External"/><Relationship Id="rId4" Type="http://schemas.openxmlformats.org/officeDocument/2006/relationships/hyperlink" Target="http://www.ucl.cas.cz/ceny/index.php?c=5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pages/%C3%9Astav-pro-%C4%8Deskou-literaturu-AV-%C4%8CR-vvi/189584767748486?fref=ts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l.cas.cz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iweb.cz/architects.php?action=show&amp;id=1126&amp;type=arch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slovnikceskeliteratury.cz/showContent.jsp?docId=518" TargetMode="External"/><Relationship Id="rId7" Type="http://schemas.openxmlformats.org/officeDocument/2006/relationships/image" Target="../media/image3.png"/><Relationship Id="rId12" Type="http://schemas.openxmlformats.org/officeDocument/2006/relationships/hyperlink" Target="http://www.slovnikceskeliteratury.cz/showContent.jsp?docId=136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slovnikceskeliteratury.cz/showContent.jsp?docId=508" TargetMode="External"/><Relationship Id="rId11" Type="http://schemas.openxmlformats.org/officeDocument/2006/relationships/hyperlink" Target="http://www.slovnikceskeliteratury.cz/showContent.jsp?docId=1242" TargetMode="External"/><Relationship Id="rId5" Type="http://schemas.openxmlformats.org/officeDocument/2006/relationships/hyperlink" Target="http://www.slovnikceskeliteratury.cz/showContent.jsp?docId=536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slovnikceskeliteratury.cz/showContent.jsp?docId=593" TargetMode="Externa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l.cas.cz/slk/index.php?expand=/2012" TargetMode="External"/><Relationship Id="rId7" Type="http://schemas.openxmlformats.org/officeDocument/2006/relationships/hyperlink" Target="http://www.academiaknihy.cz/lexikon-ceske-literatury-4-s-z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ademiaknihy.cz/dejiny-ceske-literatury-1945-1989-idil-1945-1948cd.html" TargetMode="External"/><Relationship Id="rId5" Type="http://schemas.openxmlformats.org/officeDocument/2006/relationships/hyperlink" Target="http://www.ucl.cas.cz/edicee/index.php?expand=/dejiny/hcl/dcl3" TargetMode="External"/><Relationship Id="rId4" Type="http://schemas.openxmlformats.org/officeDocument/2006/relationships/hyperlink" Target="http://www.ucl.cas.cz/cs/casopis-ceska-literatura/aktualni-cislo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692150"/>
            <a:ext cx="8207375" cy="2736850"/>
          </a:xfrm>
        </p:spPr>
        <p:txBody>
          <a:bodyPr/>
          <a:lstStyle/>
          <a:p>
            <a:pPr eaLnBrk="1" hangingPunct="1"/>
            <a:r>
              <a:rPr lang="cs-CZ" smtClean="0"/>
              <a:t>DÁLNICE PRO BOHEMISTY</a:t>
            </a:r>
            <a:br>
              <a:rPr lang="cs-CZ" smtClean="0"/>
            </a:br>
            <a:r>
              <a:rPr lang="cs-CZ" smtClean="0"/>
              <a:t/>
            </a:r>
            <a:br>
              <a:rPr lang="cs-CZ" smtClean="0"/>
            </a:br>
            <a:r>
              <a:rPr lang="cs-CZ" sz="2200" i="1" smtClean="0"/>
              <a:t>Slovníky, bibliografické databáze a další informační zdroje </a:t>
            </a:r>
            <a:br>
              <a:rPr lang="cs-CZ" sz="2200" i="1" smtClean="0"/>
            </a:br>
            <a:r>
              <a:rPr lang="cs-CZ" sz="2200" i="1" smtClean="0"/>
              <a:t>Ústavu pro českou literaturu Akademie věd ČR, v. v. i.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4365625"/>
            <a:ext cx="8208962" cy="2016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400" dirty="0" smtClean="0"/>
              <a:t>Pavel Janáček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dirty="0" smtClean="0">
                <a:latin typeface="+mj-lt"/>
              </a:rPr>
              <a:t>Pedagogická fakulta UK</a:t>
            </a:r>
            <a:endParaRPr lang="cs-CZ" sz="20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dirty="0" smtClean="0">
                <a:latin typeface="+mj-lt"/>
              </a:rPr>
              <a:t>ÚČL </a:t>
            </a:r>
            <a:r>
              <a:rPr lang="cs-CZ" sz="2000" dirty="0" smtClean="0">
                <a:latin typeface="+mj-lt"/>
              </a:rPr>
              <a:t>11. 12. 2014</a:t>
            </a:r>
            <a:endParaRPr lang="cs-CZ" sz="20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 err="1" smtClean="0"/>
              <a:t>janacek</a:t>
            </a:r>
            <a:r>
              <a:rPr lang="cs-CZ" sz="2400" dirty="0" smtClean="0"/>
              <a:t>@</a:t>
            </a:r>
            <a:r>
              <a:rPr lang="cs-CZ" sz="2400" dirty="0" err="1" smtClean="0"/>
              <a:t>ucl.cas.cz</a:t>
            </a:r>
            <a:endParaRPr 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 smtClean="0"/>
              <a:t>www.</a:t>
            </a:r>
            <a:r>
              <a:rPr lang="cs-CZ" sz="2400" dirty="0" err="1" smtClean="0"/>
              <a:t>ucl.cas.cz</a:t>
            </a:r>
            <a:endParaRPr 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503238"/>
          </a:xfrm>
        </p:spPr>
        <p:txBody>
          <a:bodyPr/>
          <a:lstStyle/>
          <a:p>
            <a:pPr eaLnBrk="1" hangingPunct="1"/>
            <a:r>
              <a:rPr lang="cs-CZ" sz="3200" smtClean="0"/>
              <a:t>Hledám bibliografické informace</a:t>
            </a:r>
          </a:p>
        </p:txBody>
      </p:sp>
      <p:sp>
        <p:nvSpPr>
          <p:cNvPr id="3584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908050"/>
            <a:ext cx="8351837" cy="5689600"/>
          </a:xfrm>
          <a:solidFill>
            <a:srgbClr val="FF6600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600" b="1" dirty="0" smtClean="0"/>
              <a:t>Česká literární věda – </a:t>
            </a:r>
            <a:r>
              <a:rPr lang="cs-CZ" sz="1600" dirty="0" smtClean="0"/>
              <a:t>ISIS do 31. 7. 2012</a:t>
            </a:r>
            <a:r>
              <a:rPr lang="cs-CZ" sz="1600" b="1" dirty="0" smtClean="0"/>
              <a:t> </a:t>
            </a:r>
            <a:r>
              <a:rPr lang="cs-CZ" sz="1600" dirty="0" smtClean="0"/>
              <a:t>(</a:t>
            </a:r>
            <a:r>
              <a:rPr lang="cs-CZ" sz="1600" dirty="0" smtClean="0">
                <a:hlinkClick r:id="rId3"/>
              </a:rPr>
              <a:t>klik</a:t>
            </a:r>
            <a:r>
              <a:rPr lang="cs-CZ" sz="1600" dirty="0" smtClean="0"/>
              <a:t>) ALEPH od 1. 8. 2012 a zpětné doplňování (</a:t>
            </a:r>
            <a:r>
              <a:rPr lang="cs-CZ" sz="1600" dirty="0" smtClean="0">
                <a:hlinkClick r:id="rId4"/>
              </a:rPr>
              <a:t>klik</a:t>
            </a:r>
            <a:r>
              <a:rPr lang="cs-CZ" sz="1600" dirty="0" smtClean="0"/>
              <a:t>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sz="1400" dirty="0" smtClean="0"/>
              <a:t>	</a:t>
            </a:r>
            <a:r>
              <a:rPr lang="cs-CZ" sz="1600" dirty="0" smtClean="0"/>
              <a:t>svazek bibliografických databází; od roku 1960 do současnosti, téměř 1000 titulů denního tisku, odborných periodik, periodických sborníků, odborné monografie; domácí věda, kritika, publicistika + exilové časopisy a knihy 1948-1989, více než 406 tis. záznamů; test: Janáček, </a:t>
            </a:r>
            <a:r>
              <a:rPr lang="cs-CZ" sz="1600" dirty="0" err="1" smtClean="0"/>
              <a:t>Balaštík</a:t>
            </a:r>
            <a:r>
              <a:rPr lang="cs-CZ" sz="1600" dirty="0" smtClean="0"/>
              <a:t>, </a:t>
            </a:r>
            <a:r>
              <a:rPr lang="cs-CZ" sz="1600" dirty="0" err="1" smtClean="0"/>
              <a:t>Postgenerace</a:t>
            </a:r>
            <a:r>
              <a:rPr lang="cs-CZ" sz="1600" dirty="0" smtClean="0"/>
              <a:t>, Eva Klíčová; Tajná kniha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600" b="1" dirty="0" smtClean="0"/>
              <a:t>Retrospektivní bibliografie české literatury 1770-1945</a:t>
            </a:r>
            <a:r>
              <a:rPr lang="cs-CZ" sz="1600" dirty="0" smtClean="0"/>
              <a:t> (</a:t>
            </a:r>
            <a:r>
              <a:rPr lang="cs-CZ" sz="1600" dirty="0" smtClean="0">
                <a:hlinkClick r:id="rId5"/>
              </a:rPr>
              <a:t>klik</a:t>
            </a:r>
            <a:r>
              <a:rPr lang="cs-CZ" sz="1600" dirty="0" smtClean="0"/>
              <a:t>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sz="1400" dirty="0" smtClean="0"/>
              <a:t>	</a:t>
            </a:r>
            <a:r>
              <a:rPr lang="cs-CZ" sz="1600" dirty="0" smtClean="0"/>
              <a:t>lístková kartotéka (</a:t>
            </a:r>
            <a:r>
              <a:rPr lang="cs-CZ" sz="1600" dirty="0" smtClean="0">
                <a:hlinkClick r:id="rId6"/>
              </a:rPr>
              <a:t>klik</a:t>
            </a:r>
            <a:r>
              <a:rPr lang="cs-CZ" sz="1600" dirty="0" smtClean="0"/>
              <a:t>); 1,7 mil. záznamů; literární texty, </a:t>
            </a:r>
            <a:r>
              <a:rPr lang="cs-CZ" sz="1600" dirty="0" err="1" smtClean="0"/>
              <a:t>texty</a:t>
            </a:r>
            <a:r>
              <a:rPr lang="cs-CZ" sz="1600" dirty="0" smtClean="0"/>
              <a:t> o literatuře v českých a německých časopisech z českých zemí od počátků tzv. národního </a:t>
            </a:r>
            <a:r>
              <a:rPr lang="cs-CZ" sz="1600" dirty="0" err="1" smtClean="0"/>
              <a:t>oborzení</a:t>
            </a:r>
            <a:r>
              <a:rPr lang="cs-CZ" sz="1600" dirty="0" smtClean="0"/>
              <a:t> a moderního periodického tisku do konce druhé světové války, nejen kritika, věda či publicistika, ale i povídky, básně, eseje, nejen národní literatura, ale i překlady nebo texty o jiných literaturách; kartotéka přístupná zájemcům od studentů připravujících bakalářské či diplomové práce „výše“, v současnosti převáděna na internet</a:t>
            </a:r>
            <a:r>
              <a:rPr lang="cs-CZ" sz="1400" dirty="0" smtClean="0"/>
              <a:t>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sz="1600" b="1" dirty="0" smtClean="0"/>
              <a:t>Bibliografie časopisu Česká literatura 1953-2011</a:t>
            </a:r>
            <a:r>
              <a:rPr lang="cs-CZ" sz="1600" dirty="0" smtClean="0"/>
              <a:t> (</a:t>
            </a:r>
            <a:r>
              <a:rPr lang="cs-CZ" sz="1600" dirty="0" smtClean="0">
                <a:hlinkClick r:id="rId7"/>
              </a:rPr>
              <a:t>klik</a:t>
            </a:r>
            <a:r>
              <a:rPr lang="cs-CZ" sz="1600" dirty="0" smtClean="0"/>
              <a:t>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cs-CZ" sz="16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sz="1400" dirty="0" smtClean="0"/>
              <a:t>V oblasti článkové bibliografie dosud ústavu (i české kultuře) chybí soustavně zpracovat: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sz="1400" dirty="0" smtClean="0"/>
              <a:t>1. období 1945-1960 (2012-2015 grant MK ČR NAKI) – V SOUČASNOSTI JIŽ PROBÍHÁ EXCERPCE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cs-CZ" sz="1400" dirty="0" smtClean="0"/>
              <a:t>kniha Bibliografie české literární vědy 1945-1955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cs-CZ" sz="1400" dirty="0" smtClean="0"/>
              <a:t>knihy Bibliografický katalog ČSR. Články v českých časopisech (1953-1992)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cs-CZ" sz="1400" dirty="0" smtClean="0"/>
              <a:t>kniha (několik svazků) J. Kunc: Česká literární bibliografie 1945-1963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cs-CZ" sz="1400" dirty="0" smtClean="0"/>
              <a:t>Lístková kartotéka v referenčním centru NK ČR v Klementinu (1945-1952)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sz="1400" dirty="0" smtClean="0"/>
              <a:t>2. samizdatové časopisy 1970-1989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sz="1400" dirty="0" smtClean="0"/>
              <a:t>	knižní nebo časopisecky publikované bibliografie jednotlivých časopisů, nejlepším pramenem Knihovna </a:t>
            </a:r>
            <a:r>
              <a:rPr lang="cs-CZ" sz="1400" dirty="0" err="1" smtClean="0"/>
              <a:t>Libri</a:t>
            </a:r>
            <a:r>
              <a:rPr lang="cs-CZ" sz="1400" dirty="0" smtClean="0"/>
              <a:t> </a:t>
            </a:r>
            <a:r>
              <a:rPr lang="cs-CZ" sz="1400" dirty="0" err="1" smtClean="0"/>
              <a:t>prohibiti</a:t>
            </a:r>
            <a:r>
              <a:rPr lang="cs-CZ" sz="1400" dirty="0" smtClean="0"/>
              <a:t> (zakladatel J. </a:t>
            </a:r>
            <a:r>
              <a:rPr lang="cs-CZ" sz="1400" dirty="0" err="1" smtClean="0"/>
              <a:t>Gruntorád</a:t>
            </a:r>
            <a:r>
              <a:rPr lang="cs-CZ" sz="1400" dirty="0" smtClean="0"/>
              <a:t>), Praha, </a:t>
            </a:r>
            <a:r>
              <a:rPr lang="cs-CZ" sz="1400" dirty="0" err="1" smtClean="0"/>
              <a:t>Senovážné</a:t>
            </a:r>
            <a:r>
              <a:rPr lang="cs-CZ" sz="1400" dirty="0" smtClean="0"/>
              <a:t> náměstí (</a:t>
            </a:r>
            <a:r>
              <a:rPr lang="cs-CZ" sz="1400" dirty="0" smtClean="0">
                <a:hlinkClick r:id="rId8"/>
              </a:rPr>
              <a:t>klik</a:t>
            </a:r>
            <a:r>
              <a:rPr lang="cs-CZ" sz="1400" dirty="0" smtClean="0"/>
              <a:t>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sz="1400" dirty="0" smtClean="0"/>
              <a:t>	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sz="1400" dirty="0" smtClean="0"/>
              <a:t>Knižní bibliografie pro české země: Katalog knihovny ÚČL (</a:t>
            </a:r>
            <a:r>
              <a:rPr lang="cs-CZ" sz="1400" dirty="0" smtClean="0">
                <a:hlinkClick r:id="rId9"/>
              </a:rPr>
              <a:t>klik</a:t>
            </a:r>
            <a:r>
              <a:rPr lang="cs-CZ" sz="1400" dirty="0" smtClean="0"/>
              <a:t>), rozhodující ovšem: Česká národní bibliografie (20. století) - </a:t>
            </a:r>
            <a:r>
              <a:rPr lang="cs-CZ" sz="1400" dirty="0" smtClean="0">
                <a:hlinkClick r:id="rId10"/>
              </a:rPr>
              <a:t>klik</a:t>
            </a:r>
            <a:r>
              <a:rPr lang="cs-CZ" sz="1400" dirty="0" smtClean="0"/>
              <a:t>, Bibliografie 19. </a:t>
            </a:r>
            <a:r>
              <a:rPr lang="cs-CZ" sz="1400" dirty="0" err="1" smtClean="0"/>
              <a:t>stoleti</a:t>
            </a:r>
            <a:r>
              <a:rPr lang="cs-CZ" sz="1400" dirty="0" smtClean="0"/>
              <a:t> - </a:t>
            </a:r>
            <a:r>
              <a:rPr lang="cs-CZ" sz="1400" dirty="0" smtClean="0">
                <a:hlinkClick r:id="rId11"/>
              </a:rPr>
              <a:t>klik</a:t>
            </a:r>
            <a:r>
              <a:rPr lang="cs-CZ" sz="1400" dirty="0" smtClean="0"/>
              <a:t>, Knihopis Digital - České prvotisky a staré tisky (1476-1800) – </a:t>
            </a:r>
            <a:r>
              <a:rPr lang="cs-CZ" sz="1400" dirty="0" smtClean="0">
                <a:hlinkClick r:id="rId12"/>
              </a:rPr>
              <a:t>klik</a:t>
            </a:r>
            <a:r>
              <a:rPr lang="cs-CZ" sz="1400" dirty="0" smtClean="0"/>
              <a:t>; Cizojazyčné </a:t>
            </a:r>
            <a:r>
              <a:rPr lang="cs-CZ" sz="1400" dirty="0" err="1" smtClean="0"/>
              <a:t>bohemikální</a:t>
            </a:r>
            <a:r>
              <a:rPr lang="cs-CZ" sz="1400" dirty="0" smtClean="0"/>
              <a:t> tisky (1501-1800) - </a:t>
            </a:r>
            <a:r>
              <a:rPr lang="cs-CZ" sz="1400" dirty="0" smtClean="0">
                <a:hlinkClick r:id="rId13"/>
              </a:rPr>
              <a:t>klik</a:t>
            </a:r>
            <a:r>
              <a:rPr lang="cs-CZ" sz="1400" dirty="0" smtClean="0"/>
              <a:t>.</a:t>
            </a:r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351837" cy="576262"/>
          </a:xfrm>
        </p:spPr>
        <p:txBody>
          <a:bodyPr/>
          <a:lstStyle/>
          <a:p>
            <a:pPr eaLnBrk="1" hangingPunct="1"/>
            <a:r>
              <a:rPr lang="cs-CZ" sz="2900" smtClean="0"/>
              <a:t>Retrospektivní bibliografie české literatury 1775-1945</a:t>
            </a:r>
            <a:r>
              <a:rPr lang="cs-CZ" sz="4000" smtClean="0"/>
              <a:t> 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sz="2800" smtClean="0"/>
          </a:p>
          <a:p>
            <a:pPr eaLnBrk="1" hangingPunct="1">
              <a:buFontTx/>
              <a:buNone/>
            </a:pPr>
            <a:endParaRPr lang="cs-CZ" sz="2800" smtClean="0"/>
          </a:p>
          <a:p>
            <a:pPr eaLnBrk="1" hangingPunct="1">
              <a:buFontTx/>
              <a:buNone/>
            </a:pPr>
            <a:endParaRPr lang="cs-CZ" sz="2800" smtClean="0"/>
          </a:p>
          <a:p>
            <a:pPr eaLnBrk="1" hangingPunct="1">
              <a:buFontTx/>
              <a:buNone/>
            </a:pPr>
            <a:endParaRPr lang="cs-CZ" sz="2800" smtClean="0"/>
          </a:p>
        </p:txBody>
      </p:sp>
      <p:pic>
        <p:nvPicPr>
          <p:cNvPr id="3789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79613" y="908050"/>
            <a:ext cx="5184775" cy="3889375"/>
          </a:xfrm>
        </p:spPr>
      </p:pic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179388" y="4868863"/>
            <a:ext cx="8964612" cy="176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cs-CZ" sz="2000"/>
              <a:t>				Hledání podle katalogu: </a:t>
            </a:r>
          </a:p>
          <a:p>
            <a:pPr marL="342900" indent="-342900">
              <a:spcBef>
                <a:spcPct val="50000"/>
              </a:spcBef>
            </a:pPr>
            <a:r>
              <a:rPr lang="cs-CZ" sz="2000"/>
              <a:t>Autorská část: Jaké texty Franze Kafky vyšly v českém periodickém tisku? (</a:t>
            </a:r>
            <a:r>
              <a:rPr lang="cs-CZ" sz="2000">
                <a:hlinkClick r:id="rId4"/>
              </a:rPr>
              <a:t>klik</a:t>
            </a:r>
            <a:r>
              <a:rPr lang="cs-CZ" sz="2000"/>
              <a:t>)</a:t>
            </a:r>
          </a:p>
          <a:p>
            <a:pPr marL="342900" indent="-342900">
              <a:spcBef>
                <a:spcPct val="50000"/>
              </a:spcBef>
            </a:pPr>
            <a:r>
              <a:rPr lang="cs-CZ" sz="2000"/>
              <a:t>Odkazová část: Jaké texty o Franzi Kafkovi vyšly v českém periodickém tisku? (</a:t>
            </a:r>
            <a:r>
              <a:rPr lang="cs-CZ" sz="2000">
                <a:hlinkClick r:id="rId5"/>
              </a:rPr>
              <a:t>klik</a:t>
            </a:r>
            <a:r>
              <a:rPr lang="cs-CZ" sz="2000"/>
              <a:t>)</a:t>
            </a:r>
          </a:p>
          <a:p>
            <a:pPr marL="342900" indent="-342900">
              <a:spcBef>
                <a:spcPct val="50000"/>
              </a:spcBef>
            </a:pPr>
            <a:r>
              <a:rPr lang="cs-CZ" sz="2000"/>
              <a:t>			Fulltextové vyhledávání: +franz +kafka +tribuna (</a:t>
            </a:r>
            <a:r>
              <a:rPr lang="cs-CZ" sz="2000">
                <a:hlinkClick r:id="rId6"/>
              </a:rPr>
              <a:t>klik</a:t>
            </a:r>
            <a:r>
              <a:rPr lang="cs-CZ" sz="20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360362"/>
          </a:xfrm>
        </p:spPr>
        <p:txBody>
          <a:bodyPr/>
          <a:lstStyle/>
          <a:p>
            <a:pPr eaLnBrk="1" hangingPunct="1"/>
            <a:r>
              <a:rPr lang="cs-CZ" sz="3200" smtClean="0"/>
              <a:t>Hledám slovníková hesla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620713"/>
            <a:ext cx="5184775" cy="5976937"/>
          </a:xfrm>
          <a:solidFill>
            <a:srgbClr val="80800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sz="1800" b="1" smtClean="0"/>
              <a:t>Knižně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sz="1600" smtClean="0"/>
              <a:t>1964: </a:t>
            </a:r>
            <a:r>
              <a:rPr lang="cs-CZ" sz="1600" b="1" smtClean="0"/>
              <a:t>Slovník českých spisovatelů</a:t>
            </a:r>
            <a:r>
              <a:rPr lang="cs-CZ" sz="1600" smtClean="0"/>
              <a:t>. Red. J. Opelík, R. Havel ad.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sz="1600" smtClean="0"/>
              <a:t>1973 </a:t>
            </a:r>
            <a:r>
              <a:rPr lang="cs-CZ" sz="1600" b="1" smtClean="0"/>
              <a:t>Čeští spisovatelé 19. a počátku 20. století</a:t>
            </a:r>
            <a:r>
              <a:rPr lang="cs-CZ" sz="1600" smtClean="0"/>
              <a:t>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sz="1600" smtClean="0"/>
              <a:t>1984 (2. vydání) </a:t>
            </a:r>
            <a:r>
              <a:rPr lang="cs-CZ" sz="1600" b="1" smtClean="0"/>
              <a:t>Slovník literární teorie</a:t>
            </a:r>
            <a:r>
              <a:rPr lang="cs-CZ" sz="1600" smtClean="0"/>
              <a:t>. Red. Š. Vlašín a kol.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sz="1600" smtClean="0"/>
              <a:t>1985-2008: </a:t>
            </a:r>
            <a:r>
              <a:rPr lang="cs-CZ" sz="1600" b="1" smtClean="0"/>
              <a:t>Lexikon české literatury. Osobnosti, díla, instituce</a:t>
            </a:r>
            <a:r>
              <a:rPr lang="cs-CZ" sz="1600" smtClean="0"/>
              <a:t>, 4 díly, 7 svazků. Red. V. Forst, J. Opelík, L. Merhaut a další (znám jako Lexikon)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sz="1600" smtClean="0"/>
              <a:t>1988 </a:t>
            </a:r>
            <a:r>
              <a:rPr lang="cs-CZ" sz="1600" b="1" smtClean="0"/>
              <a:t>Slovník světových literárních děl</a:t>
            </a:r>
            <a:r>
              <a:rPr lang="cs-CZ" sz="1600" smtClean="0"/>
              <a:t>. 2 díly. Red. V. Macura ad.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sz="1600" smtClean="0"/>
              <a:t>1988 </a:t>
            </a:r>
            <a:r>
              <a:rPr lang="cs-CZ" sz="1600" b="1" smtClean="0"/>
              <a:t>Průvodce po světové literární teorii</a:t>
            </a:r>
            <a:r>
              <a:rPr lang="cs-CZ" sz="1600" smtClean="0"/>
              <a:t>. Red. M. Zeman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sz="1600" smtClean="0"/>
              <a:t>1990 </a:t>
            </a:r>
            <a:r>
              <a:rPr lang="cs-CZ" sz="1600" b="1" smtClean="0"/>
              <a:t>Slovník básnických knih</a:t>
            </a:r>
            <a:r>
              <a:rPr lang="cs-CZ" sz="1600" smtClean="0"/>
              <a:t>. Díla české poezie od obrození do roku 1945. M. Červenka, Z. Pešat, J. Med, V. Macura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sz="1600" smtClean="0"/>
              <a:t>1994 </a:t>
            </a:r>
            <a:r>
              <a:rPr lang="cs-CZ" sz="1600" b="1" smtClean="0"/>
              <a:t>Slovník české prózy 1945-1994</a:t>
            </a:r>
            <a:r>
              <a:rPr lang="cs-CZ" sz="1600" smtClean="0"/>
              <a:t>. Red. B. Dokoupil, M. Zelinský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sz="1600" smtClean="0"/>
              <a:t>1995 </a:t>
            </a:r>
            <a:r>
              <a:rPr lang="cs-CZ" sz="1600" b="1" smtClean="0"/>
              <a:t>A. Zach: Kniha a český exil 1949-1990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sz="1600" smtClean="0"/>
              <a:t>1995-1998: </a:t>
            </a:r>
            <a:r>
              <a:rPr lang="cs-CZ" sz="1600" b="1" smtClean="0"/>
              <a:t>Slovník českých spisovatelů od roku 1945</a:t>
            </a:r>
            <a:r>
              <a:rPr lang="cs-CZ" sz="1600" smtClean="0"/>
              <a:t>. 2 díly. Red. P. Janoušek ad.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sz="1600" smtClean="0"/>
              <a:t>1999 </a:t>
            </a:r>
            <a:r>
              <a:rPr lang="cs-CZ" sz="1600" b="1" smtClean="0"/>
              <a:t>Exilová periodika</a:t>
            </a:r>
            <a:r>
              <a:rPr lang="cs-CZ" sz="1600" smtClean="0"/>
              <a:t> (po 1945). M. Přibáň, J. Gruntorád ad.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sz="1600" smtClean="0"/>
              <a:t>2002 </a:t>
            </a:r>
            <a:r>
              <a:rPr lang="cs-CZ" sz="1600" b="1" smtClean="0"/>
              <a:t>Slovník českých literárních časopisů, periodických literárních sborníků a almanachů 1945-2000</a:t>
            </a:r>
            <a:r>
              <a:rPr lang="cs-CZ" sz="1600" smtClean="0"/>
              <a:t>. 1 sv. Red. B. Dokoupil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sz="1600" smtClean="0"/>
              <a:t>2006 </a:t>
            </a:r>
            <a:r>
              <a:rPr lang="cs-CZ" sz="1600" b="1" smtClean="0"/>
              <a:t>A. Nüning a kol.: Lexikon teorie literatury a kultury</a:t>
            </a:r>
            <a:r>
              <a:rPr lang="cs-CZ" sz="1600" smtClean="0"/>
              <a:t> (tzv. Metzlerův slovník). Red. čes. vydání J. Trávníček, J. Holý</a:t>
            </a: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5580063" y="549275"/>
            <a:ext cx="3313112" cy="5976938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</a:pPr>
            <a:r>
              <a:rPr lang="cs-CZ" sz="2000" b="1"/>
              <a:t>Digitálně / Na síti</a:t>
            </a:r>
          </a:p>
          <a:p>
            <a:pPr marL="342900" indent="-342900">
              <a:lnSpc>
                <a:spcPct val="80000"/>
              </a:lnSpc>
            </a:pPr>
            <a:endParaRPr lang="cs-CZ" sz="1600" b="1"/>
          </a:p>
          <a:p>
            <a:pPr marL="342900" indent="-342900">
              <a:lnSpc>
                <a:spcPct val="80000"/>
              </a:lnSpc>
            </a:pPr>
            <a:endParaRPr lang="cs-CZ" sz="1600" b="1"/>
          </a:p>
          <a:p>
            <a:pPr marL="342900" indent="-342900">
              <a:lnSpc>
                <a:spcPct val="80000"/>
              </a:lnSpc>
            </a:pPr>
            <a:r>
              <a:rPr lang="cs-CZ" sz="1600" b="1"/>
              <a:t>Edice E: e-kniha ve formátu PDF</a:t>
            </a:r>
          </a:p>
          <a:p>
            <a:pPr marL="342900" indent="-342900">
              <a:lnSpc>
                <a:spcPct val="80000"/>
              </a:lnSpc>
            </a:pPr>
            <a:endParaRPr lang="cs-CZ" sz="1600" b="1"/>
          </a:p>
          <a:p>
            <a:pPr marL="342900" indent="-342900">
              <a:lnSpc>
                <a:spcPct val="80000"/>
              </a:lnSpc>
            </a:pPr>
            <a:r>
              <a:rPr lang="cs-CZ" sz="1600" b="1"/>
              <a:t>1998 CD-ROM Česká literatura po roce 1945, vydala společnost Infiniti Media</a:t>
            </a:r>
          </a:p>
          <a:p>
            <a:pPr marL="342900" indent="-342900">
              <a:lnSpc>
                <a:spcPct val="80000"/>
              </a:lnSpc>
            </a:pPr>
            <a:r>
              <a:rPr lang="cs-CZ" sz="1600" b="1"/>
              <a:t>1999 CD-ROM Lexikon české literatury A-Ř (díl 1-3), Infiniti Media</a:t>
            </a:r>
          </a:p>
          <a:p>
            <a:pPr marL="342900" indent="-342900">
              <a:lnSpc>
                <a:spcPct val="80000"/>
              </a:lnSpc>
            </a:pPr>
            <a:endParaRPr lang="cs-CZ" sz="1600" b="1"/>
          </a:p>
          <a:p>
            <a:pPr marL="342900" indent="-342900">
              <a:lnSpc>
                <a:spcPct val="80000"/>
              </a:lnSpc>
            </a:pPr>
            <a:r>
              <a:rPr lang="cs-CZ" sz="1600" b="1"/>
              <a:t>Edice E: e-kniha ve formátu PDF (</a:t>
            </a:r>
            <a:r>
              <a:rPr lang="cs-CZ" sz="1600" b="1">
                <a:hlinkClick r:id="rId3"/>
              </a:rPr>
              <a:t>klik</a:t>
            </a:r>
            <a:r>
              <a:rPr lang="cs-CZ" sz="1600" b="1"/>
              <a:t>)</a:t>
            </a:r>
          </a:p>
          <a:p>
            <a:pPr marL="342900" indent="-342900">
              <a:lnSpc>
                <a:spcPct val="80000"/>
              </a:lnSpc>
            </a:pPr>
            <a:endParaRPr lang="cs-CZ" sz="1600" b="1"/>
          </a:p>
          <a:p>
            <a:pPr marL="342900" indent="-342900">
              <a:lnSpc>
                <a:spcPct val="80000"/>
              </a:lnSpc>
            </a:pPr>
            <a:endParaRPr lang="cs-CZ" sz="1600" b="1"/>
          </a:p>
          <a:p>
            <a:pPr marL="342900" indent="-342900">
              <a:lnSpc>
                <a:spcPct val="80000"/>
              </a:lnSpc>
            </a:pPr>
            <a:endParaRPr lang="cs-CZ" sz="1600" b="1"/>
          </a:p>
          <a:p>
            <a:pPr marL="342900" indent="-342900">
              <a:lnSpc>
                <a:spcPct val="80000"/>
              </a:lnSpc>
            </a:pPr>
            <a:endParaRPr lang="cs-CZ" sz="1600" b="1"/>
          </a:p>
          <a:p>
            <a:pPr marL="342900" indent="-342900">
              <a:lnSpc>
                <a:spcPct val="80000"/>
              </a:lnSpc>
            </a:pPr>
            <a:r>
              <a:rPr lang="cs-CZ" sz="1600" b="1"/>
              <a:t>Slovník české literatury po roce 1945. Red. M. Přibáň a kol (od 2006) (</a:t>
            </a:r>
            <a:r>
              <a:rPr lang="cs-CZ" sz="1600" b="1">
                <a:hlinkClick r:id="rId4"/>
              </a:rPr>
              <a:t>klik</a:t>
            </a:r>
            <a:r>
              <a:rPr lang="cs-CZ" sz="1600" b="1"/>
              <a:t>)</a:t>
            </a:r>
          </a:p>
          <a:p>
            <a:pPr marL="342900" indent="-342900">
              <a:lnSpc>
                <a:spcPct val="80000"/>
              </a:lnSpc>
            </a:pPr>
            <a:endParaRPr lang="cs-CZ" sz="1600" b="1"/>
          </a:p>
          <a:p>
            <a:pPr marL="342900" indent="-342900">
              <a:lnSpc>
                <a:spcPct val="80000"/>
              </a:lnSpc>
            </a:pPr>
            <a:endParaRPr lang="cs-CZ" sz="1600" b="1"/>
          </a:p>
          <a:p>
            <a:pPr marL="342900" indent="-342900">
              <a:lnSpc>
                <a:spcPct val="80000"/>
              </a:lnSpc>
            </a:pPr>
            <a:endParaRPr lang="cs-CZ" sz="1600" b="1"/>
          </a:p>
          <a:p>
            <a:pPr marL="342900" indent="-342900">
              <a:lnSpc>
                <a:spcPct val="80000"/>
              </a:lnSpc>
            </a:pPr>
            <a:r>
              <a:rPr lang="cs-CZ" sz="1600" b="1"/>
              <a:t>A. Zach: Slovník českých nakladatelství 1849-1949 (od 2007) (</a:t>
            </a:r>
            <a:r>
              <a:rPr lang="cs-CZ" sz="1600" b="1">
                <a:hlinkClick r:id="rId5"/>
              </a:rPr>
              <a:t>klik</a:t>
            </a:r>
            <a:r>
              <a:rPr lang="cs-CZ" sz="1600" b="1"/>
              <a:t>)</a:t>
            </a:r>
          </a:p>
          <a:p>
            <a:pPr marL="342900" indent="-342900" algn="r">
              <a:lnSpc>
                <a:spcPct val="80000"/>
              </a:lnSpc>
            </a:pPr>
            <a:r>
              <a:rPr lang="cs-CZ" sz="1600" b="1"/>
              <a:t>Budoucnost (?)</a:t>
            </a:r>
          </a:p>
          <a:p>
            <a:pPr marL="342900" indent="-342900" algn="r">
              <a:lnSpc>
                <a:spcPct val="80000"/>
              </a:lnSpc>
            </a:pPr>
            <a:r>
              <a:rPr lang="cs-CZ" sz="1600" b="1" i="1"/>
              <a:t>Česká literární encyklopedie</a:t>
            </a:r>
          </a:p>
          <a:p>
            <a:pPr marL="342900" indent="-342900" algn="r">
              <a:lnSpc>
                <a:spcPct val="80000"/>
              </a:lnSpc>
            </a:pPr>
            <a:r>
              <a:rPr lang="cs-CZ" sz="1600" b="1" i="1"/>
              <a:t>Česká kulturní encyklopedie</a:t>
            </a:r>
            <a:endParaRPr lang="cs-CZ" sz="1600" b="1"/>
          </a:p>
        </p:txBody>
      </p:sp>
      <p:sp>
        <p:nvSpPr>
          <p:cNvPr id="39940" name="Line 5"/>
          <p:cNvSpPr>
            <a:spLocks noChangeShapeType="1"/>
          </p:cNvSpPr>
          <p:nvPr/>
        </p:nvSpPr>
        <p:spPr bwMode="auto">
          <a:xfrm flipV="1">
            <a:off x="4572000" y="1557338"/>
            <a:ext cx="287338" cy="71437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41" name="Line 11"/>
          <p:cNvSpPr>
            <a:spLocks noChangeShapeType="1"/>
          </p:cNvSpPr>
          <p:nvPr/>
        </p:nvSpPr>
        <p:spPr bwMode="auto">
          <a:xfrm>
            <a:off x="4643438" y="1412875"/>
            <a:ext cx="93662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42" name="Line 12"/>
          <p:cNvSpPr>
            <a:spLocks noChangeShapeType="1"/>
          </p:cNvSpPr>
          <p:nvPr/>
        </p:nvSpPr>
        <p:spPr bwMode="auto">
          <a:xfrm>
            <a:off x="2268538" y="1700213"/>
            <a:ext cx="3311525" cy="730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43" name="Line 13"/>
          <p:cNvSpPr>
            <a:spLocks noChangeShapeType="1"/>
          </p:cNvSpPr>
          <p:nvPr/>
        </p:nvSpPr>
        <p:spPr bwMode="auto">
          <a:xfrm>
            <a:off x="4932363" y="1989138"/>
            <a:ext cx="647700" cy="3603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44" name="Line 14"/>
          <p:cNvSpPr>
            <a:spLocks noChangeShapeType="1"/>
          </p:cNvSpPr>
          <p:nvPr/>
        </p:nvSpPr>
        <p:spPr bwMode="auto">
          <a:xfrm>
            <a:off x="4859338" y="3141663"/>
            <a:ext cx="72072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45" name="Line 15"/>
          <p:cNvSpPr>
            <a:spLocks noChangeShapeType="1"/>
          </p:cNvSpPr>
          <p:nvPr/>
        </p:nvSpPr>
        <p:spPr bwMode="auto">
          <a:xfrm>
            <a:off x="5292725" y="3716338"/>
            <a:ext cx="1800225" cy="4333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46" name="Line 16"/>
          <p:cNvSpPr>
            <a:spLocks noChangeShapeType="1"/>
          </p:cNvSpPr>
          <p:nvPr/>
        </p:nvSpPr>
        <p:spPr bwMode="auto">
          <a:xfrm>
            <a:off x="4211638" y="4076700"/>
            <a:ext cx="1439862" cy="2159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47" name="Line 17"/>
          <p:cNvSpPr>
            <a:spLocks noChangeShapeType="1"/>
          </p:cNvSpPr>
          <p:nvPr/>
        </p:nvSpPr>
        <p:spPr bwMode="auto">
          <a:xfrm>
            <a:off x="3059113" y="4508500"/>
            <a:ext cx="2665412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48" name="Line 18"/>
          <p:cNvSpPr>
            <a:spLocks noChangeShapeType="1"/>
          </p:cNvSpPr>
          <p:nvPr/>
        </p:nvSpPr>
        <p:spPr bwMode="auto">
          <a:xfrm flipV="1">
            <a:off x="5292725" y="4652963"/>
            <a:ext cx="647700" cy="7143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49" name="Line 19"/>
          <p:cNvSpPr>
            <a:spLocks noChangeShapeType="1"/>
          </p:cNvSpPr>
          <p:nvPr/>
        </p:nvSpPr>
        <p:spPr bwMode="auto">
          <a:xfrm flipV="1">
            <a:off x="5148263" y="4868863"/>
            <a:ext cx="863600" cy="431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847012" cy="503238"/>
          </a:xfrm>
        </p:spPr>
        <p:txBody>
          <a:bodyPr/>
          <a:lstStyle/>
          <a:p>
            <a:pPr eaLnBrk="1" hangingPunct="1"/>
            <a:r>
              <a:rPr lang="cs-CZ" sz="3200" smtClean="0"/>
              <a:t>Lexikon (do 1945) / Slovník po roce 1945</a:t>
            </a:r>
          </a:p>
        </p:txBody>
      </p:sp>
      <p:pic>
        <p:nvPicPr>
          <p:cNvPr id="4198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47813" y="908050"/>
            <a:ext cx="5903912" cy="3613150"/>
          </a:xfrm>
        </p:spPr>
      </p:pic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611188" y="4652963"/>
            <a:ext cx="7775575" cy="1771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cs-CZ" sz="1600"/>
              <a:t>Autoři – nakladatelství – časopisy – díla</a:t>
            </a:r>
          </a:p>
          <a:p>
            <a:pPr marL="342900" indent="-342900" algn="ctr"/>
            <a:r>
              <a:rPr lang="cs-CZ" sz="1600"/>
              <a:t>1500+ hesel</a:t>
            </a:r>
          </a:p>
          <a:p>
            <a:pPr marL="342900" indent="-342900" algn="ctr"/>
            <a:r>
              <a:rPr lang="cs-CZ" sz="1600"/>
              <a:t>Záhlaví – charakteristika – životopis – literární životopis – výklad / vnořená hesla děl – primární bibliografie – sekundární bibliografie</a:t>
            </a:r>
          </a:p>
          <a:p>
            <a:pPr marL="342900" indent="-342900" algn="ctr"/>
            <a:r>
              <a:rPr lang="cs-CZ" sz="1400"/>
              <a:t>různé typy hesel na příkladu: Milan Kundera (</a:t>
            </a:r>
            <a:r>
              <a:rPr lang="cs-CZ" sz="1400">
                <a:hlinkClick r:id="rId4"/>
              </a:rPr>
              <a:t>klik</a:t>
            </a:r>
            <a:r>
              <a:rPr lang="cs-CZ" sz="1400"/>
              <a:t>)</a:t>
            </a:r>
          </a:p>
          <a:p>
            <a:pPr marL="342900" indent="-342900" algn="ctr"/>
            <a:r>
              <a:rPr lang="cs-CZ" sz="1600"/>
              <a:t>Lexikon české literatury: 3700+ hesel, obdobná struktura, promyšlená koncepce, náročné zpracování - etalon české literární lexikografie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360362"/>
          </a:xfrm>
        </p:spPr>
        <p:txBody>
          <a:bodyPr/>
          <a:lstStyle/>
          <a:p>
            <a:pPr eaLnBrk="1" hangingPunct="1"/>
            <a:r>
              <a:rPr lang="cs-CZ" sz="3200" smtClean="0"/>
              <a:t>Hledám texty (literární, o literatuře)</a:t>
            </a:r>
          </a:p>
        </p:txBody>
      </p:sp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468313" y="692150"/>
            <a:ext cx="8424862" cy="583247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cs-CZ" sz="2000" b="1" dirty="0"/>
              <a:t>Česká elektronická knihovna – Poezie 19. a počátku 20. století, 2005- </a:t>
            </a:r>
            <a:r>
              <a:rPr lang="cs-CZ" sz="2000" dirty="0"/>
              <a:t>(</a:t>
            </a:r>
            <a:r>
              <a:rPr lang="cs-CZ" sz="2000" dirty="0">
                <a:hlinkClick r:id="rId3"/>
              </a:rPr>
              <a:t>klik</a:t>
            </a:r>
            <a:r>
              <a:rPr lang="cs-CZ" sz="2000" dirty="0"/>
              <a:t>)</a:t>
            </a:r>
          </a:p>
          <a:p>
            <a:pPr marL="533400" indent="-533400">
              <a:lnSpc>
                <a:spcPct val="80000"/>
              </a:lnSpc>
            </a:pPr>
            <a:r>
              <a:rPr lang="cs-CZ" sz="1600" b="1" dirty="0"/>
              <a:t>- </a:t>
            </a:r>
            <a:r>
              <a:rPr lang="cs-CZ" sz="1600" dirty="0"/>
              <a:t>od </a:t>
            </a:r>
            <a:r>
              <a:rPr lang="cs-CZ" sz="1600" dirty="0" err="1"/>
              <a:t>Thámových</a:t>
            </a:r>
            <a:r>
              <a:rPr lang="cs-CZ" sz="1600" dirty="0"/>
              <a:t> almanachů po Richarda </a:t>
            </a:r>
            <a:r>
              <a:rPr lang="cs-CZ" sz="1600" dirty="0" err="1"/>
              <a:t>Weinera</a:t>
            </a:r>
            <a:r>
              <a:rPr lang="cs-CZ" sz="1600" dirty="0"/>
              <a:t> </a:t>
            </a:r>
          </a:p>
          <a:p>
            <a:pPr marL="533400" indent="-533400">
              <a:lnSpc>
                <a:spcPct val="80000"/>
              </a:lnSpc>
            </a:pPr>
            <a:r>
              <a:rPr lang="cs-CZ" sz="1600" dirty="0"/>
              <a:t>- zpřístupňuje 1700 básnických knih česky psané poezie 19. a počátku 20. století </a:t>
            </a:r>
          </a:p>
          <a:p>
            <a:pPr marL="533400" indent="-533400">
              <a:lnSpc>
                <a:spcPct val="80000"/>
              </a:lnSpc>
            </a:pPr>
            <a:r>
              <a:rPr lang="cs-CZ" sz="1600" dirty="0"/>
              <a:t>- je nejrozsáhlejší fulltextovou databází svého typu na českém internetu </a:t>
            </a:r>
          </a:p>
          <a:p>
            <a:pPr marL="533400" indent="-533400">
              <a:lnSpc>
                <a:spcPct val="80000"/>
              </a:lnSpc>
            </a:pPr>
            <a:r>
              <a:rPr lang="cs-CZ" sz="1600" dirty="0"/>
              <a:t>- přináší kompletní veršované dílo nejvýznamnějších básníků české novodobé literatury (např. K. H. Mácha, K. J. Erben, K. Havlíček Borovský, J. Neruda, J. Vrchlický, O. Březina)</a:t>
            </a:r>
          </a:p>
          <a:p>
            <a:pPr marL="533400" indent="-533400">
              <a:lnSpc>
                <a:spcPct val="80000"/>
              </a:lnSpc>
            </a:pPr>
            <a:r>
              <a:rPr lang="cs-CZ" sz="1600" dirty="0"/>
              <a:t>- nabízí možnost fulltextového i strukturovaného vyhledávání v obsažených textech</a:t>
            </a:r>
          </a:p>
          <a:p>
            <a:pPr marL="533400" indent="-533400">
              <a:lnSpc>
                <a:spcPct val="80000"/>
              </a:lnSpc>
            </a:pPr>
            <a:r>
              <a:rPr lang="cs-CZ" sz="1600" dirty="0"/>
              <a:t>- poskytuje nástroje pro analýzu textu (statistiky, abecední a frekvenční slovníky apod.) </a:t>
            </a:r>
          </a:p>
          <a:p>
            <a:pPr marL="533400" indent="-533400">
              <a:lnSpc>
                <a:spcPct val="80000"/>
              </a:lnSpc>
            </a:pPr>
            <a:r>
              <a:rPr lang="cs-CZ" sz="1600" dirty="0"/>
              <a:t>- u řady titulů nabízí vedle textu knih i jejich obrazovou podobu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</a:pPr>
            <a:r>
              <a:rPr lang="cs-CZ" sz="2000" b="1" dirty="0"/>
              <a:t>Edice E, 2007- (</a:t>
            </a:r>
            <a:r>
              <a:rPr lang="cs-CZ" sz="2000" b="1" dirty="0">
                <a:hlinkClick r:id="rId4"/>
              </a:rPr>
              <a:t>klik</a:t>
            </a:r>
            <a:r>
              <a:rPr lang="cs-CZ" sz="2000" b="1" dirty="0"/>
              <a:t>)</a:t>
            </a:r>
          </a:p>
          <a:p>
            <a:pPr marL="533400" indent="-533400">
              <a:lnSpc>
                <a:spcPct val="80000"/>
              </a:lnSpc>
            </a:pPr>
            <a:r>
              <a:rPr lang="cs-CZ" sz="1600" dirty="0"/>
              <a:t>- založena 2007 jako prostor pro zveřejnění sborníků ze sympozií, konferencí a kolokvií (elektronické vydání, reprodukce knižních sborníků v PDF)</a:t>
            </a:r>
          </a:p>
          <a:p>
            <a:pPr marL="533400" indent="-533400">
              <a:lnSpc>
                <a:spcPct val="80000"/>
              </a:lnSpc>
            </a:pPr>
            <a:r>
              <a:rPr lang="cs-CZ" sz="1600" dirty="0"/>
              <a:t>- současně zpřístupňuje ve formátu PDF významné knižně vydané publikace vzniklé v průběhu více jak šedesáti let na půdě našeho pracoviště</a:t>
            </a:r>
          </a:p>
          <a:p>
            <a:pPr marL="533400" indent="-533400">
              <a:lnSpc>
                <a:spcPct val="80000"/>
              </a:lnSpc>
              <a:buFontTx/>
              <a:buChar char="-"/>
            </a:pPr>
            <a:r>
              <a:rPr lang="cs-CZ" sz="1600" dirty="0"/>
              <a:t>v této oblasti se soustřeďuje na prezentaci klíčových kolektivních děl a velkých edic literárních děl (antologie, spisy)</a:t>
            </a:r>
          </a:p>
          <a:p>
            <a:pPr marL="914400" lvl="1" indent="-457200">
              <a:lnSpc>
                <a:spcPct val="80000"/>
              </a:lnSpc>
              <a:buFontTx/>
              <a:buChar char="-"/>
            </a:pPr>
            <a:r>
              <a:rPr lang="cs-CZ" sz="1400" dirty="0"/>
              <a:t>Dějiny české literatury. Díl 1-4 (</a:t>
            </a:r>
            <a:r>
              <a:rPr lang="cs-CZ" sz="1400" dirty="0">
                <a:hlinkClick r:id="rId5"/>
              </a:rPr>
              <a:t>klik</a:t>
            </a:r>
            <a:r>
              <a:rPr lang="cs-CZ" sz="1400" dirty="0"/>
              <a:t>), Soubor díla F. X. Šaldy. Sv. 1-21 (</a:t>
            </a:r>
            <a:r>
              <a:rPr lang="cs-CZ" sz="1400" dirty="0">
                <a:hlinkClick r:id="rId6"/>
              </a:rPr>
              <a:t>klik</a:t>
            </a:r>
            <a:r>
              <a:rPr lang="cs-CZ" sz="1400" dirty="0"/>
              <a:t>)</a:t>
            </a:r>
          </a:p>
          <a:p>
            <a:pPr marL="914400" lvl="1" indent="-457200">
              <a:lnSpc>
                <a:spcPct val="80000"/>
              </a:lnSpc>
              <a:buFontTx/>
              <a:buChar char="-"/>
            </a:pPr>
            <a:r>
              <a:rPr lang="cs-CZ" sz="1400" dirty="0"/>
              <a:t>Spisy Vladislava Vančury (2x), Výbor české literatury …od počátků po dobu Husovu (</a:t>
            </a:r>
            <a:r>
              <a:rPr lang="cs-CZ" sz="1400" dirty="0">
                <a:hlinkClick r:id="rId7"/>
              </a:rPr>
              <a:t>klik</a:t>
            </a:r>
            <a:r>
              <a:rPr lang="cs-CZ" sz="1400" dirty="0"/>
              <a:t>), …doby husitské 1, 2, Avantgarda známá a neznámá. Díl 1-3 (</a:t>
            </a:r>
            <a:r>
              <a:rPr lang="cs-CZ" sz="1400" dirty="0">
                <a:hlinkClick r:id="rId8"/>
              </a:rPr>
              <a:t>klik</a:t>
            </a:r>
            <a:r>
              <a:rPr lang="cs-CZ" sz="1400" dirty="0"/>
              <a:t>), Z dějin českého myšlení o literatuře. Antologie k Dějinám české literatury 1945-1990. Díl 1-4 (</a:t>
            </a:r>
            <a:r>
              <a:rPr lang="cs-CZ" sz="1400" dirty="0">
                <a:hlinkClick r:id="rId9"/>
              </a:rPr>
              <a:t>klik</a:t>
            </a:r>
            <a:r>
              <a:rPr lang="cs-CZ" sz="1400" dirty="0"/>
              <a:t>)</a:t>
            </a:r>
          </a:p>
          <a:p>
            <a:pPr marL="914400" lvl="1" indent="-457200">
              <a:lnSpc>
                <a:spcPct val="80000"/>
              </a:lnSpc>
              <a:buFontTx/>
              <a:buChar char="-"/>
            </a:pPr>
            <a:r>
              <a:rPr lang="cs-CZ" sz="1400" dirty="0"/>
              <a:t>Editor a text (</a:t>
            </a:r>
            <a:r>
              <a:rPr lang="cs-CZ" sz="1400" dirty="0">
                <a:hlinkClick r:id="rId10"/>
              </a:rPr>
              <a:t>klik</a:t>
            </a:r>
            <a:r>
              <a:rPr lang="cs-CZ" sz="1400" dirty="0"/>
              <a:t>), Slovník českých spisovatelů 19. a počátku 20. století (</a:t>
            </a:r>
            <a:r>
              <a:rPr lang="cs-CZ" sz="1400" dirty="0">
                <a:hlinkClick r:id="rId11"/>
              </a:rPr>
              <a:t>klik</a:t>
            </a:r>
            <a:r>
              <a:rPr lang="cs-CZ" sz="1400" dirty="0"/>
              <a:t>)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</a:pPr>
            <a:r>
              <a:rPr lang="cs-CZ" sz="2000" b="1" dirty="0"/>
              <a:t>Digitální archiv časopisů, 2001- (</a:t>
            </a:r>
            <a:r>
              <a:rPr lang="cs-CZ" sz="2000" b="1" dirty="0">
                <a:hlinkClick r:id="rId12"/>
              </a:rPr>
              <a:t>klik</a:t>
            </a:r>
            <a:r>
              <a:rPr lang="cs-CZ" sz="2000" b="1" dirty="0"/>
              <a:t>)</a:t>
            </a:r>
          </a:p>
          <a:p>
            <a:pPr marL="533400" indent="-533400">
              <a:lnSpc>
                <a:spcPct val="80000"/>
              </a:lnSpc>
            </a:pPr>
            <a:r>
              <a:rPr lang="cs-CZ" sz="1600" dirty="0"/>
              <a:t>- ve spolupráci s Masarykovým ústavem – Archivem AV ČR a Divadelním ústavem</a:t>
            </a:r>
          </a:p>
          <a:p>
            <a:pPr marL="533400" indent="-533400">
              <a:lnSpc>
                <a:spcPct val="80000"/>
              </a:lnSpc>
            </a:pPr>
            <a:r>
              <a:rPr lang="cs-CZ" sz="1600" dirty="0"/>
              <a:t>- více než 50 titulů literárních a kulturních periodik z fondů knihoven uvedených institucí</a:t>
            </a:r>
          </a:p>
          <a:p>
            <a:pPr marL="533400" indent="-533400">
              <a:lnSpc>
                <a:spcPct val="80000"/>
              </a:lnSpc>
            </a:pPr>
            <a:r>
              <a:rPr lang="cs-CZ" sz="1600" dirty="0"/>
              <a:t>- vyhledávání na rovině bibliografických údajů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</a:pPr>
            <a:r>
              <a:rPr lang="cs-CZ" sz="2000" b="1" dirty="0"/>
              <a:t>Digitální archiv populární literatury, </a:t>
            </a:r>
            <a:r>
              <a:rPr lang="cs-CZ" sz="2000" b="1" dirty="0" smtClean="0"/>
              <a:t>2013- </a:t>
            </a:r>
            <a:r>
              <a:rPr lang="cs-CZ" sz="2000" b="1" dirty="0"/>
              <a:t>(</a:t>
            </a:r>
            <a:r>
              <a:rPr lang="cs-CZ" sz="2000" b="1" dirty="0">
                <a:hlinkClick r:id="rId13"/>
              </a:rPr>
              <a:t>klik</a:t>
            </a:r>
            <a:r>
              <a:rPr lang="cs-CZ" sz="2000" b="1" dirty="0"/>
              <a:t>)</a:t>
            </a:r>
          </a:p>
          <a:p>
            <a:pPr marL="533400" indent="-533400">
              <a:lnSpc>
                <a:spcPct val="80000"/>
              </a:lnSpc>
            </a:pPr>
            <a:r>
              <a:rPr lang="cs-CZ" sz="1600" dirty="0"/>
              <a:t>- ve spolupráci s Masarykovým ústavem – Archivem AV ČR a Divadelním ústavem</a:t>
            </a:r>
          </a:p>
          <a:p>
            <a:pPr marL="533400" indent="-533400">
              <a:lnSpc>
                <a:spcPct val="80000"/>
              </a:lnSpc>
            </a:pPr>
            <a:r>
              <a:rPr lang="cs-CZ" sz="1600" dirty="0"/>
              <a:t>- více než 50 titulů literárních a kulturních periodik z fondů knihoven uvedených institucí</a:t>
            </a:r>
          </a:p>
          <a:p>
            <a:pPr marL="533400" indent="-533400">
              <a:lnSpc>
                <a:spcPct val="80000"/>
              </a:lnSpc>
              <a:buFontTx/>
              <a:buChar char="-"/>
            </a:pPr>
            <a:endParaRPr lang="cs-CZ" sz="1600" dirty="0"/>
          </a:p>
          <a:p>
            <a:pPr marL="533400" indent="-533400">
              <a:lnSpc>
                <a:spcPct val="80000"/>
              </a:lnSpc>
            </a:pPr>
            <a:endParaRPr lang="cs-CZ" sz="1600" dirty="0"/>
          </a:p>
          <a:p>
            <a:pPr marL="533400" indent="-533400">
              <a:lnSpc>
                <a:spcPct val="80000"/>
              </a:lnSpc>
              <a:buFontTx/>
              <a:buChar char="-"/>
            </a:pPr>
            <a:endParaRPr lang="cs-CZ" sz="2400" b="1" dirty="0"/>
          </a:p>
        </p:txBody>
      </p:sp>
      <p:sp>
        <p:nvSpPr>
          <p:cNvPr id="44035" name="Line 5"/>
          <p:cNvSpPr>
            <a:spLocks noChangeShapeType="1"/>
          </p:cNvSpPr>
          <p:nvPr/>
        </p:nvSpPr>
        <p:spPr bwMode="auto">
          <a:xfrm flipV="1">
            <a:off x="4572000" y="1557338"/>
            <a:ext cx="287338" cy="71437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360362"/>
          </a:xfrm>
        </p:spPr>
        <p:txBody>
          <a:bodyPr/>
          <a:lstStyle/>
          <a:p>
            <a:pPr eaLnBrk="1" hangingPunct="1"/>
            <a:r>
              <a:rPr lang="cs-CZ" sz="3200" dirty="0" smtClean="0"/>
              <a:t>Pracuju s texty </a:t>
            </a:r>
            <a:r>
              <a:rPr lang="cs-CZ" sz="3200" dirty="0" smtClean="0"/>
              <a:t>(</a:t>
            </a:r>
            <a:r>
              <a:rPr lang="cs-CZ" sz="3200" dirty="0" smtClean="0"/>
              <a:t>literárními)</a:t>
            </a:r>
            <a:endParaRPr lang="cs-CZ" sz="3200" dirty="0" smtClean="0"/>
          </a:p>
        </p:txBody>
      </p:sp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468313" y="692150"/>
            <a:ext cx="8424862" cy="583247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cs-CZ" sz="2000" b="1" dirty="0" smtClean="0"/>
              <a:t>Korpus českého </a:t>
            </a:r>
            <a:r>
              <a:rPr lang="cs-CZ" sz="2000" b="1" dirty="0" smtClean="0"/>
              <a:t>verše, 2014- </a:t>
            </a:r>
            <a:r>
              <a:rPr lang="cs-CZ" sz="2000" dirty="0" smtClean="0"/>
              <a:t>(</a:t>
            </a:r>
            <a:r>
              <a:rPr lang="cs-CZ" sz="2000" dirty="0" smtClean="0">
                <a:hlinkClick r:id="rId3"/>
              </a:rPr>
              <a:t>zde</a:t>
            </a:r>
            <a:r>
              <a:rPr lang="cs-CZ" sz="2000" dirty="0" smtClean="0"/>
              <a:t>)</a:t>
            </a:r>
            <a:endParaRPr lang="cs-CZ" sz="2000" dirty="0" smtClean="0"/>
          </a:p>
          <a:p>
            <a:pPr marL="533400" indent="-533400">
              <a:lnSpc>
                <a:spcPct val="80000"/>
              </a:lnSpc>
            </a:pPr>
            <a:endParaRPr lang="cs-CZ" sz="1600" dirty="0" smtClean="0"/>
          </a:p>
          <a:p>
            <a:pPr marL="533400" indent="-533400">
              <a:lnSpc>
                <a:spcPct val="80000"/>
              </a:lnSpc>
              <a:buFontTx/>
              <a:buChar char="-"/>
            </a:pPr>
            <a:r>
              <a:rPr lang="cs-CZ" sz="1600" dirty="0" smtClean="0"/>
              <a:t>využití textového materiálu České elektronické knihovny </a:t>
            </a:r>
            <a:r>
              <a:rPr lang="cs-CZ" sz="1600" dirty="0" smtClean="0"/>
              <a:t>– Poezie 19. a počátku 20. </a:t>
            </a:r>
            <a:r>
              <a:rPr lang="cs-CZ" sz="1600" dirty="0" smtClean="0"/>
              <a:t>století</a:t>
            </a:r>
            <a:endParaRPr lang="cs-CZ" sz="1600" dirty="0" smtClean="0"/>
          </a:p>
          <a:p>
            <a:pPr marL="533400" indent="-533400">
              <a:lnSpc>
                <a:spcPct val="80000"/>
              </a:lnSpc>
              <a:buFontTx/>
              <a:buChar char="-"/>
            </a:pPr>
            <a:r>
              <a:rPr lang="cs-CZ" sz="1600" dirty="0" smtClean="0"/>
              <a:t>Automatický počítačový popis všeho, co je na poezii „pravidelné“: rozměr verše, strofická výstavba, rýmy, pevné žánry</a:t>
            </a:r>
          </a:p>
          <a:p>
            <a:pPr marL="533400" indent="-533400">
              <a:lnSpc>
                <a:spcPct val="80000"/>
              </a:lnSpc>
              <a:buFontTx/>
              <a:buChar char="-"/>
            </a:pPr>
            <a:r>
              <a:rPr lang="cs-CZ" sz="1600" dirty="0" smtClean="0"/>
              <a:t>Vizualizace odpovědí na databázové dotazy</a:t>
            </a:r>
          </a:p>
          <a:p>
            <a:pPr marL="533400" indent="-533400">
              <a:lnSpc>
                <a:spcPct val="80000"/>
              </a:lnSpc>
              <a:buFontTx/>
              <a:buChar char="-"/>
            </a:pPr>
            <a:r>
              <a:rPr lang="cs-CZ" sz="1600" dirty="0" smtClean="0"/>
              <a:t>Dokonalejší frekvenční slovníky než ČEK</a:t>
            </a:r>
          </a:p>
          <a:p>
            <a:pPr marL="533400" indent="-533400">
              <a:lnSpc>
                <a:spcPct val="80000"/>
              </a:lnSpc>
              <a:buFontTx/>
              <a:buChar char="-"/>
            </a:pPr>
            <a:r>
              <a:rPr lang="cs-CZ" sz="1600" dirty="0" smtClean="0"/>
              <a:t>Další aplikace: klíčová slova, měření </a:t>
            </a:r>
            <a:r>
              <a:rPr lang="cs-CZ" sz="1600" dirty="0" err="1" smtClean="0"/>
              <a:t>eufoničnosti</a:t>
            </a:r>
            <a:endParaRPr lang="cs-CZ" sz="1600" dirty="0" smtClean="0"/>
          </a:p>
          <a:p>
            <a:pPr marL="533400" indent="-533400">
              <a:lnSpc>
                <a:spcPct val="80000"/>
              </a:lnSpc>
              <a:buFontTx/>
              <a:buChar char="-"/>
            </a:pPr>
            <a:endParaRPr lang="cs-CZ" sz="1600" dirty="0" smtClean="0"/>
          </a:p>
          <a:p>
            <a:pPr marL="533400" indent="-533400">
              <a:lnSpc>
                <a:spcPct val="80000"/>
              </a:lnSpc>
            </a:pPr>
            <a:endParaRPr lang="cs-CZ" sz="1400" dirty="0" smtClean="0"/>
          </a:p>
          <a:p>
            <a:pPr marL="533400" indent="-533400">
              <a:lnSpc>
                <a:spcPct val="80000"/>
              </a:lnSpc>
            </a:pPr>
            <a:endParaRPr lang="cs-CZ" sz="1400" dirty="0" smtClean="0"/>
          </a:p>
          <a:p>
            <a:pPr marL="533400" indent="-533400">
              <a:lnSpc>
                <a:spcPct val="80000"/>
              </a:lnSpc>
            </a:pPr>
            <a:endParaRPr lang="cs-CZ" sz="1600" dirty="0"/>
          </a:p>
          <a:p>
            <a:pPr marL="533400" indent="-533400">
              <a:lnSpc>
                <a:spcPct val="80000"/>
              </a:lnSpc>
            </a:pPr>
            <a:endParaRPr lang="cs-CZ" sz="1600" dirty="0"/>
          </a:p>
          <a:p>
            <a:pPr marL="533400" indent="-533400">
              <a:lnSpc>
                <a:spcPct val="80000"/>
              </a:lnSpc>
              <a:buFontTx/>
              <a:buChar char="-"/>
            </a:pPr>
            <a:endParaRPr lang="cs-CZ" sz="2400" b="1" dirty="0"/>
          </a:p>
        </p:txBody>
      </p:sp>
      <p:sp>
        <p:nvSpPr>
          <p:cNvPr id="44035" name="Line 5"/>
          <p:cNvSpPr>
            <a:spLocks noChangeShapeType="1"/>
          </p:cNvSpPr>
          <p:nvPr/>
        </p:nvSpPr>
        <p:spPr bwMode="auto">
          <a:xfrm flipV="1">
            <a:off x="4572000" y="1557338"/>
            <a:ext cx="287338" cy="71437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pic>
        <p:nvPicPr>
          <p:cNvPr id="5" name="Obrázek 4" descr="Uvo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2420888"/>
            <a:ext cx="2736304" cy="389016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38564" y="2420888"/>
            <a:ext cx="486054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574675"/>
          </a:xfrm>
        </p:spPr>
        <p:txBody>
          <a:bodyPr/>
          <a:lstStyle/>
          <a:p>
            <a:pPr eaLnBrk="1" hangingPunct="1"/>
            <a:r>
              <a:rPr lang="cs-CZ" sz="4000" smtClean="0"/>
              <a:t>Případ Hlaváček – 1</a:t>
            </a:r>
          </a:p>
        </p:txBody>
      </p:sp>
      <p:pic>
        <p:nvPicPr>
          <p:cNvPr id="46082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341438"/>
            <a:ext cx="8713788" cy="50307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503237"/>
          </a:xfrm>
        </p:spPr>
        <p:txBody>
          <a:bodyPr/>
          <a:lstStyle/>
          <a:p>
            <a:pPr eaLnBrk="1" hangingPunct="1"/>
            <a:r>
              <a:rPr lang="cs-CZ" sz="4000" smtClean="0"/>
              <a:t>Případ Hlaváček – </a:t>
            </a:r>
          </a:p>
        </p:txBody>
      </p:sp>
      <p:pic>
        <p:nvPicPr>
          <p:cNvPr id="4813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196975"/>
            <a:ext cx="8064500" cy="5129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658813"/>
          </a:xfrm>
        </p:spPr>
        <p:txBody>
          <a:bodyPr/>
          <a:lstStyle/>
          <a:p>
            <a:pPr eaLnBrk="1" hangingPunct="1"/>
            <a:r>
              <a:rPr lang="cs-CZ" sz="4000" smtClean="0"/>
              <a:t>Případ Hlaváček – 2</a:t>
            </a:r>
          </a:p>
        </p:txBody>
      </p:sp>
      <p:pic>
        <p:nvPicPr>
          <p:cNvPr id="5017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482725"/>
            <a:ext cx="8713788" cy="4613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360362"/>
          </a:xfrm>
        </p:spPr>
        <p:txBody>
          <a:bodyPr/>
          <a:lstStyle/>
          <a:p>
            <a:pPr eaLnBrk="1" hangingPunct="1"/>
            <a:r>
              <a:rPr lang="cs-CZ" sz="4000" smtClean="0"/>
              <a:t>Případ Hlaváček – 3</a:t>
            </a:r>
          </a:p>
        </p:txBody>
      </p:sp>
      <p:pic>
        <p:nvPicPr>
          <p:cNvPr id="5222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981075"/>
            <a:ext cx="7772400" cy="4827588"/>
          </a:xfrm>
        </p:spPr>
      </p:pic>
      <p:sp>
        <p:nvSpPr>
          <p:cNvPr id="52227" name="Text Box 5"/>
          <p:cNvSpPr txBox="1">
            <a:spLocks noChangeArrowheads="1"/>
          </p:cNvSpPr>
          <p:nvPr/>
        </p:nvSpPr>
        <p:spPr bwMode="auto">
          <a:xfrm>
            <a:off x="755650" y="6092825"/>
            <a:ext cx="7777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cs-CZ" sz="1600">
                <a:hlinkClick r:id="rId4"/>
              </a:rPr>
              <a:t>Slovník básnických knih v Edici E</a:t>
            </a:r>
            <a:endParaRPr lang="cs-CZ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503237"/>
          </a:xfrm>
        </p:spPr>
        <p:txBody>
          <a:bodyPr/>
          <a:lstStyle/>
          <a:p>
            <a:pPr eaLnBrk="1" hangingPunct="1"/>
            <a:r>
              <a:rPr lang="cs-CZ" sz="4000" smtClean="0"/>
              <a:t>Obsah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25538"/>
            <a:ext cx="7772400" cy="4970462"/>
          </a:xfrm>
        </p:spPr>
        <p:txBody>
          <a:bodyPr/>
          <a:lstStyle/>
          <a:p>
            <a:pPr eaLnBrk="1" hangingPunct="1"/>
            <a:r>
              <a:rPr lang="cs-CZ" smtClean="0"/>
              <a:t>ÚČL AV ČR: Kdy, kde, kdo, co?</a:t>
            </a:r>
          </a:p>
          <a:p>
            <a:pPr eaLnBrk="1" hangingPunct="1"/>
            <a:r>
              <a:rPr lang="cs-CZ" smtClean="0"/>
              <a:t>Hledám bibliografické informace</a:t>
            </a:r>
          </a:p>
          <a:p>
            <a:pPr eaLnBrk="1" hangingPunct="1"/>
            <a:r>
              <a:rPr lang="cs-CZ" smtClean="0"/>
              <a:t>Hledám slovníková hesla</a:t>
            </a:r>
          </a:p>
          <a:p>
            <a:pPr eaLnBrk="1" hangingPunct="1"/>
            <a:r>
              <a:rPr lang="cs-CZ" smtClean="0"/>
              <a:t>Hledám texty (literární, o literatuře)</a:t>
            </a:r>
          </a:p>
          <a:p>
            <a:pPr eaLnBrk="1" hangingPunct="1"/>
            <a:r>
              <a:rPr lang="cs-CZ" smtClean="0"/>
              <a:t>Případ Hlaváček, Weiner, Havel</a:t>
            </a:r>
          </a:p>
          <a:p>
            <a:pPr eaLnBrk="1" hangingPunct="1"/>
            <a:r>
              <a:rPr lang="cs-CZ" smtClean="0"/>
              <a:t>Další informační zdroje ÚČL AV ČR</a:t>
            </a:r>
          </a:p>
          <a:p>
            <a:pPr eaLnBrk="1" hangingPunct="1"/>
            <a:r>
              <a:rPr lang="cs-CZ" smtClean="0"/>
              <a:t>Najdete nás: na sociálních sítích, na webu</a:t>
            </a:r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576262"/>
          </a:xfrm>
        </p:spPr>
        <p:txBody>
          <a:bodyPr/>
          <a:lstStyle/>
          <a:p>
            <a:pPr eaLnBrk="1" hangingPunct="1"/>
            <a:r>
              <a:rPr lang="cs-CZ" sz="4000" smtClean="0"/>
              <a:t>Případ Hlaváček – 3</a:t>
            </a:r>
          </a:p>
        </p:txBody>
      </p:sp>
      <p:pic>
        <p:nvPicPr>
          <p:cNvPr id="5427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250950"/>
            <a:ext cx="8602663" cy="4554538"/>
          </a:xfrm>
        </p:spPr>
      </p:pic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971550" y="6021388"/>
            <a:ext cx="70564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cs-CZ" sz="1600">
                <a:hlinkClick r:id="rId4"/>
              </a:rPr>
              <a:t>Slovník českých spisovatelů 19. a počátku 20. století v Edici E</a:t>
            </a:r>
            <a:endParaRPr lang="cs-CZ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3987" cy="576263"/>
          </a:xfrm>
        </p:spPr>
        <p:txBody>
          <a:bodyPr/>
          <a:lstStyle/>
          <a:p>
            <a:pPr eaLnBrk="1" hangingPunct="1"/>
            <a:r>
              <a:rPr lang="cs-CZ" sz="3200" smtClean="0"/>
              <a:t>Případ Hlaváček – Frekvenční slovník</a:t>
            </a:r>
            <a:r>
              <a:rPr lang="cs-CZ" sz="4000" smtClean="0"/>
              <a:t> </a:t>
            </a:r>
          </a:p>
        </p:txBody>
      </p:sp>
      <p:sp>
        <p:nvSpPr>
          <p:cNvPr id="5632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52513"/>
            <a:ext cx="3810000" cy="50434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400" b="1" smtClean="0"/>
              <a:t>Mstivá kantiléna</a:t>
            </a:r>
          </a:p>
          <a:p>
            <a:pPr eaLnBrk="1" hangingPunct="1">
              <a:buFontTx/>
              <a:buNone/>
            </a:pPr>
            <a:r>
              <a:rPr lang="cs-CZ" sz="2400" smtClean="0"/>
              <a:t>oči</a:t>
            </a:r>
          </a:p>
          <a:p>
            <a:pPr eaLnBrk="1" hangingPunct="1">
              <a:buFontTx/>
              <a:buNone/>
            </a:pPr>
            <a:r>
              <a:rPr lang="cs-CZ" sz="2400" smtClean="0"/>
              <a:t>večer</a:t>
            </a:r>
          </a:p>
          <a:p>
            <a:pPr eaLnBrk="1" hangingPunct="1">
              <a:buFontTx/>
              <a:buNone/>
            </a:pPr>
            <a:r>
              <a:rPr lang="cs-CZ" sz="2400" smtClean="0"/>
              <a:t>marno</a:t>
            </a:r>
          </a:p>
          <a:p>
            <a:pPr eaLnBrk="1" hangingPunct="1">
              <a:buFontTx/>
              <a:buNone/>
            </a:pPr>
            <a:r>
              <a:rPr lang="cs-CZ" sz="2400" smtClean="0"/>
              <a:t>básník</a:t>
            </a:r>
          </a:p>
          <a:p>
            <a:pPr eaLnBrk="1" hangingPunct="1">
              <a:buFontTx/>
              <a:buNone/>
            </a:pPr>
            <a:r>
              <a:rPr lang="cs-CZ" sz="2400" smtClean="0"/>
              <a:t>hledejte</a:t>
            </a:r>
          </a:p>
          <a:p>
            <a:pPr eaLnBrk="1" hangingPunct="1">
              <a:buFontTx/>
              <a:buNone/>
            </a:pPr>
            <a:r>
              <a:rPr lang="cs-CZ" sz="2400" smtClean="0"/>
              <a:t>geuzové</a:t>
            </a:r>
          </a:p>
          <a:p>
            <a:pPr eaLnBrk="1" hangingPunct="1">
              <a:buFontTx/>
              <a:buNone/>
            </a:pPr>
            <a:r>
              <a:rPr lang="cs-CZ" sz="2400" smtClean="0"/>
              <a:t>barbaři</a:t>
            </a:r>
          </a:p>
          <a:p>
            <a:pPr eaLnBrk="1" hangingPunct="1">
              <a:buFontTx/>
              <a:buNone/>
            </a:pPr>
            <a:r>
              <a:rPr lang="cs-CZ" sz="2400" smtClean="0"/>
              <a:t>zvony</a:t>
            </a:r>
          </a:p>
          <a:p>
            <a:pPr eaLnBrk="1" hangingPunct="1">
              <a:buFontTx/>
              <a:buNone/>
            </a:pPr>
            <a:r>
              <a:rPr lang="cs-CZ" sz="2400" smtClean="0"/>
              <a:t>ženy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052513"/>
            <a:ext cx="3810000" cy="50434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400" b="1" smtClean="0"/>
              <a:t>Sokolské sonety</a:t>
            </a:r>
          </a:p>
          <a:p>
            <a:pPr eaLnBrk="1" hangingPunct="1">
              <a:buFontTx/>
              <a:buNone/>
            </a:pPr>
            <a:r>
              <a:rPr lang="cs-CZ" sz="2400" smtClean="0"/>
              <a:t>síla</a:t>
            </a:r>
          </a:p>
          <a:p>
            <a:pPr eaLnBrk="1" hangingPunct="1">
              <a:buFontTx/>
              <a:buNone/>
            </a:pPr>
            <a:r>
              <a:rPr lang="cs-CZ" sz="2400" smtClean="0"/>
              <a:t>práce</a:t>
            </a:r>
          </a:p>
          <a:p>
            <a:pPr eaLnBrk="1" hangingPunct="1">
              <a:buFontTx/>
              <a:buNone/>
            </a:pPr>
            <a:r>
              <a:rPr lang="cs-CZ" sz="2400" smtClean="0"/>
              <a:t>sonet</a:t>
            </a:r>
          </a:p>
          <a:p>
            <a:pPr eaLnBrk="1" hangingPunct="1">
              <a:buFontTx/>
              <a:buNone/>
            </a:pPr>
            <a:r>
              <a:rPr lang="cs-CZ" sz="2400" smtClean="0"/>
              <a:t>zrak</a:t>
            </a:r>
          </a:p>
          <a:p>
            <a:pPr eaLnBrk="1" hangingPunct="1">
              <a:buFontTx/>
              <a:buNone/>
            </a:pPr>
            <a:r>
              <a:rPr lang="cs-CZ" sz="2400" smtClean="0"/>
              <a:t>boj</a:t>
            </a:r>
          </a:p>
          <a:p>
            <a:pPr eaLnBrk="1" hangingPunct="1">
              <a:buFontTx/>
              <a:buNone/>
            </a:pPr>
            <a:r>
              <a:rPr lang="cs-CZ" sz="2400" smtClean="0"/>
              <a:t>člověk</a:t>
            </a:r>
          </a:p>
          <a:p>
            <a:pPr eaLnBrk="1" hangingPunct="1">
              <a:buFontTx/>
              <a:buNone/>
            </a:pPr>
            <a:r>
              <a:rPr lang="cs-CZ" sz="2400" smtClean="0"/>
              <a:t>doba</a:t>
            </a:r>
          </a:p>
          <a:p>
            <a:pPr eaLnBrk="1" hangingPunct="1">
              <a:buFontTx/>
              <a:buNone/>
            </a:pPr>
            <a:r>
              <a:rPr lang="cs-CZ" sz="2400" smtClean="0"/>
              <a:t>národ</a:t>
            </a:r>
          </a:p>
          <a:p>
            <a:pPr eaLnBrk="1" hangingPunct="1">
              <a:buFontTx/>
              <a:buNone/>
            </a:pPr>
            <a:r>
              <a:rPr lang="cs-CZ" sz="2400" smtClean="0"/>
              <a:t>srdce</a:t>
            </a:r>
          </a:p>
          <a:p>
            <a:pPr eaLnBrk="1" hangingPunct="1">
              <a:buFontTx/>
              <a:buNone/>
            </a:pPr>
            <a:r>
              <a:rPr lang="cs-CZ" sz="2400" smtClean="0"/>
              <a:t>sval</a:t>
            </a:r>
          </a:p>
          <a:p>
            <a:pPr eaLnBrk="1" hangingPunct="1">
              <a:buFontTx/>
              <a:buNone/>
            </a:pPr>
            <a:endParaRPr 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576262"/>
          </a:xfrm>
        </p:spPr>
        <p:txBody>
          <a:bodyPr/>
          <a:lstStyle/>
          <a:p>
            <a:pPr eaLnBrk="1" hangingPunct="1"/>
            <a:r>
              <a:rPr lang="cs-CZ" sz="3200" smtClean="0"/>
              <a:t>Případ Hlaváček –</a:t>
            </a:r>
            <a:r>
              <a:rPr lang="cs-CZ" sz="4000" smtClean="0"/>
              <a:t> 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84313"/>
            <a:ext cx="2592388" cy="4546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800" smtClean="0"/>
              <a:t>nejkratší kritika </a:t>
            </a:r>
          </a:p>
          <a:p>
            <a:pPr eaLnBrk="1" hangingPunct="1">
              <a:buFontTx/>
              <a:buNone/>
            </a:pPr>
            <a:r>
              <a:rPr lang="cs-CZ" sz="2800" smtClean="0"/>
              <a:t>v dějinách české</a:t>
            </a:r>
          </a:p>
          <a:p>
            <a:pPr eaLnBrk="1" hangingPunct="1">
              <a:buFontTx/>
              <a:buNone/>
            </a:pPr>
            <a:r>
              <a:rPr lang="cs-CZ" sz="2800" smtClean="0"/>
              <a:t>Literatury</a:t>
            </a:r>
          </a:p>
          <a:p>
            <a:pPr eaLnBrk="1" hangingPunct="1">
              <a:buFontTx/>
              <a:buNone/>
            </a:pPr>
            <a:endParaRPr lang="cs-CZ" sz="2800" smtClean="0"/>
          </a:p>
          <a:p>
            <a:pPr eaLnBrk="1" hangingPunct="1">
              <a:buFontTx/>
              <a:buNone/>
            </a:pPr>
            <a:r>
              <a:rPr lang="cs-CZ" sz="2800" smtClean="0"/>
              <a:t>(</a:t>
            </a:r>
            <a:r>
              <a:rPr lang="cs-CZ" sz="2800" smtClean="0">
                <a:hlinkClick r:id="rId3"/>
              </a:rPr>
              <a:t>klik</a:t>
            </a:r>
            <a:r>
              <a:rPr lang="cs-CZ" sz="2800" smtClean="0"/>
              <a:t>)</a:t>
            </a:r>
          </a:p>
        </p:txBody>
      </p:sp>
      <p:pic>
        <p:nvPicPr>
          <p:cNvPr id="58371" name="Picture 5" descr="cardimg?listek=ffc753d19ca66c2323aaf494de8eea01&amp;obrazek=1o&amp;sirka=730&amp;orez=fal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843213" y="1557338"/>
            <a:ext cx="6119812" cy="4333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647700"/>
          </a:xfrm>
        </p:spPr>
        <p:txBody>
          <a:bodyPr/>
          <a:lstStyle/>
          <a:p>
            <a:pPr eaLnBrk="1" hangingPunct="1"/>
            <a:r>
              <a:rPr lang="cs-CZ" sz="4000" smtClean="0"/>
              <a:t>Případ Havel</a:t>
            </a:r>
          </a:p>
        </p:txBody>
      </p:sp>
      <p:sp>
        <p:nvSpPr>
          <p:cNvPr id="60418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mtClean="0">
                <a:hlinkClick r:id="rId3"/>
              </a:rPr>
              <a:t>http://www.slovnikceskeliteratury.cz/showContent.jsp?docId=317</a:t>
            </a:r>
            <a:r>
              <a:rPr lang="cs-CZ" smtClean="0"/>
              <a:t> </a:t>
            </a:r>
          </a:p>
        </p:txBody>
      </p:sp>
      <p:pic>
        <p:nvPicPr>
          <p:cNvPr id="60419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42988" y="1268413"/>
            <a:ext cx="7129462" cy="4456112"/>
          </a:xfrm>
        </p:spPr>
      </p:pic>
      <p:sp>
        <p:nvSpPr>
          <p:cNvPr id="60420" name="Text Box 8"/>
          <p:cNvSpPr txBox="1">
            <a:spLocks noChangeArrowheads="1"/>
          </p:cNvSpPr>
          <p:nvPr/>
        </p:nvSpPr>
        <p:spPr bwMode="auto">
          <a:xfrm>
            <a:off x="1042988" y="6021388"/>
            <a:ext cx="71294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cs-CZ" sz="1600">
                <a:hlinkClick r:id="rId3"/>
              </a:rPr>
              <a:t>Slovník české literatury po roce 1945 on-line</a:t>
            </a:r>
            <a:endParaRPr lang="cs-CZ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918450" cy="503238"/>
          </a:xfrm>
        </p:spPr>
        <p:txBody>
          <a:bodyPr/>
          <a:lstStyle/>
          <a:p>
            <a:pPr eaLnBrk="1" hangingPunct="1"/>
            <a:r>
              <a:rPr lang="cs-CZ" sz="4000" smtClean="0"/>
              <a:t>Případ Havel</a:t>
            </a:r>
          </a:p>
        </p:txBody>
      </p:sp>
      <p:pic>
        <p:nvPicPr>
          <p:cNvPr id="6246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0113" y="1052513"/>
            <a:ext cx="7486650" cy="4649787"/>
          </a:xfrm>
        </p:spPr>
      </p:pic>
      <p:sp>
        <p:nvSpPr>
          <p:cNvPr id="62467" name="Text Box 4"/>
          <p:cNvSpPr txBox="1">
            <a:spLocks noChangeArrowheads="1"/>
          </p:cNvSpPr>
          <p:nvPr/>
        </p:nvSpPr>
        <p:spPr bwMode="auto">
          <a:xfrm>
            <a:off x="900113" y="5949950"/>
            <a:ext cx="74882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cs-CZ" sz="1600">
                <a:hlinkClick r:id="rId4"/>
              </a:rPr>
              <a:t>Slovník české literatury po roce 1945 on-line</a:t>
            </a:r>
            <a:endParaRPr lang="cs-CZ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720725"/>
          </a:xfrm>
        </p:spPr>
        <p:txBody>
          <a:bodyPr/>
          <a:lstStyle/>
          <a:p>
            <a:pPr eaLnBrk="1" hangingPunct="1"/>
            <a:r>
              <a:rPr lang="cs-CZ" sz="4000" smtClean="0"/>
              <a:t>Případ Havel</a:t>
            </a:r>
          </a:p>
        </p:txBody>
      </p:sp>
      <p:sp>
        <p:nvSpPr>
          <p:cNvPr id="6451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25538"/>
            <a:ext cx="3887788" cy="5399087"/>
          </a:xfrm>
        </p:spPr>
        <p:txBody>
          <a:bodyPr/>
          <a:lstStyle/>
          <a:p>
            <a:pPr eaLnBrk="1" hangingPunct="1"/>
            <a:r>
              <a:rPr lang="cs-CZ" smtClean="0"/>
              <a:t>Milan Kundera:</a:t>
            </a:r>
          </a:p>
          <a:p>
            <a:pPr eaLnBrk="1" hangingPunct="1"/>
            <a:r>
              <a:rPr lang="cs-CZ" i="1" smtClean="0"/>
              <a:t>Český úděl, </a:t>
            </a:r>
            <a:r>
              <a:rPr lang="cs-CZ" smtClean="0"/>
              <a:t>Listy 7-8/1968</a:t>
            </a:r>
          </a:p>
          <a:p>
            <a:pPr eaLnBrk="1" hangingPunct="1"/>
            <a:r>
              <a:rPr lang="cs-CZ" smtClean="0"/>
              <a:t>Digitální archiv časopisů ÚČL (</a:t>
            </a:r>
            <a:r>
              <a:rPr lang="cs-CZ" smtClean="0">
                <a:hlinkClick r:id="rId3"/>
              </a:rPr>
              <a:t>klik</a:t>
            </a:r>
            <a:r>
              <a:rPr lang="cs-CZ" smtClean="0"/>
              <a:t>)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Václav Havel:</a:t>
            </a:r>
          </a:p>
          <a:p>
            <a:pPr eaLnBrk="1" hangingPunct="1"/>
            <a:r>
              <a:rPr lang="cs-CZ" smtClean="0"/>
              <a:t>Český úděl?, Tvář 1969</a:t>
            </a:r>
          </a:p>
          <a:p>
            <a:pPr eaLnBrk="1" hangingPunct="1">
              <a:buFontTx/>
              <a:buNone/>
            </a:pPr>
            <a:r>
              <a:rPr lang="cs-CZ" smtClean="0"/>
              <a:t>Knihovna Václava Havla (</a:t>
            </a:r>
            <a:r>
              <a:rPr lang="cs-CZ" smtClean="0">
                <a:hlinkClick r:id="rId4"/>
              </a:rPr>
              <a:t>klik</a:t>
            </a:r>
            <a:r>
              <a:rPr lang="cs-CZ" smtClean="0"/>
              <a:t>)</a:t>
            </a:r>
          </a:p>
          <a:p>
            <a:pPr eaLnBrk="1" hangingPunct="1">
              <a:buFontTx/>
              <a:buNone/>
            </a:pPr>
            <a:endParaRPr lang="cs-CZ" smtClean="0"/>
          </a:p>
        </p:txBody>
      </p:sp>
      <p:pic>
        <p:nvPicPr>
          <p:cNvPr id="64515" name="Picture 5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356100" y="1052513"/>
            <a:ext cx="4459288" cy="5229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647700"/>
          </a:xfrm>
        </p:spPr>
        <p:txBody>
          <a:bodyPr/>
          <a:lstStyle/>
          <a:p>
            <a:pPr eaLnBrk="1" hangingPunct="1"/>
            <a:r>
              <a:rPr lang="cs-CZ" sz="3200" smtClean="0"/>
              <a:t>Případ Weiner - 1</a:t>
            </a:r>
          </a:p>
        </p:txBody>
      </p:sp>
      <p:pic>
        <p:nvPicPr>
          <p:cNvPr id="66562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981075"/>
            <a:ext cx="7772400" cy="5122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792163"/>
          </a:xfrm>
        </p:spPr>
        <p:txBody>
          <a:bodyPr/>
          <a:lstStyle/>
          <a:p>
            <a:pPr eaLnBrk="1" hangingPunct="1"/>
            <a:r>
              <a:rPr lang="cs-CZ" sz="3200" smtClean="0"/>
              <a:t>Případ Weiner - 2</a:t>
            </a:r>
          </a:p>
        </p:txBody>
      </p:sp>
      <p:pic>
        <p:nvPicPr>
          <p:cNvPr id="6861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052513"/>
            <a:ext cx="8424862" cy="52339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647700"/>
          </a:xfrm>
        </p:spPr>
        <p:txBody>
          <a:bodyPr/>
          <a:lstStyle/>
          <a:p>
            <a:pPr eaLnBrk="1" hangingPunct="1"/>
            <a:r>
              <a:rPr lang="cs-CZ" sz="3200" smtClean="0"/>
              <a:t>Případ Weiner - 3</a:t>
            </a:r>
          </a:p>
        </p:txBody>
      </p:sp>
      <p:sp>
        <p:nvSpPr>
          <p:cNvPr id="70658" name="AutoShape 5"/>
          <p:cNvSpPr>
            <a:spLocks noChangeAspect="1" noChangeArrowheads="1"/>
          </p:cNvSpPr>
          <p:nvPr/>
        </p:nvSpPr>
        <p:spPr bwMode="auto">
          <a:xfrm>
            <a:off x="1682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cs-CZ"/>
          </a:p>
        </p:txBody>
      </p:sp>
      <p:sp>
        <p:nvSpPr>
          <p:cNvPr id="70659" name="AutoShape 7"/>
          <p:cNvSpPr>
            <a:spLocks noChangeAspect="1" noChangeArrowheads="1"/>
          </p:cNvSpPr>
          <p:nvPr/>
        </p:nvSpPr>
        <p:spPr bwMode="auto">
          <a:xfrm>
            <a:off x="1682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cs-CZ"/>
          </a:p>
        </p:txBody>
      </p:sp>
      <p:pic>
        <p:nvPicPr>
          <p:cNvPr id="70660" name="Picture 10" descr="Weiner - kuriozit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19250" y="1412875"/>
            <a:ext cx="581025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720725"/>
          </a:xfrm>
        </p:spPr>
        <p:txBody>
          <a:bodyPr/>
          <a:lstStyle/>
          <a:p>
            <a:pPr eaLnBrk="1" hangingPunct="1"/>
            <a:r>
              <a:rPr lang="cs-CZ" sz="3200" smtClean="0"/>
              <a:t>Případ Weiner - 4</a:t>
            </a:r>
          </a:p>
        </p:txBody>
      </p:sp>
      <p:pic>
        <p:nvPicPr>
          <p:cNvPr id="7270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268413"/>
            <a:ext cx="8713787" cy="4613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731838"/>
          </a:xfrm>
        </p:spPr>
        <p:txBody>
          <a:bodyPr/>
          <a:lstStyle/>
          <a:p>
            <a:pPr eaLnBrk="1" hangingPunct="1"/>
            <a:r>
              <a:rPr lang="cs-CZ" sz="3200" smtClean="0"/>
              <a:t>ÚČL AV ČR: Kdy?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52513"/>
            <a:ext cx="7772400" cy="52562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smtClean="0"/>
              <a:t>1890 Česká akademie věd a umění, III. třída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1911 Kancelář slovníku jazyka českého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1935 Literárněhistorická společnost československá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1947 Ústav pro českou literaturu ČAVU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1953 ČSAV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1961 brněnská pobočka ÚČL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1970 Ústav pro českou a světovou literaturu ČSAV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1993 Ústav pro českou literaturu AV ČR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2007 veřejná výzkumná instituce</a:t>
            </a:r>
          </a:p>
          <a:p>
            <a:pPr eaLnBrk="1" hangingPunct="1">
              <a:lnSpc>
                <a:spcPct val="90000"/>
              </a:lnSpc>
            </a:pPr>
            <a:endParaRPr lang="cs-CZ" sz="2400" smtClean="0"/>
          </a:p>
          <a:p>
            <a:pPr eaLnBrk="1" hangingPunct="1">
              <a:lnSpc>
                <a:spcPct val="90000"/>
              </a:lnSpc>
            </a:pPr>
            <a:endParaRPr lang="cs-CZ" sz="2400" smtClean="0"/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Literatura: </a:t>
            </a:r>
            <a:r>
              <a:rPr lang="cs-CZ" sz="2400" smtClean="0">
                <a:hlinkClick r:id="rId3"/>
              </a:rPr>
              <a:t>Pokorná 1998</a:t>
            </a:r>
            <a:r>
              <a:rPr lang="cs-CZ" sz="2400" smtClean="0"/>
              <a:t>, </a:t>
            </a:r>
            <a:r>
              <a:rPr lang="cs-CZ" sz="2400" smtClean="0">
                <a:hlinkClick r:id="rId4"/>
              </a:rPr>
              <a:t>ÚČL AV ČR 2010</a:t>
            </a:r>
            <a:r>
              <a:rPr lang="cs-CZ" sz="2400" smtClean="0"/>
              <a:t>, </a:t>
            </a:r>
            <a:r>
              <a:rPr lang="cs-CZ" sz="2400" smtClean="0">
                <a:hlinkClick r:id="rId5"/>
              </a:rPr>
              <a:t>Web ÚČL</a:t>
            </a:r>
            <a:endParaRPr 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574675"/>
          </a:xfrm>
        </p:spPr>
        <p:txBody>
          <a:bodyPr/>
          <a:lstStyle/>
          <a:p>
            <a:pPr eaLnBrk="1" hangingPunct="1"/>
            <a:r>
              <a:rPr lang="cs-CZ" sz="3200" smtClean="0"/>
              <a:t>Případ Weiner - 5</a:t>
            </a:r>
          </a:p>
        </p:txBody>
      </p:sp>
      <p:pic>
        <p:nvPicPr>
          <p:cNvPr id="74754" name="Picture 6" descr="L10047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2988" y="1268413"/>
            <a:ext cx="7273925" cy="49101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135938" cy="1152525"/>
          </a:xfrm>
        </p:spPr>
        <p:txBody>
          <a:bodyPr/>
          <a:lstStyle/>
          <a:p>
            <a:pPr eaLnBrk="1" hangingPunct="1"/>
            <a:r>
              <a:rPr lang="cs-CZ" sz="4000" smtClean="0"/>
              <a:t>Další informační zdroje ÚČL AV ČR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989888" cy="4752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Databáze České literární osobnosti (</a:t>
            </a:r>
            <a:r>
              <a:rPr lang="cs-CZ" smtClean="0">
                <a:hlinkClick r:id="rId3"/>
              </a:rPr>
              <a:t>klik</a:t>
            </a:r>
            <a:r>
              <a:rPr lang="cs-CZ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autoritní záznamy: spisovatelé, publicisté, vědci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30 tisíc záznamů, 18 tisíc zpřístupněno přes internetové rozhraní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Databáze literárních cen (</a:t>
            </a:r>
            <a:r>
              <a:rPr lang="cs-CZ" smtClean="0">
                <a:hlinkClick r:id="rId4"/>
              </a:rPr>
              <a:t>klik</a:t>
            </a:r>
            <a:r>
              <a:rPr lang="cs-CZ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ceny, laureáti, poroty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Thesaurus českých meter 1795-1825 (</a:t>
            </a:r>
            <a:r>
              <a:rPr lang="cs-CZ" smtClean="0">
                <a:hlinkClick r:id="rId5"/>
              </a:rPr>
              <a:t>klik</a:t>
            </a:r>
            <a:r>
              <a:rPr lang="cs-CZ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versologický popis česky psaných básnických textů (původních i překladů) ze sledovaného období (metrum, strofika, rýmové schéma, žánr)</a:t>
            </a:r>
          </a:p>
          <a:p>
            <a:pPr lvl="1" eaLnBrk="1" hangingPunct="1">
              <a:lnSpc>
                <a:spcPct val="90000"/>
              </a:lnSpc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863600"/>
          </a:xfrm>
        </p:spPr>
        <p:txBody>
          <a:bodyPr/>
          <a:lstStyle/>
          <a:p>
            <a:pPr eaLnBrk="1" hangingPunct="1"/>
            <a:r>
              <a:rPr lang="cs-CZ" sz="2800" smtClean="0"/>
              <a:t>ÚČL AV ČR… </a:t>
            </a:r>
            <a:br>
              <a:rPr lang="cs-CZ" sz="2800" smtClean="0"/>
            </a:br>
            <a:r>
              <a:rPr lang="cs-CZ" sz="2800" smtClean="0"/>
              <a:t>…na sociálních sítích (</a:t>
            </a:r>
            <a:r>
              <a:rPr lang="cs-CZ" sz="2800" smtClean="0">
                <a:hlinkClick r:id="rId3"/>
              </a:rPr>
              <a:t>klik</a:t>
            </a:r>
            <a:r>
              <a:rPr lang="cs-CZ" sz="2800" smtClean="0"/>
              <a:t>)</a:t>
            </a:r>
          </a:p>
        </p:txBody>
      </p:sp>
      <p:pic>
        <p:nvPicPr>
          <p:cNvPr id="7885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341438"/>
            <a:ext cx="6985000" cy="5105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504825"/>
          </a:xfrm>
        </p:spPr>
        <p:txBody>
          <a:bodyPr/>
          <a:lstStyle/>
          <a:p>
            <a:pPr eaLnBrk="1" hangingPunct="1"/>
            <a:r>
              <a:rPr lang="cs-CZ" sz="3200" smtClean="0"/>
              <a:t>…a na internetu (</a:t>
            </a:r>
            <a:r>
              <a:rPr lang="cs-CZ" sz="3200" smtClean="0">
                <a:hlinkClick r:id="rId3"/>
              </a:rPr>
              <a:t>klik</a:t>
            </a:r>
            <a:r>
              <a:rPr lang="cs-CZ" sz="3200" smtClean="0"/>
              <a:t>)</a:t>
            </a:r>
          </a:p>
        </p:txBody>
      </p:sp>
      <p:pic>
        <p:nvPicPr>
          <p:cNvPr id="8089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4213" y="908050"/>
            <a:ext cx="7772400" cy="4897438"/>
          </a:xfrm>
        </p:spPr>
      </p:pic>
      <p:sp>
        <p:nvSpPr>
          <p:cNvPr id="80899" name="Text Box 4"/>
          <p:cNvSpPr txBox="1">
            <a:spLocks noChangeArrowheads="1"/>
          </p:cNvSpPr>
          <p:nvPr/>
        </p:nvSpPr>
        <p:spPr bwMode="auto">
          <a:xfrm>
            <a:off x="684213" y="6092825"/>
            <a:ext cx="77755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cs-CZ"/>
              <a:t>www.ucl.cas.cz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87375"/>
          </a:xfrm>
        </p:spPr>
        <p:txBody>
          <a:bodyPr/>
          <a:lstStyle/>
          <a:p>
            <a:r>
              <a:rPr lang="cs-CZ" smtClean="0"/>
              <a:t>Svatováclavská bible</a:t>
            </a:r>
          </a:p>
        </p:txBody>
      </p:sp>
      <p:sp>
        <p:nvSpPr>
          <p:cNvPr id="82946" name="Zástupný symbol pro obsah 2"/>
          <p:cNvSpPr>
            <a:spLocks noGrp="1"/>
          </p:cNvSpPr>
          <p:nvPr>
            <p:ph idx="1"/>
          </p:nvPr>
        </p:nvSpPr>
        <p:spPr>
          <a:xfrm>
            <a:off x="685800" y="1557338"/>
            <a:ext cx="3741738" cy="4608512"/>
          </a:xfrm>
        </p:spPr>
        <p:txBody>
          <a:bodyPr/>
          <a:lstStyle/>
          <a:p>
            <a:r>
              <a:rPr lang="cs-CZ" sz="1600" smtClean="0"/>
              <a:t>1. vydání 1677-1715 (1677 Nový zákon, 1712 druhá polovina Starého zákona, 1715 první polovina).</a:t>
            </a:r>
          </a:p>
          <a:p>
            <a:r>
              <a:rPr lang="cs-CZ" sz="1600" smtClean="0"/>
              <a:t>2. vydání 1769-71, 3. upr. vydání 1778-80)</a:t>
            </a:r>
          </a:p>
          <a:p>
            <a:r>
              <a:rPr lang="cs-CZ" sz="1600" smtClean="0"/>
              <a:t>Knihovna ÚČL: 1. vydání</a:t>
            </a:r>
          </a:p>
          <a:p>
            <a:r>
              <a:rPr lang="cs-CZ" sz="1600" smtClean="0"/>
              <a:t>Překlad z latiny podle tzv. tridentské Vulgáty pořízen českými jezuity (M. V. Šteyer ad.), využity starší české biblické překlady.</a:t>
            </a:r>
          </a:p>
          <a:p>
            <a:r>
              <a:rPr lang="cs-CZ" sz="1600" smtClean="0"/>
              <a:t>Významná památka barokního písemnictví.</a:t>
            </a:r>
          </a:p>
          <a:p>
            <a:r>
              <a:rPr lang="cs-CZ" sz="1600" smtClean="0"/>
              <a:t>Vycházela nákladem Dědictví sv. Václava.</a:t>
            </a:r>
            <a:endParaRPr lang="cs-CZ" smtClean="0"/>
          </a:p>
        </p:txBody>
      </p:sp>
      <p:pic>
        <p:nvPicPr>
          <p:cNvPr id="82947" name="Picture 2" descr="http://www.auction-house-zezula.com/img/a18/a18_006_v2.jpg?PHPSESSID=a24f5d8dd9ec67352ea8728e60ea32b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484313"/>
            <a:ext cx="29718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503237"/>
          </a:xfrm>
        </p:spPr>
        <p:txBody>
          <a:bodyPr/>
          <a:lstStyle/>
          <a:p>
            <a:pPr eaLnBrk="1" hangingPunct="1"/>
            <a:r>
              <a:rPr lang="cs-CZ" sz="3200" smtClean="0"/>
              <a:t>ÚČL AV ČR: Kde?</a:t>
            </a:r>
          </a:p>
        </p:txBody>
      </p:sp>
      <p:pic>
        <p:nvPicPr>
          <p:cNvPr id="23554" name="Picture 6" descr="L10047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0113" y="1125538"/>
            <a:ext cx="2236787" cy="3313112"/>
          </a:xfrm>
        </p:spPr>
      </p:pic>
      <p:pic>
        <p:nvPicPr>
          <p:cNvPr id="23555" name="Picture 7" descr="budovaKvetna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27538" y="1196975"/>
            <a:ext cx="3527425" cy="1812925"/>
          </a:xfrm>
        </p:spPr>
      </p:pic>
      <p:sp>
        <p:nvSpPr>
          <p:cNvPr id="23556" name="Text Box 8"/>
          <p:cNvSpPr txBox="1">
            <a:spLocks noChangeArrowheads="1"/>
          </p:cNvSpPr>
          <p:nvPr/>
        </p:nvSpPr>
        <p:spPr bwMode="auto">
          <a:xfrm>
            <a:off x="755650" y="4797425"/>
            <a:ext cx="74882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/>
              <a:t>Praha, Na Florenci 3 (vedle Masarykova nádraží)</a:t>
            </a:r>
          </a:p>
          <a:p>
            <a:pPr>
              <a:spcBef>
                <a:spcPct val="50000"/>
              </a:spcBef>
            </a:pPr>
            <a:r>
              <a:rPr lang="cs-CZ" sz="2000"/>
              <a:t>Knihovna: PO-PÁ 10-18</a:t>
            </a:r>
          </a:p>
        </p:txBody>
      </p:sp>
      <p:sp>
        <p:nvSpPr>
          <p:cNvPr id="23557" name="Text Box 10"/>
          <p:cNvSpPr txBox="1">
            <a:spLocks noChangeArrowheads="1"/>
          </p:cNvSpPr>
          <p:nvPr/>
        </p:nvSpPr>
        <p:spPr bwMode="auto">
          <a:xfrm>
            <a:off x="4284663" y="3068638"/>
            <a:ext cx="395922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/>
              <a:t>Brno, Květná 8</a:t>
            </a:r>
          </a:p>
          <a:p>
            <a:pPr>
              <a:spcBef>
                <a:spcPct val="50000"/>
              </a:spcBef>
            </a:pPr>
            <a:r>
              <a:rPr lang="cs-CZ" sz="2000"/>
              <a:t>Knihovna a výstřižkový archiv: ST 12-16, přednostně po předchozí dohodě tel. 543 211 868, 775 623 202, e-mail: vrbova@brno.cas.cz</a:t>
            </a:r>
          </a:p>
        </p:txBody>
      </p:sp>
      <p:sp>
        <p:nvSpPr>
          <p:cNvPr id="23558" name="Text Box 11"/>
          <p:cNvSpPr txBox="1">
            <a:spLocks noChangeArrowheads="1"/>
          </p:cNvSpPr>
          <p:nvPr/>
        </p:nvSpPr>
        <p:spPr bwMode="auto">
          <a:xfrm>
            <a:off x="827088" y="5805488"/>
            <a:ext cx="727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/>
              <a:t>Na síti: www.ucl.cas.cz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576263"/>
          </a:xfrm>
        </p:spPr>
        <p:txBody>
          <a:bodyPr/>
          <a:lstStyle/>
          <a:p>
            <a:pPr eaLnBrk="1" hangingPunct="1"/>
            <a:r>
              <a:rPr lang="cs-CZ" sz="4000" smtClean="0"/>
              <a:t>Na Florenci 1420/3 – I.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640763" cy="57610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smtClean="0"/>
              <a:t>Zahrada objektu čp. 1025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1861 jednopatrový pozdně klasicistický dům, majitel J. F. Hübel, návaznost na vedlejší manufakturu na kameninu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1879 sklad zemědělských strojů Jos. S. Vilímek, kůlna „Šlemovna“ (vyplavování kaolinu)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1891 ateliér malíře Kamila Stuchlíka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1926-28 podle návrhu </a:t>
            </a:r>
            <a:r>
              <a:rPr lang="cs-CZ" sz="2800" smtClean="0">
                <a:hlinkClick r:id="rId3"/>
              </a:rPr>
              <a:t>Josefa Karla Říhy </a:t>
            </a:r>
            <a:r>
              <a:rPr lang="cs-CZ" sz="2800" smtClean="0"/>
              <a:t>funkcionalistický palác pro železářskou společnost Ferra, patřící rodině Bondyů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Mezi válkami: papírenské velkoobchody Emil Eisenstein a Fr. Wiesner, Zemědělská poradna pro ledek, zastoupení společnosti automobilů Schiller – Lorrain, Nemocenská pojišťovna soukromých úředníků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576263"/>
          </a:xfrm>
        </p:spPr>
        <p:txBody>
          <a:bodyPr/>
          <a:lstStyle/>
          <a:p>
            <a:pPr eaLnBrk="1" hangingPunct="1"/>
            <a:r>
              <a:rPr lang="cs-CZ" sz="4000" smtClean="0"/>
              <a:t>Na Florenci 1420/3 – II.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640763" cy="5761037"/>
          </a:xfrm>
        </p:spPr>
        <p:txBody>
          <a:bodyPr/>
          <a:lstStyle/>
          <a:p>
            <a:pPr eaLnBrk="1" hangingPunct="1"/>
            <a:r>
              <a:rPr lang="cs-CZ" sz="2800" dirty="0" smtClean="0"/>
              <a:t>do 1947 obchod se spojovacím materiálem, drátěným zbožím, řetězy</a:t>
            </a:r>
          </a:p>
          <a:p>
            <a:pPr eaLnBrk="1" hangingPunct="1"/>
            <a:r>
              <a:rPr lang="cs-CZ" sz="2800" dirty="0" smtClean="0"/>
              <a:t>1949-61 národní výbor pro Prahu 3, od 50. let do majetku nakladatelství Svoboda</a:t>
            </a:r>
          </a:p>
          <a:p>
            <a:pPr eaLnBrk="1" hangingPunct="1"/>
            <a:r>
              <a:rPr lang="cs-CZ" sz="2800" dirty="0" smtClean="0"/>
              <a:t>1954-59 Rudé právo,</a:t>
            </a:r>
          </a:p>
          <a:p>
            <a:pPr eaLnBrk="1" hangingPunct="1"/>
            <a:r>
              <a:rPr lang="cs-CZ" sz="2800" dirty="0" smtClean="0"/>
              <a:t>1962 Krátký film</a:t>
            </a:r>
          </a:p>
          <a:p>
            <a:pPr eaLnBrk="1" hangingPunct="1"/>
            <a:r>
              <a:rPr lang="cs-CZ" sz="2800" dirty="0" smtClean="0"/>
              <a:t>70. a 80. léta – odbyt Odeonu, nakladatelství </a:t>
            </a:r>
            <a:r>
              <a:rPr lang="cs-CZ" sz="2800" dirty="0" smtClean="0"/>
              <a:t>Svoboda</a:t>
            </a:r>
            <a:r>
              <a:rPr lang="cs-CZ" sz="2800" dirty="0" smtClean="0"/>
              <a:t>, redakce Kmene apod.</a:t>
            </a:r>
          </a:p>
          <a:p>
            <a:pPr eaLnBrk="1" hangingPunct="1"/>
            <a:r>
              <a:rPr lang="cs-CZ" sz="2800" dirty="0" smtClean="0"/>
              <a:t>1992 Nakladatelství Svoboda</a:t>
            </a:r>
          </a:p>
          <a:p>
            <a:pPr eaLnBrk="1" hangingPunct="1"/>
            <a:r>
              <a:rPr lang="cs-CZ" sz="2800" dirty="0" smtClean="0"/>
              <a:t>1998 Akademie věd ČR: ÚČL, ÚJČ, Kabinet klasických studií, Etnologický ústav včetně Kabinetu dějin hudby, Masarykův ústav, redakce Vesmír…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503237"/>
          </a:xfrm>
        </p:spPr>
        <p:txBody>
          <a:bodyPr/>
          <a:lstStyle/>
          <a:p>
            <a:pPr eaLnBrk="1" hangingPunct="1"/>
            <a:r>
              <a:rPr lang="cs-CZ" sz="3200" smtClean="0"/>
              <a:t>ÚČL AV ČR: Kdo?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484313"/>
            <a:ext cx="4894262" cy="36004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cs-CZ" sz="2000" b="1" smtClean="0"/>
              <a:t>Jan Mukařovský</a:t>
            </a:r>
            <a:r>
              <a:rPr lang="cs-CZ" sz="2000" smtClean="0"/>
              <a:t> – teoretik a estetik, prominentní člen Pražského lingvistického kroužku, 50. léta / </a:t>
            </a:r>
            <a:r>
              <a:rPr lang="cs-CZ" sz="2000" smtClean="0">
                <a:hlinkClick r:id="rId3"/>
              </a:rPr>
              <a:t>klik</a:t>
            </a:r>
            <a:endParaRPr lang="cs-CZ" sz="200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cs-CZ" sz="2000" b="1" smtClean="0"/>
              <a:t>Felix Vodička</a:t>
            </a:r>
            <a:r>
              <a:rPr lang="cs-CZ" sz="2000" smtClean="0"/>
              <a:t> – literární historik, prominentní člen Pražského lingvistického kroužku, 60. léta / </a:t>
            </a:r>
            <a:r>
              <a:rPr lang="cs-CZ" sz="2000" smtClean="0">
                <a:hlinkClick r:id="rId4"/>
              </a:rPr>
              <a:t>klik</a:t>
            </a:r>
            <a:endParaRPr lang="cs-CZ" sz="200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cs-CZ" sz="2000" b="1" smtClean="0"/>
              <a:t>Zdeněk Pešat</a:t>
            </a:r>
            <a:r>
              <a:rPr lang="cs-CZ" sz="2000" smtClean="0"/>
              <a:t> – literární historik, příslušník tzv. druhé generace Pražské školy, 90. léta / </a:t>
            </a:r>
            <a:r>
              <a:rPr lang="cs-CZ" sz="2000" smtClean="0">
                <a:hlinkClick r:id="rId5"/>
              </a:rPr>
              <a:t>klik</a:t>
            </a:r>
            <a:endParaRPr lang="cs-CZ" sz="200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cs-CZ" sz="2000" b="1" smtClean="0"/>
              <a:t>Vladimír Macura </a:t>
            </a:r>
            <a:r>
              <a:rPr lang="cs-CZ" sz="2000" smtClean="0"/>
              <a:t>– literární historik, semiotik kultury inspirovaný Tartuskou školou a francouzským strukturalismem, 90. léta / </a:t>
            </a:r>
            <a:r>
              <a:rPr lang="cs-CZ" sz="2000" smtClean="0">
                <a:hlinkClick r:id="rId6"/>
              </a:rPr>
              <a:t>klik</a:t>
            </a:r>
            <a:endParaRPr lang="cs-CZ" sz="2800" smtClean="0"/>
          </a:p>
          <a:p>
            <a:pPr marL="609600" indent="-609600" eaLnBrk="1" hangingPunct="1"/>
            <a:endParaRPr lang="cs-CZ" sz="2800" smtClean="0"/>
          </a:p>
          <a:p>
            <a:pPr marL="609600" indent="-609600" eaLnBrk="1" hangingPunct="1">
              <a:buFontTx/>
              <a:buNone/>
            </a:pPr>
            <a:endParaRPr lang="cs-CZ" sz="2800" smtClean="0"/>
          </a:p>
        </p:txBody>
      </p:sp>
      <p:pic>
        <p:nvPicPr>
          <p:cNvPr id="29699" name="Picture 6" descr="C:\Documents and Settings\literatura\Dokumenty\01 ŠANON\04 OBRÁZKY\Obrázky - pracovní\Fotky\Nová fotky\Mukař s děckem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8175" y="1481138"/>
            <a:ext cx="1255713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10"/>
          <p:cNvSpPr txBox="1">
            <a:spLocks noChangeArrowheads="1"/>
          </p:cNvSpPr>
          <p:nvPr/>
        </p:nvSpPr>
        <p:spPr bwMode="auto">
          <a:xfrm>
            <a:off x="611188" y="981075"/>
            <a:ext cx="792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/>
              <a:t>Velké postavy dějin české literární vědy v čele ústavu</a:t>
            </a:r>
          </a:p>
        </p:txBody>
      </p:sp>
      <p:pic>
        <p:nvPicPr>
          <p:cNvPr id="29701" name="Picture 6" descr="C:\Documents and Settings\literatura\Dokumenty\01 ŠANON\04 OBRÁZKY\Obrázky - pracovní\Fotky\Vodičk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56450" y="1768475"/>
            <a:ext cx="12065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C:\Documents and Settings\literatura\Plocha\Peša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8175" y="3279775"/>
            <a:ext cx="1243013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6" descr="C:\Documents and Settings\literatura\Dokumenty\01 ŠANON\04 OBRÁZKY\Obrázky - pracovní\Fotky\Podobizny - pracovníci\MACURA~4.T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2800" y="3565525"/>
            <a:ext cx="1195388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 Box 15"/>
          <p:cNvSpPr txBox="1">
            <a:spLocks noChangeArrowheads="1"/>
          </p:cNvSpPr>
          <p:nvPr/>
        </p:nvSpPr>
        <p:spPr bwMode="auto">
          <a:xfrm>
            <a:off x="684213" y="5229225"/>
            <a:ext cx="7704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sz="2400"/>
          </a:p>
        </p:txBody>
      </p:sp>
      <p:sp>
        <p:nvSpPr>
          <p:cNvPr id="29705" name="Text Box 16"/>
          <p:cNvSpPr txBox="1">
            <a:spLocks noChangeArrowheads="1"/>
          </p:cNvSpPr>
          <p:nvPr/>
        </p:nvSpPr>
        <p:spPr bwMode="auto">
          <a:xfrm>
            <a:off x="539750" y="5229225"/>
            <a:ext cx="81359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/>
              <a:t>Dnes: V ÚČL vždy působili také významní spisovatelé a básníci, aktuálně třeba Daniela Hodrová (</a:t>
            </a:r>
            <a:r>
              <a:rPr lang="cs-CZ" sz="2000">
                <a:hlinkClick r:id="rId11"/>
              </a:rPr>
              <a:t>klik</a:t>
            </a:r>
            <a:r>
              <a:rPr lang="cs-CZ" sz="2000"/>
              <a:t>) nebo Petr Hruška (</a:t>
            </a:r>
            <a:r>
              <a:rPr lang="cs-CZ" sz="2000">
                <a:hlinkClick r:id="rId12"/>
              </a:rPr>
              <a:t>klik</a:t>
            </a:r>
            <a:r>
              <a:rPr lang="cs-CZ" sz="2000"/>
              <a:t>). Velikost: 40-50 odborných a vědeckých pracovníků, z toho 18 postgraduálních studentů.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504825"/>
          </a:xfrm>
        </p:spPr>
        <p:txBody>
          <a:bodyPr/>
          <a:lstStyle/>
          <a:p>
            <a:pPr eaLnBrk="1" hangingPunct="1"/>
            <a:r>
              <a:rPr lang="cs-CZ" sz="3200" smtClean="0"/>
              <a:t>ÚČL AV ČR: Co?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765175"/>
            <a:ext cx="8064500" cy="58324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600" dirty="0" smtClean="0"/>
              <a:t>Pozice v rámci oboru: daleko od PNP, blízko k univerzitám: výuka na univerzitách, postgraduální studium, mezinárodní studentská konference (</a:t>
            </a:r>
            <a:r>
              <a:rPr lang="cs-CZ" sz="1600" dirty="0" smtClean="0">
                <a:hlinkClick r:id="rId3"/>
              </a:rPr>
              <a:t>klik</a:t>
            </a:r>
            <a:r>
              <a:rPr lang="cs-CZ" sz="1600" dirty="0" smtClean="0"/>
              <a:t>). Ze 70 % institucionálního rozpočtu a 30 % účelového financování z grantů: ročně 150-300 odborných publikací, z toho 5-15 knih, 2. největší oborová bibliografie v ČR (po medicínské), největší specializovaná knihovna na světě, 7. největší digitální knihovna v ČR, evropsky unikátní retrospektivní bibliografie článků o literatuře z </a:t>
            </a:r>
            <a:r>
              <a:rPr lang="cs-CZ" sz="1600" dirty="0" err="1" smtClean="0"/>
              <a:t>českojazyčných</a:t>
            </a:r>
            <a:r>
              <a:rPr lang="cs-CZ" sz="1600" dirty="0" smtClean="0"/>
              <a:t> a </a:t>
            </a:r>
            <a:r>
              <a:rPr lang="cs-CZ" sz="1600" dirty="0" err="1" smtClean="0"/>
              <a:t>německojazyčných</a:t>
            </a:r>
            <a:r>
              <a:rPr lang="cs-CZ" sz="1600" dirty="0" smtClean="0"/>
              <a:t> časopisů vydávaných v českých zemích 1775-1945 (1,7 mil. záznamů), výuka na univerzitách, zajišťování veřejných služeb: 14 tisíc vypůjčených knih ročně, 50-100 tisíc dotazů zodpovězených prostřednictvím internetových aplikací měsíčně, vydavatel odborné literatury a zejména časopisu Česká literatura (</a:t>
            </a:r>
            <a:r>
              <a:rPr lang="cs-CZ" sz="1600" dirty="0" smtClean="0">
                <a:hlinkClick r:id="rId4"/>
              </a:rPr>
              <a:t>klik</a:t>
            </a:r>
            <a:r>
              <a:rPr lang="cs-CZ" sz="1600" dirty="0" smtClean="0"/>
              <a:t>): ERIH, SCOPUS, </a:t>
            </a:r>
            <a:r>
              <a:rPr lang="cs-CZ" sz="1600" dirty="0" err="1" smtClean="0"/>
              <a:t>WoS</a:t>
            </a:r>
            <a:r>
              <a:rPr lang="cs-CZ" sz="1600" dirty="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600" dirty="0" smtClean="0"/>
              <a:t>1. Čistá věda 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400" dirty="0" smtClean="0"/>
              <a:t>Studie, knihy či edice  vědeckých osobností nebo malých autorských kolektivů.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600" dirty="0" smtClean="0"/>
              <a:t>2. Syntetické a referenční práce nebo ediční projekty, které nemohou vzniknout jinde než v </a:t>
            </a:r>
            <a:r>
              <a:rPr lang="cs-CZ" sz="1600" dirty="0" err="1" smtClean="0"/>
              <a:t>mimouniverzitní</a:t>
            </a:r>
            <a:r>
              <a:rPr lang="cs-CZ" sz="1600" dirty="0" smtClean="0"/>
              <a:t> instituci základního výzkumu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400" dirty="0" smtClean="0"/>
              <a:t>Tzv. akademické </a:t>
            </a:r>
            <a:r>
              <a:rPr lang="cs-CZ" sz="1400" dirty="0" smtClean="0">
                <a:hlinkClick r:id="rId5"/>
              </a:rPr>
              <a:t>Dějiny české literatury</a:t>
            </a:r>
            <a:r>
              <a:rPr lang="cs-CZ" sz="1400" dirty="0" smtClean="0"/>
              <a:t>, 4 svazky, 1960-1969 (1995), Dějiny české literatury 1945-1989, 4 svazky, 2007-2008 (</a:t>
            </a:r>
            <a:r>
              <a:rPr lang="cs-CZ" sz="1400" dirty="0" smtClean="0">
                <a:hlinkClick r:id="rId6"/>
              </a:rPr>
              <a:t>klik</a:t>
            </a:r>
            <a:r>
              <a:rPr lang="cs-CZ" sz="1400" dirty="0" smtClean="0"/>
              <a:t>), Lexikon české literatury, 4 díly, 7 svazků, 1985-2008 (</a:t>
            </a:r>
            <a:r>
              <a:rPr lang="cs-CZ" sz="1400" dirty="0" smtClean="0">
                <a:hlinkClick r:id="rId7"/>
              </a:rPr>
              <a:t>klik</a:t>
            </a:r>
            <a:r>
              <a:rPr lang="cs-CZ" sz="1400" dirty="0" smtClean="0"/>
              <a:t>), Slovník českých spisovatelů od roku 1945, 1995-1998, Slovník české literatury po roce 1945, od 2006, on-line, Česká elektronické knihovna (definitivní od 2005, on-line), Statistické průzkumy čtenářů a čtení v ČR (zatím 2007, </a:t>
            </a:r>
            <a:r>
              <a:rPr lang="cs-CZ" sz="1400" dirty="0" smtClean="0"/>
              <a:t>2010, 2013), V souřadnicích volnosti (2008), V souřadnicích mnohosti (2014).</a:t>
            </a:r>
            <a:endParaRPr lang="cs-CZ" sz="1400" dirty="0" smtClean="0"/>
          </a:p>
          <a:p>
            <a:pPr lvl="1" eaLnBrk="1" hangingPunct="1">
              <a:lnSpc>
                <a:spcPct val="80000"/>
              </a:lnSpc>
            </a:pPr>
            <a:r>
              <a:rPr lang="cs-CZ" sz="1400" dirty="0" smtClean="0"/>
              <a:t>Centrum literární lexikografie, centrum digitálního vědeckého vydávání literárních památek</a:t>
            </a:r>
            <a:endParaRPr lang="cs-CZ" sz="1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dirty="0" smtClean="0"/>
              <a:t>3. Informační služby domácí i zahraniční veřejnosti, škole a studentům</a:t>
            </a:r>
            <a:endParaRPr lang="cs-CZ" sz="1600" dirty="0" smtClean="0"/>
          </a:p>
          <a:p>
            <a:pPr lvl="1" eaLnBrk="1" hangingPunct="1">
              <a:lnSpc>
                <a:spcPct val="80000"/>
              </a:lnSpc>
            </a:pPr>
            <a:r>
              <a:rPr lang="cs-CZ" sz="1400" dirty="0" smtClean="0"/>
              <a:t>Vzdálené služby prostřednictvím internetu: Databáze, </a:t>
            </a:r>
            <a:r>
              <a:rPr lang="cs-CZ" sz="1400" dirty="0" err="1" smtClean="0"/>
              <a:t>eknihy</a:t>
            </a:r>
            <a:r>
              <a:rPr lang="cs-CZ" sz="1400" dirty="0" smtClean="0"/>
              <a:t>, výukové materiály (Literatura na síti)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400" dirty="0" smtClean="0"/>
              <a:t>Služby na místě (knihovny, kopie staročeských textů, bibliografické služby, biografický archiv, konzultace, organizace odborných a popularizačních přednášek</a:t>
            </a:r>
            <a:r>
              <a:rPr lang="cs-CZ" sz="1400" dirty="0" smtClean="0"/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400" dirty="0" smtClean="0"/>
              <a:t>2013: &gt; 1.000 </a:t>
            </a:r>
            <a:r>
              <a:rPr lang="cs-CZ" sz="1400" smtClean="0"/>
              <a:t>000 návštěv na serverech ÚČL</a:t>
            </a:r>
            <a:endParaRPr lang="cs-CZ" sz="1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600" smtClean="0"/>
              <a:t>Dálnice </a:t>
            </a:r>
            <a:r>
              <a:rPr lang="cs-CZ" sz="1600" dirty="0" smtClean="0"/>
              <a:t>pro bohemistiku: Projekty z okruhů 2 a 3, jejich konverze do digitální podoby a zpřístupňování na internetu. Z veřejných prostředků kvalitní informace zdarma všem.</a:t>
            </a:r>
          </a:p>
          <a:p>
            <a:pPr eaLnBrk="1" hangingPunct="1">
              <a:lnSpc>
                <a:spcPct val="80000"/>
              </a:lnSpc>
            </a:pPr>
            <a:endParaRPr lang="cs-CZ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5" descr="ctverec (1)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35375" y="1628775"/>
            <a:ext cx="1765300" cy="1765300"/>
          </a:xfrm>
        </p:spPr>
      </p:pic>
      <p:sp>
        <p:nvSpPr>
          <p:cNvPr id="33794" name="Text Box 6"/>
          <p:cNvSpPr txBox="1">
            <a:spLocks noChangeArrowheads="1"/>
          </p:cNvSpPr>
          <p:nvPr/>
        </p:nvSpPr>
        <p:spPr bwMode="auto">
          <a:xfrm>
            <a:off x="827088" y="476250"/>
            <a:ext cx="7489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/>
              <a:t>Kde co najdu</a:t>
            </a:r>
          </a:p>
        </p:txBody>
      </p:sp>
      <p:sp>
        <p:nvSpPr>
          <p:cNvPr id="33795" name="Text Box 7"/>
          <p:cNvSpPr txBox="1">
            <a:spLocks noChangeArrowheads="1"/>
          </p:cNvSpPr>
          <p:nvPr/>
        </p:nvSpPr>
        <p:spPr bwMode="auto">
          <a:xfrm>
            <a:off x="684213" y="5445125"/>
            <a:ext cx="7775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/>
              <a:t>Všechny následující služby jsou dostupné přes www.ucl.cas.cz</a:t>
            </a:r>
          </a:p>
        </p:txBody>
      </p:sp>
      <p:pic>
        <p:nvPicPr>
          <p:cNvPr id="33796" name="Picture 8" descr="4listek_final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547813" y="4149725"/>
            <a:ext cx="6119812" cy="1111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913</TotalTime>
  <Words>1625</Words>
  <Application>Microsoft Office PowerPoint</Application>
  <PresentationFormat>Předvádění na obrazovce (4:3)</PresentationFormat>
  <Paragraphs>275</Paragraphs>
  <Slides>34</Slides>
  <Notes>33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5" baseType="lpstr">
      <vt:lpstr>Výchozí návrh</vt:lpstr>
      <vt:lpstr>DÁLNICE PRO BOHEMISTY  Slovníky, bibliografické databáze a další informační zdroje  Ústavu pro českou literaturu Akademie věd ČR, v. v. i.</vt:lpstr>
      <vt:lpstr>Obsah</vt:lpstr>
      <vt:lpstr>ÚČL AV ČR: Kdy?</vt:lpstr>
      <vt:lpstr>ÚČL AV ČR: Kde?</vt:lpstr>
      <vt:lpstr>Na Florenci 1420/3 – I.</vt:lpstr>
      <vt:lpstr>Na Florenci 1420/3 – II.</vt:lpstr>
      <vt:lpstr>ÚČL AV ČR: Kdo?</vt:lpstr>
      <vt:lpstr>ÚČL AV ČR: Co?</vt:lpstr>
      <vt:lpstr>Snímek 9</vt:lpstr>
      <vt:lpstr>Hledám bibliografické informace</vt:lpstr>
      <vt:lpstr>Retrospektivní bibliografie české literatury 1775-1945 </vt:lpstr>
      <vt:lpstr>Hledám slovníková hesla</vt:lpstr>
      <vt:lpstr>Lexikon (do 1945) / Slovník po roce 1945</vt:lpstr>
      <vt:lpstr>Hledám texty (literární, o literatuře)</vt:lpstr>
      <vt:lpstr>Pracuju s texty (literárními)</vt:lpstr>
      <vt:lpstr>Případ Hlaváček – 1</vt:lpstr>
      <vt:lpstr>Případ Hlaváček – </vt:lpstr>
      <vt:lpstr>Případ Hlaváček – 2</vt:lpstr>
      <vt:lpstr>Případ Hlaváček – 3</vt:lpstr>
      <vt:lpstr>Případ Hlaváček – 3</vt:lpstr>
      <vt:lpstr>Případ Hlaváček – Frekvenční slovník </vt:lpstr>
      <vt:lpstr>Případ Hlaváček – </vt:lpstr>
      <vt:lpstr>Případ Havel</vt:lpstr>
      <vt:lpstr>Případ Havel</vt:lpstr>
      <vt:lpstr>Případ Havel</vt:lpstr>
      <vt:lpstr>Případ Weiner - 1</vt:lpstr>
      <vt:lpstr>Případ Weiner - 2</vt:lpstr>
      <vt:lpstr>Případ Weiner - 3</vt:lpstr>
      <vt:lpstr>Případ Weiner - 4</vt:lpstr>
      <vt:lpstr>Případ Weiner - 5</vt:lpstr>
      <vt:lpstr>Další informační zdroje ÚČL AV ČR</vt:lpstr>
      <vt:lpstr>ÚČL AV ČR…  …na sociálních sítích (klik)</vt:lpstr>
      <vt:lpstr>…a na internetu (klik)</vt:lpstr>
      <vt:lpstr>Svatováclavská bible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Janacek</dc:creator>
  <cp:lastModifiedBy>kultura</cp:lastModifiedBy>
  <cp:revision>114</cp:revision>
  <dcterms:created xsi:type="dcterms:W3CDTF">1601-01-01T00:00:00Z</dcterms:created>
  <dcterms:modified xsi:type="dcterms:W3CDTF">2014-12-11T07:56:19Z</dcterms:modified>
</cp:coreProperties>
</file>