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sldIdLst>
    <p:sldId id="256" r:id="rId3"/>
    <p:sldId id="262" r:id="rId4"/>
    <p:sldId id="257" r:id="rId5"/>
    <p:sldId id="264" r:id="rId6"/>
    <p:sldId id="258" r:id="rId7"/>
    <p:sldId id="260" r:id="rId8"/>
    <p:sldId id="263" r:id="rId9"/>
    <p:sldId id="261" r:id="rId10"/>
    <p:sldId id="265" r:id="rId11"/>
    <p:sldId id="266" r:id="rId12"/>
    <p:sldId id="259" r:id="rId13"/>
  </p:sldIdLst>
  <p:sldSz cx="9144000" cy="6858000" type="screen4x3"/>
  <p:notesSz cx="9144000" cy="6858000"/>
  <p:defaultTextStyle>
    <a:defPPr>
      <a:defRPr lang="it-IT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40D569-7F06-4049-AA7B-44C906DB5450}" v="412" dt="2022-06-23T11:49:09.265"/>
    <p1510:client id="{A148A1A6-7FE7-48A5-B1AE-6287C8C4F636}" v="14" dt="2022-06-23T11:37:24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950" y="-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apositiva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ayout personalizza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/>
          <p:cNvSpPr txBox="1"/>
          <p:nvPr userDrawn="1"/>
        </p:nvSpPr>
        <p:spPr bwMode="auto">
          <a:xfrm>
            <a:off x="9829" y="1837446"/>
            <a:ext cx="9134171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>
                <a:latin typeface="Nexa Light"/>
              </a:rPr>
              <a:t>THANK YOU!</a:t>
            </a:r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0684" y="6267970"/>
            <a:ext cx="752547" cy="502952"/>
          </a:xfrm>
          <a:prstGeom prst="rect">
            <a:avLst/>
          </a:prstGeom>
        </p:spPr>
      </p:pic>
      <p:sp>
        <p:nvSpPr>
          <p:cNvPr id="5" name="CasellaDiTesto 4"/>
          <p:cNvSpPr txBox="1"/>
          <p:nvPr userDrawn="1"/>
        </p:nvSpPr>
        <p:spPr bwMode="auto">
          <a:xfrm>
            <a:off x="755576" y="6180892"/>
            <a:ext cx="61206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endParaRPr lang="it-IT" sz="1400" b="1" i="1">
              <a:latin typeface="Bahnschrift SemiBold"/>
              <a:cs typeface="Arial"/>
            </a:endParaRPr>
          </a:p>
          <a:p>
            <a:pPr algn="r">
              <a:defRPr/>
            </a:pPr>
            <a:r>
              <a:rPr lang="en-US" sz="1200" b="1" i="1">
                <a:solidFill>
                  <a:schemeClr val="bg1"/>
                </a:solidFill>
                <a:latin typeface="Bahnschrift SemiBold"/>
                <a:cs typeface="Arial"/>
              </a:rPr>
              <a:t>This project has received funding from the European Union’s Horizon 2020 research and innovation programme under grant agreement No 870403</a:t>
            </a:r>
            <a:endParaRPr lang="en-GB" sz="1200" b="1" i="1">
              <a:solidFill>
                <a:schemeClr val="bg1"/>
              </a:solidFill>
              <a:latin typeface="Bahnschrift SemiBold"/>
              <a:cs typeface="Arial"/>
            </a:endParaRPr>
          </a:p>
        </p:txBody>
      </p:sp>
      <p:sp>
        <p:nvSpPr>
          <p:cNvPr id="7" name="Rettangolo 6"/>
          <p:cNvSpPr/>
          <p:nvPr userDrawn="1"/>
        </p:nvSpPr>
        <p:spPr bwMode="auto">
          <a:xfrm>
            <a:off x="483314" y="15292"/>
            <a:ext cx="2989353" cy="12618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it-IT" sz="2000" b="0" i="0" u="none" strike="noStrike">
              <a:solidFill>
                <a:srgbClr val="000000"/>
              </a:solidFill>
              <a:latin typeface="Nexa Light"/>
            </a:endParaRPr>
          </a:p>
          <a:p>
            <a:pPr algn="ctr">
              <a:defRPr/>
            </a:pPr>
            <a:r>
              <a:rPr lang="it-IT" b="0" i="0" u="none" strike="noStrike">
                <a:solidFill>
                  <a:srgbClr val="000000"/>
                </a:solidFill>
                <a:latin typeface="Nexa Light"/>
              </a:rPr>
              <a:t>@H2020NEOROCKS</a:t>
            </a:r>
            <a:endParaRPr/>
          </a:p>
          <a:p>
            <a:pPr>
              <a:defRPr/>
            </a:pPr>
            <a:endParaRPr lang="it-IT" b="0" i="0" u="none" strike="noStrike">
              <a:solidFill>
                <a:srgbClr val="000000"/>
              </a:solidFill>
              <a:latin typeface="Nexa Light"/>
            </a:endParaRPr>
          </a:p>
          <a:p>
            <a:pPr algn="ctr">
              <a:defRPr/>
            </a:pPr>
            <a:r>
              <a:rPr lang="it-IT" b="0" i="0" u="none" strike="noStrike">
                <a:solidFill>
                  <a:srgbClr val="000000"/>
                </a:solidFill>
                <a:latin typeface="Nexa Light"/>
              </a:rPr>
              <a:t>www.neorocks.eu</a:t>
            </a:r>
            <a:endParaRPr lang="it-IT"/>
          </a:p>
        </p:txBody>
      </p:sp>
      <p:pic>
        <p:nvPicPr>
          <p:cNvPr id="8" name="Immagine 7" descr="C:\Users\SaraB\AppData\Local\Microsoft\Windows\INetCache\Content.Word\image.png"/>
          <p:cNvPicPr/>
          <p:nvPr userDrawn="1"/>
        </p:nvPicPr>
        <p:blipFill>
          <a:blip r:embed="rId3"/>
          <a:stretch/>
        </p:blipFill>
        <p:spPr bwMode="auto">
          <a:xfrm>
            <a:off x="3215113" y="305825"/>
            <a:ext cx="35242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C:\Users\SaraB\AppData\Local\Microsoft\Windows\INetCache\Content.Word\index.jpg"/>
          <p:cNvPicPr/>
          <p:nvPr userDrawn="1"/>
        </p:nvPicPr>
        <p:blipFill>
          <a:blip r:embed="rId4"/>
          <a:stretch/>
        </p:blipFill>
        <p:spPr bwMode="auto">
          <a:xfrm>
            <a:off x="388442" y="291855"/>
            <a:ext cx="366395" cy="366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apositiva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501BF9F-4520-4462-919E-108334B2BFAD}" type="datetimeFigureOut">
              <a:rPr lang="it-IT"/>
              <a:t>27/06/2022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2201430-BB05-4E81-9383-421ECD404BBF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 userDrawn="1"/>
        </p:nvGrpSpPr>
        <p:grpSpPr bwMode="auto">
          <a:xfrm>
            <a:off x="-1" y="2866490"/>
            <a:ext cx="9153829" cy="3988441"/>
            <a:chOff x="1016000" y="1167867"/>
            <a:chExt cx="10058400" cy="3998214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016000" y="1167867"/>
              <a:ext cx="10058400" cy="3998214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 rot="4378061">
              <a:off x="2456313" y="1748168"/>
              <a:ext cx="2636801" cy="1924151"/>
            </a:xfrm>
            <a:prstGeom prst="rect">
              <a:avLst/>
            </a:prstGeom>
          </p:spPr>
        </p:pic>
      </p:grp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5004048" y="116632"/>
            <a:ext cx="3955976" cy="118679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669557" y="335725"/>
            <a:ext cx="1130035" cy="7552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it-IT"/>
              <a:t>Fare clic per modificare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01BF9F-4520-4462-919E-108334B2BFAD}" type="datetimeFigureOut">
              <a:rPr lang="it-IT"/>
              <a:t>27/06/2022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201430-BB05-4E81-9383-421ECD404BBF}" type="slidenum">
              <a:rPr lang="it-IT"/>
              <a:t>‹#›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5743254" y="5756545"/>
            <a:ext cx="3400746" cy="10202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/>
          <p:nvPr/>
        </p:nvSpPr>
        <p:spPr bwMode="auto">
          <a:xfrm>
            <a:off x="9829" y="1837446"/>
            <a:ext cx="9134171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err="1">
                <a:latin typeface="Nexa Light"/>
              </a:rPr>
              <a:t>Blízkozemní</a:t>
            </a:r>
            <a:r>
              <a:rPr lang="en-US">
                <a:latin typeface="Nexa Light"/>
              </a:rPr>
              <a:t> </a:t>
            </a:r>
            <a:r>
              <a:rPr lang="en-US" err="1">
                <a:latin typeface="Nexa Light"/>
              </a:rPr>
              <a:t>asteroidy</a:t>
            </a:r>
            <a:r>
              <a:rPr lang="en-US">
                <a:latin typeface="Nexa Light"/>
              </a:rPr>
              <a:t> - </a:t>
            </a:r>
            <a:r>
              <a:rPr lang="en-US" err="1">
                <a:latin typeface="Nexa Light"/>
              </a:rPr>
              <a:t>nebezpečí</a:t>
            </a:r>
            <a:r>
              <a:rPr lang="en-US">
                <a:latin typeface="Nexa Light"/>
              </a:rPr>
              <a:t> </a:t>
            </a:r>
            <a:r>
              <a:rPr lang="en-US" err="1">
                <a:latin typeface="Nexa Light"/>
              </a:rPr>
              <a:t>i</a:t>
            </a:r>
            <a:r>
              <a:rPr lang="en-US">
                <a:latin typeface="Nexa Light"/>
              </a:rPr>
              <a:t> </a:t>
            </a:r>
            <a:r>
              <a:rPr lang="en-US" err="1">
                <a:latin typeface="Nexa Light"/>
              </a:rPr>
              <a:t>příležitost</a:t>
            </a:r>
            <a:endParaRPr/>
          </a:p>
        </p:txBody>
      </p:sp>
      <p:sp>
        <p:nvSpPr>
          <p:cNvPr id="3" name="Espace réservé du titre 1"/>
          <p:cNvSpPr txBox="1"/>
          <p:nvPr/>
        </p:nvSpPr>
        <p:spPr bwMode="auto">
          <a:xfrm>
            <a:off x="219148" y="5823717"/>
            <a:ext cx="435776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dirty="0" err="1">
                <a:solidFill>
                  <a:schemeClr val="bg1"/>
                </a:solidFill>
                <a:latin typeface="Nexa Light"/>
              </a:rPr>
              <a:t>Skupina</a:t>
            </a:r>
            <a:r>
              <a:rPr lang="en-US" sz="2000" dirty="0">
                <a:solidFill>
                  <a:schemeClr val="bg1"/>
                </a:solidFill>
                <a:latin typeface="Nexa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Nexa Light"/>
              </a:rPr>
              <a:t>fyziky</a:t>
            </a:r>
            <a:r>
              <a:rPr lang="en-US" sz="2000" dirty="0">
                <a:solidFill>
                  <a:schemeClr val="bg1"/>
                </a:solidFill>
                <a:latin typeface="Nexa Light"/>
              </a:rPr>
              <a:t> asteroid</a:t>
            </a:r>
            <a:r>
              <a:rPr lang="cs-CZ" sz="2000" dirty="0">
                <a:solidFill>
                  <a:schemeClr val="bg1"/>
                </a:solidFill>
                <a:latin typeface="Nexa Light"/>
              </a:rPr>
              <a:t>ů, </a:t>
            </a:r>
            <a:r>
              <a:rPr lang="cs-CZ" sz="2000" dirty="0" err="1" smtClean="0">
                <a:solidFill>
                  <a:schemeClr val="bg1"/>
                </a:solidFill>
                <a:latin typeface="Nexa Light"/>
              </a:rPr>
              <a:t>As</a:t>
            </a:r>
            <a:r>
              <a:rPr lang="cs-CZ" sz="2000" dirty="0" err="1">
                <a:solidFill>
                  <a:schemeClr val="bg1"/>
                </a:solidFill>
                <a:latin typeface="Nexa Light"/>
              </a:rPr>
              <a:t>Ú</a:t>
            </a:r>
            <a:r>
              <a:rPr lang="cs-CZ" sz="2000" dirty="0" smtClean="0">
                <a:solidFill>
                  <a:schemeClr val="bg1"/>
                </a:solidFill>
                <a:latin typeface="Nexa Light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Nexa Light"/>
              </a:rPr>
              <a:t>AVČR</a:t>
            </a:r>
            <a:r>
              <a:rPr lang="en-US" sz="2000" dirty="0">
                <a:solidFill>
                  <a:schemeClr val="bg1"/>
                </a:solidFill>
                <a:latin typeface="Nexa Light"/>
              </a:rPr>
              <a:t> </a:t>
            </a:r>
            <a:endParaRPr dirty="0"/>
          </a:p>
        </p:txBody>
      </p:sp>
      <p:sp>
        <p:nvSpPr>
          <p:cNvPr id="4" name="Espace réservé du titre 1"/>
          <p:cNvSpPr txBox="1"/>
          <p:nvPr/>
        </p:nvSpPr>
        <p:spPr bwMode="auto">
          <a:xfrm>
            <a:off x="219148" y="6295926"/>
            <a:ext cx="3704779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2000">
                <a:solidFill>
                  <a:schemeClr val="bg1"/>
                </a:solidFill>
                <a:latin typeface="Nexa Light"/>
              </a:rPr>
              <a:t>28.6.2022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xmlns="" id="{E5C124D6-5705-5876-703F-2916B2D64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14" y="1412768"/>
            <a:ext cx="7338446" cy="2820690"/>
          </a:xfrm>
          <a:prstGeom prst="rect">
            <a:avLst/>
          </a:prstGeom>
        </p:spPr>
      </p:pic>
      <p:sp>
        <p:nvSpPr>
          <p:cNvPr id="3" name="Espace réservé du titre 1"/>
          <p:cNvSpPr txBox="1"/>
          <p:nvPr/>
        </p:nvSpPr>
        <p:spPr bwMode="auto">
          <a:xfrm>
            <a:off x="462708" y="290137"/>
            <a:ext cx="868129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dirty="0">
                <a:latin typeface="Nexa Light"/>
              </a:rPr>
              <a:t>Studium </a:t>
            </a:r>
            <a:r>
              <a:rPr lang="cs-CZ" dirty="0" smtClean="0">
                <a:latin typeface="Nexa Light"/>
              </a:rPr>
              <a:t>rozpadlých </a:t>
            </a:r>
            <a:r>
              <a:rPr lang="en-US" dirty="0" smtClean="0">
                <a:latin typeface="Nexa Light"/>
              </a:rPr>
              <a:t>asteroid</a:t>
            </a:r>
            <a:r>
              <a:rPr lang="cs-CZ" dirty="0">
                <a:latin typeface="Nexa Light"/>
              </a:rPr>
              <a:t>ů</a:t>
            </a:r>
            <a:endParaRPr lang="en-US" dirty="0"/>
          </a:p>
        </p:txBody>
      </p:sp>
      <p:sp>
        <p:nvSpPr>
          <p:cNvPr id="5" name="Espace réservé du titre 1"/>
          <p:cNvSpPr txBox="1"/>
          <p:nvPr/>
        </p:nvSpPr>
        <p:spPr bwMode="auto">
          <a:xfrm>
            <a:off x="339672" y="974845"/>
            <a:ext cx="8223304" cy="1351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1800" dirty="0" smtClean="0">
                <a:latin typeface="Nexa Light"/>
                <a:ea typeface="+mj-lt"/>
                <a:cs typeface="+mj-lt"/>
              </a:rPr>
              <a:t>Počítáme dráhy asteroidů v minulosti (zpětné integrace jejich současných drah) a </a:t>
            </a:r>
            <a:r>
              <a:rPr lang="cs-CZ" sz="1800" dirty="0">
                <a:latin typeface="Nexa Light"/>
                <a:ea typeface="+mj-lt"/>
                <a:cs typeface="+mj-lt"/>
              </a:rPr>
              <a:t>hledáme </a:t>
            </a:r>
            <a:r>
              <a:rPr lang="cs-CZ" sz="1800" dirty="0" smtClean="0">
                <a:latin typeface="Nexa Light"/>
                <a:ea typeface="+mj-lt"/>
                <a:cs typeface="+mj-lt"/>
              </a:rPr>
              <a:t>jejich </a:t>
            </a:r>
            <a:r>
              <a:rPr lang="cs-CZ" sz="1800" dirty="0" smtClean="0">
                <a:solidFill>
                  <a:srgbClr val="FF0000"/>
                </a:solidFill>
                <a:latin typeface="Nexa Light"/>
                <a:ea typeface="+mj-lt"/>
                <a:cs typeface="+mj-lt"/>
              </a:rPr>
              <a:t>genetickou spřízněnost</a:t>
            </a:r>
            <a:r>
              <a:rPr lang="cs-CZ" sz="1800" dirty="0" smtClean="0">
                <a:latin typeface="Nexa Light"/>
                <a:ea typeface="+mj-lt"/>
                <a:cs typeface="+mj-lt"/>
              </a:rPr>
              <a:t>.  Zkoumáme </a:t>
            </a:r>
            <a:r>
              <a:rPr lang="cs-CZ" sz="1800" dirty="0" smtClean="0">
                <a:solidFill>
                  <a:srgbClr val="FF0000"/>
                </a:solidFill>
                <a:latin typeface="Nexa Light"/>
                <a:ea typeface="+mj-lt"/>
                <a:cs typeface="+mj-lt"/>
              </a:rPr>
              <a:t>mechanismy jejich vzniku</a:t>
            </a:r>
            <a:r>
              <a:rPr lang="cs-CZ" sz="1800" dirty="0" smtClean="0">
                <a:latin typeface="Nexa Light"/>
                <a:ea typeface="+mj-lt"/>
                <a:cs typeface="+mj-lt"/>
              </a:rPr>
              <a:t>, </a:t>
            </a:r>
            <a:r>
              <a:rPr lang="cs-CZ" sz="1800" dirty="0">
                <a:latin typeface="Nexa Light"/>
                <a:ea typeface="+mj-lt"/>
                <a:cs typeface="+mj-lt"/>
              </a:rPr>
              <a:t>např.</a:t>
            </a:r>
            <a:endParaRPr lang="en-US" sz="1800" dirty="0">
              <a:latin typeface="Nexa Light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cs-CZ" sz="1800" dirty="0">
                <a:latin typeface="Nexa Light"/>
                <a:ea typeface="+mj-lt"/>
                <a:cs typeface="+mj-lt"/>
              </a:rPr>
              <a:t>srážkou → vznik mnohačetné rodiny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cs-CZ" sz="1800" dirty="0">
                <a:latin typeface="Nexa Light"/>
                <a:ea typeface="+mj-lt"/>
                <a:cs typeface="+mj-lt"/>
              </a:rPr>
              <a:t>YORP efektem → </a:t>
            </a:r>
            <a:r>
              <a:rPr lang="cs-CZ" sz="1800" dirty="0" smtClean="0">
                <a:latin typeface="Nexa Light"/>
                <a:ea typeface="+mj-lt"/>
                <a:cs typeface="+mj-lt"/>
              </a:rPr>
              <a:t>vznik </a:t>
            </a:r>
            <a:r>
              <a:rPr lang="cs-CZ" sz="1800" dirty="0" err="1" smtClean="0">
                <a:latin typeface="Nexa Light"/>
                <a:ea typeface="+mj-lt"/>
                <a:cs typeface="+mj-lt"/>
              </a:rPr>
              <a:t>asteroidálního</a:t>
            </a:r>
            <a:r>
              <a:rPr lang="cs-CZ" sz="1800" dirty="0" smtClean="0">
                <a:latin typeface="Nexa Light"/>
                <a:ea typeface="+mj-lt"/>
                <a:cs typeface="+mj-lt"/>
              </a:rPr>
              <a:t> </a:t>
            </a:r>
            <a:r>
              <a:rPr lang="cs-CZ" sz="1800" dirty="0">
                <a:latin typeface="Nexa Light"/>
                <a:ea typeface="+mj-lt"/>
                <a:cs typeface="+mj-lt"/>
              </a:rPr>
              <a:t>páru (popř. </a:t>
            </a:r>
            <a:r>
              <a:rPr lang="cs-CZ" sz="1800" dirty="0" smtClean="0">
                <a:latin typeface="Nexa Light"/>
                <a:ea typeface="+mj-lt"/>
                <a:cs typeface="+mj-lt"/>
              </a:rPr>
              <a:t>klastru asteroidů)</a:t>
            </a:r>
            <a:endParaRPr lang="cs-CZ" sz="1800" dirty="0">
              <a:latin typeface="Nexa Light"/>
              <a:ea typeface="+mj-lt"/>
              <a:cs typeface="+mj-lt"/>
            </a:endParaRPr>
          </a:p>
          <a:p>
            <a:pPr lvl="1">
              <a:defRPr/>
            </a:pPr>
            <a:endParaRPr lang="cs-CZ" sz="600" dirty="0">
              <a:latin typeface="Nexa Light"/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FB4EF6-D39A-8BD2-580D-316350CAD0AB}"/>
              </a:ext>
            </a:extLst>
          </p:cNvPr>
          <p:cNvSpPr txBox="1"/>
          <p:nvPr/>
        </p:nvSpPr>
        <p:spPr>
          <a:xfrm>
            <a:off x="464950" y="4564250"/>
            <a:ext cx="79893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 smtClean="0">
                <a:latin typeface="Nexa Light"/>
              </a:rPr>
              <a:t>Objev a studium velmi mladého </a:t>
            </a:r>
            <a:r>
              <a:rPr lang="cs-CZ" dirty="0" err="1" smtClean="0">
                <a:latin typeface="Nexa Light"/>
              </a:rPr>
              <a:t>asteroidálního</a:t>
            </a:r>
            <a:r>
              <a:rPr lang="cs-CZ" dirty="0" smtClean="0">
                <a:latin typeface="Nexa Light"/>
              </a:rPr>
              <a:t> páru </a:t>
            </a:r>
            <a:r>
              <a:rPr lang="cs-CZ" b="1" dirty="0">
                <a:latin typeface="Nexa Light"/>
              </a:rPr>
              <a:t>2019 PR2 – 2019 QR6</a:t>
            </a:r>
          </a:p>
          <a:p>
            <a:pPr marL="285750" indent="-285750">
              <a:buFont typeface="Arial"/>
              <a:buChar char="•"/>
            </a:pPr>
            <a:r>
              <a:rPr lang="cs-CZ" dirty="0">
                <a:latin typeface="Nexa Light"/>
              </a:rPr>
              <a:t>Rozpad mateřského </a:t>
            </a:r>
            <a:r>
              <a:rPr lang="cs-CZ" dirty="0" err="1">
                <a:latin typeface="Nexa Light"/>
              </a:rPr>
              <a:t>blízkozemního</a:t>
            </a:r>
            <a:r>
              <a:rPr lang="cs-CZ" dirty="0">
                <a:latin typeface="Nexa Light"/>
              </a:rPr>
              <a:t> asteroidu </a:t>
            </a:r>
            <a:r>
              <a:rPr lang="cs-CZ" dirty="0" smtClean="0">
                <a:latin typeface="Nexa Light"/>
              </a:rPr>
              <a:t>před </a:t>
            </a:r>
            <a:r>
              <a:rPr lang="cs-CZ" dirty="0">
                <a:latin typeface="Nexa Light"/>
              </a:rPr>
              <a:t>přibližně 300 lety</a:t>
            </a:r>
          </a:p>
          <a:p>
            <a:pPr marL="285750" indent="-285750">
              <a:buFont typeface="Arial"/>
              <a:buChar char="•"/>
            </a:pPr>
            <a:r>
              <a:rPr lang="cs-CZ" dirty="0">
                <a:latin typeface="Nexa Light"/>
              </a:rPr>
              <a:t>Rozpad následován slabou kometární aktivitou alespoň </a:t>
            </a:r>
            <a:r>
              <a:rPr lang="cs-CZ" dirty="0" smtClean="0">
                <a:latin typeface="Nexa Light"/>
              </a:rPr>
              <a:t>jednoho členu tohoto páru </a:t>
            </a:r>
            <a:r>
              <a:rPr lang="cs-CZ" dirty="0">
                <a:latin typeface="Nexa Light"/>
                <a:ea typeface="+mj-lt"/>
                <a:cs typeface="+mj-lt"/>
              </a:rPr>
              <a:t>→ </a:t>
            </a:r>
            <a:r>
              <a:rPr lang="en-US" dirty="0" smtClean="0">
                <a:solidFill>
                  <a:srgbClr val="FF0000"/>
                </a:solidFill>
                <a:latin typeface="Nexa Light"/>
                <a:ea typeface="+mj-lt"/>
                <a:cs typeface="+mj-lt"/>
              </a:rPr>
              <a:t>p</a:t>
            </a:r>
            <a:r>
              <a:rPr lang="cs-CZ" dirty="0" err="1" smtClean="0">
                <a:solidFill>
                  <a:srgbClr val="FF0000"/>
                </a:solidFill>
                <a:latin typeface="Nexa Light"/>
                <a:ea typeface="+mj-lt"/>
                <a:cs typeface="+mj-lt"/>
              </a:rPr>
              <a:t>řítomnost</a:t>
            </a:r>
            <a:r>
              <a:rPr lang="cs-CZ" dirty="0" smtClean="0">
                <a:solidFill>
                  <a:srgbClr val="FF0000"/>
                </a:solidFill>
                <a:latin typeface="Nexa Light"/>
                <a:ea typeface="+mj-lt"/>
                <a:cs typeface="+mj-lt"/>
              </a:rPr>
              <a:t> </a:t>
            </a:r>
            <a:r>
              <a:rPr lang="cs-CZ" dirty="0" err="1" smtClean="0">
                <a:solidFill>
                  <a:srgbClr val="FF0000"/>
                </a:solidFill>
                <a:latin typeface="Nexa Light"/>
                <a:ea typeface="+mj-lt"/>
                <a:cs typeface="+mj-lt"/>
              </a:rPr>
              <a:t>těka</a:t>
            </a:r>
            <a:r>
              <a:rPr lang="en-US" dirty="0" smtClean="0">
                <a:solidFill>
                  <a:srgbClr val="FF0000"/>
                </a:solidFill>
                <a:latin typeface="Nexa Light"/>
                <a:ea typeface="+mj-lt"/>
                <a:cs typeface="+mj-lt"/>
              </a:rPr>
              <a:t>v</a:t>
            </a:r>
            <a:r>
              <a:rPr lang="cs-CZ" dirty="0" err="1" smtClean="0">
                <a:solidFill>
                  <a:srgbClr val="FF0000"/>
                </a:solidFill>
                <a:latin typeface="Nexa Light"/>
                <a:ea typeface="+mj-lt"/>
                <a:cs typeface="+mj-lt"/>
              </a:rPr>
              <a:t>ých</a:t>
            </a:r>
            <a:r>
              <a:rPr lang="cs-CZ" dirty="0" smtClean="0">
                <a:solidFill>
                  <a:srgbClr val="FF0000"/>
                </a:solidFill>
                <a:latin typeface="Nexa Light"/>
                <a:ea typeface="+mj-lt"/>
                <a:cs typeface="+mj-lt"/>
              </a:rPr>
              <a:t> látek</a:t>
            </a:r>
            <a:r>
              <a:rPr lang="cs-CZ" dirty="0" smtClean="0">
                <a:latin typeface="Nexa Light"/>
                <a:ea typeface="+mj-lt"/>
                <a:cs typeface="+mj-lt"/>
              </a:rPr>
              <a:t> (</a:t>
            </a:r>
            <a:r>
              <a:rPr lang="en-US" dirty="0" err="1" smtClean="0">
                <a:latin typeface="Nexa Light"/>
                <a:ea typeface="+mj-lt"/>
                <a:cs typeface="+mj-lt"/>
              </a:rPr>
              <a:t>voda</a:t>
            </a:r>
            <a:r>
              <a:rPr lang="en-US" dirty="0" smtClean="0">
                <a:latin typeface="Nexa Light"/>
                <a:ea typeface="+mj-lt"/>
                <a:cs typeface="+mj-lt"/>
              </a:rPr>
              <a:t> a/</a:t>
            </a:r>
            <a:r>
              <a:rPr lang="en-US" dirty="0" err="1" smtClean="0">
                <a:latin typeface="Nexa Light"/>
                <a:ea typeface="+mj-lt"/>
                <a:cs typeface="+mj-lt"/>
              </a:rPr>
              <a:t>nebo</a:t>
            </a:r>
            <a:r>
              <a:rPr lang="en-US" dirty="0" smtClean="0">
                <a:latin typeface="Nexa Light"/>
                <a:ea typeface="+mj-lt"/>
                <a:cs typeface="+mj-lt"/>
              </a:rPr>
              <a:t> CO)</a:t>
            </a:r>
            <a:endParaRPr lang="cs-CZ" dirty="0">
              <a:latin typeface="Nex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7005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upload.wikimedia.org/wikipedia/commons/b/bd/Bennuarriv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97" y="3192368"/>
            <a:ext cx="3024336" cy="274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en/d/d1/Hayabausa_Image_of_the_asteroid_Itoka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97" y="792530"/>
            <a:ext cx="3981499" cy="23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e/e5/Eros_-_PIA02923_%28color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4" y="796344"/>
            <a:ext cx="4666490" cy="51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titre 1"/>
          <p:cNvSpPr txBox="1"/>
          <p:nvPr/>
        </p:nvSpPr>
        <p:spPr bwMode="auto">
          <a:xfrm>
            <a:off x="462708" y="173900"/>
            <a:ext cx="868129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>
                <a:latin typeface="Nexa Light"/>
              </a:rPr>
              <a:t>Asteroidy neboli planetky</a:t>
            </a:r>
            <a:endParaRPr/>
          </a:p>
        </p:txBody>
      </p:sp>
      <p:sp>
        <p:nvSpPr>
          <p:cNvPr id="2" name="TextovéPole 1"/>
          <p:cNvSpPr txBox="1"/>
          <p:nvPr/>
        </p:nvSpPr>
        <p:spPr>
          <a:xfrm>
            <a:off x="136864" y="79634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Nexa Light"/>
              </a:rPr>
              <a:t>433 </a:t>
            </a:r>
            <a:r>
              <a:rPr lang="en-US" dirty="0">
                <a:solidFill>
                  <a:schemeClr val="bg1"/>
                </a:solidFill>
                <a:latin typeface="Nexa Light"/>
              </a:rPr>
              <a:t>Eros (</a:t>
            </a:r>
            <a:r>
              <a:rPr lang="en-US" i="1" dirty="0">
                <a:solidFill>
                  <a:schemeClr val="bg1"/>
                </a:solidFill>
                <a:latin typeface="Nexa Light"/>
              </a:rPr>
              <a:t>NEAR</a:t>
            </a:r>
            <a:r>
              <a:rPr lang="en-US" dirty="0">
                <a:solidFill>
                  <a:schemeClr val="bg1"/>
                </a:solidFill>
                <a:latin typeface="Nexa Light"/>
              </a:rPr>
              <a:t>)</a:t>
            </a:r>
            <a:endParaRPr lang="cs-CZ" dirty="0">
              <a:solidFill>
                <a:schemeClr val="bg1"/>
              </a:solidFill>
              <a:latin typeface="Nexa Light"/>
            </a:endParaRPr>
          </a:p>
        </p:txBody>
      </p:sp>
      <p:sp>
        <p:nvSpPr>
          <p:cNvPr id="7" name="TextovéPole 6"/>
          <p:cNvSpPr txBox="1"/>
          <p:nvPr/>
        </p:nvSpPr>
        <p:spPr bwMode="auto">
          <a:xfrm>
            <a:off x="4830788" y="79253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Nexa Light"/>
              </a:rPr>
              <a:t>25143 </a:t>
            </a:r>
            <a:r>
              <a:rPr lang="cs-CZ" dirty="0" err="1">
                <a:solidFill>
                  <a:schemeClr val="bg1"/>
                </a:solidFill>
                <a:latin typeface="Nexa Light"/>
              </a:rPr>
              <a:t>Itokawa</a:t>
            </a:r>
            <a:r>
              <a:rPr lang="en-US" dirty="0">
                <a:solidFill>
                  <a:schemeClr val="bg1"/>
                </a:solidFill>
                <a:latin typeface="Nexa Light"/>
              </a:rPr>
              <a:t> (</a:t>
            </a:r>
            <a:r>
              <a:rPr lang="cs-CZ" i="1" dirty="0" err="1">
                <a:solidFill>
                  <a:schemeClr val="bg1"/>
                </a:solidFill>
                <a:latin typeface="Nexa Light"/>
              </a:rPr>
              <a:t>Hayabusa</a:t>
            </a:r>
            <a:r>
              <a:rPr lang="en-US" dirty="0">
                <a:solidFill>
                  <a:schemeClr val="bg1"/>
                </a:solidFill>
                <a:latin typeface="Nexa Light"/>
              </a:rPr>
              <a:t>)</a:t>
            </a:r>
            <a:endParaRPr lang="cs-CZ" dirty="0">
              <a:solidFill>
                <a:schemeClr val="bg1"/>
              </a:solidFill>
              <a:latin typeface="Nexa Light"/>
            </a:endParaRPr>
          </a:p>
        </p:txBody>
      </p:sp>
      <p:sp>
        <p:nvSpPr>
          <p:cNvPr id="8" name="TextovéPole 7"/>
          <p:cNvSpPr txBox="1"/>
          <p:nvPr/>
        </p:nvSpPr>
        <p:spPr bwMode="auto">
          <a:xfrm>
            <a:off x="4739609" y="5582076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Nexa Light"/>
              </a:rPr>
              <a:t>101955 </a:t>
            </a:r>
            <a:r>
              <a:rPr lang="cs-CZ" dirty="0" err="1">
                <a:solidFill>
                  <a:schemeClr val="bg1"/>
                </a:solidFill>
                <a:latin typeface="Nexa Light"/>
              </a:rPr>
              <a:t>Bennu</a:t>
            </a:r>
            <a:r>
              <a:rPr lang="cs-CZ" dirty="0">
                <a:solidFill>
                  <a:schemeClr val="bg1"/>
                </a:solidFill>
                <a:latin typeface="Nexa Light"/>
              </a:rPr>
              <a:t> (</a:t>
            </a:r>
            <a:r>
              <a:rPr lang="cs-CZ" i="1" dirty="0">
                <a:solidFill>
                  <a:schemeClr val="bg1"/>
                </a:solidFill>
                <a:latin typeface="Nexa Light"/>
              </a:rPr>
              <a:t>OSIRIS-</a:t>
            </a:r>
            <a:r>
              <a:rPr lang="cs-CZ" i="1" dirty="0" err="1">
                <a:solidFill>
                  <a:schemeClr val="bg1"/>
                </a:solidFill>
                <a:latin typeface="Nexa Light"/>
              </a:rPr>
              <a:t>Rex</a:t>
            </a:r>
            <a:r>
              <a:rPr lang="cs-CZ" dirty="0">
                <a:solidFill>
                  <a:schemeClr val="bg1"/>
                </a:solidFill>
                <a:latin typeface="Nexa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628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2" descr="An illustration showing the circular orbits of 2,200 potentially hazardous objects around the Sun. Mercury, Venus, Earth, Mars, and Didymos are highlighted.">
            <a:extLst>
              <a:ext uri="{FF2B5EF4-FFF2-40B4-BE49-F238E27FC236}">
                <a16:creationId xmlns:a16="http://schemas.microsoft.com/office/drawing/2014/main" xmlns="" id="{8EC5DED0-8277-8B4C-A05D-4F6BB62C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03" y="836711"/>
            <a:ext cx="8596993" cy="48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stenec 6"/>
          <p:cNvSpPr/>
          <p:nvPr/>
        </p:nvSpPr>
        <p:spPr>
          <a:xfrm>
            <a:off x="1547662" y="234377"/>
            <a:ext cx="6048674" cy="6048674"/>
          </a:xfrm>
          <a:prstGeom prst="donut">
            <a:avLst>
              <a:gd name="adj" fmla="val 22915"/>
            </a:avLst>
          </a:prstGeom>
          <a:solidFill>
            <a:srgbClr val="ED7D31">
              <a:alpha val="30196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187624" y="44624"/>
            <a:ext cx="684076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Espace réservé du titre 1"/>
          <p:cNvSpPr txBox="1"/>
          <p:nvPr/>
        </p:nvSpPr>
        <p:spPr bwMode="auto">
          <a:xfrm>
            <a:off x="462708" y="173900"/>
            <a:ext cx="868129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>
                <a:latin typeface="Nexa Light"/>
              </a:rPr>
              <a:t>Asteroidy ve Sluneční soustavě</a:t>
            </a:r>
            <a:endParaRPr/>
          </a:p>
        </p:txBody>
      </p:sp>
      <p:sp>
        <p:nvSpPr>
          <p:cNvPr id="9" name="Obdélník 8"/>
          <p:cNvSpPr/>
          <p:nvPr/>
        </p:nvSpPr>
        <p:spPr bwMode="auto">
          <a:xfrm>
            <a:off x="0" y="5686051"/>
            <a:ext cx="6156176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space réservé du titre 1"/>
          <p:cNvSpPr txBox="1"/>
          <p:nvPr/>
        </p:nvSpPr>
        <p:spPr bwMode="auto">
          <a:xfrm>
            <a:off x="3923928" y="1066787"/>
            <a:ext cx="2504365" cy="382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2000">
                <a:solidFill>
                  <a:schemeClr val="accent2"/>
                </a:solidFill>
                <a:latin typeface="Nexa Light"/>
              </a:rPr>
              <a:t>Hlavní pás asteroidů</a:t>
            </a:r>
          </a:p>
        </p:txBody>
      </p:sp>
      <p:sp>
        <p:nvSpPr>
          <p:cNvPr id="11" name="Espace réservé du titre 1"/>
          <p:cNvSpPr txBox="1"/>
          <p:nvPr/>
        </p:nvSpPr>
        <p:spPr bwMode="auto">
          <a:xfrm>
            <a:off x="3078088" y="3789040"/>
            <a:ext cx="2736304" cy="382392"/>
          </a:xfrm>
          <a:prstGeom prst="rect">
            <a:avLst/>
          </a:prstGeom>
          <a:solidFill>
            <a:srgbClr val="2E75B6">
              <a:alpha val="4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2000" err="1">
                <a:solidFill>
                  <a:schemeClr val="accent1">
                    <a:lumMod val="40000"/>
                    <a:lumOff val="60000"/>
                  </a:schemeClr>
                </a:solidFill>
                <a:latin typeface="Nexa Light"/>
              </a:rPr>
              <a:t>Blízkozemní</a:t>
            </a:r>
            <a:r>
              <a:rPr lang="cs-CZ" sz="2000">
                <a:solidFill>
                  <a:schemeClr val="accent1">
                    <a:lumMod val="40000"/>
                    <a:lumOff val="60000"/>
                  </a:schemeClr>
                </a:solidFill>
                <a:latin typeface="Nexa Light"/>
              </a:rPr>
              <a:t> asteroidy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/>
          <p:cNvSpPr txBox="1"/>
          <p:nvPr/>
        </p:nvSpPr>
        <p:spPr bwMode="auto">
          <a:xfrm>
            <a:off x="462708" y="173900"/>
            <a:ext cx="868129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dirty="0">
                <a:latin typeface="Nexa Light"/>
              </a:rPr>
              <a:t>Riziko </a:t>
            </a:r>
            <a:r>
              <a:rPr lang="cs-CZ" dirty="0" err="1" smtClean="0">
                <a:latin typeface="Nexa Light"/>
              </a:rPr>
              <a:t>sráž</a:t>
            </a:r>
            <a:r>
              <a:rPr lang="en-US" dirty="0" err="1" smtClean="0">
                <a:latin typeface="Nexa Light"/>
              </a:rPr>
              <a:t>ky</a:t>
            </a:r>
            <a:r>
              <a:rPr lang="cs-CZ" dirty="0" smtClean="0">
                <a:latin typeface="Nexa Light"/>
              </a:rPr>
              <a:t> </a:t>
            </a:r>
            <a:r>
              <a:rPr lang="cs-CZ" dirty="0">
                <a:latin typeface="Nexa Light"/>
              </a:rPr>
              <a:t>asteroidů se Zemí</a:t>
            </a:r>
            <a:endParaRPr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3305070"/>
            <a:ext cx="4212066" cy="2558830"/>
          </a:xfrm>
          <a:prstGeom prst="rect">
            <a:avLst/>
          </a:prstGeom>
        </p:spPr>
      </p:pic>
      <p:grpSp>
        <p:nvGrpSpPr>
          <p:cNvPr id="21" name="Group 34">
            <a:extLst>
              <a:ext uri="{FF2B5EF4-FFF2-40B4-BE49-F238E27FC236}">
                <a16:creationId xmlns:a16="http://schemas.microsoft.com/office/drawing/2014/main" xmlns="" id="{D8A40435-A2D5-B444-8B75-9655A3D130BB}"/>
              </a:ext>
            </a:extLst>
          </p:cNvPr>
          <p:cNvGrpSpPr/>
          <p:nvPr/>
        </p:nvGrpSpPr>
        <p:grpSpPr>
          <a:xfrm>
            <a:off x="4964751" y="1636534"/>
            <a:ext cx="4056826" cy="4235100"/>
            <a:chOff x="6096000" y="419100"/>
            <a:chExt cx="5486400" cy="5562600"/>
          </a:xfrm>
        </p:grpSpPr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xmlns="" id="{274FA356-AA39-0D4B-AD3B-4925F2F15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419100"/>
              <a:ext cx="5486400" cy="5562600"/>
            </a:xfrm>
            <a:prstGeom prst="rect">
              <a:avLst/>
            </a:prstGeom>
          </p:spPr>
        </p:pic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xmlns="" id="{74493A5A-C152-B745-9C0E-9961268D1561}"/>
                </a:ext>
              </a:extLst>
            </p:cNvPr>
            <p:cNvSpPr txBox="1"/>
            <p:nvPr/>
          </p:nvSpPr>
          <p:spPr>
            <a:xfrm>
              <a:off x="6416777" y="5026907"/>
              <a:ext cx="286790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Kring (2017) </a:t>
              </a: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Guidebook to the Geology of Barringer Meteorite Crater, Arizona (a.k.a. Meteor Crater)</a:t>
              </a:r>
              <a:r>
                <a:rPr kumimoji="0" lang="en-US" sz="1000" b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2nd edition, Lunar and Planetary Institute, Houston, TX, LPI Contribution No. 2040. </a:t>
              </a: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xmlns="" id="{EDC16032-3831-5743-8AE8-B93C14F61CAE}"/>
                </a:ext>
              </a:extLst>
            </p:cNvPr>
            <p:cNvSpPr txBox="1"/>
            <p:nvPr/>
          </p:nvSpPr>
          <p:spPr>
            <a:xfrm>
              <a:off x="7850731" y="2164026"/>
              <a:ext cx="910827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10 km</a:t>
              </a:r>
            </a:p>
          </p:txBody>
        </p: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xmlns="" id="{64586161-22FE-4B46-9907-13B615015429}"/>
                </a:ext>
              </a:extLst>
            </p:cNvPr>
            <p:cNvSpPr txBox="1"/>
            <p:nvPr/>
          </p:nvSpPr>
          <p:spPr>
            <a:xfrm>
              <a:off x="9306807" y="2164026"/>
              <a:ext cx="910827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24 km</a:t>
              </a:r>
            </a:p>
          </p:txBody>
        </p:sp>
        <p:sp>
          <p:nvSpPr>
            <p:cNvPr id="26" name="TextBox 13">
              <a:extLst>
                <a:ext uri="{FF2B5EF4-FFF2-40B4-BE49-F238E27FC236}">
                  <a16:creationId xmlns:a16="http://schemas.microsoft.com/office/drawing/2014/main" xmlns="" id="{631810F6-913F-6E4A-B5D5-7804380A99DA}"/>
                </a:ext>
              </a:extLst>
            </p:cNvPr>
            <p:cNvSpPr txBox="1"/>
            <p:nvPr/>
          </p:nvSpPr>
          <p:spPr>
            <a:xfrm>
              <a:off x="10527426" y="2164026"/>
              <a:ext cx="910827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40 km</a:t>
              </a:r>
            </a:p>
          </p:txBody>
        </p: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xmlns="" id="{304D8E20-A841-334E-8A5E-C5A0C5A6ABE3}"/>
                </a:ext>
              </a:extLst>
            </p:cNvPr>
            <p:cNvSpPr txBox="1"/>
            <p:nvPr/>
          </p:nvSpPr>
          <p:spPr>
            <a:xfrm>
              <a:off x="7591887" y="2656462"/>
              <a:ext cx="639919" cy="24622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</a:rPr>
                <a:t>Fireball </a:t>
              </a:r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xmlns="" id="{7E13111F-4934-0B4A-8875-CF82FBC9645E}"/>
                </a:ext>
              </a:extLst>
            </p:cNvPr>
            <p:cNvSpPr txBox="1"/>
            <p:nvPr/>
          </p:nvSpPr>
          <p:spPr>
            <a:xfrm>
              <a:off x="8385895" y="2648103"/>
              <a:ext cx="1212191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</a:rPr>
                <a:t>Large animals 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killed or wounded 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xmlns="" id="{89308840-8647-F04A-A01D-1F7185CE5020}"/>
                </a:ext>
              </a:extLst>
            </p:cNvPr>
            <p:cNvSpPr txBox="1"/>
            <p:nvPr/>
          </p:nvSpPr>
          <p:spPr>
            <a:xfrm>
              <a:off x="9784442" y="2648103"/>
              <a:ext cx="1101584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</a:rPr>
                <a:t>Hurricane-force 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winds</a:t>
              </a:r>
            </a:p>
          </p:txBody>
        </p:sp>
        <p:cxnSp>
          <p:nvCxnSpPr>
            <p:cNvPr id="30" name="Straight Connector 18">
              <a:extLst>
                <a:ext uri="{FF2B5EF4-FFF2-40B4-BE49-F238E27FC236}">
                  <a16:creationId xmlns:a16="http://schemas.microsoft.com/office/drawing/2014/main" xmlns="" id="{46239BFC-1029-0B4C-A58D-718AED254C27}"/>
                </a:ext>
              </a:extLst>
            </p:cNvPr>
            <p:cNvCxnSpPr>
              <a:cxnSpLocks/>
            </p:cNvCxnSpPr>
            <p:nvPr/>
          </p:nvCxnSpPr>
          <p:spPr>
            <a:xfrm>
              <a:off x="7547003" y="2656462"/>
              <a:ext cx="344629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19">
              <a:extLst>
                <a:ext uri="{FF2B5EF4-FFF2-40B4-BE49-F238E27FC236}">
                  <a16:creationId xmlns:a16="http://schemas.microsoft.com/office/drawing/2014/main" xmlns="" id="{AA21C560-90D9-824E-A842-DCC625EA6082}"/>
                </a:ext>
              </a:extLst>
            </p:cNvPr>
            <p:cNvSpPr txBox="1"/>
            <p:nvPr/>
          </p:nvSpPr>
          <p:spPr>
            <a:xfrm>
              <a:off x="6900766" y="1468867"/>
              <a:ext cx="1132041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Meteor Crater</a:t>
              </a:r>
            </a:p>
          </p:txBody>
        </p:sp>
        <p:cxnSp>
          <p:nvCxnSpPr>
            <p:cNvPr id="32" name="Straight Connector 20">
              <a:extLst>
                <a:ext uri="{FF2B5EF4-FFF2-40B4-BE49-F238E27FC236}">
                  <a16:creationId xmlns:a16="http://schemas.microsoft.com/office/drawing/2014/main" xmlns="" id="{A5E5F2A0-14CB-7547-9E11-724782C2D648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>
              <a:off x="7466787" y="1745866"/>
              <a:ext cx="0" cy="81827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4">
              <a:extLst>
                <a:ext uri="{FF2B5EF4-FFF2-40B4-BE49-F238E27FC236}">
                  <a16:creationId xmlns:a16="http://schemas.microsoft.com/office/drawing/2014/main" xmlns="" id="{11DA7E59-C2C6-EF48-9532-28658F699FBF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8270879" y="2564136"/>
              <a:ext cx="35266" cy="9869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0">
              <a:extLst>
                <a:ext uri="{FF2B5EF4-FFF2-40B4-BE49-F238E27FC236}">
                  <a16:creationId xmlns:a16="http://schemas.microsoft.com/office/drawing/2014/main" xmlns="" id="{6C892BC2-C20C-3543-955E-859F0EDE4C18}"/>
                </a:ext>
              </a:extLst>
            </p:cNvPr>
            <p:cNvCxnSpPr>
              <a:cxnSpLocks/>
            </p:cNvCxnSpPr>
            <p:nvPr/>
          </p:nvCxnSpPr>
          <p:spPr>
            <a:xfrm>
              <a:off x="9754386" y="2564136"/>
              <a:ext cx="0" cy="9869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1">
              <a:extLst>
                <a:ext uri="{FF2B5EF4-FFF2-40B4-BE49-F238E27FC236}">
                  <a16:creationId xmlns:a16="http://schemas.microsoft.com/office/drawing/2014/main" xmlns="" id="{0A88787B-1AA3-8040-A396-F679EEA703CD}"/>
                </a:ext>
              </a:extLst>
            </p:cNvPr>
            <p:cNvCxnSpPr>
              <a:cxnSpLocks/>
            </p:cNvCxnSpPr>
            <p:nvPr/>
          </p:nvCxnSpPr>
          <p:spPr>
            <a:xfrm>
              <a:off x="10993293" y="2564136"/>
              <a:ext cx="0" cy="9869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Espace réservé du titre 1"/>
          <p:cNvSpPr txBox="1"/>
          <p:nvPr/>
        </p:nvSpPr>
        <p:spPr bwMode="auto">
          <a:xfrm>
            <a:off x="339443" y="886368"/>
            <a:ext cx="4591053" cy="2404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2000" err="1">
                <a:solidFill>
                  <a:srgbClr val="0070C0"/>
                </a:solidFill>
                <a:latin typeface="Nexa Light"/>
              </a:rPr>
              <a:t>Barringerův</a:t>
            </a:r>
            <a:r>
              <a:rPr lang="cs-CZ" sz="2000">
                <a:solidFill>
                  <a:srgbClr val="0070C0"/>
                </a:solidFill>
                <a:latin typeface="Nexa Light"/>
              </a:rPr>
              <a:t> („Meteor“) kráter v Arizoně</a:t>
            </a:r>
          </a:p>
          <a:p>
            <a:pPr>
              <a:defRPr/>
            </a:pPr>
            <a:endParaRPr lang="cs-CZ" sz="2000">
              <a:solidFill>
                <a:srgbClr val="0070C0"/>
              </a:solidFill>
              <a:latin typeface="Nexa Light"/>
            </a:endParaRPr>
          </a:p>
          <a:p>
            <a:pPr>
              <a:defRPr/>
            </a:pPr>
            <a:r>
              <a:rPr lang="cs-CZ" sz="2000">
                <a:latin typeface="Nexa Light"/>
              </a:rPr>
              <a:t>Vznikl před cca 50 tisíci lety dopadem 50metrového kovového asteroidu.</a:t>
            </a:r>
          </a:p>
          <a:p>
            <a:pPr>
              <a:defRPr/>
            </a:pPr>
            <a:endParaRPr lang="cs-CZ" sz="2000">
              <a:latin typeface="Nexa Light"/>
            </a:endParaRPr>
          </a:p>
          <a:p>
            <a:pPr>
              <a:defRPr/>
            </a:pPr>
            <a:r>
              <a:rPr lang="cs-CZ" sz="2000">
                <a:latin typeface="Nexa Light"/>
              </a:rPr>
              <a:t>Kráter 1,2 km v průměru, devastace do vzdálenosti desítek kilometrů.</a:t>
            </a:r>
          </a:p>
        </p:txBody>
      </p:sp>
    </p:spTree>
    <p:extLst>
      <p:ext uri="{BB962C8B-B14F-4D97-AF65-F5344CB8AC3E}">
        <p14:creationId xmlns:p14="http://schemas.microsoft.com/office/powerpoint/2010/main" val="262233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/>
          <p:cNvSpPr txBox="1"/>
          <p:nvPr/>
        </p:nvSpPr>
        <p:spPr bwMode="auto">
          <a:xfrm>
            <a:off x="462708" y="173900"/>
            <a:ext cx="868129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>
                <a:latin typeface="Nexa Light"/>
              </a:rPr>
              <a:t>Frekvence srážek asteroidů se Zemí</a:t>
            </a:r>
            <a:endParaRPr/>
          </a:p>
        </p:txBody>
      </p:sp>
      <p:graphicFrame>
        <p:nvGraphicFramePr>
          <p:cNvPr id="4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390619"/>
              </p:ext>
            </p:extLst>
          </p:nvPr>
        </p:nvGraphicFramePr>
        <p:xfrm>
          <a:off x="7218" y="1052736"/>
          <a:ext cx="6984775" cy="4176060"/>
        </p:xfrm>
        <a:graphic>
          <a:graphicData uri="http://schemas.openxmlformats.org/drawingml/2006/table">
            <a:tbl>
              <a:tblPr/>
              <a:tblGrid>
                <a:gridCol w="1595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41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56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6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Rozměr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Typ události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Průměrný interval mezi srážkami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 m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krásný bolid </a:t>
                      </a: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Wingdings" panose="05000000000000000000" pitchFamily="2" charset="2"/>
                        </a:rPr>
                        <a:t></a:t>
                      </a:r>
                      <a:endParaRPr kumimoji="0" lang="cs-CZ" altLang="cs-CZ" sz="2000" b="0" i="0" u="none" strike="noStrike" cap="none" spc="30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 měsíc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25 m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rázová vlna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100 let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50 m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velkoměsto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spc="3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kumimoji="0" lang="cs-CZ" altLang="cs-CZ" sz="2000" b="0" i="0" u="none" strike="noStrike" cap="none" spc="3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000 </a:t>
                      </a:r>
                      <a:r>
                        <a:rPr kumimoji="0" lang="cs-CZ" altLang="cs-CZ" sz="2000" b="0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let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6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140 m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stát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20 000 let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6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300 m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kontinent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100 000 let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6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600 m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subglobální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200 000 let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6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 km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globální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500 000 let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6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10 km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masové vymírání druhů</a:t>
                      </a:r>
                      <a:endParaRPr kumimoji="0" lang="cs-CZ" altLang="cs-CZ" sz="2000" b="0" i="0" u="none" strike="noStrike" cap="none" spc="300" normalizeH="0" baseline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0" i="0" u="none" strike="noStrike" cap="none" spc="30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100 mil. let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000" b="0" i="0" u="none" strike="noStrike" cap="none" spc="300" normalizeH="0" baseline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Espace réservé du titre 1"/>
          <p:cNvSpPr txBox="1"/>
          <p:nvPr/>
        </p:nvSpPr>
        <p:spPr bwMode="auto">
          <a:xfrm>
            <a:off x="7199287" y="1588158"/>
            <a:ext cx="2232248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1800" dirty="0" err="1" smtClean="0">
                <a:latin typeface="Nexa Light"/>
              </a:rPr>
              <a:t>Če</a:t>
            </a:r>
            <a:r>
              <a:rPr lang="en-US" sz="1800" dirty="0" err="1" smtClean="0">
                <a:latin typeface="Nexa Light"/>
              </a:rPr>
              <a:t>lj</a:t>
            </a:r>
            <a:r>
              <a:rPr lang="cs-CZ" sz="1800" dirty="0" err="1" smtClean="0">
                <a:latin typeface="Nexa Light"/>
              </a:rPr>
              <a:t>abinsk</a:t>
            </a:r>
            <a:r>
              <a:rPr lang="cs-CZ" sz="1800" dirty="0" smtClean="0">
                <a:latin typeface="Nexa Light"/>
              </a:rPr>
              <a:t> </a:t>
            </a:r>
            <a:r>
              <a:rPr lang="cs-CZ" sz="1800" dirty="0">
                <a:latin typeface="Nexa Light"/>
              </a:rPr>
              <a:t>(2013)</a:t>
            </a:r>
          </a:p>
        </p:txBody>
      </p:sp>
      <p:pic>
        <p:nvPicPr>
          <p:cNvPr id="1026" name="Picture 2" descr="https://www.researchgate.net/profile/Jekan-Thangavelautham-2/publication/322797770/figure/fig1/AS:588509274472454@1517322953956/The-entry-of-the-Chelyabinsk-meteor-observed-from-the-ground-just-before-its-airburst_W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20688"/>
            <a:ext cx="1656184" cy="9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titre 1"/>
          <p:cNvSpPr txBox="1"/>
          <p:nvPr/>
        </p:nvSpPr>
        <p:spPr bwMode="auto">
          <a:xfrm>
            <a:off x="7199287" y="3312341"/>
            <a:ext cx="2232248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1800" dirty="0" err="1" smtClean="0">
                <a:latin typeface="Nexa Light"/>
              </a:rPr>
              <a:t>Tunguska</a:t>
            </a:r>
            <a:r>
              <a:rPr lang="cs-CZ" sz="1800" dirty="0" smtClean="0">
                <a:latin typeface="Nexa Light"/>
              </a:rPr>
              <a:t> </a:t>
            </a:r>
            <a:r>
              <a:rPr lang="cs-CZ" sz="1800" dirty="0">
                <a:latin typeface="Nexa Light"/>
              </a:rPr>
              <a:t>(1908)</a:t>
            </a:r>
          </a:p>
        </p:txBody>
      </p:sp>
      <p:pic>
        <p:nvPicPr>
          <p:cNvPr id="1028" name="Picture 4" descr="Mystery solved: meteorite caused Tunguska devast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04864"/>
            <a:ext cx="1672926" cy="110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titre 1"/>
          <p:cNvSpPr txBox="1"/>
          <p:nvPr/>
        </p:nvSpPr>
        <p:spPr bwMode="auto">
          <a:xfrm>
            <a:off x="6925589" y="5301207"/>
            <a:ext cx="2421557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1800" err="1">
                <a:latin typeface="Nexa Light"/>
              </a:rPr>
              <a:t>Chicxulub</a:t>
            </a:r>
            <a:r>
              <a:rPr lang="cs-CZ" sz="1800">
                <a:latin typeface="Nexa Light"/>
              </a:rPr>
              <a:t/>
            </a:r>
            <a:br>
              <a:rPr lang="cs-CZ" sz="1800">
                <a:latin typeface="Nexa Light"/>
              </a:rPr>
            </a:br>
            <a:r>
              <a:rPr lang="cs-CZ" sz="1800">
                <a:latin typeface="Nexa Light"/>
              </a:rPr>
              <a:t> (druhohory/</a:t>
            </a:r>
          </a:p>
          <a:p>
            <a:pPr algn="ctr">
              <a:defRPr/>
            </a:pPr>
            <a:r>
              <a:rPr lang="cs-CZ" sz="1800">
                <a:latin typeface="Nexa Light"/>
              </a:rPr>
              <a:t>třetihory)</a:t>
            </a:r>
          </a:p>
        </p:txBody>
      </p:sp>
      <p:sp>
        <p:nvSpPr>
          <p:cNvPr id="6" name="AutoShape 6" descr="Planetka před 66 miliony lety vyhubila většinu pozemského života. Zasela  však sinice - Novinky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8" descr="Planetka před 66 miliony lety vyhubila většinu pozemského života. Zasela  však sinice - Novinky.c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10" descr="Ilustrace Chicxulubského kráteru po devastující srážce Země s asteroid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167" y="3861048"/>
            <a:ext cx="161240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se šipkou 11"/>
          <p:cNvCxnSpPr>
            <a:stCxn id="5" idx="1"/>
          </p:cNvCxnSpPr>
          <p:nvPr/>
        </p:nvCxnSpPr>
        <p:spPr>
          <a:xfrm flipH="1">
            <a:off x="6444208" y="1804182"/>
            <a:ext cx="755079" cy="544698"/>
          </a:xfrm>
          <a:prstGeom prst="straightConnector1">
            <a:avLst/>
          </a:prstGeom>
          <a:ln w="254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>
            <a:stCxn id="7" idx="1"/>
          </p:cNvCxnSpPr>
          <p:nvPr/>
        </p:nvCxnSpPr>
        <p:spPr bwMode="auto">
          <a:xfrm flipH="1" flipV="1">
            <a:off x="6444209" y="2749562"/>
            <a:ext cx="755078" cy="778803"/>
          </a:xfrm>
          <a:prstGeom prst="straightConnector1">
            <a:avLst/>
          </a:prstGeom>
          <a:ln w="254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 bwMode="auto">
          <a:xfrm flipH="1" flipV="1">
            <a:off x="6596609" y="4745465"/>
            <a:ext cx="755078" cy="555742"/>
          </a:xfrm>
          <a:prstGeom prst="straightConnector1">
            <a:avLst/>
          </a:prstGeom>
          <a:ln w="254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/>
          <p:cNvSpPr txBox="1"/>
          <p:nvPr/>
        </p:nvSpPr>
        <p:spPr bwMode="auto">
          <a:xfrm>
            <a:off x="462708" y="173900"/>
            <a:ext cx="868129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>
                <a:latin typeface="Nexa Light"/>
              </a:rPr>
              <a:t>Skupina fyziky asteroidů, </a:t>
            </a:r>
            <a:r>
              <a:rPr lang="cs-CZ" err="1">
                <a:latin typeface="Nexa Light"/>
              </a:rPr>
              <a:t>AsÚ</a:t>
            </a:r>
            <a:r>
              <a:rPr lang="cs-CZ">
                <a:latin typeface="Nexa Light"/>
              </a:rPr>
              <a:t> AVČR</a:t>
            </a:r>
            <a:endParaRPr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47808"/>
            <a:ext cx="2921794" cy="2337435"/>
          </a:xfrm>
          <a:prstGeom prst="rect">
            <a:avLst/>
          </a:prstGeom>
        </p:spPr>
      </p:pic>
      <p:sp>
        <p:nvSpPr>
          <p:cNvPr id="5" name="Espace réservé du titre 1"/>
          <p:cNvSpPr txBox="1"/>
          <p:nvPr/>
        </p:nvSpPr>
        <p:spPr bwMode="auto">
          <a:xfrm>
            <a:off x="610891" y="936099"/>
            <a:ext cx="8681292" cy="2404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2000" dirty="0">
                <a:latin typeface="Nexa Light"/>
              </a:rPr>
              <a:t>Výzkum </a:t>
            </a:r>
            <a:r>
              <a:rPr lang="cs-CZ" sz="2000" dirty="0">
                <a:solidFill>
                  <a:srgbClr val="FF0000"/>
                </a:solidFill>
                <a:latin typeface="Nexa Light"/>
              </a:rPr>
              <a:t>fyzikálních a dynamických </a:t>
            </a:r>
            <a:r>
              <a:rPr lang="en-US" sz="2000" dirty="0" err="1">
                <a:solidFill>
                  <a:srgbClr val="FF0000"/>
                </a:solidFill>
                <a:latin typeface="Nexa Light"/>
              </a:rPr>
              <a:t>vlastnost</a:t>
            </a:r>
            <a:r>
              <a:rPr lang="cs-CZ" sz="2000" dirty="0">
                <a:solidFill>
                  <a:srgbClr val="FF0000"/>
                </a:solidFill>
                <a:latin typeface="Nexa Light"/>
              </a:rPr>
              <a:t>í asteroidů</a:t>
            </a:r>
            <a:r>
              <a:rPr lang="cs-CZ" sz="2000" dirty="0">
                <a:latin typeface="Nexa Light"/>
              </a:rPr>
              <a:t>, mj.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 err="1">
                <a:solidFill>
                  <a:srgbClr val="0070C0"/>
                </a:solidFill>
                <a:latin typeface="Nexa Light"/>
              </a:rPr>
              <a:t>Asteroidální</a:t>
            </a:r>
            <a:r>
              <a:rPr lang="cs-CZ" sz="2000" dirty="0">
                <a:solidFill>
                  <a:srgbClr val="0070C0"/>
                </a:solidFill>
                <a:latin typeface="Nexa Light"/>
              </a:rPr>
              <a:t> systémy </a:t>
            </a:r>
            <a:r>
              <a:rPr lang="cs-CZ" sz="2000" dirty="0">
                <a:latin typeface="Nexa Light"/>
              </a:rPr>
              <a:t>(binární asteroidy, </a:t>
            </a:r>
            <a:r>
              <a:rPr lang="cs-CZ" sz="2000" dirty="0" err="1">
                <a:latin typeface="Nexa Light"/>
              </a:rPr>
              <a:t>asteroidální</a:t>
            </a:r>
            <a:r>
              <a:rPr lang="cs-CZ" sz="2000" dirty="0">
                <a:latin typeface="Nexa Light"/>
              </a:rPr>
              <a:t> páry)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70C0"/>
                </a:solidFill>
                <a:latin typeface="Nexa Light"/>
              </a:rPr>
              <a:t>Potenciálně nebezpečné asteroidy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0070C0"/>
                </a:solidFill>
                <a:latin typeface="Nexa Light"/>
              </a:rPr>
              <a:t>Cíle kosmických misí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dirty="0">
              <a:latin typeface="Nexa Light"/>
            </a:endParaRPr>
          </a:p>
          <a:p>
            <a:pPr>
              <a:defRPr/>
            </a:pPr>
            <a:r>
              <a:rPr lang="cs-CZ" sz="2000" dirty="0">
                <a:latin typeface="Nexa Light"/>
              </a:rPr>
              <a:t>Cílem našeho výzkumu je jak poznání vlastností a vývoje asteroidů (základní výzkum), tak i získání dat k popisu nebezpečných asteroidů a k podpoře kosmických misí k asteroidům (aplikovaný výzkum).</a:t>
            </a:r>
          </a:p>
          <a:p>
            <a:pPr>
              <a:defRPr/>
            </a:pPr>
            <a:endParaRPr sz="2400" dirty="0"/>
          </a:p>
        </p:txBody>
      </p:sp>
      <p:sp>
        <p:nvSpPr>
          <p:cNvPr id="6" name="Espace réservé du titre 1"/>
          <p:cNvSpPr txBox="1"/>
          <p:nvPr/>
        </p:nvSpPr>
        <p:spPr bwMode="auto">
          <a:xfrm>
            <a:off x="4216240" y="3081635"/>
            <a:ext cx="4682849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cs-CZ" sz="1800">
                <a:latin typeface="Nexa Light"/>
              </a:rPr>
              <a:t>Potenciálně nebezpečný asteroid </a:t>
            </a:r>
            <a:r>
              <a:rPr lang="cs-CZ" sz="1800" err="1">
                <a:latin typeface="Nexa Light"/>
              </a:rPr>
              <a:t>Apophis</a:t>
            </a:r>
            <a:r>
              <a:rPr lang="cs-CZ" sz="1800">
                <a:latin typeface="Nexa Light"/>
              </a:rPr>
              <a:t>:</a:t>
            </a:r>
            <a:endParaRPr sz="180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40" y="3580416"/>
            <a:ext cx="4033447" cy="230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049219" y="3156426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latin typeface="Nexa Light"/>
              </a:rPr>
              <a:t>Model binárního asteroidu:</a:t>
            </a:r>
          </a:p>
        </p:txBody>
      </p:sp>
    </p:spTree>
    <p:extLst>
      <p:ext uri="{BB962C8B-B14F-4D97-AF65-F5344CB8AC3E}">
        <p14:creationId xmlns:p14="http://schemas.microsoft.com/office/powerpoint/2010/main" val="411154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/>
          <p:cNvSpPr txBox="1"/>
          <p:nvPr/>
        </p:nvSpPr>
        <p:spPr bwMode="auto">
          <a:xfrm>
            <a:off x="462708" y="173900"/>
            <a:ext cx="868129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>
                <a:latin typeface="Nexa Light"/>
              </a:rPr>
              <a:t>Skupina fyziky asteroidů, </a:t>
            </a:r>
            <a:r>
              <a:rPr lang="cs-CZ" err="1">
                <a:latin typeface="Nexa Light"/>
              </a:rPr>
              <a:t>AsÚ</a:t>
            </a:r>
            <a:r>
              <a:rPr lang="cs-CZ">
                <a:latin typeface="Nexa Light"/>
              </a:rPr>
              <a:t> AVČR</a:t>
            </a:r>
            <a:endParaRPr lang="cs-CZ"/>
          </a:p>
        </p:txBody>
      </p:sp>
      <p:pic>
        <p:nvPicPr>
          <p:cNvPr id="4098" name="Picture 2" descr="Danish 1.54-metre tele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38" y="1268760"/>
            <a:ext cx="3332030" cy="406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17" y="1268760"/>
            <a:ext cx="2697071" cy="406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itre 1"/>
          <p:cNvSpPr txBox="1"/>
          <p:nvPr/>
        </p:nvSpPr>
        <p:spPr bwMode="auto">
          <a:xfrm>
            <a:off x="608232" y="5387206"/>
            <a:ext cx="367573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2400" dirty="0">
                <a:latin typeface="Nexa Light"/>
              </a:rPr>
              <a:t>1,54 m dalekohled, </a:t>
            </a:r>
          </a:p>
          <a:p>
            <a:pPr algn="ctr">
              <a:defRPr/>
            </a:pPr>
            <a:r>
              <a:rPr lang="cs-CZ" sz="2400" dirty="0">
                <a:latin typeface="Nexa Light"/>
              </a:rPr>
              <a:t>La </a:t>
            </a:r>
            <a:r>
              <a:rPr lang="cs-CZ" sz="2400" dirty="0" err="1">
                <a:latin typeface="Nexa Light"/>
              </a:rPr>
              <a:t>Silla</a:t>
            </a:r>
            <a:r>
              <a:rPr lang="cs-CZ" sz="2400" dirty="0">
                <a:latin typeface="Nexa Light"/>
              </a:rPr>
              <a:t>, Chile </a:t>
            </a:r>
            <a:endParaRPr sz="2400" dirty="0"/>
          </a:p>
        </p:txBody>
      </p:sp>
      <p:sp>
        <p:nvSpPr>
          <p:cNvPr id="7" name="Espace réservé du titre 1"/>
          <p:cNvSpPr txBox="1"/>
          <p:nvPr/>
        </p:nvSpPr>
        <p:spPr bwMode="auto">
          <a:xfrm>
            <a:off x="4572000" y="5387206"/>
            <a:ext cx="367573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2400">
                <a:latin typeface="Nexa Light"/>
              </a:rPr>
              <a:t>0,65m dalekohled, Ondřejov </a:t>
            </a:r>
            <a:endParaRPr sz="2400"/>
          </a:p>
        </p:txBody>
      </p:sp>
      <p:sp>
        <p:nvSpPr>
          <p:cNvPr id="8" name="Espace réservé du titre 1"/>
          <p:cNvSpPr txBox="1"/>
          <p:nvPr/>
        </p:nvSpPr>
        <p:spPr bwMode="auto">
          <a:xfrm>
            <a:off x="951938" y="698997"/>
            <a:ext cx="7128792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2400">
                <a:latin typeface="Nexa Light"/>
              </a:rPr>
              <a:t>Hlavní přístroje (fotometrické dalekohledy):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15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/>
          <p:cNvSpPr txBox="1"/>
          <p:nvPr/>
        </p:nvSpPr>
        <p:spPr bwMode="auto">
          <a:xfrm>
            <a:off x="473771" y="204925"/>
            <a:ext cx="8681292" cy="806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>
                <a:latin typeface="Nexa Light"/>
              </a:rPr>
              <a:t>Mise </a:t>
            </a:r>
            <a:r>
              <a:rPr lang="cs-CZ" i="1">
                <a:latin typeface="Nexa Light"/>
              </a:rPr>
              <a:t>DART</a:t>
            </a:r>
            <a:r>
              <a:rPr lang="en-US">
                <a:latin typeface="Nexa Light"/>
              </a:rPr>
              <a:t> – test</a:t>
            </a:r>
            <a:r>
              <a:rPr lang="cs-CZ">
                <a:latin typeface="Nexa Light"/>
              </a:rPr>
              <a:t> technologie odklonění nebezpečného asteroidu</a:t>
            </a:r>
            <a:endParaRPr/>
          </a:p>
        </p:txBody>
      </p:sp>
      <p:pic>
        <p:nvPicPr>
          <p:cNvPr id="2050" name="Picture 2" descr="https://dart.jhuapl.edu/Gallery/media/graphics/lg/DART-infographic_v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10" y="3501008"/>
            <a:ext cx="4052625" cy="236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art-Moon-Collision" descr="Dart-Moon-Collision">
            <a:hlinkClick r:id="" action="ppaction://media"/>
            <a:extLst>
              <a:ext uri="{FF2B5EF4-FFF2-40B4-BE49-F238E27FC236}">
                <a16:creationId xmlns:a16="http://schemas.microsoft.com/office/drawing/2014/main" xmlns="" id="{4A414BC1-B460-344E-8922-CA615E9885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3501008"/>
            <a:ext cx="4211960" cy="2369227"/>
          </a:xfrm>
          <a:prstGeom prst="rect">
            <a:avLst/>
          </a:prstGeom>
        </p:spPr>
      </p:pic>
      <p:sp>
        <p:nvSpPr>
          <p:cNvPr id="5" name="Espace réservé du titre 1"/>
          <p:cNvSpPr txBox="1"/>
          <p:nvPr/>
        </p:nvSpPr>
        <p:spPr bwMode="auto">
          <a:xfrm>
            <a:off x="473771" y="1124744"/>
            <a:ext cx="8274693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1800">
                <a:latin typeface="Nexa Light"/>
              </a:rPr>
              <a:t>Mise </a:t>
            </a:r>
            <a:r>
              <a:rPr lang="cs-CZ" sz="1800" i="1">
                <a:latin typeface="Nexa Light"/>
              </a:rPr>
              <a:t>Double Asteroid </a:t>
            </a:r>
            <a:r>
              <a:rPr lang="cs-CZ" sz="1800" i="1" err="1">
                <a:latin typeface="Nexa Light"/>
              </a:rPr>
              <a:t>Redirection</a:t>
            </a:r>
            <a:r>
              <a:rPr lang="cs-CZ" sz="1800" i="1">
                <a:latin typeface="Nexa Light"/>
              </a:rPr>
              <a:t> Test (DART) – </a:t>
            </a:r>
            <a:r>
              <a:rPr lang="cs-CZ" sz="1800">
                <a:latin typeface="Nexa Light"/>
              </a:rPr>
              <a:t>NASA </a:t>
            </a:r>
            <a:r>
              <a:rPr lang="cs-CZ" sz="1800">
                <a:solidFill>
                  <a:srgbClr val="FF0000"/>
                </a:solidFill>
                <a:latin typeface="Nexa Light"/>
              </a:rPr>
              <a:t>otestuje technologii odklonění asteroidu</a:t>
            </a:r>
            <a:r>
              <a:rPr lang="cs-CZ" sz="1800">
                <a:latin typeface="Nexa Light"/>
              </a:rPr>
              <a:t> metodou „</a:t>
            </a:r>
            <a:r>
              <a:rPr lang="cs-CZ" sz="1800" err="1">
                <a:latin typeface="Nexa Light"/>
              </a:rPr>
              <a:t>kinetic</a:t>
            </a:r>
            <a:r>
              <a:rPr lang="cs-CZ" sz="1800">
                <a:latin typeface="Nexa Light"/>
              </a:rPr>
              <a:t> </a:t>
            </a:r>
            <a:r>
              <a:rPr lang="cs-CZ" sz="1800" err="1">
                <a:latin typeface="Nexa Light"/>
              </a:rPr>
              <a:t>impactor</a:t>
            </a:r>
            <a:r>
              <a:rPr lang="cs-CZ" sz="1800">
                <a:latin typeface="Nexa Light"/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1800">
                <a:latin typeface="Nexa Light"/>
              </a:rPr>
              <a:t>Sonda </a:t>
            </a:r>
            <a:r>
              <a:rPr lang="cs-CZ" sz="1800" i="1">
                <a:latin typeface="Nexa Light"/>
              </a:rPr>
              <a:t>DART</a:t>
            </a:r>
            <a:r>
              <a:rPr lang="cs-CZ" sz="1800">
                <a:latin typeface="Nexa Light"/>
              </a:rPr>
              <a:t> narazí do satelitu binárního asteroidu (65803) </a:t>
            </a:r>
            <a:r>
              <a:rPr lang="cs-CZ" sz="1800" err="1">
                <a:latin typeface="Nexa Light"/>
              </a:rPr>
              <a:t>Didymos</a:t>
            </a:r>
            <a:r>
              <a:rPr lang="cs-CZ" sz="1800">
                <a:latin typeface="Nexa Light"/>
              </a:rPr>
              <a:t> dne </a:t>
            </a:r>
            <a:r>
              <a:rPr lang="cs-CZ" sz="1800">
                <a:solidFill>
                  <a:srgbClr val="FF0000"/>
                </a:solidFill>
                <a:latin typeface="Nexa Light"/>
              </a:rPr>
              <a:t>26. září 2022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1800">
                <a:latin typeface="Nexa Light"/>
              </a:rPr>
              <a:t>Naše účast: </a:t>
            </a:r>
            <a:r>
              <a:rPr lang="cs-CZ" sz="1800">
                <a:solidFill>
                  <a:srgbClr val="FF0000"/>
                </a:solidFill>
                <a:latin typeface="Nexa Light"/>
              </a:rPr>
              <a:t>Určení původní i nové dráhy satelitu</a:t>
            </a:r>
            <a:r>
              <a:rPr lang="cs-CZ" sz="1800">
                <a:latin typeface="Nexa Light"/>
              </a:rPr>
              <a:t> (z fotometrických </a:t>
            </a:r>
            <a:r>
              <a:rPr lang="cs-CZ" sz="1800" err="1">
                <a:latin typeface="Nexa Light"/>
              </a:rPr>
              <a:t>meření</a:t>
            </a:r>
            <a:r>
              <a:rPr lang="cs-CZ" sz="1800">
                <a:latin typeface="Nexa Light"/>
              </a:rPr>
              <a:t> zákrytů a zatmění mezi složkami binárního systému)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1800">
                <a:latin typeface="Nexa Light"/>
              </a:rPr>
              <a:t>Jedná se o klíčová data jak k plánování mise (původní dráha), tak k určení výsledného efektu impaktu sondy </a:t>
            </a:r>
            <a:r>
              <a:rPr lang="cs-CZ" sz="1800" i="1">
                <a:latin typeface="Nexa Light"/>
              </a:rPr>
              <a:t>DART </a:t>
            </a:r>
            <a:r>
              <a:rPr lang="cs-CZ" sz="1800">
                <a:latin typeface="Nexa Light"/>
              </a:rPr>
              <a:t>(velikost změny dráhy satelitu)</a:t>
            </a:r>
          </a:p>
        </p:txBody>
      </p:sp>
    </p:spTree>
    <p:extLst>
      <p:ext uri="{BB962C8B-B14F-4D97-AF65-F5344CB8AC3E}">
        <p14:creationId xmlns:p14="http://schemas.microsoft.com/office/powerpoint/2010/main" val="364262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itre 1"/>
          <p:cNvSpPr txBox="1"/>
          <p:nvPr/>
        </p:nvSpPr>
        <p:spPr bwMode="auto">
          <a:xfrm>
            <a:off x="473771" y="204925"/>
            <a:ext cx="8681292" cy="806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err="1" smtClean="0">
                <a:latin typeface="Nexa Light"/>
              </a:rPr>
              <a:t>Potenci</a:t>
            </a:r>
            <a:r>
              <a:rPr lang="cs-CZ" dirty="0" err="1" smtClean="0">
                <a:latin typeface="Nexa Light"/>
              </a:rPr>
              <a:t>álně</a:t>
            </a:r>
            <a:r>
              <a:rPr lang="cs-CZ" dirty="0" smtClean="0">
                <a:latin typeface="Nexa Light"/>
              </a:rPr>
              <a:t> nebezpečný asteroid </a:t>
            </a:r>
            <a:r>
              <a:rPr lang="cs-CZ" dirty="0" err="1">
                <a:latin typeface="Nexa Light"/>
              </a:rPr>
              <a:t>Apophis</a:t>
            </a:r>
            <a:endParaRPr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53" y="4190999"/>
            <a:ext cx="2963955" cy="169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2" y="1011753"/>
            <a:ext cx="3909338" cy="5846247"/>
          </a:xfrm>
          <a:prstGeom prst="rect">
            <a:avLst/>
          </a:prstGeom>
        </p:spPr>
      </p:pic>
      <p:sp>
        <p:nvSpPr>
          <p:cNvPr id="8" name="Espace réservé du titre 1"/>
          <p:cNvSpPr txBox="1"/>
          <p:nvPr/>
        </p:nvSpPr>
        <p:spPr bwMode="auto">
          <a:xfrm>
            <a:off x="4644007" y="1011753"/>
            <a:ext cx="4261867" cy="3066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cs-CZ" sz="1800" dirty="0" smtClean="0">
                <a:latin typeface="Nexa Light"/>
              </a:rPr>
              <a:t>Z </a:t>
            </a:r>
            <a:r>
              <a:rPr lang="cs-CZ" sz="1800" dirty="0">
                <a:latin typeface="Nexa Light"/>
              </a:rPr>
              <a:t>našich fotometrických měření </a:t>
            </a:r>
            <a:r>
              <a:rPr lang="cs-CZ" sz="1800" dirty="0" smtClean="0">
                <a:latin typeface="Nexa Light"/>
              </a:rPr>
              <a:t>pořízených s 1,54m dalekohledem na La </a:t>
            </a:r>
            <a:r>
              <a:rPr lang="cs-CZ" sz="1800" dirty="0" err="1" smtClean="0">
                <a:latin typeface="Nexa Light"/>
              </a:rPr>
              <a:t>Silla</a:t>
            </a:r>
            <a:r>
              <a:rPr lang="cs-CZ" sz="1800" dirty="0" smtClean="0">
                <a:latin typeface="Nexa Light"/>
              </a:rPr>
              <a:t> jsme </a:t>
            </a:r>
            <a:r>
              <a:rPr lang="cs-CZ" sz="1800" dirty="0">
                <a:latin typeface="Nexa Light"/>
              </a:rPr>
              <a:t>odvodili </a:t>
            </a:r>
            <a:r>
              <a:rPr lang="cs-CZ" sz="1800" dirty="0">
                <a:solidFill>
                  <a:srgbClr val="FF0000"/>
                </a:solidFill>
                <a:latin typeface="Nexa Light"/>
              </a:rPr>
              <a:t>tvar a </a:t>
            </a:r>
            <a:r>
              <a:rPr lang="cs-CZ" sz="1800" dirty="0" smtClean="0">
                <a:solidFill>
                  <a:srgbClr val="FF0000"/>
                </a:solidFill>
                <a:latin typeface="Nexa Light"/>
              </a:rPr>
              <a:t>excitovanou rotaci asteroidu </a:t>
            </a:r>
            <a:r>
              <a:rPr lang="cs-CZ" sz="1800" dirty="0" err="1" smtClean="0">
                <a:solidFill>
                  <a:srgbClr val="FF0000"/>
                </a:solidFill>
                <a:latin typeface="Nexa Light"/>
              </a:rPr>
              <a:t>Apophis</a:t>
            </a:r>
            <a:r>
              <a:rPr lang="cs-CZ" sz="1800" dirty="0" smtClean="0">
                <a:latin typeface="Nexa Light"/>
              </a:rPr>
              <a:t>.</a:t>
            </a:r>
          </a:p>
          <a:p>
            <a:pPr algn="just">
              <a:defRPr/>
            </a:pPr>
            <a:endParaRPr lang="cs-CZ" sz="1800" dirty="0">
              <a:latin typeface="Nexa Light"/>
            </a:endParaRPr>
          </a:p>
          <a:p>
            <a:pPr algn="just">
              <a:defRPr/>
            </a:pPr>
            <a:r>
              <a:rPr lang="cs-CZ" sz="1800" dirty="0" smtClean="0">
                <a:latin typeface="Nexa Light"/>
              </a:rPr>
              <a:t>Kromě základního výzkumu (studium excitovaných rotací asteroidů) bylo důvodem této práce také </a:t>
            </a:r>
            <a:r>
              <a:rPr lang="cs-CZ" sz="1800" dirty="0" smtClean="0">
                <a:solidFill>
                  <a:srgbClr val="FF0000"/>
                </a:solidFill>
                <a:latin typeface="Nexa Light"/>
              </a:rPr>
              <a:t>možné nebezpečí srážky </a:t>
            </a:r>
            <a:r>
              <a:rPr lang="cs-CZ" sz="1800" dirty="0" err="1" smtClean="0">
                <a:solidFill>
                  <a:srgbClr val="FF0000"/>
                </a:solidFill>
                <a:latin typeface="Nexa Light"/>
              </a:rPr>
              <a:t>Apophisu</a:t>
            </a:r>
            <a:r>
              <a:rPr lang="cs-CZ" sz="1800" dirty="0" smtClean="0">
                <a:solidFill>
                  <a:srgbClr val="FF0000"/>
                </a:solidFill>
                <a:latin typeface="Nexa Light"/>
              </a:rPr>
              <a:t> se Zemí</a:t>
            </a:r>
            <a:r>
              <a:rPr lang="cs-CZ" sz="1800" dirty="0" smtClean="0">
                <a:latin typeface="Nexa Light"/>
              </a:rPr>
              <a:t> v roce 2068.  Nově je </a:t>
            </a:r>
            <a:r>
              <a:rPr lang="cs-CZ" sz="1800" dirty="0" err="1" smtClean="0">
                <a:latin typeface="Nexa Light"/>
              </a:rPr>
              <a:t>Apophis</a:t>
            </a:r>
            <a:r>
              <a:rPr lang="cs-CZ" sz="1800" dirty="0" smtClean="0">
                <a:latin typeface="Nexa Light"/>
              </a:rPr>
              <a:t> také </a:t>
            </a:r>
            <a:r>
              <a:rPr lang="cs-CZ" sz="1800" dirty="0" smtClean="0">
                <a:solidFill>
                  <a:srgbClr val="FF0000"/>
                </a:solidFill>
                <a:latin typeface="Nexa Light"/>
              </a:rPr>
              <a:t>plánovaným cílem NASA</a:t>
            </a:r>
            <a:r>
              <a:rPr lang="cs-CZ" sz="1800" dirty="0" smtClean="0">
                <a:latin typeface="Nexa Light"/>
              </a:rPr>
              <a:t> (</a:t>
            </a:r>
            <a:r>
              <a:rPr lang="en-US" sz="1800" i="1" dirty="0" smtClean="0">
                <a:latin typeface="Nexa Light"/>
              </a:rPr>
              <a:t>OSIRIS-Rex Extended Mission</a:t>
            </a:r>
            <a:r>
              <a:rPr lang="en-US" sz="1800" dirty="0" smtClean="0">
                <a:latin typeface="Nexa Light"/>
              </a:rPr>
              <a:t>)</a:t>
            </a:r>
            <a:r>
              <a:rPr lang="cs-CZ" sz="1800" dirty="0" smtClean="0">
                <a:latin typeface="Nexa Light"/>
              </a:rPr>
              <a:t> v roce 2029.</a:t>
            </a:r>
            <a:endParaRPr lang="cs-CZ" sz="1800" dirty="0">
              <a:latin typeface="Nex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564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543</Words>
  <Application>Microsoft Office PowerPoint</Application>
  <PresentationFormat>Předvádění na obrazovce (4:3)</PresentationFormat>
  <Paragraphs>86</Paragraphs>
  <Slides>11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11</vt:i4>
      </vt:variant>
    </vt:vector>
  </HeadingPairs>
  <TitlesOfParts>
    <vt:vector size="13" baseType="lpstr">
      <vt:lpstr>Tema di Office</vt:lpstr>
      <vt:lpstr>Personalizza struttura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Resolvo</dc:creator>
  <cp:keywords/>
  <dc:description/>
  <cp:lastModifiedBy>Lenovo</cp:lastModifiedBy>
  <cp:revision>25</cp:revision>
  <dcterms:created xsi:type="dcterms:W3CDTF">2020-04-27T14:14:39Z</dcterms:created>
  <dcterms:modified xsi:type="dcterms:W3CDTF">2022-06-27T11:34:41Z</dcterms:modified>
  <cp:category/>
  <dc:identifier/>
  <cp:contentStatus/>
  <dc:language/>
</cp:coreProperties>
</file>