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6" r:id="rId2"/>
    <p:sldId id="288" r:id="rId3"/>
    <p:sldId id="292" r:id="rId4"/>
    <p:sldId id="289" r:id="rId5"/>
    <p:sldId id="290" r:id="rId6"/>
    <p:sldId id="295" r:id="rId7"/>
    <p:sldId id="291" r:id="rId8"/>
    <p:sldId id="296" r:id="rId9"/>
    <p:sldId id="294" r:id="rId10"/>
    <p:sldId id="293" r:id="rId11"/>
    <p:sldId id="280" r:id="rId12"/>
  </p:sldIdLst>
  <p:sldSz cx="10688638" cy="7562850"/>
  <p:notesSz cx="6858000" cy="9144000"/>
  <p:defaultTextStyle>
    <a:defPPr>
      <a:defRPr lang="en-US"/>
    </a:defPPr>
    <a:lvl1pPr algn="l" defTabSz="520700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520700" indent="-63500" algn="l" defTabSz="520700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1041400" indent="-127000" algn="l" defTabSz="520700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563688" indent="-192088" algn="l" defTabSz="520700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2084388" indent="-255588" algn="l" defTabSz="520700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0E9C369-B287-6EFA-82F4-E6F4EE87D3D5}" name="Vítková Irena" initials="VI" userId="S::vitkova@ssc.cas.cz::2f6ff816-ecf3-41cd-8c85-67ce4e0a96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3A7D"/>
    <a:srgbClr val="933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1410"/>
  </p:normalViewPr>
  <p:slideViewPr>
    <p:cSldViewPr snapToGrid="0" snapToObjects="1">
      <p:cViewPr varScale="1">
        <p:scale>
          <a:sx n="95" d="100"/>
          <a:sy n="95" d="100"/>
        </p:scale>
        <p:origin x="1020" y="66"/>
      </p:cViewPr>
      <p:guideLst>
        <p:guide orient="horz" pos="238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9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41327-4DED-0149-90BD-8EDEE8E3911E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347E5-6583-274A-95D7-37C9CA9B1A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869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347E5-6583-274A-95D7-37C9CA9B1AA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25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2C6FE-8FA5-AE41-B1CE-898172480200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6ED85-872C-6D4D-B510-13759FBF5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12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23DBA-1881-B044-BBC8-1B0E66E0C78F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8B06E-3425-FA4D-8CD6-EDD1520AE7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54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D0CFA-4DD6-E74F-A9D4-4E632B902181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3487B-7D1A-B54F-8EAE-FBD6E1C350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86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41751-6315-D942-852F-990F86E231CF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21086-4F53-7941-ABF9-D453AAF85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30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F2BCF-AC78-284A-A388-969CFE32157B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F8594-8D59-0847-8AA4-0CFB65C23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92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803FB-035A-1A42-9FD1-CE4B3CE66F53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EEA34-E020-544F-AFAC-5807E184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20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4800A-EB61-9740-9207-2B58CE0503FE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72EE2-6BAD-E943-B20A-9EC7317B5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5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6BE09-04B1-C146-A8F7-CEAECE1DAEBC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14E3-54E6-4541-85C2-E4B1C812C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24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B1805-9F11-044B-A9BF-4508FD55BF93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7E720-1756-5C4E-9ADC-D86D59D416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02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EFE33-BEE7-624E-8A6B-A872911F7C13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4D0E9-890B-F54A-A816-49FCAA28E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9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B7423-DC48-A847-9428-762B7994986E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8D1D-0510-B448-BE39-06AC5781FB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6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1866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988" y="1765300"/>
            <a:ext cx="9618662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Click to edit Master text styles</a:t>
            </a:r>
          </a:p>
          <a:p>
            <a:pPr lvl="1"/>
            <a:r>
              <a:rPr lang="cs-CZ" altLang="en-US"/>
              <a:t>Second level</a:t>
            </a:r>
          </a:p>
          <a:p>
            <a:pPr lvl="2"/>
            <a:r>
              <a:rPr lang="cs-CZ" altLang="en-US"/>
              <a:t>Third level</a:t>
            </a:r>
          </a:p>
          <a:p>
            <a:pPr lvl="3"/>
            <a:r>
              <a:rPr lang="cs-CZ" altLang="en-US"/>
              <a:t>Fourth level</a:t>
            </a:r>
          </a:p>
          <a:p>
            <a:pPr lvl="4"/>
            <a:r>
              <a:rPr lang="cs-CZ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7010400"/>
            <a:ext cx="2493962" cy="401638"/>
          </a:xfrm>
          <a:prstGeom prst="rect">
            <a:avLst/>
          </a:prstGeom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E675861-E515-754E-ADDA-8D1BF4E1FC56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250" y="7010400"/>
            <a:ext cx="3386138" cy="401638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 defTabSz="521437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9688" y="7010400"/>
            <a:ext cx="2493962" cy="401638"/>
          </a:xfrm>
          <a:prstGeom prst="rect">
            <a:avLst/>
          </a:prstGeom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AF226C6-3F03-794A-AD30-F681F3A436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0700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90525" indent="-390525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46138" indent="-325438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303338" indent="-260350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824038" indent="-260350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346325" indent="-260350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DS prezentace muster n2set-vyber-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" y="363538"/>
            <a:ext cx="10688638" cy="755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363537"/>
            <a:ext cx="9199562" cy="3555320"/>
          </a:xfrm>
        </p:spPr>
        <p:txBody>
          <a:bodyPr rtlCol="0">
            <a:normAutofit fontScale="90000"/>
          </a:bodyPr>
          <a:lstStyle/>
          <a:p>
            <a:pPr algn="l" defTabSz="521437" eaLnBrk="1" fontAlgn="auto" hangingPunct="1">
              <a:spcAft>
                <a:spcPts val="0"/>
              </a:spcAft>
              <a:defRPr/>
            </a:pPr>
            <a:br>
              <a:rPr lang="en-US" sz="40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</a:br>
            <a:br>
              <a:rPr lang="en-US" sz="40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</a:br>
            <a:br>
              <a:rPr lang="en-US" sz="40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</a:br>
            <a:br>
              <a:rPr lang="en-US" sz="40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</a:br>
            <a:br>
              <a:rPr lang="en-US" sz="40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</a:br>
            <a:br>
              <a:rPr lang="en-US" sz="40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</a:br>
            <a:r>
              <a:rPr lang="cs-CZ" sz="3600" b="1" dirty="0">
                <a:solidFill>
                  <a:srgbClr val="923A7D"/>
                </a:solidFill>
                <a:ea typeface="+mj-ea"/>
                <a:cs typeface="Calibri"/>
              </a:rPr>
              <a:t>Legislativní nástroje </a:t>
            </a:r>
            <a:br>
              <a:rPr lang="cs-CZ" sz="3600" b="1" dirty="0">
                <a:solidFill>
                  <a:srgbClr val="923A7D"/>
                </a:solidFill>
                <a:ea typeface="+mj-ea"/>
                <a:cs typeface="Calibri"/>
              </a:rPr>
            </a:br>
            <a:r>
              <a:rPr lang="cs-CZ" sz="3600" b="1" dirty="0">
                <a:solidFill>
                  <a:srgbClr val="923A7D"/>
                </a:solidFill>
                <a:ea typeface="+mj-ea"/>
                <a:cs typeface="Calibri"/>
              </a:rPr>
              <a:t>řešení energetické krize</a:t>
            </a:r>
            <a:br>
              <a:rPr lang="cs-CZ" sz="3600" b="1" dirty="0">
                <a:solidFill>
                  <a:srgbClr val="923A7D"/>
                </a:solidFill>
                <a:ea typeface="+mj-ea"/>
                <a:cs typeface="Calibri"/>
              </a:rPr>
            </a:br>
            <a:br>
              <a:rPr lang="cs-CZ" sz="4000" b="1" dirty="0">
                <a:solidFill>
                  <a:srgbClr val="923A7D"/>
                </a:solidFill>
                <a:ea typeface="+mj-ea"/>
                <a:cs typeface="Calibri"/>
              </a:rPr>
            </a:br>
            <a:br>
              <a:rPr lang="en-US" sz="40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</a:br>
            <a:br>
              <a:rPr lang="en-US" sz="40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</a:br>
            <a:endParaRPr lang="en-US" sz="4000" b="1" dirty="0">
              <a:solidFill>
                <a:schemeClr val="accent4">
                  <a:lumMod val="75000"/>
                </a:schemeClr>
              </a:solidFill>
              <a:ea typeface="+mj-ea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1688" y="5691188"/>
            <a:ext cx="9199562" cy="896937"/>
          </a:xfrm>
        </p:spPr>
        <p:txBody>
          <a:bodyPr rtlCol="0" anchor="ctr">
            <a:normAutofit/>
          </a:bodyPr>
          <a:lstStyle/>
          <a:p>
            <a:pPr algn="l" defTabSz="521437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err="1">
                <a:solidFill>
                  <a:srgbClr val="923A7D"/>
                </a:solidFill>
                <a:ea typeface="+mn-ea"/>
                <a:cs typeface="+mn-cs"/>
              </a:rPr>
              <a:t>Seminář</a:t>
            </a:r>
            <a:r>
              <a:rPr lang="en-US" sz="2800" b="1" dirty="0">
                <a:solidFill>
                  <a:srgbClr val="923A7D"/>
                </a:solidFill>
                <a:ea typeface="+mn-ea"/>
                <a:cs typeface="+mn-cs"/>
              </a:rPr>
              <a:t> HV PSP a AV ČR, 2.</a:t>
            </a:r>
            <a:r>
              <a:rPr lang="cs-CZ" sz="2800" b="1" dirty="0">
                <a:solidFill>
                  <a:srgbClr val="923A7D"/>
                </a:solidFill>
                <a:ea typeface="+mn-ea"/>
                <a:cs typeface="+mn-cs"/>
              </a:rPr>
              <a:t> </a:t>
            </a:r>
            <a:r>
              <a:rPr lang="en-US" sz="2800" b="1" dirty="0">
                <a:solidFill>
                  <a:srgbClr val="923A7D"/>
                </a:solidFill>
                <a:ea typeface="+mn-ea"/>
                <a:cs typeface="+mn-cs"/>
              </a:rPr>
              <a:t>11. 2022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438"/>
            <a:ext cx="10688638" cy="755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325438"/>
            <a:ext cx="9256712" cy="1428206"/>
          </a:xfrm>
        </p:spPr>
        <p:txBody>
          <a:bodyPr lIns="0" tIns="0" rIns="0" bIns="0" rtlCol="0">
            <a:normAutofit/>
          </a:bodyPr>
          <a:lstStyle/>
          <a:p>
            <a:pPr defTabSz="521437"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  <a:t>VI. zjednodušení povolovacích procesů</a:t>
            </a:r>
            <a:br>
              <a:rPr lang="cs-CZ" sz="36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</a:b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  <a:t>Povinnost FVE na budovách 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ea typeface="+mj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563" y="1102867"/>
            <a:ext cx="9494837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indent="0"/>
            <a:endParaRPr lang="cs-CZ" sz="2800" dirty="0">
              <a:solidFill>
                <a:srgbClr val="923A7D"/>
              </a:solidFill>
            </a:endParaRPr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Zdroj na výrobu elektřiny ze slunečního záření na budovách povinně: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400" dirty="0"/>
              <a:t>Od 2027: všechny nové veřejné a komerční budovy </a:t>
            </a:r>
            <a:br>
              <a:rPr lang="cs-CZ" sz="2400" dirty="0"/>
            </a:br>
            <a:r>
              <a:rPr lang="cs-CZ" sz="2400" dirty="0"/>
              <a:t>s podlahovou plochou větší než 250 m</a:t>
            </a:r>
            <a:r>
              <a:rPr lang="cs-CZ" sz="2400" baseline="30000" dirty="0"/>
              <a:t>2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400" dirty="0"/>
              <a:t>Od 2028: všechny stávající veřejné a komerční budovy </a:t>
            </a:r>
            <a:br>
              <a:rPr lang="cs-CZ" sz="2400" dirty="0"/>
            </a:br>
            <a:r>
              <a:rPr lang="cs-CZ" sz="2400" dirty="0"/>
              <a:t>s podlahovou plochou větší než 250 m</a:t>
            </a:r>
            <a:r>
              <a:rPr lang="cs-CZ" sz="2400" baseline="30000" dirty="0"/>
              <a:t>2</a:t>
            </a:r>
            <a:r>
              <a:rPr lang="cs-CZ" sz="2400" dirty="0"/>
              <a:t> 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400" dirty="0"/>
              <a:t>Od 2030: všechny nové obytné budovy 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400" b="1" u="sng" dirty="0"/>
              <a:t>Situace v ČR: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400" dirty="0"/>
              <a:t>Legislativně zakotvené parametry budov s téměř nulovou spotřebou energie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400" dirty="0"/>
              <a:t>Stavební povolení pro realizaci výrobny nad 20 kW (sněmovní tisk 313: zvýšení limitu pro povolení na 50 kW)</a:t>
            </a:r>
          </a:p>
          <a:p>
            <a:pPr lvl="1" indent="0"/>
            <a:r>
              <a:rPr lang="cs-CZ" sz="2800" dirty="0">
                <a:solidFill>
                  <a:srgbClr val="923A7D"/>
                </a:solidFill>
              </a:rPr>
              <a:t>		</a:t>
            </a:r>
          </a:p>
          <a:p>
            <a:pPr lvl="1" indent="0"/>
            <a:endParaRPr lang="cs-CZ" sz="2800" dirty="0">
              <a:solidFill>
                <a:srgbClr val="923A7D"/>
              </a:solidFill>
            </a:endParaRPr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923A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8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676"/>
            <a:ext cx="10688638" cy="755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801688" y="1587500"/>
            <a:ext cx="91995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3117850" y="2413000"/>
            <a:ext cx="6883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7F7F7F"/>
                </a:solidFill>
              </a:rPr>
              <a:t>Mgr. Pavel Doucha, T: +420 608 873 437, E: doucha@dsadvokati.cz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438"/>
            <a:ext cx="10688638" cy="755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325438"/>
            <a:ext cx="9256712" cy="1428206"/>
          </a:xfrm>
        </p:spPr>
        <p:txBody>
          <a:bodyPr lIns="0" tIns="0" rIns="0" bIns="0" rtlCol="0">
            <a:normAutofit/>
          </a:bodyPr>
          <a:lstStyle/>
          <a:p>
            <a:pPr defTabSz="521437" fontAlgn="auto">
              <a:spcAft>
                <a:spcPts val="0"/>
              </a:spcAft>
              <a:defRPr/>
            </a:pP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  <a:t>Sdělení Komise </a:t>
            </a:r>
            <a:r>
              <a:rPr lang="cs-CZ" sz="3600" b="1" dirty="0" err="1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  <a:t>REPower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  <a:t> EU 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ea typeface="+mj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563" y="1102867"/>
            <a:ext cx="9494837" cy="5586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Sdělení Komise ze dne 18. 5. 2022 COM (2022) 230 </a:t>
            </a:r>
            <a:r>
              <a:rPr lang="cs-CZ" sz="2800" dirty="0" err="1"/>
              <a:t>final</a:t>
            </a:r>
            <a:endParaRPr lang="cs-CZ" sz="2800" dirty="0"/>
          </a:p>
          <a:p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Střednědobá opatření v oblasti výstavby nových zdrojů energie</a:t>
            </a:r>
          </a:p>
          <a:p>
            <a:pPr marL="977900" lvl="1" indent="-457200">
              <a:buFont typeface="Courier New" panose="02070309020205020404" pitchFamily="49" charset="0"/>
              <a:buChar char="o"/>
            </a:pPr>
            <a:r>
              <a:rPr lang="cs-CZ" sz="2800" dirty="0"/>
              <a:t>Zvýšení cíle pro podíl OZE na 45 % </a:t>
            </a:r>
          </a:p>
          <a:p>
            <a:pPr marL="977900" lvl="1" indent="-457200">
              <a:buFont typeface="Courier New" panose="02070309020205020404" pitchFamily="49" charset="0"/>
              <a:buChar char="o"/>
            </a:pPr>
            <a:r>
              <a:rPr lang="cs-CZ" sz="2800" dirty="0"/>
              <a:t>Do roku 2025 spustit nových 320 GW FVE, do roku 2030 nových 600 GW FVE</a:t>
            </a:r>
          </a:p>
          <a:p>
            <a:pPr marL="977900" lvl="1" indent="-457200">
              <a:buFont typeface="Courier New" panose="02070309020205020404" pitchFamily="49" charset="0"/>
              <a:buChar char="o"/>
            </a:pPr>
            <a:r>
              <a:rPr lang="cs-CZ" sz="2800" dirty="0"/>
              <a:t>Regulační rámec pro vodík (10 mil. tun z OZE do 2030)</a:t>
            </a:r>
            <a:br>
              <a:rPr lang="cs-CZ" sz="2800" dirty="0"/>
            </a:br>
            <a:r>
              <a:rPr lang="cs-CZ" sz="2800" dirty="0"/>
              <a:t>a biometan (35 mld. m</a:t>
            </a:r>
            <a:r>
              <a:rPr lang="cs-CZ" sz="2800" baseline="30000" dirty="0"/>
              <a:t>3</a:t>
            </a:r>
            <a:r>
              <a:rPr lang="cs-CZ" sz="2800" dirty="0"/>
              <a:t> do 2030)</a:t>
            </a:r>
          </a:p>
          <a:p>
            <a:pPr marL="977900" lvl="1" indent="-457200">
              <a:buFont typeface="Courier New" panose="02070309020205020404" pitchFamily="49" charset="0"/>
              <a:buChar char="o"/>
            </a:pPr>
            <a:r>
              <a:rPr lang="cs-CZ" sz="2800" b="1" dirty="0"/>
              <a:t>Urychlení povolování nových projektů výroby energie </a:t>
            </a:r>
            <a:br>
              <a:rPr lang="cs-CZ" sz="2800" b="1" dirty="0"/>
            </a:br>
            <a:r>
              <a:rPr lang="cs-CZ" sz="2800" b="1" dirty="0"/>
              <a:t>z OZE </a:t>
            </a:r>
          </a:p>
          <a:p>
            <a:endParaRPr lang="cs-CZ" sz="2800" dirty="0">
              <a:solidFill>
                <a:srgbClr val="923A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245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438"/>
            <a:ext cx="10688638" cy="755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325438"/>
            <a:ext cx="9256712" cy="1428206"/>
          </a:xfrm>
        </p:spPr>
        <p:txBody>
          <a:bodyPr lIns="0" tIns="0" rIns="0" bIns="0" rtlCol="0">
            <a:normAutofit/>
          </a:bodyPr>
          <a:lstStyle/>
          <a:p>
            <a:pPr defTabSz="521437" fontAlgn="auto">
              <a:spcAft>
                <a:spcPts val="0"/>
              </a:spcAft>
              <a:defRPr/>
            </a:pP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  <a:t>Situace v ČR – přehled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ea typeface="+mj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563" y="1102867"/>
            <a:ext cx="9494837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2400" dirty="0"/>
          </a:p>
          <a:p>
            <a:pPr marL="457200" indent="-457200">
              <a:buFont typeface="+mj-lt"/>
              <a:buAutoNum type="arabicParenR"/>
            </a:pPr>
            <a:r>
              <a:rPr lang="cs-CZ" sz="2400" dirty="0"/>
              <a:t>Nejsou dosud implementovány Směrnice 2018/2001 a Směrnice 2019/944. Důsledky: </a:t>
            </a:r>
            <a:r>
              <a:rPr lang="cs-CZ" sz="2400" b="1" dirty="0"/>
              <a:t>chybí zakotvení klíčových komponent moderní  energetiky v legislativě</a:t>
            </a:r>
            <a:r>
              <a:rPr lang="cs-CZ" sz="2400" dirty="0"/>
              <a:t>: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Akumulace, agregace 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Vodík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Prvky „nepodnikatelské“ energetiky (aktivní zákazník, energetická společenství)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dirty="0"/>
              <a:t> </a:t>
            </a:r>
            <a:r>
              <a:rPr lang="cs-CZ" sz="2400" b="1" dirty="0"/>
              <a:t>Odpor</a:t>
            </a:r>
            <a:r>
              <a:rPr lang="cs-CZ" sz="2400" dirty="0"/>
              <a:t> „prostředí“ </a:t>
            </a:r>
            <a:r>
              <a:rPr lang="cs-CZ" sz="2400" b="1" dirty="0"/>
              <a:t>vůči povolování nových zdrojů</a:t>
            </a:r>
            <a:r>
              <a:rPr lang="cs-CZ" sz="2400" dirty="0"/>
              <a:t>, využívající byrokratické překážky stavebního práva</a:t>
            </a:r>
          </a:p>
          <a:p>
            <a:pPr marL="8636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	Solární park cca 4 roky na získání povolení</a:t>
            </a:r>
          </a:p>
          <a:p>
            <a:pPr marL="8636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   Větrný park 10 a více let</a:t>
            </a:r>
          </a:p>
          <a:p>
            <a:r>
              <a:rPr lang="cs-CZ" sz="2400" dirty="0"/>
              <a:t>3) Rozporuplná </a:t>
            </a:r>
            <a:r>
              <a:rPr lang="cs-CZ" sz="2400" b="1" dirty="0"/>
              <a:t>diskuse o budoucí podobě nového stavebního práva </a:t>
            </a:r>
            <a:r>
              <a:rPr lang="cs-CZ" sz="2400" dirty="0"/>
              <a:t>– připravovaná novelizace zák. č. 283/2021 Sb.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stavebního zákona</a:t>
            </a:r>
          </a:p>
          <a:p>
            <a:pPr lvl="1" indent="0"/>
            <a:endParaRPr lang="cs-CZ" sz="2800" dirty="0">
              <a:solidFill>
                <a:srgbClr val="923A7D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923A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53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438"/>
            <a:ext cx="10688638" cy="755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325438"/>
            <a:ext cx="9256712" cy="1428206"/>
          </a:xfrm>
        </p:spPr>
        <p:txBody>
          <a:bodyPr lIns="0" tIns="0" rIns="0" bIns="0" rtlCol="0">
            <a:normAutofit/>
          </a:bodyPr>
          <a:lstStyle/>
          <a:p>
            <a:pPr defTabSz="521437" fontAlgn="auto">
              <a:spcAft>
                <a:spcPts val="0"/>
              </a:spcAft>
              <a:defRPr/>
            </a:pP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  <a:t>Zjednodušení povolovacích procesů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ea typeface="+mj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563" y="1102867"/>
            <a:ext cx="9494837" cy="5832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b="1" dirty="0"/>
          </a:p>
          <a:p>
            <a:endParaRPr lang="cs-CZ" sz="2800" dirty="0">
              <a:solidFill>
                <a:srgbClr val="923A7D"/>
              </a:solidFill>
            </a:endParaRPr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Zdroj: Směrnice 2018/2001 o podpoře využívání energie z OZE </a:t>
            </a:r>
            <a:br>
              <a:rPr lang="cs-CZ" sz="2400" dirty="0"/>
            </a:br>
            <a:r>
              <a:rPr lang="cs-CZ" sz="2400" dirty="0"/>
              <a:t>(RED II) a její připravovaná novela (RED III), jejíž schválení se očekává do konce roku 2022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Přehled požadovaných opatření: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400" b="1" dirty="0"/>
              <a:t>Veřejný zájem </a:t>
            </a:r>
            <a:r>
              <a:rPr lang="cs-CZ" sz="2400" dirty="0"/>
              <a:t>na stavbě a v provozu výroben energie z OZE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400" dirty="0"/>
              <a:t>Povolení nového zdroje </a:t>
            </a:r>
            <a:r>
              <a:rPr lang="cs-CZ" sz="2400" b="1" dirty="0"/>
              <a:t>jedním úřadem</a:t>
            </a:r>
            <a:r>
              <a:rPr lang="cs-CZ" sz="2400" dirty="0"/>
              <a:t>, který zajistí celý proces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400" b="1" dirty="0"/>
              <a:t>Určení vhodných oblastí </a:t>
            </a:r>
            <a:r>
              <a:rPr lang="cs-CZ" sz="2400" dirty="0"/>
              <a:t>pro výstavbu nových zdrojů OZE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400" b="1" dirty="0"/>
              <a:t>Povinnost</a:t>
            </a:r>
            <a:r>
              <a:rPr lang="cs-CZ" sz="2400" dirty="0"/>
              <a:t> zřizovat solární elektrárny </a:t>
            </a:r>
            <a:r>
              <a:rPr lang="cs-CZ" sz="2400" b="1" dirty="0"/>
              <a:t>na budovách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923A7D"/>
              </a:solidFill>
            </a:endParaRPr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923A7D"/>
              </a:solidFill>
            </a:endParaRPr>
          </a:p>
          <a:p>
            <a:pPr lvl="1" indent="0"/>
            <a:r>
              <a:rPr lang="cs-CZ" sz="2800" dirty="0">
                <a:solidFill>
                  <a:srgbClr val="923A7D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84490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438"/>
            <a:ext cx="10688638" cy="755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325438"/>
            <a:ext cx="9256712" cy="1428206"/>
          </a:xfrm>
        </p:spPr>
        <p:txBody>
          <a:bodyPr lIns="0" tIns="0" rIns="0" bIns="0" rtlCol="0">
            <a:normAutofit/>
          </a:bodyPr>
          <a:lstStyle/>
          <a:p>
            <a:pPr defTabSz="521437"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  <a:t>I. zjednodušení povolovacích procesů </a:t>
            </a:r>
            <a:br>
              <a:rPr lang="cs-CZ" sz="36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</a:b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  <a:t> Veřejný zájem 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ea typeface="+mj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563" y="1102867"/>
            <a:ext cx="9494837" cy="6055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b="1" dirty="0"/>
          </a:p>
          <a:p>
            <a:endParaRPr lang="cs-CZ" sz="2400" dirty="0">
              <a:solidFill>
                <a:srgbClr val="923A7D"/>
              </a:solidFill>
            </a:endParaRPr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350" dirty="0"/>
              <a:t>Převažující veřejný zájem z důvodu ŽP a bezpečnosti na: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350" dirty="0"/>
              <a:t>plánování, výstavbě a provozu zařízení na výrobu energie z OZE,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350" dirty="0"/>
              <a:t>jejich připojení k elektrizační soustavě,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350" dirty="0"/>
              <a:t>včetně DS a zařízení na ukládání energie.</a:t>
            </a:r>
          </a:p>
          <a:p>
            <a:pPr marL="1498600" lvl="2" indent="-457200">
              <a:buFont typeface="Arial" panose="020B0604020202020204" pitchFamily="34" charset="0"/>
              <a:buChar char="•"/>
            </a:pPr>
            <a:endParaRPr lang="cs-CZ" sz="2350" dirty="0"/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350" dirty="0"/>
              <a:t>Použití: při posuzování vlivů na NATURA 2000, ptačí území a vlivu na podzemní a povrchové vody a s dalšími kolidujícími veřejnými zájmy 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350" dirty="0"/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350" b="1" u="sng" dirty="0"/>
              <a:t>Situace v ČR: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350" dirty="0"/>
              <a:t>Veřejný zájem na výstavbě výroben nad 100 MW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350" dirty="0"/>
              <a:t>PN k tisku 313 (novela energetického a stavebního zákona)</a:t>
            </a:r>
          </a:p>
          <a:p>
            <a:pPr marL="1498600" lvl="2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923A7D"/>
              </a:solidFill>
            </a:endParaRPr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923A7D"/>
              </a:solidFill>
            </a:endParaRPr>
          </a:p>
          <a:p>
            <a:pPr lvl="1" indent="0"/>
            <a:r>
              <a:rPr lang="cs-CZ" sz="2800" dirty="0">
                <a:solidFill>
                  <a:srgbClr val="923A7D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55265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438"/>
            <a:ext cx="10688638" cy="755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325438"/>
            <a:ext cx="9256712" cy="1428206"/>
          </a:xfrm>
        </p:spPr>
        <p:txBody>
          <a:bodyPr lIns="0" tIns="0" rIns="0" bIns="0" rtlCol="0">
            <a:normAutofit/>
          </a:bodyPr>
          <a:lstStyle/>
          <a:p>
            <a:pPr defTabSz="521437"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  <a:t>II. zjednodušení povolovacích procesů </a:t>
            </a:r>
            <a:br>
              <a:rPr lang="cs-CZ" sz="36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</a:b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  <a:t> Povolení jedním úřadem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ea typeface="+mj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563" y="1102867"/>
            <a:ext cx="9494837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2800" dirty="0">
              <a:solidFill>
                <a:srgbClr val="923A7D"/>
              </a:solidFill>
            </a:endParaRPr>
          </a:p>
          <a:p>
            <a:pPr marL="1498600" lvl="2" indent="-4572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923A7D"/>
              </a:solidFill>
            </a:endParaRPr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Týká se: povolení </a:t>
            </a:r>
            <a:r>
              <a:rPr lang="cs-CZ" sz="2400" b="1" dirty="0"/>
              <a:t>nových</a:t>
            </a:r>
            <a:r>
              <a:rPr lang="cs-CZ" sz="2400" dirty="0"/>
              <a:t> a modernizace </a:t>
            </a:r>
            <a:r>
              <a:rPr lang="cs-CZ" sz="2400" b="1" dirty="0"/>
              <a:t>stávajících </a:t>
            </a:r>
            <a:r>
              <a:rPr lang="cs-CZ" sz="2400" dirty="0"/>
              <a:t>zdrojů. Zahrnuje jak povolení pro </a:t>
            </a:r>
            <a:r>
              <a:rPr lang="cs-CZ" sz="2400" b="1" dirty="0"/>
              <a:t>připojení k soustavě</a:t>
            </a:r>
            <a:r>
              <a:rPr lang="cs-CZ" sz="2400" dirty="0"/>
              <a:t>, tak </a:t>
            </a:r>
            <a:r>
              <a:rPr lang="cs-CZ" sz="2400" b="1" dirty="0"/>
              <a:t>povolení ke stavbě</a:t>
            </a:r>
            <a:r>
              <a:rPr lang="cs-CZ" sz="2400" dirty="0"/>
              <a:t> samotné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Použití: Investor se obrací se žádostí o povolení pouze na jedno kontaktní místo (jeden úřad). Ten zajistí komunikaci s ostatními úřady, vydání rozhodnutí a souhlasů a dodržení lhůt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400" b="1" u="sng" dirty="0"/>
              <a:t>Situace v ČR:</a:t>
            </a:r>
          </a:p>
          <a:p>
            <a:pPr marL="1498600" lvl="2" indent="-457200">
              <a:buFont typeface="Arial" panose="020B0604020202020204" pitchFamily="34" charset="0"/>
              <a:buChar char="•"/>
            </a:pPr>
            <a:r>
              <a:rPr lang="cs-CZ" sz="2400" dirty="0"/>
              <a:t>Řeší nový stavební zákon č. 283/2021 Sb.</a:t>
            </a:r>
          </a:p>
          <a:p>
            <a:pPr marL="1498600" lvl="2" indent="-457200">
              <a:buFont typeface="Arial" panose="020B0604020202020204" pitchFamily="34" charset="0"/>
              <a:buChar char="•"/>
            </a:pPr>
            <a:r>
              <a:rPr lang="cs-CZ" sz="2400" dirty="0"/>
              <a:t>Připravovaná novela stavebního zákona jde částečně proti tomuto cíli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923A7D"/>
              </a:solidFill>
            </a:endParaRPr>
          </a:p>
          <a:p>
            <a:pPr lvl="1" indent="0"/>
            <a:r>
              <a:rPr lang="cs-CZ" sz="2800" dirty="0">
                <a:solidFill>
                  <a:srgbClr val="923A7D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5565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438"/>
            <a:ext cx="10688638" cy="755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325438"/>
            <a:ext cx="9256712" cy="1428206"/>
          </a:xfrm>
        </p:spPr>
        <p:txBody>
          <a:bodyPr lIns="0" tIns="0" rIns="0" bIns="0" rtlCol="0">
            <a:normAutofit/>
          </a:bodyPr>
          <a:lstStyle/>
          <a:p>
            <a:pPr defTabSz="521437"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  <a:t>III. zjednodušení povolovacích procesů </a:t>
            </a:r>
            <a:br>
              <a:rPr lang="cs-CZ" sz="36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</a:b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  <a:t>Určení vhodných oblastí pro výstavbu OZE 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ea typeface="+mj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563" y="1102867"/>
            <a:ext cx="9494837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indent="0"/>
            <a:endParaRPr lang="cs-CZ" sz="2800" dirty="0">
              <a:solidFill>
                <a:srgbClr val="923A7D"/>
              </a:solidFill>
            </a:endParaRPr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Do 1 roku od vstupu směrnice RED III v platnost členské státy schválí plány, strategie či koncepce, které </a:t>
            </a:r>
            <a:r>
              <a:rPr lang="cs-CZ" sz="2400" b="1" dirty="0"/>
              <a:t>určí oblasti vhodné k výstavbě OZE tak, aby byly dosaženy cíle členský států v oblasti rozvoje OZE.</a:t>
            </a:r>
            <a:r>
              <a:rPr lang="cs-CZ" sz="2400" dirty="0"/>
              <a:t> Přitom zohlední: 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400" dirty="0"/>
              <a:t>Dostupnost pro různé technologie OZE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400" dirty="0"/>
              <a:t>Dostupnost síťové infrastruktury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endParaRPr lang="cs-CZ" sz="2400" dirty="0"/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Do 2 let od vstupu Směrnice v účinnost </a:t>
            </a:r>
            <a:r>
              <a:rPr lang="cs-CZ" sz="2400" b="1" dirty="0"/>
              <a:t>stanoví v územních plánech plochy pro výstavbu zdrojů</a:t>
            </a:r>
            <a:r>
              <a:rPr lang="cs-CZ" sz="2400" dirty="0"/>
              <a:t>. Přitom zohlední: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400" dirty="0"/>
              <a:t>Upřednostnění méně hodnotných ploch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400" dirty="0"/>
              <a:t>Vyloučení lokalit NATURA 2000 a dalších chráněných území 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400" dirty="0"/>
              <a:t>Stanovení zmírňujících opatření </a:t>
            </a:r>
          </a:p>
          <a:p>
            <a:pPr marL="2020888" lvl="3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lvl="1" indent="0"/>
            <a:r>
              <a:rPr lang="cs-CZ" sz="2400" dirty="0"/>
              <a:t>		</a:t>
            </a:r>
          </a:p>
          <a:p>
            <a:pPr lvl="1" indent="0"/>
            <a:endParaRPr lang="cs-CZ" sz="2400" dirty="0"/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923A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503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438"/>
            <a:ext cx="10688638" cy="755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325438"/>
            <a:ext cx="9256712" cy="1428206"/>
          </a:xfrm>
        </p:spPr>
        <p:txBody>
          <a:bodyPr lIns="0" tIns="0" rIns="0" bIns="0" rtlCol="0">
            <a:normAutofit/>
          </a:bodyPr>
          <a:lstStyle/>
          <a:p>
            <a:pPr defTabSz="521437"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  <a:t>IV. zjednodušení povolovacích procesů </a:t>
            </a:r>
            <a:br>
              <a:rPr lang="cs-CZ" sz="36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</a:b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  <a:t>Podmínky umístění výrobny ve vhodné oblasti 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ea typeface="+mj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563" y="1102867"/>
            <a:ext cx="9494837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indent="0"/>
            <a:endParaRPr lang="cs-CZ" sz="2800" dirty="0">
              <a:solidFill>
                <a:srgbClr val="923A7D"/>
              </a:solidFill>
            </a:endParaRPr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Povolovací řízení ve vhodných oblastech </a:t>
            </a:r>
            <a:r>
              <a:rPr lang="cs-CZ" sz="2400" b="1" dirty="0"/>
              <a:t>nesmí trvat déle než rok </a:t>
            </a:r>
            <a:br>
              <a:rPr lang="cs-CZ" sz="2400" b="1" dirty="0"/>
            </a:br>
            <a:r>
              <a:rPr lang="cs-CZ" sz="2400" b="1" dirty="0"/>
              <a:t>a tři měsíce.</a:t>
            </a:r>
            <a:r>
              <a:rPr lang="cs-CZ" sz="2400" dirty="0"/>
              <a:t> Pro modernizovaná zařízení a zařízení do 150 kW max. šest měsíců. 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400" b="1" dirty="0"/>
              <a:t>Neprobíhá EIA ani posouzení dopadů do sítě NATURA 2000.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400" b="1" dirty="0"/>
              <a:t>Prověřování z hlediska ostatních zájmů ochrany životního prostředí max. 30 dnů.</a:t>
            </a:r>
            <a:r>
              <a:rPr lang="cs-CZ" sz="2400" dirty="0"/>
              <a:t> Tímto prověřením jsou projekty z hlediska životního prostředí schváleny. 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Pokud nejsou stanovené lhůty dodrženy, považují se projekty za schválené – </a:t>
            </a:r>
            <a:r>
              <a:rPr lang="cs-CZ" sz="2400" b="1" u="sng" dirty="0"/>
              <a:t>fikce schválení</a:t>
            </a:r>
            <a:r>
              <a:rPr lang="cs-CZ" sz="2400" b="1" dirty="0"/>
              <a:t>.</a:t>
            </a:r>
          </a:p>
          <a:p>
            <a:pPr marL="2020888" lvl="3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lvl="1" indent="0"/>
            <a:r>
              <a:rPr lang="cs-CZ" sz="2400" dirty="0"/>
              <a:t>		</a:t>
            </a:r>
          </a:p>
          <a:p>
            <a:pPr lvl="1" indent="0"/>
            <a:endParaRPr lang="cs-CZ" sz="2400" dirty="0"/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923A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148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438"/>
            <a:ext cx="10688638" cy="755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325438"/>
            <a:ext cx="9256712" cy="1428206"/>
          </a:xfrm>
        </p:spPr>
        <p:txBody>
          <a:bodyPr lIns="0" tIns="0" rIns="0" bIns="0" rtlCol="0">
            <a:normAutofit/>
          </a:bodyPr>
          <a:lstStyle/>
          <a:p>
            <a:pPr defTabSz="521437" fontAlgn="auto">
              <a:spcAft>
                <a:spcPts val="0"/>
              </a:spcAft>
              <a:defRPr/>
            </a:pPr>
            <a:r>
              <a:rPr lang="cs-CZ" sz="3600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  <a:t>V. zjednodušení povolovacích procesů</a:t>
            </a:r>
            <a:br>
              <a:rPr lang="cs-CZ" sz="36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</a:b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  <a:ea typeface="+mj-ea"/>
                <a:cs typeface="Calibri"/>
              </a:rPr>
              <a:t>Podmínky umístění v ostatních oblastech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ea typeface="+mj-ea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563" y="1102867"/>
            <a:ext cx="9494837" cy="8032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indent="0"/>
            <a:endParaRPr lang="cs-CZ" sz="2800" dirty="0">
              <a:solidFill>
                <a:srgbClr val="923A7D"/>
              </a:solidFill>
            </a:endParaRPr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Zjednodušující opatření v jiných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než stanovených vhodných oblastech: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400" dirty="0"/>
              <a:t>Povolení max. do dvou let a tří měsíců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400" dirty="0"/>
              <a:t>Zjednodušený proces posouzení vlivů na životní prostředí  (EIA)  a posouzení dopadů na soustavu NATURA 2000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endParaRPr lang="cs-CZ" sz="2800" dirty="0"/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cs-CZ" sz="2400" b="1" u="sng" dirty="0"/>
              <a:t>Situace v ČR: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400" dirty="0"/>
              <a:t>Státní energetická koncepce z 2015 nepočítá s rozvojem solárních elektráren s výjimkou střech, naopak počítá </a:t>
            </a:r>
            <a:br>
              <a:rPr lang="cs-CZ" sz="2400" dirty="0"/>
            </a:br>
            <a:r>
              <a:rPr lang="cs-CZ" sz="2400" dirty="0"/>
              <a:t>s ukončováním provozu stávajících</a:t>
            </a:r>
          </a:p>
          <a:p>
            <a:pPr marL="1498600" lvl="2" indent="-457200">
              <a:buFont typeface="Courier New" panose="02070309020205020404" pitchFamily="49" charset="0"/>
              <a:buChar char="o"/>
            </a:pPr>
            <a:r>
              <a:rPr lang="cs-CZ" sz="2400" dirty="0"/>
              <a:t>Orgány územního plánování často vylučují realizaci OZE na svém území </a:t>
            </a:r>
          </a:p>
          <a:p>
            <a:pPr marL="1498600" lvl="2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923A7D"/>
              </a:solidFill>
            </a:endParaRPr>
          </a:p>
          <a:p>
            <a:pPr marL="1498600" lvl="2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923A7D"/>
              </a:solidFill>
            </a:endParaRPr>
          </a:p>
          <a:p>
            <a:pPr marL="2020888" lvl="3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923A7D"/>
              </a:solidFill>
            </a:endParaRPr>
          </a:p>
          <a:p>
            <a:pPr lvl="1" indent="0"/>
            <a:r>
              <a:rPr lang="cs-CZ" sz="2800" dirty="0">
                <a:solidFill>
                  <a:srgbClr val="923A7D"/>
                </a:solidFill>
              </a:rPr>
              <a:t>		</a:t>
            </a:r>
          </a:p>
          <a:p>
            <a:pPr lvl="1" indent="0"/>
            <a:endParaRPr lang="cs-CZ" sz="2800" dirty="0">
              <a:solidFill>
                <a:srgbClr val="923A7D"/>
              </a:solidFill>
            </a:endParaRPr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923A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821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12657</TotalTime>
  <Words>853</Words>
  <Application>Microsoft Office PowerPoint</Application>
  <PresentationFormat>Vlastní</PresentationFormat>
  <Paragraphs>114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Office Theme</vt:lpstr>
      <vt:lpstr>      Legislativní nástroje  řešení energetické krize    </vt:lpstr>
      <vt:lpstr>Sdělení Komise REPower EU </vt:lpstr>
      <vt:lpstr>Situace v ČR – přehled</vt:lpstr>
      <vt:lpstr>Zjednodušení povolovacích procesů</vt:lpstr>
      <vt:lpstr>I. zjednodušení povolovacích procesů   Veřejný zájem </vt:lpstr>
      <vt:lpstr>II. zjednodušení povolovacích procesů   Povolení jedním úřadem</vt:lpstr>
      <vt:lpstr>III. zjednodušení povolovacích procesů  Určení vhodných oblastí pro výstavbu OZE </vt:lpstr>
      <vt:lpstr>IV. zjednodušení povolovacích procesů  Podmínky umístění výrobny ve vhodné oblasti </vt:lpstr>
      <vt:lpstr>V. zjednodušení povolovacích procesů Podmínky umístění v ostatních oblastech</vt:lpstr>
      <vt:lpstr>VI. zjednodušení povolovacích procesů Povinnost FVE na budovách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Vlastní výroby energie v domácnostech a firmách: současný stav a očekávané změny</dc:title>
  <dc:creator>Microsoft Office User</dc:creator>
  <cp:lastModifiedBy>Lišková Jana</cp:lastModifiedBy>
  <cp:revision>75</cp:revision>
  <cp:lastPrinted>2020-05-12T08:47:58Z</cp:lastPrinted>
  <dcterms:created xsi:type="dcterms:W3CDTF">2019-03-20T21:48:15Z</dcterms:created>
  <dcterms:modified xsi:type="dcterms:W3CDTF">2022-11-01T08:20:40Z</dcterms:modified>
</cp:coreProperties>
</file>