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1" r:id="rId3"/>
    <p:sldId id="262" r:id="rId4"/>
    <p:sldId id="263" r:id="rId5"/>
    <p:sldId id="264" r:id="rId6"/>
    <p:sldId id="260" r:id="rId7"/>
    <p:sldId id="273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echnika" panose="020B0604020202020204" charset="-18"/>
      <p:regular r:id="rId23"/>
      <p:bold r:id="rId24"/>
      <p:italic r:id="rId25"/>
      <p:boldItalic r:id="rId26"/>
    </p:embeddedFont>
    <p:embeddedFont>
      <p:font typeface="Technika-Bold" panose="00000600000000000000" charset="-18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E9C369-B287-6EFA-82F4-E6F4EE87D3D5}" name="Vítková Irena" initials="VI" userId="S::vitkova@ssc.cas.cz::2f6ff816-ecf3-41cd-8c85-67ce4e0a96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030" autoAdjust="0"/>
  </p:normalViewPr>
  <p:slideViewPr>
    <p:cSldViewPr snapToGrid="0">
      <p:cViewPr varScale="1">
        <p:scale>
          <a:sx n="107" d="100"/>
          <a:sy n="107" d="100"/>
        </p:scale>
        <p:origin x="95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2C87FF-208F-4CF1-9C99-24A4E0EF61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4B9E-431E-4904-815B-3147A848F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679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A9E2-E6EF-483A-993D-0A1E5DCBDFCA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7B0EB-BCA0-4370-9A3D-CB6606BF1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47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2"/>
            <a:ext cx="10076688" cy="7556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076688" cy="7555992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1716F5-2BD0-432F-BD70-1BAB2640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1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xe.cz/cs/derivatovy-trh/elektrina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ote-cr.cz/c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pxe.cz/cs/" TargetMode="External"/><Relationship Id="rId4" Type="http://schemas.openxmlformats.org/officeDocument/2006/relationships/hyperlink" Target="https://www.eex.com/en/market-data/power/futur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te-cr.cz/cs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hyperlink" Target="https://www.ote-cr.cz/c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pxe.cz/cs/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image" Target="../media/image9.jpeg"/><Relationship Id="rId16" Type="http://schemas.openxmlformats.org/officeDocument/2006/relationships/oleObject" Target="../embeddings/oleObject14.bin"/><Relationship Id="rId20" Type="http://schemas.openxmlformats.org/officeDocument/2006/relationships/hyperlink" Target="http://fulltext.centrum.cz/framesxhtml.php?iurl=http%3A%2F%2Fwww%2Eecn%2Ecz%2Fenv%2Fnuc%2Egif&amp;purl=http%3A%2F%2Fwww%2Eecn%2Ecz%2Fenv%2F&amp;w=25&amp;h=25&amp;col=16+barev&amp;size=28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5.wmf"/><Relationship Id="rId21" Type="http://schemas.openxmlformats.org/officeDocument/2006/relationships/image" Target="../media/image11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" Type="http://schemas.openxmlformats.org/officeDocument/2006/relationships/oleObject" Target="../embeddings/oleObject19.bin"/><Relationship Id="rId16" Type="http://schemas.openxmlformats.org/officeDocument/2006/relationships/image" Target="../media/image10.png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.wmf"/><Relationship Id="rId15" Type="http://schemas.openxmlformats.org/officeDocument/2006/relationships/hyperlink" Target="http://fulltext.centrum.cz/framesxhtml.php?iurl=http%3A%2F%2Fwww%2Eecn%2Ecz%2Fenv%2Fnuc%2Egif&amp;purl=http%3A%2F%2Fwww%2Eecn%2Ecz%2Fenv%2F&amp;w=25&amp;h=25&amp;col=16+barev&amp;size=289" TargetMode="External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4098831400104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05023-60E7-4328-8581-05D10DFC9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Obchodovat nebo regulovat energetické trhy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0061EA-6D99-499A-B1BF-12545CFF6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Rostislav Krejcar, Ph.D.</a:t>
            </a:r>
          </a:p>
          <a:p>
            <a:r>
              <a:rPr lang="cs-CZ" dirty="0"/>
              <a:t>ČVUT, Fakulta elektrotechnická</a:t>
            </a:r>
          </a:p>
          <a:p>
            <a:r>
              <a:rPr lang="cs-CZ" dirty="0"/>
              <a:t>Katedra ekonomiky, K13116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0E980D-42F5-48A7-A358-E07D559228EA}"/>
              </a:ext>
            </a:extLst>
          </p:cNvPr>
          <p:cNvSpPr txBox="1"/>
          <p:nvPr/>
        </p:nvSpPr>
        <p:spPr>
          <a:xfrm>
            <a:off x="749005" y="5908766"/>
            <a:ext cx="839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kern="150" dirty="0">
                <a:latin typeface="Arial" panose="020B0604020202020204" pitchFamily="34" charset="0"/>
                <a:ea typeface="SimSun" panose="02010600030101010101" pitchFamily="2" charset="-122"/>
              </a:rPr>
              <a:t>Seminář „Příčiny energetické krize a nástroje k jejímu řešení“</a:t>
            </a:r>
          </a:p>
          <a:p>
            <a:r>
              <a:rPr lang="cs-CZ" kern="150" dirty="0">
                <a:latin typeface="Arial" panose="020B0604020202020204" pitchFamily="34" charset="0"/>
                <a:ea typeface="SimSun" panose="02010600030101010101" pitchFamily="2" charset="-122"/>
              </a:rPr>
              <a:t>HV PSP ČR												2. listopadu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rmAutofit/>
          </a:bodyPr>
          <a:lstStyle/>
          <a:p>
            <a:r>
              <a:rPr lang="cs-CZ" sz="2400" dirty="0"/>
              <a:t>Obchod s elektřinou není jen burza </a:t>
            </a:r>
            <a:br>
              <a:rPr lang="cs-CZ" sz="2400" dirty="0"/>
            </a:br>
            <a:r>
              <a:rPr lang="cs-CZ" sz="2400" dirty="0"/>
              <a:t>v Německu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CACFA-5AE2-471B-97CD-7DD08551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51282"/>
            <a:ext cx="8601283" cy="504951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Spotové obchody (krátkodobé)</a:t>
            </a: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ČR OTE	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https://www.ote-cr.cz/cs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2" indent="0">
              <a:lnSpc>
                <a:spcPct val="80000"/>
              </a:lnSpc>
              <a:spcBef>
                <a:spcPct val="20000"/>
              </a:spcBef>
              <a:defRPr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Derivátové obchody (dlouhodobé futures)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ČR – PXE 	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https://pxe.cz/cs/derivatovy-trh/elektrina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DE – EEX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https://www.eex.com/en/market-data/power/futures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Dvoustranné obchody (bilaterální – OTC)</a:t>
            </a: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Přímé – např. PPA smlouvy</a:t>
            </a:r>
          </a:p>
          <a:p>
            <a:pPr marL="7620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Zprostředkované brokeři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 s podpůrnými službami (ČEPS…)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Odchylky na trhu (</a:t>
            </a:r>
            <a:r>
              <a:rPr lang="cs-CZ" sz="24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balancing</a:t>
            </a:r>
            <a:r>
              <a:rPr lang="cs-CZ" sz="2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market…)</a:t>
            </a:r>
          </a:p>
          <a:p>
            <a:endParaRPr lang="cs-CZ" b="1" dirty="0"/>
          </a:p>
        </p:txBody>
      </p:sp>
      <p:pic>
        <p:nvPicPr>
          <p:cNvPr id="8" name="Obrázek 4">
            <a:hlinkClick r:id="rId5"/>
            <a:extLst>
              <a:ext uri="{FF2B5EF4-FFF2-40B4-BE49-F238E27FC236}">
                <a16:creationId xmlns:a16="http://schemas.microsoft.com/office/drawing/2014/main" id="{74A20C00-34C2-4CAF-83B2-2B02BD87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892425"/>
            <a:ext cx="1333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6">
            <a:extLst>
              <a:ext uri="{FF2B5EF4-FFF2-40B4-BE49-F238E27FC236}">
                <a16:creationId xmlns:a16="http://schemas.microsoft.com/office/drawing/2014/main" id="{7B543A44-57BB-4C41-B575-33F55A90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17" y="3492500"/>
            <a:ext cx="1333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>
            <a:extLst>
              <a:ext uri="{FF2B5EF4-FFF2-40B4-BE49-F238E27FC236}">
                <a16:creationId xmlns:a16="http://schemas.microsoft.com/office/drawing/2014/main" id="{7DAB11C7-E707-41C6-820F-FEABA74C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42" y="1767928"/>
            <a:ext cx="1198146" cy="56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A70B9BD-FC41-4E6E-A4F0-5B3994C1FEA8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rmAutofit/>
          </a:bodyPr>
          <a:lstStyle/>
          <a:p>
            <a:r>
              <a:rPr lang="cs-CZ" sz="2400" dirty="0"/>
              <a:t>Krátkodobé obchodování v ČR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44BC54DF-3F3D-4BE7-8DF3-EC2F1D87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21" y="477972"/>
            <a:ext cx="1198146" cy="56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25F6EC8E-7FF6-4FF1-A1B3-795B1D82F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051" y="1614774"/>
            <a:ext cx="4254908" cy="24398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922290A-0CBE-4B76-B321-DE1397492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884" y="1167826"/>
            <a:ext cx="3979528" cy="311783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3CACDC8-DF35-4550-9117-927F0B344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381" y="4352380"/>
            <a:ext cx="5809619" cy="1990520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E76C7DC3-EE9F-4324-A016-D415CA805CFF}"/>
              </a:ext>
            </a:extLst>
          </p:cNvPr>
          <p:cNvSpPr/>
          <p:nvPr/>
        </p:nvSpPr>
        <p:spPr bwMode="auto">
          <a:xfrm>
            <a:off x="4274112" y="5911226"/>
            <a:ext cx="1005756" cy="5402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18E4789C-A7DD-41DC-9B26-0EAF5F52BBD0}"/>
              </a:ext>
            </a:extLst>
          </p:cNvPr>
          <p:cNvSpPr/>
          <p:nvPr/>
        </p:nvSpPr>
        <p:spPr bwMode="auto">
          <a:xfrm flipH="1">
            <a:off x="5364088" y="6056731"/>
            <a:ext cx="606574" cy="24923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•"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89E1AE8-55E0-4E75-87C5-2F83AF639309}"/>
              </a:ext>
            </a:extLst>
          </p:cNvPr>
          <p:cNvSpPr txBox="1"/>
          <p:nvPr/>
        </p:nvSpPr>
        <p:spPr>
          <a:xfrm>
            <a:off x="294905" y="5926289"/>
            <a:ext cx="457200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OTE -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https://www.ote-cr.cz/cs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98C24E-3D62-4A56-A954-018E8CFF4351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7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rmAutofit/>
          </a:bodyPr>
          <a:lstStyle/>
          <a:p>
            <a:r>
              <a:rPr lang="cs-CZ" sz="2400" dirty="0"/>
              <a:t>Dlouhodobé obchodování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89E1AE8-55E0-4E75-87C5-2F83AF639309}"/>
              </a:ext>
            </a:extLst>
          </p:cNvPr>
          <p:cNvSpPr txBox="1"/>
          <p:nvPr/>
        </p:nvSpPr>
        <p:spPr>
          <a:xfrm>
            <a:off x="294905" y="5926289"/>
            <a:ext cx="4572000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OTE -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https://www.ote-cr.cz/cs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1EBD4F3-3C7E-4516-86BB-9163C88C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2" y="1209108"/>
            <a:ext cx="7262691" cy="238074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B825815-8EC2-4729-9B0F-5D51622B7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9848"/>
            <a:ext cx="7106653" cy="3053273"/>
          </a:xfrm>
          <a:prstGeom prst="rect">
            <a:avLst/>
          </a:prstGeom>
        </p:spPr>
      </p:pic>
      <p:pic>
        <p:nvPicPr>
          <p:cNvPr id="19" name="Obrázek 4">
            <a:hlinkClick r:id="rId5"/>
            <a:extLst>
              <a:ext uri="{FF2B5EF4-FFF2-40B4-BE49-F238E27FC236}">
                <a16:creationId xmlns:a16="http://schemas.microsoft.com/office/drawing/2014/main" id="{B1373CCD-5E9B-4C80-A076-85BD80DB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29" y="1223079"/>
            <a:ext cx="1333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6">
            <a:extLst>
              <a:ext uri="{FF2B5EF4-FFF2-40B4-BE49-F238E27FC236}">
                <a16:creationId xmlns:a16="http://schemas.microsoft.com/office/drawing/2014/main" id="{363BFAD5-E885-4524-B5DC-FA6874CD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3" y="3747817"/>
            <a:ext cx="1333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27F9F074-2DDB-4385-BC73-20DA0B5F403D}"/>
              </a:ext>
            </a:extLst>
          </p:cNvPr>
          <p:cNvSpPr/>
          <p:nvPr/>
        </p:nvSpPr>
        <p:spPr bwMode="auto">
          <a:xfrm>
            <a:off x="2580905" y="4776164"/>
            <a:ext cx="792088" cy="8727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•"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CAC93A3-163D-4D4C-8A72-B93E38D3DE49}"/>
              </a:ext>
            </a:extLst>
          </p:cNvPr>
          <p:cNvSpPr/>
          <p:nvPr/>
        </p:nvSpPr>
        <p:spPr bwMode="auto">
          <a:xfrm>
            <a:off x="2645074" y="2399478"/>
            <a:ext cx="792088" cy="8727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•"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A7CB85B-FDD5-4DDD-BAF8-38D308755091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rmAutofit fontScale="90000"/>
          </a:bodyPr>
          <a:lstStyle/>
          <a:p>
            <a:br>
              <a:rPr lang="cs-CZ" sz="2800" dirty="0"/>
            </a:br>
            <a:r>
              <a:rPr lang="cs-CZ" sz="2800" dirty="0"/>
              <a:t>Důsledky cenové regulace – ekonomická teorie</a:t>
            </a:r>
            <a:endParaRPr lang="cs-CZ" dirty="0"/>
          </a:p>
        </p:txBody>
      </p:sp>
      <p:pic>
        <p:nvPicPr>
          <p:cNvPr id="10" name="Picture 2" descr="Ekonomická rovnováha – Wikipedie">
            <a:extLst>
              <a:ext uri="{FF2B5EF4-FFF2-40B4-BE49-F238E27FC236}">
                <a16:creationId xmlns:a16="http://schemas.microsoft.com/office/drawing/2014/main" id="{CC18B462-F6EB-472A-ABB7-5D28A346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2375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219AA20-5DA2-4816-BCC1-BE0345290EC5}"/>
              </a:ext>
            </a:extLst>
          </p:cNvPr>
          <p:cNvCxnSpPr/>
          <p:nvPr/>
        </p:nvCxnSpPr>
        <p:spPr bwMode="auto">
          <a:xfrm>
            <a:off x="2106960" y="5085184"/>
            <a:ext cx="58326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38F7E26-A2C1-4E9E-B50F-B4CAC91A569A}"/>
              </a:ext>
            </a:extLst>
          </p:cNvPr>
          <p:cNvSpPr txBox="1"/>
          <p:nvPr/>
        </p:nvSpPr>
        <p:spPr>
          <a:xfrm>
            <a:off x="6558111" y="460850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cenový strop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2815EF-DE90-45E9-90C8-FC83E60A1501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5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Autofit/>
          </a:bodyPr>
          <a:lstStyle/>
          <a:p>
            <a:r>
              <a:rPr lang="cs-CZ" sz="2400" dirty="0"/>
              <a:t>Závěr – obchodovat nebo regulovat energetické trhy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CACFA-5AE2-471B-97CD-7DD08551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51282"/>
            <a:ext cx="8601283" cy="504951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cs-CZ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C4FC1D6-6EE3-4056-AE43-8C6ACC5FA04B}"/>
              </a:ext>
            </a:extLst>
          </p:cNvPr>
          <p:cNvSpPr txBox="1">
            <a:spLocks/>
          </p:cNvSpPr>
          <p:nvPr/>
        </p:nvSpPr>
        <p:spPr>
          <a:xfrm>
            <a:off x="425116" y="1503682"/>
            <a:ext cx="8601283" cy="50495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3000" baseline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Liberalizace (nejen) energetických trhů je dlouhodobý směr (nejen) EU, který započal v 90. letech minulého století.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Funkční nastavení energetických trhů v Evropě trvalo více než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let.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 návrat k úplné regulaci energetického odvětví je možný, ale předpokládá zásadní změny (nejen) energetiky, včetně jednotné politické vůle celé EU.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Jsme připraveni na návrat i v ostatních sektorech národního hospodářství (telekomunikace, doprava…)?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spcBef>
                <a:spcPct val="20000"/>
              </a:spcBef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76" lvl="2" indent="0">
              <a:lnSpc>
                <a:spcPct val="110000"/>
              </a:lnSpc>
              <a:spcBef>
                <a:spcPct val="20000"/>
              </a:spcBef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299392-239C-4DDF-AF41-FF0045DC58AE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4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DC0BA-76C0-43B0-B23B-AD3A753C3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975" y="2060714"/>
            <a:ext cx="7736694" cy="1446663"/>
          </a:xfrm>
        </p:spPr>
        <p:txBody>
          <a:bodyPr>
            <a:normAutofit/>
          </a:bodyPr>
          <a:lstStyle/>
          <a:p>
            <a:r>
              <a:rPr lang="cs-CZ" dirty="0"/>
              <a:t>Děkuji vám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381243E-E2C9-4943-8639-D96FCA6C9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976" y="2988886"/>
            <a:ext cx="7736693" cy="177172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Ing. Rostislav Krejcar, Ph.D.</a:t>
            </a:r>
          </a:p>
          <a:p>
            <a:r>
              <a:rPr lang="cs-CZ" dirty="0"/>
              <a:t>vědecký pracovník</a:t>
            </a:r>
          </a:p>
          <a:p>
            <a:r>
              <a:rPr lang="cs-CZ" dirty="0"/>
              <a:t>ČVUT, Fakulta elektrotechnická</a:t>
            </a:r>
          </a:p>
          <a:p>
            <a:r>
              <a:rPr lang="cs-CZ" dirty="0"/>
              <a:t>Katedra ekonomiky, K13116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8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Autofit/>
          </a:bodyPr>
          <a:lstStyle/>
          <a:p>
            <a:r>
              <a:rPr lang="cs-CZ" sz="2400" dirty="0"/>
              <a:t>Energetický trh</a:t>
            </a:r>
            <a:br>
              <a:rPr lang="cs-CZ" sz="2400" dirty="0"/>
            </a:br>
            <a:r>
              <a:rPr lang="cs-CZ" sz="2400" dirty="0"/>
              <a:t>vznik a vývoj v historických souvislostech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CACFA-5AE2-471B-97CD-7DD08551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51282"/>
            <a:ext cx="8601283" cy="5049518"/>
          </a:xfrm>
        </p:spPr>
        <p:txBody>
          <a:bodyPr/>
          <a:lstStyle/>
          <a:p>
            <a:pPr>
              <a:defRPr/>
            </a:pPr>
            <a:r>
              <a:rPr lang="cs-CZ" sz="2800" b="1" dirty="0"/>
              <a:t>Regulované „trhy“ do 90 . let minulého století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Elektřina, plyn, teplo – zásadními potřebami, nemohou být nechány v rukou trhu: potlačena hospodářská soutěž i přeshraniční dodávky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společnosti jedinými účastníky trhu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oblasti: výroba (resp. těžba), přenos, distribuce, prodej plně regulovány</a:t>
            </a:r>
          </a:p>
          <a:p>
            <a:pPr>
              <a:defRPr/>
            </a:pPr>
            <a:r>
              <a:rPr lang="cs-CZ" sz="2800" b="1" dirty="0"/>
              <a:t>Liberalizační model od 90. let minulého století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volný trh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 = nestranná kontrolní autorita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regulace omezena na nezbytné trh umožňující aktivity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oddělení aktivit společností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monopoly pouze přenosové a distribuční soustavy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90. let dodnes: přechod k plně liberalizovanému trhu  </a:t>
            </a:r>
          </a:p>
          <a:p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EE0D79-D4C2-4AC3-A8B0-7B10A5525809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Autofit/>
          </a:bodyPr>
          <a:lstStyle/>
          <a:p>
            <a:r>
              <a:rPr lang="cs-CZ" sz="2400" dirty="0"/>
              <a:t>Energetický trh</a:t>
            </a:r>
            <a:br>
              <a:rPr lang="cs-CZ" sz="2400" dirty="0"/>
            </a:br>
            <a:r>
              <a:rPr lang="cs-CZ" sz="2400" dirty="0"/>
              <a:t>vznik a vývoj v historických souvislostech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274ADC-59BD-482A-A781-04FB239E1A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3050" y="1350963"/>
            <a:ext cx="8601075" cy="464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800" b="1" dirty="0"/>
              <a:t>Regulované „trhy“ do 90. let (monopol) </a:t>
            </a:r>
          </a:p>
          <a:p>
            <a:endParaRPr lang="cs-CZ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sz="2800" b="1" dirty="0"/>
              <a:t>Liberalizační model od 90. let (volný obchod)</a:t>
            </a:r>
          </a:p>
          <a:p>
            <a:endParaRPr lang="cs-CZ" sz="2000" b="1" dirty="0"/>
          </a:p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8A43AC-3994-4E2C-8160-A39CDE726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27889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1762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1762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1762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762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cs typeface="Times New Roman" panose="02020603050405020304" pitchFamily="18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3C08BD9-ECB4-46FF-88AE-F6DC8E81EC54}"/>
              </a:ext>
            </a:extLst>
          </p:cNvPr>
          <p:cNvSpPr>
            <a:spLocks/>
          </p:cNvSpPr>
          <p:nvPr/>
        </p:nvSpPr>
        <p:spPr bwMode="auto">
          <a:xfrm>
            <a:off x="2644775" y="3672552"/>
            <a:ext cx="3422650" cy="687388"/>
          </a:xfrm>
          <a:custGeom>
            <a:avLst/>
            <a:gdLst>
              <a:gd name="T0" fmla="*/ 2147483646 w 2305"/>
              <a:gd name="T1" fmla="*/ 2147483646 h 433"/>
              <a:gd name="T2" fmla="*/ 2147483646 w 2305"/>
              <a:gd name="T3" fmla="*/ 2147483646 h 433"/>
              <a:gd name="T4" fmla="*/ 2147483646 w 2305"/>
              <a:gd name="T5" fmla="*/ 0 h 433"/>
              <a:gd name="T6" fmla="*/ 2147483646 w 2305"/>
              <a:gd name="T7" fmla="*/ 0 h 433"/>
              <a:gd name="T8" fmla="*/ 2147483646 w 2305"/>
              <a:gd name="T9" fmla="*/ 2147483646 h 433"/>
              <a:gd name="T10" fmla="*/ 0 w 2305"/>
              <a:gd name="T11" fmla="*/ 2147483646 h 433"/>
              <a:gd name="T12" fmla="*/ 2147483646 w 2305"/>
              <a:gd name="T13" fmla="*/ 2147483646 h 433"/>
              <a:gd name="T14" fmla="*/ 2147483646 w 2305"/>
              <a:gd name="T15" fmla="*/ 2147483646 h 4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05" h="433">
                <a:moveTo>
                  <a:pt x="2304" y="181"/>
                </a:moveTo>
                <a:lnTo>
                  <a:pt x="1837" y="181"/>
                </a:lnTo>
                <a:lnTo>
                  <a:pt x="1837" y="0"/>
                </a:lnTo>
                <a:lnTo>
                  <a:pt x="467" y="0"/>
                </a:lnTo>
                <a:lnTo>
                  <a:pt x="467" y="181"/>
                </a:lnTo>
                <a:lnTo>
                  <a:pt x="0" y="181"/>
                </a:lnTo>
                <a:lnTo>
                  <a:pt x="1152" y="432"/>
                </a:lnTo>
                <a:lnTo>
                  <a:pt x="2304" y="181"/>
                </a:lnTo>
              </a:path>
            </a:pathLst>
          </a:custGeom>
          <a:solidFill>
            <a:srgbClr val="0070C0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B05F16A-E1AE-47D7-A3E6-179C0CFC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7" y="3753133"/>
            <a:ext cx="19796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liberalizace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E335514E-9446-4D4D-877A-4D8455256487}"/>
              </a:ext>
            </a:extLst>
          </p:cNvPr>
          <p:cNvSpPr>
            <a:spLocks/>
          </p:cNvSpPr>
          <p:nvPr/>
        </p:nvSpPr>
        <p:spPr bwMode="auto">
          <a:xfrm>
            <a:off x="682625" y="5179503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C456B1EE-0957-4CAD-A6CE-20AEC934B076}"/>
              </a:ext>
            </a:extLst>
          </p:cNvPr>
          <p:cNvSpPr>
            <a:spLocks/>
          </p:cNvSpPr>
          <p:nvPr/>
        </p:nvSpPr>
        <p:spPr bwMode="auto">
          <a:xfrm>
            <a:off x="2581275" y="5179503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99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9573679-8695-4D6B-B15E-21B23A7FCFB2}"/>
              </a:ext>
            </a:extLst>
          </p:cNvPr>
          <p:cNvSpPr>
            <a:spLocks/>
          </p:cNvSpPr>
          <p:nvPr/>
        </p:nvSpPr>
        <p:spPr bwMode="auto">
          <a:xfrm>
            <a:off x="4479925" y="5181090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99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CC7BED6-B7F1-4FE0-920F-B204302F1CE4}"/>
              </a:ext>
            </a:extLst>
          </p:cNvPr>
          <p:cNvSpPr>
            <a:spLocks/>
          </p:cNvSpPr>
          <p:nvPr/>
        </p:nvSpPr>
        <p:spPr bwMode="auto">
          <a:xfrm>
            <a:off x="6372225" y="5181090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9739E490-F0F6-4685-8235-5CDB1C56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5503353"/>
            <a:ext cx="11064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738" indent="-134938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5163" indent="-111125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cs-CZ" altLang="cs-CZ" sz="1200" b="1" dirty="0"/>
              <a:t>Konkurence </a:t>
            </a:r>
          </a:p>
          <a:p>
            <a:pPr algn="ctr">
              <a:buClrTx/>
              <a:buSzTx/>
              <a:buFontTx/>
              <a:buNone/>
            </a:pPr>
            <a:r>
              <a:rPr lang="cs-CZ" altLang="cs-CZ" sz="1200" b="1" dirty="0"/>
              <a:t>ve výrobě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72DFDD23-B9BE-4C4E-9B21-BADC2369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5393815"/>
            <a:ext cx="1090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738" indent="-134938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5163" indent="-111125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cs-CZ" altLang="cs-CZ" sz="1200" b="1" dirty="0"/>
              <a:t>Regulovaný </a:t>
            </a:r>
          </a:p>
          <a:p>
            <a:pPr algn="ctr">
              <a:buClrTx/>
              <a:buSzTx/>
              <a:buFontTx/>
              <a:buNone/>
            </a:pPr>
            <a:r>
              <a:rPr lang="cs-CZ" altLang="cs-CZ" sz="1200" b="1" dirty="0"/>
              <a:t>monopol </a:t>
            </a:r>
          </a:p>
          <a:p>
            <a:pPr algn="ctr">
              <a:buClrTx/>
              <a:buSzTx/>
              <a:buFontTx/>
              <a:buNone/>
            </a:pPr>
            <a:r>
              <a:rPr lang="cs-CZ" altLang="cs-CZ" sz="1200" b="1" dirty="0"/>
              <a:t>na přenos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41D9234-57F7-41DC-BEAF-E52928CA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393815"/>
            <a:ext cx="1092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738" indent="-134938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5163" indent="-111125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cs-CZ" altLang="cs-CZ" sz="1200" b="1"/>
              <a:t>Regulované</a:t>
            </a:r>
          </a:p>
          <a:p>
            <a:pPr algn="ctr">
              <a:buClrTx/>
              <a:buSzTx/>
              <a:buFontTx/>
              <a:buNone/>
            </a:pPr>
            <a:r>
              <a:rPr lang="cs-CZ" altLang="cs-CZ" sz="1200" b="1"/>
              <a:t>monopoly</a:t>
            </a:r>
          </a:p>
          <a:p>
            <a:pPr algn="ctr">
              <a:buClrTx/>
              <a:buSzTx/>
              <a:buFontTx/>
              <a:buNone/>
            </a:pPr>
            <a:r>
              <a:rPr lang="cs-CZ" altLang="cs-CZ" sz="1200" b="1"/>
              <a:t>na distribuci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8637E03C-799A-4A8D-87CC-0324B6E6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5471603"/>
            <a:ext cx="10636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738" indent="-134938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5163" indent="-111125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cs-CZ" altLang="cs-CZ" sz="1200" b="1"/>
              <a:t>Konkurence</a:t>
            </a:r>
          </a:p>
          <a:p>
            <a:pPr algn="ctr">
              <a:buClrTx/>
              <a:buSzTx/>
              <a:buFontTx/>
              <a:buNone/>
            </a:pPr>
            <a:r>
              <a:rPr lang="cs-CZ" altLang="cs-CZ" sz="1200" b="1"/>
              <a:t>v dodávce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B601AA98-20B3-4478-B22F-5D978313E5C2}"/>
              </a:ext>
            </a:extLst>
          </p:cNvPr>
          <p:cNvSpPr>
            <a:spLocks/>
          </p:cNvSpPr>
          <p:nvPr/>
        </p:nvSpPr>
        <p:spPr bwMode="auto">
          <a:xfrm>
            <a:off x="1314450" y="1942177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85FF858-2D43-4A7A-92F1-21709D69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1994564"/>
            <a:ext cx="16049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Výroba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44D30C77-6444-4E90-9372-F21D3DD06FCA}"/>
              </a:ext>
            </a:extLst>
          </p:cNvPr>
          <p:cNvSpPr>
            <a:spLocks/>
          </p:cNvSpPr>
          <p:nvPr/>
        </p:nvSpPr>
        <p:spPr bwMode="auto">
          <a:xfrm>
            <a:off x="2857500" y="1941383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B469F8E-10FF-41EA-B185-9C03A15D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1994564"/>
            <a:ext cx="16049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Přenos</a:t>
            </a: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1184ACD5-E57A-4546-A742-689985092F84}"/>
              </a:ext>
            </a:extLst>
          </p:cNvPr>
          <p:cNvSpPr>
            <a:spLocks/>
          </p:cNvSpPr>
          <p:nvPr/>
        </p:nvSpPr>
        <p:spPr bwMode="auto">
          <a:xfrm>
            <a:off x="4356100" y="1942177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A6D8B30E-A276-4DBD-A36E-01F56EA1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1994564"/>
            <a:ext cx="160496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Distribuce</a:t>
            </a: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701C7D46-991F-47B4-B0BB-006E7BDA756B}"/>
              </a:ext>
            </a:extLst>
          </p:cNvPr>
          <p:cNvSpPr>
            <a:spLocks/>
          </p:cNvSpPr>
          <p:nvPr/>
        </p:nvSpPr>
        <p:spPr bwMode="auto">
          <a:xfrm>
            <a:off x="5832475" y="1942177"/>
            <a:ext cx="2057400" cy="115570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CD35B3F8-6934-4AE3-B19A-0E7A0AFF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1994564"/>
            <a:ext cx="16033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Dodávka</a:t>
            </a:r>
          </a:p>
        </p:txBody>
      </p:sp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6D68E8F9-48C7-40F7-AC68-6D0EBC174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536063"/>
              </p:ext>
            </p:extLst>
          </p:nvPr>
        </p:nvGraphicFramePr>
        <p:xfrm>
          <a:off x="2025650" y="2397789"/>
          <a:ext cx="8143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23900" imgH="552450" progId="CorelDraw.Graphic.7">
                  <p:embed/>
                </p:oleObj>
              </mc:Choice>
              <mc:Fallback>
                <p:oleObj name="CorelDRAW" r:id="rId2" imgW="723900" imgH="552450" progId="CorelDraw.Graphic.7">
                  <p:embed/>
                  <p:pic>
                    <p:nvPicPr>
                      <p:cNvPr id="26" name="Object 24">
                        <a:extLst>
                          <a:ext uri="{FF2B5EF4-FFF2-40B4-BE49-F238E27FC236}">
                            <a16:creationId xmlns:a16="http://schemas.microsoft.com/office/drawing/2014/main" id="{6D68E8F9-48C7-40F7-AC68-6D0EBC174EA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397789"/>
                        <a:ext cx="8143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>
            <a:extLst>
              <a:ext uri="{FF2B5EF4-FFF2-40B4-BE49-F238E27FC236}">
                <a16:creationId xmlns:a16="http://schemas.microsoft.com/office/drawing/2014/main" id="{CC4342E7-34F9-4C1C-A00D-C453C57D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70526"/>
              </p:ext>
            </p:extLst>
          </p:nvPr>
        </p:nvGraphicFramePr>
        <p:xfrm>
          <a:off x="3524250" y="2293014"/>
          <a:ext cx="4968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1325" imgH="730250" progId="CorelDraw.Graphic.7">
                  <p:embed/>
                </p:oleObj>
              </mc:Choice>
              <mc:Fallback>
                <p:oleObj name="CorelDRAW" r:id="rId4" imgW="441325" imgH="730250" progId="CorelDraw.Graphic.7">
                  <p:embed/>
                  <p:pic>
                    <p:nvPicPr>
                      <p:cNvPr id="27" name="Object 25">
                        <a:extLst>
                          <a:ext uri="{FF2B5EF4-FFF2-40B4-BE49-F238E27FC236}">
                            <a16:creationId xmlns:a16="http://schemas.microsoft.com/office/drawing/2014/main" id="{CC4342E7-34F9-4C1C-A00D-C453C57DA8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293014"/>
                        <a:ext cx="4968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6">
            <a:extLst>
              <a:ext uri="{FF2B5EF4-FFF2-40B4-BE49-F238E27FC236}">
                <a16:creationId xmlns:a16="http://schemas.microsoft.com/office/drawing/2014/main" id="{A7680F3C-5E5D-407F-96F7-02358306C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31569"/>
              </p:ext>
            </p:extLst>
          </p:nvPr>
        </p:nvGraphicFramePr>
        <p:xfrm>
          <a:off x="5043488" y="2407314"/>
          <a:ext cx="7762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906963" imgH="4778375" progId="MS_ClipArt_Gallery.2">
                  <p:embed/>
                </p:oleObj>
              </mc:Choice>
              <mc:Fallback>
                <p:oleObj name="Clip" r:id="rId6" imgW="4906963" imgH="4778375" progId="MS_ClipArt_Gallery.2">
                  <p:embed/>
                  <p:pic>
                    <p:nvPicPr>
                      <p:cNvPr id="28" name="Object 26">
                        <a:extLst>
                          <a:ext uri="{FF2B5EF4-FFF2-40B4-BE49-F238E27FC236}">
                            <a16:creationId xmlns:a16="http://schemas.microsoft.com/office/drawing/2014/main" id="{A7680F3C-5E5D-407F-96F7-02358306C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407314"/>
                        <a:ext cx="77628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>
            <a:extLst>
              <a:ext uri="{FF2B5EF4-FFF2-40B4-BE49-F238E27FC236}">
                <a16:creationId xmlns:a16="http://schemas.microsoft.com/office/drawing/2014/main" id="{5C970FF3-2DEC-4C74-ADCD-A34C93355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09465"/>
              </p:ext>
            </p:extLst>
          </p:nvPr>
        </p:nvGraphicFramePr>
        <p:xfrm>
          <a:off x="6353175" y="2418427"/>
          <a:ext cx="1117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5281613" imgH="2430463" progId="MS_ClipArt_Gallery.2">
                  <p:embed/>
                </p:oleObj>
              </mc:Choice>
              <mc:Fallback>
                <p:oleObj name="Clip" r:id="rId8" imgW="5281613" imgH="2430463" progId="MS_ClipArt_Gallery.2">
                  <p:embed/>
                  <p:pic>
                    <p:nvPicPr>
                      <p:cNvPr id="29" name="Object 27">
                        <a:extLst>
                          <a:ext uri="{FF2B5EF4-FFF2-40B4-BE49-F238E27FC236}">
                            <a16:creationId xmlns:a16="http://schemas.microsoft.com/office/drawing/2014/main" id="{5C970FF3-2DEC-4C74-ADCD-A34C93355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2418427"/>
                        <a:ext cx="11176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69AC823D-0B3F-4C34-A15B-90EEB9DF95C9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4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Autofit/>
          </a:bodyPr>
          <a:lstStyle/>
          <a:p>
            <a:r>
              <a:rPr lang="cs-CZ" sz="2400" dirty="0"/>
              <a:t>Energetický trh</a:t>
            </a:r>
            <a:br>
              <a:rPr lang="cs-CZ" sz="2400" dirty="0"/>
            </a:br>
            <a:r>
              <a:rPr lang="cs-CZ" sz="2400" dirty="0"/>
              <a:t>vznik a vývoj v historických souvislostech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274ADC-59BD-482A-A781-04FB239E1A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3050" y="1350963"/>
            <a:ext cx="8601075" cy="412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800" b="1" dirty="0"/>
              <a:t>Velká Británie – počátky liberalizace</a:t>
            </a:r>
          </a:p>
          <a:p>
            <a:endParaRPr lang="cs-CZ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dirty="0"/>
          </a:p>
        </p:txBody>
      </p:sp>
      <p:pic>
        <p:nvPicPr>
          <p:cNvPr id="30" name="Picture 17" descr="http://nd06.jxs.cz/427/235/a724ec057a_96236433_o2.jpg">
            <a:extLst>
              <a:ext uri="{FF2B5EF4-FFF2-40B4-BE49-F238E27FC236}">
                <a16:creationId xmlns:a16="http://schemas.microsoft.com/office/drawing/2014/main" id="{3C7277EE-9A77-4DB8-9C01-09D10033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" y="1853970"/>
            <a:ext cx="14112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777">
            <a:extLst>
              <a:ext uri="{FF2B5EF4-FFF2-40B4-BE49-F238E27FC236}">
                <a16:creationId xmlns:a16="http://schemas.microsoft.com/office/drawing/2014/main" id="{106DF7CA-9D7D-4ED6-B2DF-6FE580BB9D11}"/>
              </a:ext>
            </a:extLst>
          </p:cNvPr>
          <p:cNvSpPr>
            <a:spLocks/>
          </p:cNvSpPr>
          <p:nvPr/>
        </p:nvSpPr>
        <p:spPr bwMode="auto">
          <a:xfrm>
            <a:off x="3756025" y="3868522"/>
            <a:ext cx="2705100" cy="409575"/>
          </a:xfrm>
          <a:custGeom>
            <a:avLst/>
            <a:gdLst>
              <a:gd name="T0" fmla="*/ 2147483646 w 2305"/>
              <a:gd name="T1" fmla="*/ 2147483646 h 433"/>
              <a:gd name="T2" fmla="*/ 2147483646 w 2305"/>
              <a:gd name="T3" fmla="*/ 2147483646 h 433"/>
              <a:gd name="T4" fmla="*/ 2147483646 w 2305"/>
              <a:gd name="T5" fmla="*/ 0 h 433"/>
              <a:gd name="T6" fmla="*/ 2147483646 w 2305"/>
              <a:gd name="T7" fmla="*/ 0 h 433"/>
              <a:gd name="T8" fmla="*/ 2147483646 w 2305"/>
              <a:gd name="T9" fmla="*/ 2147483646 h 433"/>
              <a:gd name="T10" fmla="*/ 0 w 2305"/>
              <a:gd name="T11" fmla="*/ 2147483646 h 433"/>
              <a:gd name="T12" fmla="*/ 2147483646 w 2305"/>
              <a:gd name="T13" fmla="*/ 2147483646 h 433"/>
              <a:gd name="T14" fmla="*/ 2147483646 w 2305"/>
              <a:gd name="T15" fmla="*/ 2147483646 h 4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05" h="433">
                <a:moveTo>
                  <a:pt x="2304" y="181"/>
                </a:moveTo>
                <a:lnTo>
                  <a:pt x="1837" y="181"/>
                </a:lnTo>
                <a:lnTo>
                  <a:pt x="1837" y="0"/>
                </a:lnTo>
                <a:lnTo>
                  <a:pt x="467" y="0"/>
                </a:lnTo>
                <a:lnTo>
                  <a:pt x="467" y="181"/>
                </a:lnTo>
                <a:lnTo>
                  <a:pt x="0" y="181"/>
                </a:lnTo>
                <a:lnTo>
                  <a:pt x="1152" y="432"/>
                </a:lnTo>
                <a:lnTo>
                  <a:pt x="2304" y="181"/>
                </a:lnTo>
              </a:path>
            </a:pathLst>
          </a:custGeom>
          <a:solidFill>
            <a:srgbClr val="0070C0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" name="Rectangle 778">
            <a:extLst>
              <a:ext uri="{FF2B5EF4-FFF2-40B4-BE49-F238E27FC236}">
                <a16:creationId xmlns:a16="http://schemas.microsoft.com/office/drawing/2014/main" id="{E850367D-8E69-4A8B-8301-6527592F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381" y="3929745"/>
            <a:ext cx="15636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/>
              <a:t>liberalizace</a:t>
            </a:r>
          </a:p>
        </p:txBody>
      </p:sp>
      <p:sp>
        <p:nvSpPr>
          <p:cNvPr id="33" name="Freeform 780">
            <a:extLst>
              <a:ext uri="{FF2B5EF4-FFF2-40B4-BE49-F238E27FC236}">
                <a16:creationId xmlns:a16="http://schemas.microsoft.com/office/drawing/2014/main" id="{393B6C08-8CB6-4E3E-BA67-44C86A19A8EB}"/>
              </a:ext>
            </a:extLst>
          </p:cNvPr>
          <p:cNvSpPr>
            <a:spLocks/>
          </p:cNvSpPr>
          <p:nvPr/>
        </p:nvSpPr>
        <p:spPr bwMode="auto">
          <a:xfrm>
            <a:off x="3478213" y="4901862"/>
            <a:ext cx="1625600" cy="9048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99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Freeform 787">
            <a:extLst>
              <a:ext uri="{FF2B5EF4-FFF2-40B4-BE49-F238E27FC236}">
                <a16:creationId xmlns:a16="http://schemas.microsoft.com/office/drawing/2014/main" id="{BC9FC3CA-46F0-49A4-B8C5-7D12EA36BDC0}"/>
              </a:ext>
            </a:extLst>
          </p:cNvPr>
          <p:cNvSpPr>
            <a:spLocks/>
          </p:cNvSpPr>
          <p:nvPr/>
        </p:nvSpPr>
        <p:spPr bwMode="auto">
          <a:xfrm>
            <a:off x="2476500" y="2869531"/>
            <a:ext cx="1627188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Rectangle 788">
            <a:extLst>
              <a:ext uri="{FF2B5EF4-FFF2-40B4-BE49-F238E27FC236}">
                <a16:creationId xmlns:a16="http://schemas.microsoft.com/office/drawing/2014/main" id="{52D10666-B2D9-4BEB-9CF7-A86C6B71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2901281"/>
            <a:ext cx="1266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Výroba</a:t>
            </a:r>
          </a:p>
        </p:txBody>
      </p:sp>
      <p:sp>
        <p:nvSpPr>
          <p:cNvPr id="36" name="Freeform 789">
            <a:extLst>
              <a:ext uri="{FF2B5EF4-FFF2-40B4-BE49-F238E27FC236}">
                <a16:creationId xmlns:a16="http://schemas.microsoft.com/office/drawing/2014/main" id="{A31B8C30-241E-419E-B24E-1582D19C6E77}"/>
              </a:ext>
            </a:extLst>
          </p:cNvPr>
          <p:cNvSpPr>
            <a:spLocks/>
          </p:cNvSpPr>
          <p:nvPr/>
        </p:nvSpPr>
        <p:spPr bwMode="auto">
          <a:xfrm>
            <a:off x="3676650" y="2869531"/>
            <a:ext cx="1625600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Rectangle 790">
            <a:extLst>
              <a:ext uri="{FF2B5EF4-FFF2-40B4-BE49-F238E27FC236}">
                <a16:creationId xmlns:a16="http://schemas.microsoft.com/office/drawing/2014/main" id="{FFA4F855-F9CB-45DF-8B65-DB8B1E1D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2901281"/>
            <a:ext cx="12684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Přenos</a:t>
            </a:r>
          </a:p>
        </p:txBody>
      </p:sp>
      <p:sp>
        <p:nvSpPr>
          <p:cNvPr id="38" name="Freeform 791">
            <a:extLst>
              <a:ext uri="{FF2B5EF4-FFF2-40B4-BE49-F238E27FC236}">
                <a16:creationId xmlns:a16="http://schemas.microsoft.com/office/drawing/2014/main" id="{2DB76F0C-506A-445A-B467-2B530C1832E7}"/>
              </a:ext>
            </a:extLst>
          </p:cNvPr>
          <p:cNvSpPr>
            <a:spLocks/>
          </p:cNvSpPr>
          <p:nvPr/>
        </p:nvSpPr>
        <p:spPr bwMode="auto">
          <a:xfrm>
            <a:off x="4879975" y="2869531"/>
            <a:ext cx="1625600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Rectangle 792">
            <a:extLst>
              <a:ext uri="{FF2B5EF4-FFF2-40B4-BE49-F238E27FC236}">
                <a16:creationId xmlns:a16="http://schemas.microsoft.com/office/drawing/2014/main" id="{1F32B20A-C140-4F55-8850-9D7044A9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2901281"/>
            <a:ext cx="12684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Distribuce</a:t>
            </a:r>
          </a:p>
        </p:txBody>
      </p:sp>
      <p:sp>
        <p:nvSpPr>
          <p:cNvPr id="40" name="Freeform 793">
            <a:extLst>
              <a:ext uri="{FF2B5EF4-FFF2-40B4-BE49-F238E27FC236}">
                <a16:creationId xmlns:a16="http://schemas.microsoft.com/office/drawing/2014/main" id="{3E34FA67-94F1-450B-BDF2-A7E2193EAB55}"/>
              </a:ext>
            </a:extLst>
          </p:cNvPr>
          <p:cNvSpPr>
            <a:spLocks/>
          </p:cNvSpPr>
          <p:nvPr/>
        </p:nvSpPr>
        <p:spPr bwMode="auto">
          <a:xfrm>
            <a:off x="6046788" y="2869531"/>
            <a:ext cx="1625600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Rectangle 794">
            <a:extLst>
              <a:ext uri="{FF2B5EF4-FFF2-40B4-BE49-F238E27FC236}">
                <a16:creationId xmlns:a16="http://schemas.microsoft.com/office/drawing/2014/main" id="{55717812-BEF2-424A-BE42-8ACC5063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5" y="2901281"/>
            <a:ext cx="1266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Dodávka</a:t>
            </a:r>
          </a:p>
        </p:txBody>
      </p:sp>
      <p:graphicFrame>
        <p:nvGraphicFramePr>
          <p:cNvPr id="42" name="Object 795">
            <a:extLst>
              <a:ext uri="{FF2B5EF4-FFF2-40B4-BE49-F238E27FC236}">
                <a16:creationId xmlns:a16="http://schemas.microsoft.com/office/drawing/2014/main" id="{5CA653C3-D7A7-495E-8CD3-9FF4D27FD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852835"/>
              </p:ext>
            </p:extLst>
          </p:nvPr>
        </p:nvGraphicFramePr>
        <p:xfrm>
          <a:off x="3070225" y="3142581"/>
          <a:ext cx="644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23900" imgH="552450" progId="CorelDraw.Graphic.7">
                  <p:embed/>
                </p:oleObj>
              </mc:Choice>
              <mc:Fallback>
                <p:oleObj name="CorelDRAW" r:id="rId3" imgW="723900" imgH="552450" progId="CorelDraw.Graphic.7">
                  <p:embed/>
                  <p:pic>
                    <p:nvPicPr>
                      <p:cNvPr id="42" name="Object 795">
                        <a:extLst>
                          <a:ext uri="{FF2B5EF4-FFF2-40B4-BE49-F238E27FC236}">
                            <a16:creationId xmlns:a16="http://schemas.microsoft.com/office/drawing/2014/main" id="{5CA653C3-D7A7-495E-8CD3-9FF4D27FDC2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142581"/>
                        <a:ext cx="6445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96">
            <a:extLst>
              <a:ext uri="{FF2B5EF4-FFF2-40B4-BE49-F238E27FC236}">
                <a16:creationId xmlns:a16="http://schemas.microsoft.com/office/drawing/2014/main" id="{3CDB15D5-24AF-408D-B6F4-664FA0206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884386"/>
              </p:ext>
            </p:extLst>
          </p:nvPr>
        </p:nvGraphicFramePr>
        <p:xfrm>
          <a:off x="4222750" y="3079081"/>
          <a:ext cx="3937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41325" imgH="730250" progId="CorelDraw.Graphic.7">
                  <p:embed/>
                </p:oleObj>
              </mc:Choice>
              <mc:Fallback>
                <p:oleObj name="CorelDRAW" r:id="rId5" imgW="441325" imgH="730250" progId="CorelDraw.Graphic.7">
                  <p:embed/>
                  <p:pic>
                    <p:nvPicPr>
                      <p:cNvPr id="43" name="Object 796">
                        <a:extLst>
                          <a:ext uri="{FF2B5EF4-FFF2-40B4-BE49-F238E27FC236}">
                            <a16:creationId xmlns:a16="http://schemas.microsoft.com/office/drawing/2014/main" id="{3CDB15D5-24AF-408D-B6F4-664FA02063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079081"/>
                        <a:ext cx="3937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97">
            <a:extLst>
              <a:ext uri="{FF2B5EF4-FFF2-40B4-BE49-F238E27FC236}">
                <a16:creationId xmlns:a16="http://schemas.microsoft.com/office/drawing/2014/main" id="{E448982B-FCB1-4D88-A502-7BC1B2CE6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65739"/>
              </p:ext>
            </p:extLst>
          </p:nvPr>
        </p:nvGraphicFramePr>
        <p:xfrm>
          <a:off x="5424488" y="3147344"/>
          <a:ext cx="6127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906963" imgH="4778375" progId="MS_ClipArt_Gallery.2">
                  <p:embed/>
                </p:oleObj>
              </mc:Choice>
              <mc:Fallback>
                <p:oleObj name="Clip" r:id="rId7" imgW="4906963" imgH="4778375" progId="MS_ClipArt_Gallery.2">
                  <p:embed/>
                  <p:pic>
                    <p:nvPicPr>
                      <p:cNvPr id="44" name="Object 797">
                        <a:extLst>
                          <a:ext uri="{FF2B5EF4-FFF2-40B4-BE49-F238E27FC236}">
                            <a16:creationId xmlns:a16="http://schemas.microsoft.com/office/drawing/2014/main" id="{E448982B-FCB1-4D88-A502-7BC1B2CE6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147344"/>
                        <a:ext cx="6127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98">
            <a:extLst>
              <a:ext uri="{FF2B5EF4-FFF2-40B4-BE49-F238E27FC236}">
                <a16:creationId xmlns:a16="http://schemas.microsoft.com/office/drawing/2014/main" id="{261E0FDF-6A74-4828-85EE-FE314D6C0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26685"/>
              </p:ext>
            </p:extLst>
          </p:nvPr>
        </p:nvGraphicFramePr>
        <p:xfrm>
          <a:off x="6457950" y="3153694"/>
          <a:ext cx="8842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5281613" imgH="2430463" progId="MS_ClipArt_Gallery.2">
                  <p:embed/>
                </p:oleObj>
              </mc:Choice>
              <mc:Fallback>
                <p:oleObj name="Clip" r:id="rId9" imgW="5281613" imgH="2430463" progId="MS_ClipArt_Gallery.2">
                  <p:embed/>
                  <p:pic>
                    <p:nvPicPr>
                      <p:cNvPr id="45" name="Object 798">
                        <a:extLst>
                          <a:ext uri="{FF2B5EF4-FFF2-40B4-BE49-F238E27FC236}">
                            <a16:creationId xmlns:a16="http://schemas.microsoft.com/office/drawing/2014/main" id="{261E0FDF-6A74-4828-85EE-FE314D6C0F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153694"/>
                        <a:ext cx="8842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800">
            <a:extLst>
              <a:ext uri="{FF2B5EF4-FFF2-40B4-BE49-F238E27FC236}">
                <a16:creationId xmlns:a16="http://schemas.microsoft.com/office/drawing/2014/main" id="{A5ACB86E-CE56-40C7-820A-53E47217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2323870"/>
            <a:ext cx="4509568" cy="33855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CEGB (</a:t>
            </a:r>
            <a:r>
              <a:rPr lang="cs-CZ" altLang="cs-CZ" sz="1600" b="1" dirty="0" err="1"/>
              <a:t>Central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Electricity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Generating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Board</a:t>
            </a:r>
            <a:r>
              <a:rPr lang="cs-CZ" altLang="cs-CZ" sz="1600" b="1" dirty="0"/>
              <a:t>)</a:t>
            </a:r>
          </a:p>
        </p:txBody>
      </p:sp>
      <p:sp>
        <p:nvSpPr>
          <p:cNvPr id="47" name="Freeform 779">
            <a:extLst>
              <a:ext uri="{FF2B5EF4-FFF2-40B4-BE49-F238E27FC236}">
                <a16:creationId xmlns:a16="http://schemas.microsoft.com/office/drawing/2014/main" id="{F4ACA786-9DF7-4053-92DC-3D2A67FF0A18}"/>
              </a:ext>
            </a:extLst>
          </p:cNvPr>
          <p:cNvSpPr>
            <a:spLocks/>
          </p:cNvSpPr>
          <p:nvPr/>
        </p:nvSpPr>
        <p:spPr bwMode="auto">
          <a:xfrm>
            <a:off x="2195513" y="4293850"/>
            <a:ext cx="1079500" cy="544512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8" name="Text Box 804">
            <a:extLst>
              <a:ext uri="{FF2B5EF4-FFF2-40B4-BE49-F238E27FC236}">
                <a16:creationId xmlns:a16="http://schemas.microsoft.com/office/drawing/2014/main" id="{F6729347-9BE1-480D-BA49-AA4B0F37C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366875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/>
              <a:t>Power</a:t>
            </a:r>
            <a:r>
              <a:rPr lang="cs-CZ" altLang="cs-CZ" sz="1600" dirty="0"/>
              <a:t> Gen</a:t>
            </a:r>
          </a:p>
        </p:txBody>
      </p:sp>
      <p:sp>
        <p:nvSpPr>
          <p:cNvPr id="49" name="Text Box 815">
            <a:extLst>
              <a:ext uri="{FF2B5EF4-FFF2-40B4-BE49-F238E27FC236}">
                <a16:creationId xmlns:a16="http://schemas.microsoft.com/office/drawing/2014/main" id="{C9E50683-340B-4A99-A289-CDD30573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4575"/>
            <a:ext cx="155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National Power</a:t>
            </a:r>
          </a:p>
        </p:txBody>
      </p:sp>
      <p:sp>
        <p:nvSpPr>
          <p:cNvPr id="50" name="Text Box 816">
            <a:extLst>
              <a:ext uri="{FF2B5EF4-FFF2-40B4-BE49-F238E27FC236}">
                <a16:creationId xmlns:a16="http://schemas.microsoft.com/office/drawing/2014/main" id="{EEC11AB6-129E-48DE-88EC-8D5E028A9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35300"/>
            <a:ext cx="1604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Nuclear Electric</a:t>
            </a:r>
          </a:p>
        </p:txBody>
      </p:sp>
      <p:sp>
        <p:nvSpPr>
          <p:cNvPr id="51" name="Freeform 817">
            <a:extLst>
              <a:ext uri="{FF2B5EF4-FFF2-40B4-BE49-F238E27FC236}">
                <a16:creationId xmlns:a16="http://schemas.microsoft.com/office/drawing/2014/main" id="{F0EEFD2C-D3CD-4A75-B166-62EE548631B5}"/>
              </a:ext>
            </a:extLst>
          </p:cNvPr>
          <p:cNvSpPr>
            <a:spLocks/>
          </p:cNvSpPr>
          <p:nvPr/>
        </p:nvSpPr>
        <p:spPr bwMode="auto">
          <a:xfrm>
            <a:off x="2195513" y="4943137"/>
            <a:ext cx="1079500" cy="544513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aphicFrame>
        <p:nvGraphicFramePr>
          <p:cNvPr id="52" name="Object 818">
            <a:extLst>
              <a:ext uri="{FF2B5EF4-FFF2-40B4-BE49-F238E27FC236}">
                <a16:creationId xmlns:a16="http://schemas.microsoft.com/office/drawing/2014/main" id="{5CC92C60-56B7-422B-9AE3-717F04B46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886985"/>
              </p:ext>
            </p:extLst>
          </p:nvPr>
        </p:nvGraphicFramePr>
        <p:xfrm>
          <a:off x="2554288" y="5086012"/>
          <a:ext cx="431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723900" imgH="552450" progId="CorelDraw.Graphic.7">
                  <p:embed/>
                </p:oleObj>
              </mc:Choice>
              <mc:Fallback>
                <p:oleObj name="CorelDRAW" r:id="rId11" imgW="723900" imgH="552450" progId="CorelDraw.Graphic.7">
                  <p:embed/>
                  <p:pic>
                    <p:nvPicPr>
                      <p:cNvPr id="52" name="Object 818">
                        <a:extLst>
                          <a:ext uri="{FF2B5EF4-FFF2-40B4-BE49-F238E27FC236}">
                            <a16:creationId xmlns:a16="http://schemas.microsoft.com/office/drawing/2014/main" id="{5CC92C60-56B7-422B-9AE3-717F04B469D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086012"/>
                        <a:ext cx="431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Freeform 819">
            <a:extLst>
              <a:ext uri="{FF2B5EF4-FFF2-40B4-BE49-F238E27FC236}">
                <a16:creationId xmlns:a16="http://schemas.microsoft.com/office/drawing/2014/main" id="{CCEDF1AA-AF3F-4513-B87F-D5ED1E72990D}"/>
              </a:ext>
            </a:extLst>
          </p:cNvPr>
          <p:cNvSpPr>
            <a:spLocks/>
          </p:cNvSpPr>
          <p:nvPr/>
        </p:nvSpPr>
        <p:spPr bwMode="auto">
          <a:xfrm>
            <a:off x="2195513" y="5590837"/>
            <a:ext cx="1079500" cy="544513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aphicFrame>
        <p:nvGraphicFramePr>
          <p:cNvPr id="54" name="Object 820">
            <a:extLst>
              <a:ext uri="{FF2B5EF4-FFF2-40B4-BE49-F238E27FC236}">
                <a16:creationId xmlns:a16="http://schemas.microsoft.com/office/drawing/2014/main" id="{C6237AAC-E78F-4EC9-BF0E-0408314A2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692258"/>
              </p:ext>
            </p:extLst>
          </p:nvPr>
        </p:nvGraphicFramePr>
        <p:xfrm>
          <a:off x="2554288" y="5806737"/>
          <a:ext cx="431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723900" imgH="552450" progId="CorelDraw.Graphic.7">
                  <p:embed/>
                </p:oleObj>
              </mc:Choice>
              <mc:Fallback>
                <p:oleObj name="CorelDRAW" r:id="rId12" imgW="723900" imgH="552450" progId="CorelDraw.Graphic.7">
                  <p:embed/>
                  <p:pic>
                    <p:nvPicPr>
                      <p:cNvPr id="54" name="Object 820">
                        <a:extLst>
                          <a:ext uri="{FF2B5EF4-FFF2-40B4-BE49-F238E27FC236}">
                            <a16:creationId xmlns:a16="http://schemas.microsoft.com/office/drawing/2014/main" id="{C6237AAC-E78F-4EC9-BF0E-0408314A2EB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806737"/>
                        <a:ext cx="431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823">
            <a:extLst>
              <a:ext uri="{FF2B5EF4-FFF2-40B4-BE49-F238E27FC236}">
                <a16:creationId xmlns:a16="http://schemas.microsoft.com/office/drawing/2014/main" id="{B2BD88A0-7375-4E57-84D0-11CD19411EFF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4727237"/>
            <a:ext cx="744538" cy="431800"/>
            <a:chOff x="2925" y="2614"/>
            <a:chExt cx="469" cy="272"/>
          </a:xfrm>
        </p:grpSpPr>
        <p:sp>
          <p:nvSpPr>
            <p:cNvPr id="56" name="Freeform 781">
              <a:extLst>
                <a:ext uri="{FF2B5EF4-FFF2-40B4-BE49-F238E27FC236}">
                  <a16:creationId xmlns:a16="http://schemas.microsoft.com/office/drawing/2014/main" id="{0E7AE369-799F-41F3-B92E-452BA1C4E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00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57" name="Object 821">
              <a:extLst>
                <a:ext uri="{FF2B5EF4-FFF2-40B4-BE49-F238E27FC236}">
                  <a16:creationId xmlns:a16="http://schemas.microsoft.com/office/drawing/2014/main" id="{59F29BC4-0197-4643-9461-27F496EA24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4906963" imgH="4778375" progId="MS_ClipArt_Gallery.2">
                    <p:embed/>
                  </p:oleObj>
                </mc:Choice>
                <mc:Fallback>
                  <p:oleObj name="Clip" r:id="rId13" imgW="4906963" imgH="4778375" progId="MS_ClipArt_Gallery.2">
                    <p:embed/>
                    <p:pic>
                      <p:nvPicPr>
                        <p:cNvPr id="57" name="Object 821">
                          <a:extLst>
                            <a:ext uri="{FF2B5EF4-FFF2-40B4-BE49-F238E27FC236}">
                              <a16:creationId xmlns:a16="http://schemas.microsoft.com/office/drawing/2014/main" id="{59F29BC4-0197-4643-9461-27F496EA24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824">
            <a:extLst>
              <a:ext uri="{FF2B5EF4-FFF2-40B4-BE49-F238E27FC236}">
                <a16:creationId xmlns:a16="http://schemas.microsoft.com/office/drawing/2014/main" id="{66F990D7-7177-4859-AFF5-D367B8F740AB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5230475"/>
            <a:ext cx="744538" cy="431800"/>
            <a:chOff x="2925" y="2614"/>
            <a:chExt cx="469" cy="272"/>
          </a:xfrm>
        </p:grpSpPr>
        <p:sp>
          <p:nvSpPr>
            <p:cNvPr id="59" name="Freeform 825">
              <a:extLst>
                <a:ext uri="{FF2B5EF4-FFF2-40B4-BE49-F238E27FC236}">
                  <a16:creationId xmlns:a16="http://schemas.microsoft.com/office/drawing/2014/main" id="{0FB78A43-6B85-4ECF-8107-6CB217F0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00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60" name="Object 826">
              <a:extLst>
                <a:ext uri="{FF2B5EF4-FFF2-40B4-BE49-F238E27FC236}">
                  <a16:creationId xmlns:a16="http://schemas.microsoft.com/office/drawing/2014/main" id="{C67ACE37-7533-446D-B6BF-39A2C503D7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4906963" imgH="4778375" progId="MS_ClipArt_Gallery.2">
                    <p:embed/>
                  </p:oleObj>
                </mc:Choice>
                <mc:Fallback>
                  <p:oleObj name="Clip" r:id="rId14" imgW="4906963" imgH="4778375" progId="MS_ClipArt_Gallery.2">
                    <p:embed/>
                    <p:pic>
                      <p:nvPicPr>
                        <p:cNvPr id="60" name="Object 826">
                          <a:extLst>
                            <a:ext uri="{FF2B5EF4-FFF2-40B4-BE49-F238E27FC236}">
                              <a16:creationId xmlns:a16="http://schemas.microsoft.com/office/drawing/2014/main" id="{C67ACE37-7533-446D-B6BF-39A2C503D7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827">
            <a:extLst>
              <a:ext uri="{FF2B5EF4-FFF2-40B4-BE49-F238E27FC236}">
                <a16:creationId xmlns:a16="http://schemas.microsoft.com/office/drawing/2014/main" id="{073319C3-4E74-47BE-ACBE-46D443E0DAB1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5735300"/>
            <a:ext cx="744538" cy="431800"/>
            <a:chOff x="2925" y="2614"/>
            <a:chExt cx="469" cy="272"/>
          </a:xfrm>
        </p:grpSpPr>
        <p:sp>
          <p:nvSpPr>
            <p:cNvPr id="62" name="Freeform 828">
              <a:extLst>
                <a:ext uri="{FF2B5EF4-FFF2-40B4-BE49-F238E27FC236}">
                  <a16:creationId xmlns:a16="http://schemas.microsoft.com/office/drawing/2014/main" id="{DDAC6EEC-8122-4147-BFCC-5F996758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0099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63" name="Object 829">
              <a:extLst>
                <a:ext uri="{FF2B5EF4-FFF2-40B4-BE49-F238E27FC236}">
                  <a16:creationId xmlns:a16="http://schemas.microsoft.com/office/drawing/2014/main" id="{3EED965D-8100-4E13-9F19-E0871E235D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4906963" imgH="4778375" progId="MS_ClipArt_Gallery.2">
                    <p:embed/>
                  </p:oleObj>
                </mc:Choice>
                <mc:Fallback>
                  <p:oleObj name="Clip" r:id="rId15" imgW="4906963" imgH="4778375" progId="MS_ClipArt_Gallery.2">
                    <p:embed/>
                    <p:pic>
                      <p:nvPicPr>
                        <p:cNvPr id="63" name="Object 829">
                          <a:extLst>
                            <a:ext uri="{FF2B5EF4-FFF2-40B4-BE49-F238E27FC236}">
                              <a16:creationId xmlns:a16="http://schemas.microsoft.com/office/drawing/2014/main" id="{3EED965D-8100-4E13-9F19-E0871E235D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ext Box 830">
            <a:extLst>
              <a:ext uri="{FF2B5EF4-FFF2-40B4-BE49-F238E27FC236}">
                <a16:creationId xmlns:a16="http://schemas.microsoft.com/office/drawing/2014/main" id="{2168C969-0249-4B1A-866D-044EDE59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6218679"/>
            <a:ext cx="3508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12 x regionální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energetické společnosti</a:t>
            </a:r>
          </a:p>
        </p:txBody>
      </p:sp>
      <p:sp>
        <p:nvSpPr>
          <p:cNvPr id="65" name="Text Box 835">
            <a:extLst>
              <a:ext uri="{FF2B5EF4-FFF2-40B4-BE49-F238E27FC236}">
                <a16:creationId xmlns:a16="http://schemas.microsoft.com/office/drawing/2014/main" id="{ED993687-4C4D-4E76-8E5A-144D67D8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5014575"/>
            <a:ext cx="8334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National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Grid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Company</a:t>
            </a:r>
          </a:p>
        </p:txBody>
      </p:sp>
      <p:graphicFrame>
        <p:nvGraphicFramePr>
          <p:cNvPr id="66" name="Object 837">
            <a:extLst>
              <a:ext uri="{FF2B5EF4-FFF2-40B4-BE49-F238E27FC236}">
                <a16:creationId xmlns:a16="http://schemas.microsoft.com/office/drawing/2014/main" id="{21005A0C-7BDE-4BF9-A24F-80B60F9B0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86729"/>
              </p:ext>
            </p:extLst>
          </p:nvPr>
        </p:nvGraphicFramePr>
        <p:xfrm>
          <a:off x="2555875" y="4438312"/>
          <a:ext cx="431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723900" imgH="552450" progId="CorelDraw.Graphic.7">
                  <p:embed/>
                </p:oleObj>
              </mc:Choice>
              <mc:Fallback>
                <p:oleObj name="CorelDRAW" r:id="rId16" imgW="723900" imgH="552450" progId="CorelDraw.Graphic.7">
                  <p:embed/>
                  <p:pic>
                    <p:nvPicPr>
                      <p:cNvPr id="66" name="Object 837">
                        <a:extLst>
                          <a:ext uri="{FF2B5EF4-FFF2-40B4-BE49-F238E27FC236}">
                            <a16:creationId xmlns:a16="http://schemas.microsoft.com/office/drawing/2014/main" id="{21005A0C-7BDE-4BF9-A24F-80B60F9B04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438312"/>
                        <a:ext cx="431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839">
            <a:extLst>
              <a:ext uri="{FF2B5EF4-FFF2-40B4-BE49-F238E27FC236}">
                <a16:creationId xmlns:a16="http://schemas.microsoft.com/office/drawing/2014/main" id="{3AFF11F9-3C4D-4E80-8839-448CD645200C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4727237"/>
            <a:ext cx="688975" cy="431800"/>
            <a:chOff x="3742" y="2614"/>
            <a:chExt cx="434" cy="272"/>
          </a:xfrm>
          <a:solidFill>
            <a:srgbClr val="FF0000"/>
          </a:solidFill>
        </p:grpSpPr>
        <p:sp>
          <p:nvSpPr>
            <p:cNvPr id="68" name="Freeform 782">
              <a:extLst>
                <a:ext uri="{FF2B5EF4-FFF2-40B4-BE49-F238E27FC236}">
                  <a16:creationId xmlns:a16="http://schemas.microsoft.com/office/drawing/2014/main" id="{1B63062A-DF70-4CDA-98AE-B996E7E63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614"/>
              <a:ext cx="434" cy="272"/>
            </a:xfrm>
            <a:custGeom>
              <a:avLst/>
              <a:gdLst>
                <a:gd name="T0" fmla="*/ 17 w 1153"/>
                <a:gd name="T1" fmla="*/ 0 h 728"/>
                <a:gd name="T2" fmla="*/ 0 w 1153"/>
                <a:gd name="T3" fmla="*/ 0 h 728"/>
                <a:gd name="T4" fmla="*/ 6 w 1153"/>
                <a:gd name="T5" fmla="*/ 7 h 728"/>
                <a:gd name="T6" fmla="*/ 0 w 1153"/>
                <a:gd name="T7" fmla="*/ 14 h 728"/>
                <a:gd name="T8" fmla="*/ 17 w 1153"/>
                <a:gd name="T9" fmla="*/ 14 h 728"/>
                <a:gd name="T10" fmla="*/ 23 w 1153"/>
                <a:gd name="T11" fmla="*/ 7 h 728"/>
                <a:gd name="T12" fmla="*/ 17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aphicFrame>
          <p:nvGraphicFramePr>
            <p:cNvPr id="69" name="Object 838">
              <a:extLst>
                <a:ext uri="{FF2B5EF4-FFF2-40B4-BE49-F238E27FC236}">
                  <a16:creationId xmlns:a16="http://schemas.microsoft.com/office/drawing/2014/main" id="{2DC27454-EBB9-4CFE-847C-29FA81E6F3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3" y="2704"/>
            <a:ext cx="26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5281613" imgH="2430463" progId="MS_ClipArt_Gallery.2">
                    <p:embed/>
                  </p:oleObj>
                </mc:Choice>
                <mc:Fallback>
                  <p:oleObj name="Clip" r:id="rId17" imgW="5281613" imgH="2430463" progId="MS_ClipArt_Gallery.2">
                    <p:embed/>
                    <p:pic>
                      <p:nvPicPr>
                        <p:cNvPr id="69" name="Object 838">
                          <a:extLst>
                            <a:ext uri="{FF2B5EF4-FFF2-40B4-BE49-F238E27FC236}">
                              <a16:creationId xmlns:a16="http://schemas.microsoft.com/office/drawing/2014/main" id="{2DC27454-EBB9-4CFE-847C-29FA81E6F3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704"/>
                          <a:ext cx="26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840">
            <a:extLst>
              <a:ext uri="{FF2B5EF4-FFF2-40B4-BE49-F238E27FC236}">
                <a16:creationId xmlns:a16="http://schemas.microsoft.com/office/drawing/2014/main" id="{243B151F-A6AE-4B9C-ADB8-6C0B78E9D7BF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5230475"/>
            <a:ext cx="688975" cy="431800"/>
            <a:chOff x="3742" y="2614"/>
            <a:chExt cx="434" cy="272"/>
          </a:xfrm>
          <a:solidFill>
            <a:srgbClr val="FF0000"/>
          </a:solidFill>
        </p:grpSpPr>
        <p:sp>
          <p:nvSpPr>
            <p:cNvPr id="71" name="Freeform 841">
              <a:extLst>
                <a:ext uri="{FF2B5EF4-FFF2-40B4-BE49-F238E27FC236}">
                  <a16:creationId xmlns:a16="http://schemas.microsoft.com/office/drawing/2014/main" id="{CD24825E-CB9C-4DFB-8E99-0C779CAD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614"/>
              <a:ext cx="434" cy="272"/>
            </a:xfrm>
            <a:custGeom>
              <a:avLst/>
              <a:gdLst>
                <a:gd name="T0" fmla="*/ 17 w 1153"/>
                <a:gd name="T1" fmla="*/ 0 h 728"/>
                <a:gd name="T2" fmla="*/ 0 w 1153"/>
                <a:gd name="T3" fmla="*/ 0 h 728"/>
                <a:gd name="T4" fmla="*/ 6 w 1153"/>
                <a:gd name="T5" fmla="*/ 7 h 728"/>
                <a:gd name="T6" fmla="*/ 0 w 1153"/>
                <a:gd name="T7" fmla="*/ 14 h 728"/>
                <a:gd name="T8" fmla="*/ 17 w 1153"/>
                <a:gd name="T9" fmla="*/ 14 h 728"/>
                <a:gd name="T10" fmla="*/ 23 w 1153"/>
                <a:gd name="T11" fmla="*/ 7 h 728"/>
                <a:gd name="T12" fmla="*/ 17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aphicFrame>
          <p:nvGraphicFramePr>
            <p:cNvPr id="72" name="Object 842">
              <a:extLst>
                <a:ext uri="{FF2B5EF4-FFF2-40B4-BE49-F238E27FC236}">
                  <a16:creationId xmlns:a16="http://schemas.microsoft.com/office/drawing/2014/main" id="{B84F9EC3-7207-4E5A-8198-36A0EC61B6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3" y="2704"/>
            <a:ext cx="26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8" imgW="5281613" imgH="2430463" progId="MS_ClipArt_Gallery.2">
                    <p:embed/>
                  </p:oleObj>
                </mc:Choice>
                <mc:Fallback>
                  <p:oleObj name="Clip" r:id="rId18" imgW="5281613" imgH="2430463" progId="MS_ClipArt_Gallery.2">
                    <p:embed/>
                    <p:pic>
                      <p:nvPicPr>
                        <p:cNvPr id="72" name="Object 842">
                          <a:extLst>
                            <a:ext uri="{FF2B5EF4-FFF2-40B4-BE49-F238E27FC236}">
                              <a16:creationId xmlns:a16="http://schemas.microsoft.com/office/drawing/2014/main" id="{B84F9EC3-7207-4E5A-8198-36A0EC61B6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704"/>
                          <a:ext cx="26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oup 843">
            <a:extLst>
              <a:ext uri="{FF2B5EF4-FFF2-40B4-BE49-F238E27FC236}">
                <a16:creationId xmlns:a16="http://schemas.microsoft.com/office/drawing/2014/main" id="{F0199BF3-4725-48BD-A08F-142737AE337B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5735300"/>
            <a:ext cx="688975" cy="431800"/>
            <a:chOff x="3742" y="2614"/>
            <a:chExt cx="434" cy="272"/>
          </a:xfrm>
          <a:solidFill>
            <a:srgbClr val="FF0000"/>
          </a:solidFill>
        </p:grpSpPr>
        <p:sp>
          <p:nvSpPr>
            <p:cNvPr id="74" name="Freeform 844">
              <a:extLst>
                <a:ext uri="{FF2B5EF4-FFF2-40B4-BE49-F238E27FC236}">
                  <a16:creationId xmlns:a16="http://schemas.microsoft.com/office/drawing/2014/main" id="{E8898588-B3A0-40A8-9D8D-1DBC12746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614"/>
              <a:ext cx="434" cy="272"/>
            </a:xfrm>
            <a:custGeom>
              <a:avLst/>
              <a:gdLst>
                <a:gd name="T0" fmla="*/ 17 w 1153"/>
                <a:gd name="T1" fmla="*/ 0 h 728"/>
                <a:gd name="T2" fmla="*/ 0 w 1153"/>
                <a:gd name="T3" fmla="*/ 0 h 728"/>
                <a:gd name="T4" fmla="*/ 6 w 1153"/>
                <a:gd name="T5" fmla="*/ 7 h 728"/>
                <a:gd name="T6" fmla="*/ 0 w 1153"/>
                <a:gd name="T7" fmla="*/ 14 h 728"/>
                <a:gd name="T8" fmla="*/ 17 w 1153"/>
                <a:gd name="T9" fmla="*/ 14 h 728"/>
                <a:gd name="T10" fmla="*/ 23 w 1153"/>
                <a:gd name="T11" fmla="*/ 7 h 728"/>
                <a:gd name="T12" fmla="*/ 17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aphicFrame>
          <p:nvGraphicFramePr>
            <p:cNvPr id="75" name="Object 845">
              <a:extLst>
                <a:ext uri="{FF2B5EF4-FFF2-40B4-BE49-F238E27FC236}">
                  <a16:creationId xmlns:a16="http://schemas.microsoft.com/office/drawing/2014/main" id="{42C27250-7675-45A1-AEFE-16F1CF75D7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3" y="2704"/>
            <a:ext cx="26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9" imgW="5281613" imgH="2430463" progId="MS_ClipArt_Gallery.2">
                    <p:embed/>
                  </p:oleObj>
                </mc:Choice>
                <mc:Fallback>
                  <p:oleObj name="Clip" r:id="rId19" imgW="5281613" imgH="2430463" progId="MS_ClipArt_Gallery.2">
                    <p:embed/>
                    <p:pic>
                      <p:nvPicPr>
                        <p:cNvPr id="75" name="Object 845">
                          <a:extLst>
                            <a:ext uri="{FF2B5EF4-FFF2-40B4-BE49-F238E27FC236}">
                              <a16:creationId xmlns:a16="http://schemas.microsoft.com/office/drawing/2014/main" id="{42C27250-7675-45A1-AEFE-16F1CF75D7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704"/>
                          <a:ext cx="26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6" name="Picture 848" descr="Náhled">
            <a:hlinkClick r:id="rId20"/>
            <a:extLst>
              <a:ext uri="{FF2B5EF4-FFF2-40B4-BE49-F238E27FC236}">
                <a16:creationId xmlns:a16="http://schemas.microsoft.com/office/drawing/2014/main" id="{ED2CA0A0-D467-4747-A4C2-CED58269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8781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849">
            <a:extLst>
              <a:ext uri="{FF2B5EF4-FFF2-40B4-BE49-F238E27FC236}">
                <a16:creationId xmlns:a16="http://schemas.microsoft.com/office/drawing/2014/main" id="{3EF1E80B-D3A3-4344-923F-57F850DF0DEB}"/>
              </a:ext>
            </a:extLst>
          </p:cNvPr>
          <p:cNvSpPr>
            <a:spLocks/>
          </p:cNvSpPr>
          <p:nvPr/>
        </p:nvSpPr>
        <p:spPr bwMode="auto">
          <a:xfrm>
            <a:off x="2197100" y="6243300"/>
            <a:ext cx="792163" cy="400050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aphicFrame>
        <p:nvGraphicFramePr>
          <p:cNvPr id="78" name="Object 850">
            <a:extLst>
              <a:ext uri="{FF2B5EF4-FFF2-40B4-BE49-F238E27FC236}">
                <a16:creationId xmlns:a16="http://schemas.microsoft.com/office/drawing/2014/main" id="{9F1F463C-C078-4E3A-995B-F67BF005F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927101"/>
              </p:ext>
            </p:extLst>
          </p:nvPr>
        </p:nvGraphicFramePr>
        <p:xfrm>
          <a:off x="2454275" y="6332200"/>
          <a:ext cx="317500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2" imgW="723900" imgH="552450" progId="CorelDraw.Graphic.7">
                  <p:embed/>
                </p:oleObj>
              </mc:Choice>
              <mc:Fallback>
                <p:oleObj name="CorelDRAW" r:id="rId22" imgW="723900" imgH="552450" progId="CorelDraw.Graphic.7">
                  <p:embed/>
                  <p:pic>
                    <p:nvPicPr>
                      <p:cNvPr id="78" name="Object 850">
                        <a:extLst>
                          <a:ext uri="{FF2B5EF4-FFF2-40B4-BE49-F238E27FC236}">
                            <a16:creationId xmlns:a16="http://schemas.microsoft.com/office/drawing/2014/main" id="{9F1F463C-C078-4E3A-995B-F67BF005FC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6332200"/>
                        <a:ext cx="317500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851">
            <a:extLst>
              <a:ext uri="{FF2B5EF4-FFF2-40B4-BE49-F238E27FC236}">
                <a16:creationId xmlns:a16="http://schemas.microsoft.com/office/drawing/2014/main" id="{D8B2E379-E49C-427F-8B82-DE293508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311562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IPP</a:t>
            </a:r>
            <a:r>
              <a:rPr lang="en-US" altLang="cs-CZ" sz="1600"/>
              <a:t>’s</a:t>
            </a:r>
            <a:endParaRPr lang="cs-CZ" altLang="cs-CZ" sz="1600"/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8820D386-A852-41B8-9835-BCE3F935378D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3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Autofit/>
          </a:bodyPr>
          <a:lstStyle/>
          <a:p>
            <a:r>
              <a:rPr lang="cs-CZ" sz="2400" dirty="0"/>
              <a:t>Energetický trh</a:t>
            </a:r>
            <a:br>
              <a:rPr lang="cs-CZ" sz="2400" dirty="0"/>
            </a:br>
            <a:r>
              <a:rPr lang="cs-CZ" sz="2400" dirty="0"/>
              <a:t>vznik a vývoj v historických souvislostech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274ADC-59BD-482A-A781-04FB239E1A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3050" y="1350963"/>
            <a:ext cx="8601075" cy="412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800" b="1" dirty="0"/>
              <a:t>Česká republika – počátky liberalizace</a:t>
            </a:r>
          </a:p>
          <a:p>
            <a:endParaRPr lang="cs-CZ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dirty="0"/>
          </a:p>
        </p:txBody>
      </p:sp>
      <p:sp>
        <p:nvSpPr>
          <p:cNvPr id="31" name="Freeform 777">
            <a:extLst>
              <a:ext uri="{FF2B5EF4-FFF2-40B4-BE49-F238E27FC236}">
                <a16:creationId xmlns:a16="http://schemas.microsoft.com/office/drawing/2014/main" id="{106DF7CA-9D7D-4ED6-B2DF-6FE580BB9D11}"/>
              </a:ext>
            </a:extLst>
          </p:cNvPr>
          <p:cNvSpPr>
            <a:spLocks/>
          </p:cNvSpPr>
          <p:nvPr/>
        </p:nvSpPr>
        <p:spPr bwMode="auto">
          <a:xfrm>
            <a:off x="3818185" y="3458777"/>
            <a:ext cx="2705100" cy="409575"/>
          </a:xfrm>
          <a:custGeom>
            <a:avLst/>
            <a:gdLst>
              <a:gd name="T0" fmla="*/ 2147483646 w 2305"/>
              <a:gd name="T1" fmla="*/ 2147483646 h 433"/>
              <a:gd name="T2" fmla="*/ 2147483646 w 2305"/>
              <a:gd name="T3" fmla="*/ 2147483646 h 433"/>
              <a:gd name="T4" fmla="*/ 2147483646 w 2305"/>
              <a:gd name="T5" fmla="*/ 0 h 433"/>
              <a:gd name="T6" fmla="*/ 2147483646 w 2305"/>
              <a:gd name="T7" fmla="*/ 0 h 433"/>
              <a:gd name="T8" fmla="*/ 2147483646 w 2305"/>
              <a:gd name="T9" fmla="*/ 2147483646 h 433"/>
              <a:gd name="T10" fmla="*/ 0 w 2305"/>
              <a:gd name="T11" fmla="*/ 2147483646 h 433"/>
              <a:gd name="T12" fmla="*/ 2147483646 w 2305"/>
              <a:gd name="T13" fmla="*/ 2147483646 h 433"/>
              <a:gd name="T14" fmla="*/ 2147483646 w 2305"/>
              <a:gd name="T15" fmla="*/ 2147483646 h 4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05" h="433">
                <a:moveTo>
                  <a:pt x="2304" y="181"/>
                </a:moveTo>
                <a:lnTo>
                  <a:pt x="1837" y="181"/>
                </a:lnTo>
                <a:lnTo>
                  <a:pt x="1837" y="0"/>
                </a:lnTo>
                <a:lnTo>
                  <a:pt x="467" y="0"/>
                </a:lnTo>
                <a:lnTo>
                  <a:pt x="467" y="181"/>
                </a:lnTo>
                <a:lnTo>
                  <a:pt x="0" y="181"/>
                </a:lnTo>
                <a:lnTo>
                  <a:pt x="1152" y="432"/>
                </a:lnTo>
                <a:lnTo>
                  <a:pt x="2304" y="181"/>
                </a:lnTo>
              </a:path>
            </a:pathLst>
          </a:custGeom>
          <a:solidFill>
            <a:srgbClr val="0070C0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" name="Rectangle 778">
            <a:extLst>
              <a:ext uri="{FF2B5EF4-FFF2-40B4-BE49-F238E27FC236}">
                <a16:creationId xmlns:a16="http://schemas.microsoft.com/office/drawing/2014/main" id="{E850367D-8E69-4A8B-8301-6527592F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891" y="3536073"/>
            <a:ext cx="15636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/>
              <a:t>liberalizace</a:t>
            </a:r>
          </a:p>
        </p:txBody>
      </p:sp>
      <p:sp>
        <p:nvSpPr>
          <p:cNvPr id="34" name="Freeform 787">
            <a:extLst>
              <a:ext uri="{FF2B5EF4-FFF2-40B4-BE49-F238E27FC236}">
                <a16:creationId xmlns:a16="http://schemas.microsoft.com/office/drawing/2014/main" id="{BC9FC3CA-46F0-49A4-B8C5-7D12EA36BDC0}"/>
              </a:ext>
            </a:extLst>
          </p:cNvPr>
          <p:cNvSpPr>
            <a:spLocks/>
          </p:cNvSpPr>
          <p:nvPr/>
        </p:nvSpPr>
        <p:spPr bwMode="auto">
          <a:xfrm>
            <a:off x="2521100" y="2548958"/>
            <a:ext cx="1627188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Rectangle 788">
            <a:extLst>
              <a:ext uri="{FF2B5EF4-FFF2-40B4-BE49-F238E27FC236}">
                <a16:creationId xmlns:a16="http://schemas.microsoft.com/office/drawing/2014/main" id="{52D10666-B2D9-4BEB-9CF7-A86C6B71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188" y="2580708"/>
            <a:ext cx="1266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Výroba</a:t>
            </a:r>
          </a:p>
        </p:txBody>
      </p:sp>
      <p:sp>
        <p:nvSpPr>
          <p:cNvPr id="36" name="Freeform 789">
            <a:extLst>
              <a:ext uri="{FF2B5EF4-FFF2-40B4-BE49-F238E27FC236}">
                <a16:creationId xmlns:a16="http://schemas.microsoft.com/office/drawing/2014/main" id="{A31B8C30-241E-419E-B24E-1582D19C6E77}"/>
              </a:ext>
            </a:extLst>
          </p:cNvPr>
          <p:cNvSpPr>
            <a:spLocks/>
          </p:cNvSpPr>
          <p:nvPr/>
        </p:nvSpPr>
        <p:spPr bwMode="auto">
          <a:xfrm>
            <a:off x="3721250" y="2548958"/>
            <a:ext cx="1625600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Rectangle 790">
            <a:extLst>
              <a:ext uri="{FF2B5EF4-FFF2-40B4-BE49-F238E27FC236}">
                <a16:creationId xmlns:a16="http://schemas.microsoft.com/office/drawing/2014/main" id="{FFA4F855-F9CB-45DF-8B65-DB8B1E1D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863" y="2580708"/>
            <a:ext cx="12684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Přenos</a:t>
            </a:r>
          </a:p>
        </p:txBody>
      </p:sp>
      <p:sp>
        <p:nvSpPr>
          <p:cNvPr id="38" name="Freeform 791">
            <a:extLst>
              <a:ext uri="{FF2B5EF4-FFF2-40B4-BE49-F238E27FC236}">
                <a16:creationId xmlns:a16="http://schemas.microsoft.com/office/drawing/2014/main" id="{2DB76F0C-506A-445A-B467-2B530C1832E7}"/>
              </a:ext>
            </a:extLst>
          </p:cNvPr>
          <p:cNvSpPr>
            <a:spLocks/>
          </p:cNvSpPr>
          <p:nvPr/>
        </p:nvSpPr>
        <p:spPr bwMode="auto">
          <a:xfrm>
            <a:off x="4924575" y="2548958"/>
            <a:ext cx="1625600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Rectangle 792">
            <a:extLst>
              <a:ext uri="{FF2B5EF4-FFF2-40B4-BE49-F238E27FC236}">
                <a16:creationId xmlns:a16="http://schemas.microsoft.com/office/drawing/2014/main" id="{1F32B20A-C140-4F55-8850-9D7044A9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825" y="2580708"/>
            <a:ext cx="12684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Distribuce</a:t>
            </a:r>
          </a:p>
        </p:txBody>
      </p:sp>
      <p:sp>
        <p:nvSpPr>
          <p:cNvPr id="40" name="Freeform 793">
            <a:extLst>
              <a:ext uri="{FF2B5EF4-FFF2-40B4-BE49-F238E27FC236}">
                <a16:creationId xmlns:a16="http://schemas.microsoft.com/office/drawing/2014/main" id="{3E34FA67-94F1-450B-BDF2-A7E2193EAB55}"/>
              </a:ext>
            </a:extLst>
          </p:cNvPr>
          <p:cNvSpPr>
            <a:spLocks/>
          </p:cNvSpPr>
          <p:nvPr/>
        </p:nvSpPr>
        <p:spPr bwMode="auto">
          <a:xfrm>
            <a:off x="6091388" y="2548958"/>
            <a:ext cx="1625600" cy="6889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Rectangle 794">
            <a:extLst>
              <a:ext uri="{FF2B5EF4-FFF2-40B4-BE49-F238E27FC236}">
                <a16:creationId xmlns:a16="http://schemas.microsoft.com/office/drawing/2014/main" id="{55717812-BEF2-424A-BE42-8ACC5063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225" y="2580708"/>
            <a:ext cx="1266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Dodávka</a:t>
            </a:r>
          </a:p>
        </p:txBody>
      </p:sp>
      <p:graphicFrame>
        <p:nvGraphicFramePr>
          <p:cNvPr id="42" name="Object 795">
            <a:extLst>
              <a:ext uri="{FF2B5EF4-FFF2-40B4-BE49-F238E27FC236}">
                <a16:creationId xmlns:a16="http://schemas.microsoft.com/office/drawing/2014/main" id="{5CA653C3-D7A7-495E-8CD3-9FF4D27FD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52345"/>
              </p:ext>
            </p:extLst>
          </p:nvPr>
        </p:nvGraphicFramePr>
        <p:xfrm>
          <a:off x="3114825" y="2822008"/>
          <a:ext cx="644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23900" imgH="552450" progId="CorelDraw.Graphic.7">
                  <p:embed/>
                </p:oleObj>
              </mc:Choice>
              <mc:Fallback>
                <p:oleObj name="CorelDRAW" r:id="rId2" imgW="723900" imgH="552450" progId="CorelDraw.Graphic.7">
                  <p:embed/>
                  <p:pic>
                    <p:nvPicPr>
                      <p:cNvPr id="42" name="Object 795">
                        <a:extLst>
                          <a:ext uri="{FF2B5EF4-FFF2-40B4-BE49-F238E27FC236}">
                            <a16:creationId xmlns:a16="http://schemas.microsoft.com/office/drawing/2014/main" id="{5CA653C3-D7A7-495E-8CD3-9FF4D27FDC2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825" y="2822008"/>
                        <a:ext cx="6445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96">
            <a:extLst>
              <a:ext uri="{FF2B5EF4-FFF2-40B4-BE49-F238E27FC236}">
                <a16:creationId xmlns:a16="http://schemas.microsoft.com/office/drawing/2014/main" id="{3CDB15D5-24AF-408D-B6F4-664FA0206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126494"/>
              </p:ext>
            </p:extLst>
          </p:nvPr>
        </p:nvGraphicFramePr>
        <p:xfrm>
          <a:off x="4267350" y="2758508"/>
          <a:ext cx="3937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1325" imgH="730250" progId="CorelDraw.Graphic.7">
                  <p:embed/>
                </p:oleObj>
              </mc:Choice>
              <mc:Fallback>
                <p:oleObj name="CorelDRAW" r:id="rId4" imgW="441325" imgH="730250" progId="CorelDraw.Graphic.7">
                  <p:embed/>
                  <p:pic>
                    <p:nvPicPr>
                      <p:cNvPr id="43" name="Object 796">
                        <a:extLst>
                          <a:ext uri="{FF2B5EF4-FFF2-40B4-BE49-F238E27FC236}">
                            <a16:creationId xmlns:a16="http://schemas.microsoft.com/office/drawing/2014/main" id="{3CDB15D5-24AF-408D-B6F4-664FA02063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350" y="2758508"/>
                        <a:ext cx="3937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97">
            <a:extLst>
              <a:ext uri="{FF2B5EF4-FFF2-40B4-BE49-F238E27FC236}">
                <a16:creationId xmlns:a16="http://schemas.microsoft.com/office/drawing/2014/main" id="{E448982B-FCB1-4D88-A502-7BC1B2CE6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75114"/>
              </p:ext>
            </p:extLst>
          </p:nvPr>
        </p:nvGraphicFramePr>
        <p:xfrm>
          <a:off x="5469088" y="2826771"/>
          <a:ext cx="6127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906963" imgH="4778375" progId="MS_ClipArt_Gallery.2">
                  <p:embed/>
                </p:oleObj>
              </mc:Choice>
              <mc:Fallback>
                <p:oleObj name="Clip" r:id="rId6" imgW="4906963" imgH="4778375" progId="MS_ClipArt_Gallery.2">
                  <p:embed/>
                  <p:pic>
                    <p:nvPicPr>
                      <p:cNvPr id="44" name="Object 797">
                        <a:extLst>
                          <a:ext uri="{FF2B5EF4-FFF2-40B4-BE49-F238E27FC236}">
                            <a16:creationId xmlns:a16="http://schemas.microsoft.com/office/drawing/2014/main" id="{E448982B-FCB1-4D88-A502-7BC1B2CE6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088" y="2826771"/>
                        <a:ext cx="6127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98">
            <a:extLst>
              <a:ext uri="{FF2B5EF4-FFF2-40B4-BE49-F238E27FC236}">
                <a16:creationId xmlns:a16="http://schemas.microsoft.com/office/drawing/2014/main" id="{261E0FDF-6A74-4828-85EE-FE314D6C0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18206"/>
              </p:ext>
            </p:extLst>
          </p:nvPr>
        </p:nvGraphicFramePr>
        <p:xfrm>
          <a:off x="6502550" y="2833121"/>
          <a:ext cx="8842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5281613" imgH="2430463" progId="MS_ClipArt_Gallery.2">
                  <p:embed/>
                </p:oleObj>
              </mc:Choice>
              <mc:Fallback>
                <p:oleObj name="Clip" r:id="rId8" imgW="5281613" imgH="2430463" progId="MS_ClipArt_Gallery.2">
                  <p:embed/>
                  <p:pic>
                    <p:nvPicPr>
                      <p:cNvPr id="45" name="Object 798">
                        <a:extLst>
                          <a:ext uri="{FF2B5EF4-FFF2-40B4-BE49-F238E27FC236}">
                            <a16:creationId xmlns:a16="http://schemas.microsoft.com/office/drawing/2014/main" id="{261E0FDF-6A74-4828-85EE-FE314D6C0F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550" y="2833121"/>
                        <a:ext cx="8842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800">
            <a:extLst>
              <a:ext uri="{FF2B5EF4-FFF2-40B4-BE49-F238E27FC236}">
                <a16:creationId xmlns:a16="http://schemas.microsoft.com/office/drawing/2014/main" id="{A5ACB86E-CE56-40C7-820A-53E47217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993" y="1972343"/>
            <a:ext cx="2736647" cy="33855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/>
              <a:t>České energetické závody</a:t>
            </a:r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03A72E8C-B07C-4871-830A-4F42AD8FF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203735"/>
            <a:ext cx="9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" name="Rectangle 42">
            <a:extLst>
              <a:ext uri="{FF2B5EF4-FFF2-40B4-BE49-F238E27FC236}">
                <a16:creationId xmlns:a16="http://schemas.microsoft.com/office/drawing/2014/main" id="{5DD2BDA7-4D19-4641-9087-A6BD6ED9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4499010"/>
            <a:ext cx="79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" name="Rectangle 43">
            <a:extLst>
              <a:ext uri="{FF2B5EF4-FFF2-40B4-BE49-F238E27FC236}">
                <a16:creationId xmlns:a16="http://schemas.microsoft.com/office/drawing/2014/main" id="{FAC19C71-883E-41E4-924B-7F8EDFCAD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5083210"/>
            <a:ext cx="7937" cy="15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3" name="Rectangle 94">
            <a:extLst>
              <a:ext uri="{FF2B5EF4-FFF2-40B4-BE49-F238E27FC236}">
                <a16:creationId xmlns:a16="http://schemas.microsoft.com/office/drawing/2014/main" id="{50487AF4-779C-48CD-8CFF-2E277F328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7" y="4030698"/>
            <a:ext cx="9525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4" name="Rectangle 118">
            <a:extLst>
              <a:ext uri="{FF2B5EF4-FFF2-40B4-BE49-F238E27FC236}">
                <a16:creationId xmlns:a16="http://schemas.microsoft.com/office/drawing/2014/main" id="{5C7EA3BE-3CD2-41D5-BA44-97A4C0D5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7" y="5111785"/>
            <a:ext cx="7938" cy="15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5" name="Rectangle 122">
            <a:extLst>
              <a:ext uri="{FF2B5EF4-FFF2-40B4-BE49-F238E27FC236}">
                <a16:creationId xmlns:a16="http://schemas.microsoft.com/office/drawing/2014/main" id="{FC6EA09D-6394-440B-9F70-784D59768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7" y="5141948"/>
            <a:ext cx="9525" cy="1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6" name="Rectangle 159">
            <a:extLst>
              <a:ext uri="{FF2B5EF4-FFF2-40B4-BE49-F238E27FC236}">
                <a16:creationId xmlns:a16="http://schemas.microsoft.com/office/drawing/2014/main" id="{A4B98DEC-8808-4159-91F4-8E5FB4D44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79885"/>
            <a:ext cx="9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7" name="Rectangle 164">
            <a:extLst>
              <a:ext uri="{FF2B5EF4-FFF2-40B4-BE49-F238E27FC236}">
                <a16:creationId xmlns:a16="http://schemas.microsoft.com/office/drawing/2014/main" id="{92A7F3D0-C773-47FE-8FA7-EFDB495E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2" y="3894173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8" name="Rectangle 169">
            <a:extLst>
              <a:ext uri="{FF2B5EF4-FFF2-40B4-BE49-F238E27FC236}">
                <a16:creationId xmlns:a16="http://schemas.microsoft.com/office/drawing/2014/main" id="{EA075086-D81F-456C-88B9-609B4734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2" y="4887948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9" name="Rectangle 183">
            <a:extLst>
              <a:ext uri="{FF2B5EF4-FFF2-40B4-BE49-F238E27FC236}">
                <a16:creationId xmlns:a16="http://schemas.microsoft.com/office/drawing/2014/main" id="{433DB22D-D03F-4683-BD69-8001361D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4499010"/>
            <a:ext cx="9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0" name="Rectangle 201">
            <a:extLst>
              <a:ext uri="{FF2B5EF4-FFF2-40B4-BE49-F238E27FC236}">
                <a16:creationId xmlns:a16="http://schemas.microsoft.com/office/drawing/2014/main" id="{80DBB775-05F0-45E4-9250-A7ADC3F1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79885"/>
            <a:ext cx="9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1" name="Rectangle 207">
            <a:extLst>
              <a:ext uri="{FF2B5EF4-FFF2-40B4-BE49-F238E27FC236}">
                <a16:creationId xmlns:a16="http://schemas.microsoft.com/office/drawing/2014/main" id="{53BE3638-5D89-4BDB-9BBB-F4BE2309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7" y="3965610"/>
            <a:ext cx="793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2" name="Rectangle 216">
            <a:extLst>
              <a:ext uri="{FF2B5EF4-FFF2-40B4-BE49-F238E27FC236}">
                <a16:creationId xmlns:a16="http://schemas.microsoft.com/office/drawing/2014/main" id="{F9709F23-0C8C-49BD-B8DA-F98CC2C8E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212" y="3443425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3" name="Rectangle 220">
            <a:extLst>
              <a:ext uri="{FF2B5EF4-FFF2-40B4-BE49-F238E27FC236}">
                <a16:creationId xmlns:a16="http://schemas.microsoft.com/office/drawing/2014/main" id="{0E709B2B-DE62-4249-A5F1-31F7AE69A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850" y="3465650"/>
            <a:ext cx="9525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4" name="Rectangle 225">
            <a:extLst>
              <a:ext uri="{FF2B5EF4-FFF2-40B4-BE49-F238E27FC236}">
                <a16:creationId xmlns:a16="http://schemas.microsoft.com/office/drawing/2014/main" id="{6C2E38BF-E15D-4AD1-AC3E-E48DCE94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2" y="4887948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5" name="Rectangle 314">
            <a:extLst>
              <a:ext uri="{FF2B5EF4-FFF2-40B4-BE49-F238E27FC236}">
                <a16:creationId xmlns:a16="http://schemas.microsoft.com/office/drawing/2014/main" id="{4A6578C2-4124-4AB1-BE49-9CEAF201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2" y="3851310"/>
            <a:ext cx="6350" cy="15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6" name="Rectangle 483">
            <a:extLst>
              <a:ext uri="{FF2B5EF4-FFF2-40B4-BE49-F238E27FC236}">
                <a16:creationId xmlns:a16="http://schemas.microsoft.com/office/drawing/2014/main" id="{B1228DAF-1188-40D0-9F0D-F340B9E9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5537235"/>
            <a:ext cx="79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7" name="Rectangle 495">
            <a:extLst>
              <a:ext uri="{FF2B5EF4-FFF2-40B4-BE49-F238E27FC236}">
                <a16:creationId xmlns:a16="http://schemas.microsoft.com/office/drawing/2014/main" id="{788AA297-B7E4-42FE-A031-322D733B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11785"/>
            <a:ext cx="7937" cy="15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8" name="Rectangle 500">
            <a:extLst>
              <a:ext uri="{FF2B5EF4-FFF2-40B4-BE49-F238E27FC236}">
                <a16:creationId xmlns:a16="http://schemas.microsoft.com/office/drawing/2014/main" id="{0329217F-B4DB-4F52-B557-D72A3EAE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4651410"/>
            <a:ext cx="79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9" name="Rectangle 502">
            <a:extLst>
              <a:ext uri="{FF2B5EF4-FFF2-40B4-BE49-F238E27FC236}">
                <a16:creationId xmlns:a16="http://schemas.microsoft.com/office/drawing/2014/main" id="{37297A54-3115-4D30-BE11-82D642077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5811873"/>
            <a:ext cx="7937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0" name="Rectangle 505">
            <a:extLst>
              <a:ext uri="{FF2B5EF4-FFF2-40B4-BE49-F238E27FC236}">
                <a16:creationId xmlns:a16="http://schemas.microsoft.com/office/drawing/2014/main" id="{BAB66F7E-DF50-4053-9A3D-17201623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637123"/>
            <a:ext cx="7937" cy="1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1" name="Rectangle 506">
            <a:extLst>
              <a:ext uri="{FF2B5EF4-FFF2-40B4-BE49-F238E27FC236}">
                <a16:creationId xmlns:a16="http://schemas.microsoft.com/office/drawing/2014/main" id="{298ED072-43B8-4F52-A459-2B2D7068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5075273"/>
            <a:ext cx="9525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" name="Rectangle 511">
            <a:extLst>
              <a:ext uri="{FF2B5EF4-FFF2-40B4-BE49-F238E27FC236}">
                <a16:creationId xmlns:a16="http://schemas.microsoft.com/office/drawing/2014/main" id="{387FC133-A555-42CC-9733-1FA4EDB0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7" y="4659348"/>
            <a:ext cx="63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3" name="Rectangle 514">
            <a:extLst>
              <a:ext uri="{FF2B5EF4-FFF2-40B4-BE49-F238E27FC236}">
                <a16:creationId xmlns:a16="http://schemas.microsoft.com/office/drawing/2014/main" id="{B5AAA90B-2D3E-4F25-A928-E346F33C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4616485"/>
            <a:ext cx="793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4" name="Rectangle 515">
            <a:extLst>
              <a:ext uri="{FF2B5EF4-FFF2-40B4-BE49-F238E27FC236}">
                <a16:creationId xmlns:a16="http://schemas.microsoft.com/office/drawing/2014/main" id="{2891A380-DA7F-44E1-B51F-258B3CDD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5054635"/>
            <a:ext cx="9525" cy="15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5" name="Rectangle 517">
            <a:extLst>
              <a:ext uri="{FF2B5EF4-FFF2-40B4-BE49-F238E27FC236}">
                <a16:creationId xmlns:a16="http://schemas.microsoft.com/office/drawing/2014/main" id="{91290EFE-ADAB-4A79-9A0A-15B0400A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659348"/>
            <a:ext cx="793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6" name="Rectangle 522">
            <a:extLst>
              <a:ext uri="{FF2B5EF4-FFF2-40B4-BE49-F238E27FC236}">
                <a16:creationId xmlns:a16="http://schemas.microsoft.com/office/drawing/2014/main" id="{E462747E-1A24-452D-AE9D-ED1BC3435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629185"/>
            <a:ext cx="79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7" name="Rectangle 526">
            <a:extLst>
              <a:ext uri="{FF2B5EF4-FFF2-40B4-BE49-F238E27FC236}">
                <a16:creationId xmlns:a16="http://schemas.microsoft.com/office/drawing/2014/main" id="{88CCE14D-CF74-43A0-899C-FDA9E9BA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4687923"/>
            <a:ext cx="79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8" name="Rectangle 531">
            <a:extLst>
              <a:ext uri="{FF2B5EF4-FFF2-40B4-BE49-F238E27FC236}">
                <a16:creationId xmlns:a16="http://schemas.microsoft.com/office/drawing/2014/main" id="{AE86D255-6738-46A6-8CE7-7C01757A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4687923"/>
            <a:ext cx="79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9" name="Rectangle 541">
            <a:extLst>
              <a:ext uri="{FF2B5EF4-FFF2-40B4-BE49-F238E27FC236}">
                <a16:creationId xmlns:a16="http://schemas.microsoft.com/office/drawing/2014/main" id="{399357B0-7DB8-4956-849D-546EE0AC6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7" y="5083210"/>
            <a:ext cx="9525" cy="15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0" name="Rectangle 543">
            <a:extLst>
              <a:ext uri="{FF2B5EF4-FFF2-40B4-BE49-F238E27FC236}">
                <a16:creationId xmlns:a16="http://schemas.microsoft.com/office/drawing/2014/main" id="{F121F40F-8ACB-484C-B9E8-CEE67793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7" y="5141948"/>
            <a:ext cx="9525" cy="1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1" name="Rectangle 548">
            <a:extLst>
              <a:ext uri="{FF2B5EF4-FFF2-40B4-BE49-F238E27FC236}">
                <a16:creationId xmlns:a16="http://schemas.microsoft.com/office/drawing/2014/main" id="{63336E1D-6B90-4AB3-9BD6-C4F29F22A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7" y="5141948"/>
            <a:ext cx="9525" cy="1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" name="Rectangle 585">
            <a:extLst>
              <a:ext uri="{FF2B5EF4-FFF2-40B4-BE49-F238E27FC236}">
                <a16:creationId xmlns:a16="http://schemas.microsoft.com/office/drawing/2014/main" id="{D23EE8BA-3B32-4822-AAAF-2E5EE1A8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2" y="6056348"/>
            <a:ext cx="7938" cy="1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3" name="Rectangle 590">
            <a:extLst>
              <a:ext uri="{FF2B5EF4-FFF2-40B4-BE49-F238E27FC236}">
                <a16:creationId xmlns:a16="http://schemas.microsoft.com/office/drawing/2014/main" id="{F4A29861-2D8D-438F-8FA9-49BC774C1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2" y="5826160"/>
            <a:ext cx="952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4" name="Rectangle 607">
            <a:extLst>
              <a:ext uri="{FF2B5EF4-FFF2-40B4-BE49-F238E27FC236}">
                <a16:creationId xmlns:a16="http://schemas.microsoft.com/office/drawing/2014/main" id="{133FC1A4-E6C9-4567-9D0D-CD12CADB6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2" y="6056348"/>
            <a:ext cx="7938" cy="15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5" name="Rectangle 665">
            <a:extLst>
              <a:ext uri="{FF2B5EF4-FFF2-40B4-BE49-F238E27FC236}">
                <a16:creationId xmlns:a16="http://schemas.microsoft.com/office/drawing/2014/main" id="{A57B4892-80A8-4BF5-9877-79174B99E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7" y="6496085"/>
            <a:ext cx="793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6" name="Rectangle 666">
            <a:extLst>
              <a:ext uri="{FF2B5EF4-FFF2-40B4-BE49-F238E27FC236}">
                <a16:creationId xmlns:a16="http://schemas.microsoft.com/office/drawing/2014/main" id="{31A75D07-1C22-4A62-B559-F955F869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7" y="6504023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7" name="Rectangle 675">
            <a:extLst>
              <a:ext uri="{FF2B5EF4-FFF2-40B4-BE49-F238E27FC236}">
                <a16:creationId xmlns:a16="http://schemas.microsoft.com/office/drawing/2014/main" id="{EB8FC11E-AE56-416C-96E2-D9DC2F28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6510373"/>
            <a:ext cx="793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20" name="Freeform 795">
            <a:extLst>
              <a:ext uri="{FF2B5EF4-FFF2-40B4-BE49-F238E27FC236}">
                <a16:creationId xmlns:a16="http://schemas.microsoft.com/office/drawing/2014/main" id="{BF5C3958-AA4A-4ACE-944E-BA2D1A1AC539}"/>
              </a:ext>
            </a:extLst>
          </p:cNvPr>
          <p:cNvSpPr>
            <a:spLocks/>
          </p:cNvSpPr>
          <p:nvPr/>
        </p:nvSpPr>
        <p:spPr bwMode="auto">
          <a:xfrm>
            <a:off x="4330700" y="4927635"/>
            <a:ext cx="1625600" cy="90487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chemeClr val="accent6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1" name="Freeform 809">
            <a:extLst>
              <a:ext uri="{FF2B5EF4-FFF2-40B4-BE49-F238E27FC236}">
                <a16:creationId xmlns:a16="http://schemas.microsoft.com/office/drawing/2014/main" id="{07BC48B3-C068-45DB-9519-D1ABF99E81DC}"/>
              </a:ext>
            </a:extLst>
          </p:cNvPr>
          <p:cNvSpPr>
            <a:spLocks/>
          </p:cNvSpPr>
          <p:nvPr/>
        </p:nvSpPr>
        <p:spPr bwMode="auto">
          <a:xfrm>
            <a:off x="2476500" y="4175160"/>
            <a:ext cx="1727200" cy="936625"/>
          </a:xfrm>
          <a:custGeom>
            <a:avLst/>
            <a:gdLst>
              <a:gd name="T0" fmla="*/ 2147483646 w 1153"/>
              <a:gd name="T1" fmla="*/ 0 h 728"/>
              <a:gd name="T2" fmla="*/ 0 w 1153"/>
              <a:gd name="T3" fmla="*/ 0 h 728"/>
              <a:gd name="T4" fmla="*/ 2147483646 w 1153"/>
              <a:gd name="T5" fmla="*/ 2147483646 h 728"/>
              <a:gd name="T6" fmla="*/ 0 w 1153"/>
              <a:gd name="T7" fmla="*/ 2147483646 h 728"/>
              <a:gd name="T8" fmla="*/ 2147483646 w 1153"/>
              <a:gd name="T9" fmla="*/ 2147483646 h 728"/>
              <a:gd name="T10" fmla="*/ 2147483646 w 1153"/>
              <a:gd name="T11" fmla="*/ 2147483646 h 728"/>
              <a:gd name="T12" fmla="*/ 2147483646 w 1153"/>
              <a:gd name="T13" fmla="*/ 0 h 7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3" h="728">
                <a:moveTo>
                  <a:pt x="864" y="0"/>
                </a:moveTo>
                <a:lnTo>
                  <a:pt x="0" y="0"/>
                </a:lnTo>
                <a:lnTo>
                  <a:pt x="288" y="363"/>
                </a:lnTo>
                <a:lnTo>
                  <a:pt x="0" y="727"/>
                </a:lnTo>
                <a:lnTo>
                  <a:pt x="864" y="727"/>
                </a:lnTo>
                <a:lnTo>
                  <a:pt x="1152" y="363"/>
                </a:lnTo>
                <a:lnTo>
                  <a:pt x="864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2" name="Text Box 810">
            <a:extLst>
              <a:ext uri="{FF2B5EF4-FFF2-40B4-BE49-F238E27FC236}">
                <a16:creationId xmlns:a16="http://schemas.microsoft.com/office/drawing/2014/main" id="{B5B694D4-8C33-430F-8EED-AEE407B4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4464085"/>
            <a:ext cx="588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ČEZ</a:t>
            </a:r>
          </a:p>
        </p:txBody>
      </p:sp>
      <p:grpSp>
        <p:nvGrpSpPr>
          <p:cNvPr id="123" name="Group 817">
            <a:extLst>
              <a:ext uri="{FF2B5EF4-FFF2-40B4-BE49-F238E27FC236}">
                <a16:creationId xmlns:a16="http://schemas.microsoft.com/office/drawing/2014/main" id="{EA391F83-ABA2-4174-8E87-1B88C03A6CC8}"/>
              </a:ext>
            </a:extLst>
          </p:cNvPr>
          <p:cNvGrpSpPr>
            <a:grpSpLocks/>
          </p:cNvGrpSpPr>
          <p:nvPr/>
        </p:nvGrpSpPr>
        <p:grpSpPr bwMode="auto">
          <a:xfrm>
            <a:off x="6215062" y="4248185"/>
            <a:ext cx="438150" cy="287338"/>
            <a:chOff x="2925" y="2614"/>
            <a:chExt cx="469" cy="272"/>
          </a:xfrm>
        </p:grpSpPr>
        <p:sp>
          <p:nvSpPr>
            <p:cNvPr id="124" name="Freeform 818">
              <a:extLst>
                <a:ext uri="{FF2B5EF4-FFF2-40B4-BE49-F238E27FC236}">
                  <a16:creationId xmlns:a16="http://schemas.microsoft.com/office/drawing/2014/main" id="{BADFEEEA-C768-4637-A694-13A502DB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25" name="Object 819">
              <a:extLst>
                <a:ext uri="{FF2B5EF4-FFF2-40B4-BE49-F238E27FC236}">
                  <a16:creationId xmlns:a16="http://schemas.microsoft.com/office/drawing/2014/main" id="{C8E93E11-3E25-4C43-B384-259E13AD8B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25" name="Object 819">
                          <a:extLst>
                            <a:ext uri="{FF2B5EF4-FFF2-40B4-BE49-F238E27FC236}">
                              <a16:creationId xmlns:a16="http://schemas.microsoft.com/office/drawing/2014/main" id="{C8E93E11-3E25-4C43-B384-259E13AD8B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" name="Text Box 827">
            <a:extLst>
              <a:ext uri="{FF2B5EF4-FFF2-40B4-BE49-F238E27FC236}">
                <a16:creationId xmlns:a16="http://schemas.microsoft.com/office/drawing/2014/main" id="{3E9520F1-1C76-4B70-9C57-3F520BCC8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518322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ČEPS</a:t>
            </a:r>
          </a:p>
        </p:txBody>
      </p:sp>
      <p:grpSp>
        <p:nvGrpSpPr>
          <p:cNvPr id="127" name="Group 829">
            <a:extLst>
              <a:ext uri="{FF2B5EF4-FFF2-40B4-BE49-F238E27FC236}">
                <a16:creationId xmlns:a16="http://schemas.microsoft.com/office/drawing/2014/main" id="{00AFDFD1-C4AB-495E-B74C-7C4507B0F521}"/>
              </a:ext>
            </a:extLst>
          </p:cNvPr>
          <p:cNvGrpSpPr>
            <a:grpSpLocks/>
          </p:cNvGrpSpPr>
          <p:nvPr/>
        </p:nvGrpSpPr>
        <p:grpSpPr bwMode="auto">
          <a:xfrm>
            <a:off x="7755731" y="4541194"/>
            <a:ext cx="688975" cy="431800"/>
            <a:chOff x="3742" y="2614"/>
            <a:chExt cx="434" cy="272"/>
          </a:xfrm>
        </p:grpSpPr>
        <p:sp>
          <p:nvSpPr>
            <p:cNvPr id="128" name="Freeform 830">
              <a:extLst>
                <a:ext uri="{FF2B5EF4-FFF2-40B4-BE49-F238E27FC236}">
                  <a16:creationId xmlns:a16="http://schemas.microsoft.com/office/drawing/2014/main" id="{F2C39D1A-569F-488F-A0A8-04A80052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614"/>
              <a:ext cx="434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graphicFrame>
          <p:nvGraphicFramePr>
            <p:cNvPr id="129" name="Object 831">
              <a:extLst>
                <a:ext uri="{FF2B5EF4-FFF2-40B4-BE49-F238E27FC236}">
                  <a16:creationId xmlns:a16="http://schemas.microsoft.com/office/drawing/2014/main" id="{F6CC00BB-474A-4840-AC10-245DF325BF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3" y="2704"/>
            <a:ext cx="26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5281613" imgH="2430463" progId="MS_ClipArt_Gallery.2">
                    <p:embed/>
                  </p:oleObj>
                </mc:Choice>
                <mc:Fallback>
                  <p:oleObj name="Clip" r:id="rId11" imgW="5281613" imgH="2430463" progId="MS_ClipArt_Gallery.2">
                    <p:embed/>
                    <p:pic>
                      <p:nvPicPr>
                        <p:cNvPr id="129" name="Object 831">
                          <a:extLst>
                            <a:ext uri="{FF2B5EF4-FFF2-40B4-BE49-F238E27FC236}">
                              <a16:creationId xmlns:a16="http://schemas.microsoft.com/office/drawing/2014/main" id="{F6CC00BB-474A-4840-AC10-245DF325BF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704"/>
                          <a:ext cx="26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0" name="Group 832">
            <a:extLst>
              <a:ext uri="{FF2B5EF4-FFF2-40B4-BE49-F238E27FC236}">
                <a16:creationId xmlns:a16="http://schemas.microsoft.com/office/drawing/2014/main" id="{6665AB8A-849F-47BD-B4D4-09F8067B3FAC}"/>
              </a:ext>
            </a:extLst>
          </p:cNvPr>
          <p:cNvGrpSpPr>
            <a:grpSpLocks/>
          </p:cNvGrpSpPr>
          <p:nvPr/>
        </p:nvGrpSpPr>
        <p:grpSpPr bwMode="auto">
          <a:xfrm>
            <a:off x="7805737" y="5111785"/>
            <a:ext cx="688975" cy="431800"/>
            <a:chOff x="3742" y="2614"/>
            <a:chExt cx="434" cy="272"/>
          </a:xfrm>
        </p:grpSpPr>
        <p:sp>
          <p:nvSpPr>
            <p:cNvPr id="131" name="Freeform 833">
              <a:extLst>
                <a:ext uri="{FF2B5EF4-FFF2-40B4-BE49-F238E27FC236}">
                  <a16:creationId xmlns:a16="http://schemas.microsoft.com/office/drawing/2014/main" id="{B5775DF4-4412-4E97-BC07-C60AC3098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614"/>
              <a:ext cx="434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32" name="Object 834">
              <a:extLst>
                <a:ext uri="{FF2B5EF4-FFF2-40B4-BE49-F238E27FC236}">
                  <a16:creationId xmlns:a16="http://schemas.microsoft.com/office/drawing/2014/main" id="{81D41068-8C06-40B9-BED0-E54F68E525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3" y="2704"/>
            <a:ext cx="26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5281613" imgH="2430463" progId="MS_ClipArt_Gallery.2">
                    <p:embed/>
                  </p:oleObj>
                </mc:Choice>
                <mc:Fallback>
                  <p:oleObj name="Clip" r:id="rId12" imgW="5281613" imgH="2430463" progId="MS_ClipArt_Gallery.2">
                    <p:embed/>
                    <p:pic>
                      <p:nvPicPr>
                        <p:cNvPr id="132" name="Object 834">
                          <a:extLst>
                            <a:ext uri="{FF2B5EF4-FFF2-40B4-BE49-F238E27FC236}">
                              <a16:creationId xmlns:a16="http://schemas.microsoft.com/office/drawing/2014/main" id="{81D41068-8C06-40B9-BED0-E54F68E525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704"/>
                          <a:ext cx="26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" name="Group 835">
            <a:extLst>
              <a:ext uri="{FF2B5EF4-FFF2-40B4-BE49-F238E27FC236}">
                <a16:creationId xmlns:a16="http://schemas.microsoft.com/office/drawing/2014/main" id="{0033635B-BBAE-4E0D-B3E1-CCBEAC82D1D3}"/>
              </a:ext>
            </a:extLst>
          </p:cNvPr>
          <p:cNvGrpSpPr>
            <a:grpSpLocks/>
          </p:cNvGrpSpPr>
          <p:nvPr/>
        </p:nvGrpSpPr>
        <p:grpSpPr bwMode="auto">
          <a:xfrm>
            <a:off x="7815012" y="5676482"/>
            <a:ext cx="688975" cy="431800"/>
            <a:chOff x="3742" y="2614"/>
            <a:chExt cx="434" cy="272"/>
          </a:xfrm>
        </p:grpSpPr>
        <p:sp>
          <p:nvSpPr>
            <p:cNvPr id="134" name="Freeform 836">
              <a:extLst>
                <a:ext uri="{FF2B5EF4-FFF2-40B4-BE49-F238E27FC236}">
                  <a16:creationId xmlns:a16="http://schemas.microsoft.com/office/drawing/2014/main" id="{BC9A49AF-BEE3-414F-91BE-62EBB3F79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614"/>
              <a:ext cx="434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35" name="Object 837">
              <a:extLst>
                <a:ext uri="{FF2B5EF4-FFF2-40B4-BE49-F238E27FC236}">
                  <a16:creationId xmlns:a16="http://schemas.microsoft.com/office/drawing/2014/main" id="{79313ACE-8B29-4A0F-8D4A-54E0404F84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3" y="2704"/>
            <a:ext cx="26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5281613" imgH="2430463" progId="MS_ClipArt_Gallery.2">
                    <p:embed/>
                  </p:oleObj>
                </mc:Choice>
                <mc:Fallback>
                  <p:oleObj name="Clip" r:id="rId13" imgW="5281613" imgH="2430463" progId="MS_ClipArt_Gallery.2">
                    <p:embed/>
                    <p:pic>
                      <p:nvPicPr>
                        <p:cNvPr id="135" name="Object 837">
                          <a:extLst>
                            <a:ext uri="{FF2B5EF4-FFF2-40B4-BE49-F238E27FC236}">
                              <a16:creationId xmlns:a16="http://schemas.microsoft.com/office/drawing/2014/main" id="{79313ACE-8B29-4A0F-8D4A-54E0404F84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704"/>
                          <a:ext cx="26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4" name="Object 875">
            <a:extLst>
              <a:ext uri="{FF2B5EF4-FFF2-40B4-BE49-F238E27FC236}">
                <a16:creationId xmlns:a16="http://schemas.microsoft.com/office/drawing/2014/main" id="{FCBE6D3F-3251-4C50-9AC0-89DCDFFA6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711878"/>
              </p:ext>
            </p:extLst>
          </p:nvPr>
        </p:nvGraphicFramePr>
        <p:xfrm>
          <a:off x="2908300" y="4464085"/>
          <a:ext cx="431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723900" imgH="552450" progId="CorelDraw.Graphic.7">
                  <p:embed/>
                </p:oleObj>
              </mc:Choice>
              <mc:Fallback>
                <p:oleObj name="CorelDRAW" r:id="rId14" imgW="723900" imgH="552450" progId="CorelDraw.Graphic.7">
                  <p:embed/>
                  <p:pic>
                    <p:nvPicPr>
                      <p:cNvPr id="154" name="Object 875">
                        <a:extLst>
                          <a:ext uri="{FF2B5EF4-FFF2-40B4-BE49-F238E27FC236}">
                            <a16:creationId xmlns:a16="http://schemas.microsoft.com/office/drawing/2014/main" id="{FCBE6D3F-3251-4C50-9AC0-89DCDFFA63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4464085"/>
                        <a:ext cx="431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Text Box 876">
            <a:extLst>
              <a:ext uri="{FF2B5EF4-FFF2-40B4-BE49-F238E27FC236}">
                <a16:creationId xmlns:a16="http://schemas.microsoft.com/office/drawing/2014/main" id="{B0448E69-97DC-4D88-827F-06F16FFC9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439106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+</a:t>
            </a:r>
          </a:p>
        </p:txBody>
      </p:sp>
      <p:pic>
        <p:nvPicPr>
          <p:cNvPr id="156" name="Picture 877" descr="Náhled">
            <a:hlinkClick r:id="rId15"/>
            <a:extLst>
              <a:ext uri="{FF2B5EF4-FFF2-40B4-BE49-F238E27FC236}">
                <a16:creationId xmlns:a16="http://schemas.microsoft.com/office/drawing/2014/main" id="{00A3D633-2C90-4A47-B9B5-4346E4E8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53552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 Box 878">
            <a:extLst>
              <a:ext uri="{FF2B5EF4-FFF2-40B4-BE49-F238E27FC236}">
                <a16:creationId xmlns:a16="http://schemas.microsoft.com/office/drawing/2014/main" id="{B5C34AA1-F2B7-4828-9E50-6A4210A0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7" y="5615023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IPP</a:t>
            </a:r>
          </a:p>
        </p:txBody>
      </p:sp>
      <p:sp>
        <p:nvSpPr>
          <p:cNvPr id="158" name="Text Box 879">
            <a:extLst>
              <a:ext uri="{FF2B5EF4-FFF2-40B4-BE49-F238E27FC236}">
                <a16:creationId xmlns:a16="http://schemas.microsoft.com/office/drawing/2014/main" id="{8EE21EE9-CB57-4D4C-8B5C-B71357CD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943" y="421643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ZČE</a:t>
            </a:r>
          </a:p>
        </p:txBody>
      </p:sp>
      <p:sp>
        <p:nvSpPr>
          <p:cNvPr id="159" name="Text Box 880">
            <a:extLst>
              <a:ext uri="{FF2B5EF4-FFF2-40B4-BE49-F238E27FC236}">
                <a16:creationId xmlns:a16="http://schemas.microsoft.com/office/drawing/2014/main" id="{7AF8E9F7-39BB-4C4B-8CCF-41987240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2" y="459108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SČE</a:t>
            </a:r>
          </a:p>
        </p:txBody>
      </p:sp>
      <p:sp>
        <p:nvSpPr>
          <p:cNvPr id="160" name="Text Box 881">
            <a:extLst>
              <a:ext uri="{FF2B5EF4-FFF2-40B4-BE49-F238E27FC236}">
                <a16:creationId xmlns:a16="http://schemas.microsoft.com/office/drawing/2014/main" id="{C720D48C-1A6D-4F75-AC62-37C3EB97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486" y="4927635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STE</a:t>
            </a:r>
          </a:p>
        </p:txBody>
      </p:sp>
      <p:sp>
        <p:nvSpPr>
          <p:cNvPr id="161" name="Text Box 882">
            <a:extLst>
              <a:ext uri="{FF2B5EF4-FFF2-40B4-BE49-F238E27FC236}">
                <a16:creationId xmlns:a16="http://schemas.microsoft.com/office/drawing/2014/main" id="{180C4CC0-00B1-4513-B2D9-FA7C035A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2" y="526418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VČE</a:t>
            </a:r>
          </a:p>
        </p:txBody>
      </p:sp>
      <p:sp>
        <p:nvSpPr>
          <p:cNvPr id="162" name="Text Box 883">
            <a:extLst>
              <a:ext uri="{FF2B5EF4-FFF2-40B4-BE49-F238E27FC236}">
                <a16:creationId xmlns:a16="http://schemas.microsoft.com/office/drawing/2014/main" id="{84033DC9-7D66-40C1-92C2-04C62E76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2" y="5666957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SME</a:t>
            </a:r>
          </a:p>
        </p:txBody>
      </p:sp>
      <p:sp>
        <p:nvSpPr>
          <p:cNvPr id="163" name="Text Box 884">
            <a:extLst>
              <a:ext uri="{FF2B5EF4-FFF2-40B4-BE49-F238E27FC236}">
                <a16:creationId xmlns:a16="http://schemas.microsoft.com/office/drawing/2014/main" id="{12230FB6-4E59-42FB-A568-CAD47924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2" y="6006578"/>
            <a:ext cx="5245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JČE</a:t>
            </a:r>
          </a:p>
        </p:txBody>
      </p:sp>
      <p:sp>
        <p:nvSpPr>
          <p:cNvPr id="164" name="Text Box 885">
            <a:extLst>
              <a:ext uri="{FF2B5EF4-FFF2-40B4-BE49-F238E27FC236}">
                <a16:creationId xmlns:a16="http://schemas.microsoft.com/office/drawing/2014/main" id="{AF21AB3C-42FF-4A87-A789-8DFC3038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1" y="6302410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JME</a:t>
            </a:r>
          </a:p>
        </p:txBody>
      </p:sp>
      <p:grpSp>
        <p:nvGrpSpPr>
          <p:cNvPr id="165" name="Group 888">
            <a:extLst>
              <a:ext uri="{FF2B5EF4-FFF2-40B4-BE49-F238E27FC236}">
                <a16:creationId xmlns:a16="http://schemas.microsoft.com/office/drawing/2014/main" id="{5055A285-80B5-47FB-9D8C-3B8529C70DB6}"/>
              </a:ext>
            </a:extLst>
          </p:cNvPr>
          <p:cNvGrpSpPr>
            <a:grpSpLocks/>
          </p:cNvGrpSpPr>
          <p:nvPr/>
        </p:nvGrpSpPr>
        <p:grpSpPr bwMode="auto">
          <a:xfrm>
            <a:off x="2836862" y="6048410"/>
            <a:ext cx="431800" cy="254000"/>
            <a:chOff x="1066" y="2704"/>
            <a:chExt cx="363" cy="251"/>
          </a:xfrm>
        </p:grpSpPr>
        <p:sp>
          <p:nvSpPr>
            <p:cNvPr id="166" name="Freeform 889">
              <a:extLst>
                <a:ext uri="{FF2B5EF4-FFF2-40B4-BE49-F238E27FC236}">
                  <a16:creationId xmlns:a16="http://schemas.microsoft.com/office/drawing/2014/main" id="{A52B5629-2256-47D6-BB7C-CA613EAC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704"/>
              <a:ext cx="363" cy="251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graphicFrame>
          <p:nvGraphicFramePr>
            <p:cNvPr id="167" name="Object 890">
              <a:extLst>
                <a:ext uri="{FF2B5EF4-FFF2-40B4-BE49-F238E27FC236}">
                  <a16:creationId xmlns:a16="http://schemas.microsoft.com/office/drawing/2014/main" id="{D11A5770-14C9-4A31-B83C-8604B676A65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56" y="2795"/>
            <a:ext cx="182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7" imgW="723900" imgH="552450" progId="CorelDraw.Graphic.7">
                    <p:embed/>
                  </p:oleObj>
                </mc:Choice>
                <mc:Fallback>
                  <p:oleObj name="CorelDRAW" r:id="rId17" imgW="723900" imgH="552450" progId="CorelDraw.Graphic.7">
                    <p:embed/>
                    <p:pic>
                      <p:nvPicPr>
                        <p:cNvPr id="167" name="Object 890">
                          <a:extLst>
                            <a:ext uri="{FF2B5EF4-FFF2-40B4-BE49-F238E27FC236}">
                              <a16:creationId xmlns:a16="http://schemas.microsoft.com/office/drawing/2014/main" id="{D11A5770-14C9-4A31-B83C-8604B676A65B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795"/>
                          <a:ext cx="182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" name="Group 894">
            <a:extLst>
              <a:ext uri="{FF2B5EF4-FFF2-40B4-BE49-F238E27FC236}">
                <a16:creationId xmlns:a16="http://schemas.microsoft.com/office/drawing/2014/main" id="{ED73808C-14AA-4CBB-9E46-64530B13A94C}"/>
              </a:ext>
            </a:extLst>
          </p:cNvPr>
          <p:cNvGrpSpPr>
            <a:grpSpLocks/>
          </p:cNvGrpSpPr>
          <p:nvPr/>
        </p:nvGrpSpPr>
        <p:grpSpPr bwMode="auto">
          <a:xfrm>
            <a:off x="2836862" y="5688048"/>
            <a:ext cx="431800" cy="254000"/>
            <a:chOff x="1066" y="2704"/>
            <a:chExt cx="363" cy="251"/>
          </a:xfrm>
        </p:grpSpPr>
        <p:sp>
          <p:nvSpPr>
            <p:cNvPr id="169" name="Freeform 895">
              <a:extLst>
                <a:ext uri="{FF2B5EF4-FFF2-40B4-BE49-F238E27FC236}">
                  <a16:creationId xmlns:a16="http://schemas.microsoft.com/office/drawing/2014/main" id="{D4B3D80A-38AB-4FC3-8248-44007D8FF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704"/>
              <a:ext cx="363" cy="251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graphicFrame>
          <p:nvGraphicFramePr>
            <p:cNvPr id="170" name="Object 896">
              <a:extLst>
                <a:ext uri="{FF2B5EF4-FFF2-40B4-BE49-F238E27FC236}">
                  <a16:creationId xmlns:a16="http://schemas.microsoft.com/office/drawing/2014/main" id="{F1989BE4-7785-40BD-8B55-23E1443D0A6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56" y="2795"/>
            <a:ext cx="182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8" imgW="723900" imgH="552450" progId="CorelDraw.Graphic.7">
                    <p:embed/>
                  </p:oleObj>
                </mc:Choice>
                <mc:Fallback>
                  <p:oleObj name="CorelDRAW" r:id="rId18" imgW="723900" imgH="552450" progId="CorelDraw.Graphic.7">
                    <p:embed/>
                    <p:pic>
                      <p:nvPicPr>
                        <p:cNvPr id="170" name="Object 896">
                          <a:extLst>
                            <a:ext uri="{FF2B5EF4-FFF2-40B4-BE49-F238E27FC236}">
                              <a16:creationId xmlns:a16="http://schemas.microsoft.com/office/drawing/2014/main" id="{F1989BE4-7785-40BD-8B55-23E1443D0A6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795"/>
                          <a:ext cx="182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1" name="Group 897">
            <a:extLst>
              <a:ext uri="{FF2B5EF4-FFF2-40B4-BE49-F238E27FC236}">
                <a16:creationId xmlns:a16="http://schemas.microsoft.com/office/drawing/2014/main" id="{55C7051E-1881-40FC-9395-EF8E1C64ECA2}"/>
              </a:ext>
            </a:extLst>
          </p:cNvPr>
          <p:cNvGrpSpPr>
            <a:grpSpLocks/>
          </p:cNvGrpSpPr>
          <p:nvPr/>
        </p:nvGrpSpPr>
        <p:grpSpPr bwMode="auto">
          <a:xfrm>
            <a:off x="2836862" y="5327685"/>
            <a:ext cx="431800" cy="254000"/>
            <a:chOff x="1066" y="2704"/>
            <a:chExt cx="363" cy="251"/>
          </a:xfrm>
        </p:grpSpPr>
        <p:sp>
          <p:nvSpPr>
            <p:cNvPr id="172" name="Freeform 898">
              <a:extLst>
                <a:ext uri="{FF2B5EF4-FFF2-40B4-BE49-F238E27FC236}">
                  <a16:creationId xmlns:a16="http://schemas.microsoft.com/office/drawing/2014/main" id="{949D6D86-ED75-4009-9264-74C60B621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704"/>
              <a:ext cx="363" cy="251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graphicFrame>
          <p:nvGraphicFramePr>
            <p:cNvPr id="173" name="Object 899">
              <a:extLst>
                <a:ext uri="{FF2B5EF4-FFF2-40B4-BE49-F238E27FC236}">
                  <a16:creationId xmlns:a16="http://schemas.microsoft.com/office/drawing/2014/main" id="{4ED21FFF-F1E8-44AB-8205-313E22E92CA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56" y="2795"/>
            <a:ext cx="182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9" imgW="723900" imgH="552450" progId="CorelDraw.Graphic.7">
                    <p:embed/>
                  </p:oleObj>
                </mc:Choice>
                <mc:Fallback>
                  <p:oleObj name="CorelDRAW" r:id="rId19" imgW="723900" imgH="552450" progId="CorelDraw.Graphic.7">
                    <p:embed/>
                    <p:pic>
                      <p:nvPicPr>
                        <p:cNvPr id="173" name="Object 899">
                          <a:extLst>
                            <a:ext uri="{FF2B5EF4-FFF2-40B4-BE49-F238E27FC236}">
                              <a16:creationId xmlns:a16="http://schemas.microsoft.com/office/drawing/2014/main" id="{4ED21FFF-F1E8-44AB-8205-313E22E92CA1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795"/>
                          <a:ext cx="182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" name="Group 900">
            <a:extLst>
              <a:ext uri="{FF2B5EF4-FFF2-40B4-BE49-F238E27FC236}">
                <a16:creationId xmlns:a16="http://schemas.microsoft.com/office/drawing/2014/main" id="{6E127247-CE2E-4319-8296-54AE4A008C2C}"/>
              </a:ext>
            </a:extLst>
          </p:cNvPr>
          <p:cNvGrpSpPr>
            <a:grpSpLocks/>
          </p:cNvGrpSpPr>
          <p:nvPr/>
        </p:nvGrpSpPr>
        <p:grpSpPr bwMode="auto">
          <a:xfrm>
            <a:off x="2836862" y="6407185"/>
            <a:ext cx="431800" cy="254000"/>
            <a:chOff x="1066" y="2704"/>
            <a:chExt cx="363" cy="251"/>
          </a:xfrm>
        </p:grpSpPr>
        <p:sp>
          <p:nvSpPr>
            <p:cNvPr id="175" name="Freeform 901">
              <a:extLst>
                <a:ext uri="{FF2B5EF4-FFF2-40B4-BE49-F238E27FC236}">
                  <a16:creationId xmlns:a16="http://schemas.microsoft.com/office/drawing/2014/main" id="{8164DCD2-0F7F-45CD-BA01-91A5F834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704"/>
              <a:ext cx="363" cy="251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76" name="Object 902">
              <a:extLst>
                <a:ext uri="{FF2B5EF4-FFF2-40B4-BE49-F238E27FC236}">
                  <a16:creationId xmlns:a16="http://schemas.microsoft.com/office/drawing/2014/main" id="{4851F812-FA97-40C9-9BBC-150702581D6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56" y="2795"/>
            <a:ext cx="182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0" imgW="723900" imgH="552450" progId="CorelDraw.Graphic.7">
                    <p:embed/>
                  </p:oleObj>
                </mc:Choice>
                <mc:Fallback>
                  <p:oleObj name="CorelDRAW" r:id="rId20" imgW="723900" imgH="552450" progId="CorelDraw.Graphic.7">
                    <p:embed/>
                    <p:pic>
                      <p:nvPicPr>
                        <p:cNvPr id="176" name="Object 902">
                          <a:extLst>
                            <a:ext uri="{FF2B5EF4-FFF2-40B4-BE49-F238E27FC236}">
                              <a16:creationId xmlns:a16="http://schemas.microsoft.com/office/drawing/2014/main" id="{4851F812-FA97-40C9-9BBC-150702581D6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795"/>
                          <a:ext cx="182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7" name="Group 817">
            <a:extLst>
              <a:ext uri="{FF2B5EF4-FFF2-40B4-BE49-F238E27FC236}">
                <a16:creationId xmlns:a16="http://schemas.microsoft.com/office/drawing/2014/main" id="{DE28A418-C60A-41DD-9B9F-6F4FC500F386}"/>
              </a:ext>
            </a:extLst>
          </p:cNvPr>
          <p:cNvGrpSpPr>
            <a:grpSpLocks/>
          </p:cNvGrpSpPr>
          <p:nvPr/>
        </p:nvGrpSpPr>
        <p:grpSpPr bwMode="auto">
          <a:xfrm>
            <a:off x="6206331" y="4583938"/>
            <a:ext cx="438150" cy="287338"/>
            <a:chOff x="2925" y="2614"/>
            <a:chExt cx="469" cy="272"/>
          </a:xfrm>
        </p:grpSpPr>
        <p:sp>
          <p:nvSpPr>
            <p:cNvPr id="178" name="Freeform 818">
              <a:extLst>
                <a:ext uri="{FF2B5EF4-FFF2-40B4-BE49-F238E27FC236}">
                  <a16:creationId xmlns:a16="http://schemas.microsoft.com/office/drawing/2014/main" id="{3D9D4F66-7DAA-4192-844C-6DB9D5CDA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79" name="Object 819">
              <a:extLst>
                <a:ext uri="{FF2B5EF4-FFF2-40B4-BE49-F238E27FC236}">
                  <a16:creationId xmlns:a16="http://schemas.microsoft.com/office/drawing/2014/main" id="{7D5ECA3F-BA23-4981-8311-69CE4D3F87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79" name="Object 819">
                          <a:extLst>
                            <a:ext uri="{FF2B5EF4-FFF2-40B4-BE49-F238E27FC236}">
                              <a16:creationId xmlns:a16="http://schemas.microsoft.com/office/drawing/2014/main" id="{7D5ECA3F-BA23-4981-8311-69CE4D3F87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0" name="Group 817">
            <a:extLst>
              <a:ext uri="{FF2B5EF4-FFF2-40B4-BE49-F238E27FC236}">
                <a16:creationId xmlns:a16="http://schemas.microsoft.com/office/drawing/2014/main" id="{55F48BD5-9A8D-4DAC-8509-A1E9FAD54F25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4919691"/>
            <a:ext cx="438150" cy="287338"/>
            <a:chOff x="2925" y="2614"/>
            <a:chExt cx="469" cy="272"/>
          </a:xfrm>
        </p:grpSpPr>
        <p:sp>
          <p:nvSpPr>
            <p:cNvPr id="181" name="Freeform 818">
              <a:extLst>
                <a:ext uri="{FF2B5EF4-FFF2-40B4-BE49-F238E27FC236}">
                  <a16:creationId xmlns:a16="http://schemas.microsoft.com/office/drawing/2014/main" id="{B8903271-7D30-43E5-A407-09F7BA51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82" name="Object 819">
              <a:extLst>
                <a:ext uri="{FF2B5EF4-FFF2-40B4-BE49-F238E27FC236}">
                  <a16:creationId xmlns:a16="http://schemas.microsoft.com/office/drawing/2014/main" id="{0FD1B730-1C9E-4AF6-9A80-551949B179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82" name="Object 819">
                          <a:extLst>
                            <a:ext uri="{FF2B5EF4-FFF2-40B4-BE49-F238E27FC236}">
                              <a16:creationId xmlns:a16="http://schemas.microsoft.com/office/drawing/2014/main" id="{0FD1B730-1C9E-4AF6-9A80-551949B179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3" name="Group 817">
            <a:extLst>
              <a:ext uri="{FF2B5EF4-FFF2-40B4-BE49-F238E27FC236}">
                <a16:creationId xmlns:a16="http://schemas.microsoft.com/office/drawing/2014/main" id="{0D14BF82-A4C4-4327-A5EF-4DAEFAE3FA05}"/>
              </a:ext>
            </a:extLst>
          </p:cNvPr>
          <p:cNvGrpSpPr>
            <a:grpSpLocks/>
          </p:cNvGrpSpPr>
          <p:nvPr/>
        </p:nvGrpSpPr>
        <p:grpSpPr bwMode="auto">
          <a:xfrm>
            <a:off x="6188869" y="5255444"/>
            <a:ext cx="438150" cy="287338"/>
            <a:chOff x="2925" y="2614"/>
            <a:chExt cx="469" cy="272"/>
          </a:xfrm>
        </p:grpSpPr>
        <p:sp>
          <p:nvSpPr>
            <p:cNvPr id="184" name="Freeform 818">
              <a:extLst>
                <a:ext uri="{FF2B5EF4-FFF2-40B4-BE49-F238E27FC236}">
                  <a16:creationId xmlns:a16="http://schemas.microsoft.com/office/drawing/2014/main" id="{C9464E14-1CB1-40C9-9D6F-1BC8B69F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85" name="Object 819">
              <a:extLst>
                <a:ext uri="{FF2B5EF4-FFF2-40B4-BE49-F238E27FC236}">
                  <a16:creationId xmlns:a16="http://schemas.microsoft.com/office/drawing/2014/main" id="{468E4D22-A448-408E-B4FB-6FA0B7FDDF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85" name="Object 819">
                          <a:extLst>
                            <a:ext uri="{FF2B5EF4-FFF2-40B4-BE49-F238E27FC236}">
                              <a16:creationId xmlns:a16="http://schemas.microsoft.com/office/drawing/2014/main" id="{468E4D22-A448-408E-B4FB-6FA0B7FDDF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6" name="Group 817">
            <a:extLst>
              <a:ext uri="{FF2B5EF4-FFF2-40B4-BE49-F238E27FC236}">
                <a16:creationId xmlns:a16="http://schemas.microsoft.com/office/drawing/2014/main" id="{47E8C1C1-EF11-40B2-BD34-843D649E15E1}"/>
              </a:ext>
            </a:extLst>
          </p:cNvPr>
          <p:cNvGrpSpPr>
            <a:grpSpLocks/>
          </p:cNvGrpSpPr>
          <p:nvPr/>
        </p:nvGrpSpPr>
        <p:grpSpPr bwMode="auto">
          <a:xfrm>
            <a:off x="6180138" y="5591197"/>
            <a:ext cx="438150" cy="287338"/>
            <a:chOff x="2925" y="2614"/>
            <a:chExt cx="469" cy="272"/>
          </a:xfrm>
        </p:grpSpPr>
        <p:sp>
          <p:nvSpPr>
            <p:cNvPr id="187" name="Freeform 818">
              <a:extLst>
                <a:ext uri="{FF2B5EF4-FFF2-40B4-BE49-F238E27FC236}">
                  <a16:creationId xmlns:a16="http://schemas.microsoft.com/office/drawing/2014/main" id="{4532D49D-7387-46DF-9532-C1D4CEAE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88" name="Object 819">
              <a:extLst>
                <a:ext uri="{FF2B5EF4-FFF2-40B4-BE49-F238E27FC236}">
                  <a16:creationId xmlns:a16="http://schemas.microsoft.com/office/drawing/2014/main" id="{56B2DE1E-89FD-4C69-8576-591C2BBA7C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88" name="Object 819">
                          <a:extLst>
                            <a:ext uri="{FF2B5EF4-FFF2-40B4-BE49-F238E27FC236}">
                              <a16:creationId xmlns:a16="http://schemas.microsoft.com/office/drawing/2014/main" id="{56B2DE1E-89FD-4C69-8576-591C2BBA7C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9" name="Group 817">
            <a:extLst>
              <a:ext uri="{FF2B5EF4-FFF2-40B4-BE49-F238E27FC236}">
                <a16:creationId xmlns:a16="http://schemas.microsoft.com/office/drawing/2014/main" id="{E9D2EB34-0BFB-40B0-A92E-07C10F7C5F42}"/>
              </a:ext>
            </a:extLst>
          </p:cNvPr>
          <p:cNvGrpSpPr>
            <a:grpSpLocks/>
          </p:cNvGrpSpPr>
          <p:nvPr/>
        </p:nvGrpSpPr>
        <p:grpSpPr bwMode="auto">
          <a:xfrm>
            <a:off x="6171407" y="5926950"/>
            <a:ext cx="438150" cy="287338"/>
            <a:chOff x="2925" y="2614"/>
            <a:chExt cx="469" cy="272"/>
          </a:xfrm>
        </p:grpSpPr>
        <p:sp>
          <p:nvSpPr>
            <p:cNvPr id="190" name="Freeform 818">
              <a:extLst>
                <a:ext uri="{FF2B5EF4-FFF2-40B4-BE49-F238E27FC236}">
                  <a16:creationId xmlns:a16="http://schemas.microsoft.com/office/drawing/2014/main" id="{C0ECD333-3D7E-4D2A-AF6F-01B6C9EFC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91" name="Object 819">
              <a:extLst>
                <a:ext uri="{FF2B5EF4-FFF2-40B4-BE49-F238E27FC236}">
                  <a16:creationId xmlns:a16="http://schemas.microsoft.com/office/drawing/2014/main" id="{BD125707-A4C6-4F68-9BB5-8BD076AAD6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91" name="Object 819">
                          <a:extLst>
                            <a:ext uri="{FF2B5EF4-FFF2-40B4-BE49-F238E27FC236}">
                              <a16:creationId xmlns:a16="http://schemas.microsoft.com/office/drawing/2014/main" id="{BD125707-A4C6-4F68-9BB5-8BD076AAD6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2" name="Group 817">
            <a:extLst>
              <a:ext uri="{FF2B5EF4-FFF2-40B4-BE49-F238E27FC236}">
                <a16:creationId xmlns:a16="http://schemas.microsoft.com/office/drawing/2014/main" id="{D817D733-76AD-42FF-929E-9B1BD8CA9535}"/>
              </a:ext>
            </a:extLst>
          </p:cNvPr>
          <p:cNvGrpSpPr>
            <a:grpSpLocks/>
          </p:cNvGrpSpPr>
          <p:nvPr/>
        </p:nvGrpSpPr>
        <p:grpSpPr bwMode="auto">
          <a:xfrm>
            <a:off x="6162676" y="6262703"/>
            <a:ext cx="438150" cy="287338"/>
            <a:chOff x="2925" y="2614"/>
            <a:chExt cx="469" cy="272"/>
          </a:xfrm>
        </p:grpSpPr>
        <p:sp>
          <p:nvSpPr>
            <p:cNvPr id="193" name="Freeform 818">
              <a:extLst>
                <a:ext uri="{FF2B5EF4-FFF2-40B4-BE49-F238E27FC236}">
                  <a16:creationId xmlns:a16="http://schemas.microsoft.com/office/drawing/2014/main" id="{A3B2A6E2-6407-4FB1-A8CF-AEBB320E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94" name="Object 819">
              <a:extLst>
                <a:ext uri="{FF2B5EF4-FFF2-40B4-BE49-F238E27FC236}">
                  <a16:creationId xmlns:a16="http://schemas.microsoft.com/office/drawing/2014/main" id="{4A7C4AA4-3803-48F0-BD78-1FF7E0CD79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94" name="Object 819">
                          <a:extLst>
                            <a:ext uri="{FF2B5EF4-FFF2-40B4-BE49-F238E27FC236}">
                              <a16:creationId xmlns:a16="http://schemas.microsoft.com/office/drawing/2014/main" id="{4A7C4AA4-3803-48F0-BD78-1FF7E0CD79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6" name="Group 817">
            <a:extLst>
              <a:ext uri="{FF2B5EF4-FFF2-40B4-BE49-F238E27FC236}">
                <a16:creationId xmlns:a16="http://schemas.microsoft.com/office/drawing/2014/main" id="{EB78F415-0FEA-4E18-AA66-3AEF38F2830D}"/>
              </a:ext>
            </a:extLst>
          </p:cNvPr>
          <p:cNvGrpSpPr>
            <a:grpSpLocks/>
          </p:cNvGrpSpPr>
          <p:nvPr/>
        </p:nvGrpSpPr>
        <p:grpSpPr bwMode="auto">
          <a:xfrm>
            <a:off x="6206541" y="3895171"/>
            <a:ext cx="438150" cy="287338"/>
            <a:chOff x="2925" y="2614"/>
            <a:chExt cx="469" cy="272"/>
          </a:xfrm>
        </p:grpSpPr>
        <p:sp>
          <p:nvSpPr>
            <p:cNvPr id="197" name="Freeform 818">
              <a:extLst>
                <a:ext uri="{FF2B5EF4-FFF2-40B4-BE49-F238E27FC236}">
                  <a16:creationId xmlns:a16="http://schemas.microsoft.com/office/drawing/2014/main" id="{862C6E38-0EF3-4AAC-A344-37042702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614"/>
              <a:ext cx="469" cy="272"/>
            </a:xfrm>
            <a:custGeom>
              <a:avLst/>
              <a:gdLst>
                <a:gd name="T0" fmla="*/ 0 w 1153"/>
                <a:gd name="T1" fmla="*/ 0 h 728"/>
                <a:gd name="T2" fmla="*/ 0 w 1153"/>
                <a:gd name="T3" fmla="*/ 0 h 728"/>
                <a:gd name="T4" fmla="*/ 0 w 1153"/>
                <a:gd name="T5" fmla="*/ 0 h 728"/>
                <a:gd name="T6" fmla="*/ 0 w 1153"/>
                <a:gd name="T7" fmla="*/ 0 h 728"/>
                <a:gd name="T8" fmla="*/ 0 w 1153"/>
                <a:gd name="T9" fmla="*/ 0 h 728"/>
                <a:gd name="T10" fmla="*/ 0 w 1153"/>
                <a:gd name="T11" fmla="*/ 0 h 728"/>
                <a:gd name="T12" fmla="*/ 0 w 1153"/>
                <a:gd name="T13" fmla="*/ 0 h 7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3" h="728">
                  <a:moveTo>
                    <a:pt x="864" y="0"/>
                  </a:moveTo>
                  <a:lnTo>
                    <a:pt x="0" y="0"/>
                  </a:lnTo>
                  <a:lnTo>
                    <a:pt x="288" y="363"/>
                  </a:lnTo>
                  <a:lnTo>
                    <a:pt x="0" y="727"/>
                  </a:lnTo>
                  <a:lnTo>
                    <a:pt x="864" y="727"/>
                  </a:lnTo>
                  <a:lnTo>
                    <a:pt x="1152" y="363"/>
                  </a:lnTo>
                  <a:lnTo>
                    <a:pt x="864" y="0"/>
                  </a:lnTo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98" name="Object 819">
              <a:extLst>
                <a:ext uri="{FF2B5EF4-FFF2-40B4-BE49-F238E27FC236}">
                  <a16:creationId xmlns:a16="http://schemas.microsoft.com/office/drawing/2014/main" id="{0A5FA4B8-B3DB-4867-81A3-17E2CCA2E7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46515"/>
                </p:ext>
              </p:extLst>
            </p:nvPr>
          </p:nvGraphicFramePr>
          <p:xfrm>
            <a:off x="3061" y="2704"/>
            <a:ext cx="25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4906963" imgH="4778375" progId="MS_ClipArt_Gallery.2">
                    <p:embed/>
                  </p:oleObj>
                </mc:Choice>
                <mc:Fallback>
                  <p:oleObj name="Clip" r:id="rId10" imgW="4906963" imgH="4778375" progId="MS_ClipArt_Gallery.2">
                    <p:embed/>
                    <p:pic>
                      <p:nvPicPr>
                        <p:cNvPr id="198" name="Object 819">
                          <a:extLst>
                            <a:ext uri="{FF2B5EF4-FFF2-40B4-BE49-F238E27FC236}">
                              <a16:creationId xmlns:a16="http://schemas.microsoft.com/office/drawing/2014/main" id="{0A5FA4B8-B3DB-4867-81A3-17E2CCA2E7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250" cy="143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9" name="Text Box 879">
            <a:extLst>
              <a:ext uri="{FF2B5EF4-FFF2-40B4-BE49-F238E27FC236}">
                <a16:creationId xmlns:a16="http://schemas.microsoft.com/office/drawing/2014/main" id="{D618F257-E4EC-49BA-ABD4-69FDDDF5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118" y="3885782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PRE</a:t>
            </a:r>
          </a:p>
        </p:txBody>
      </p:sp>
      <p:pic>
        <p:nvPicPr>
          <p:cNvPr id="3089" name="Picture 17">
            <a:extLst>
              <a:ext uri="{FF2B5EF4-FFF2-40B4-BE49-F238E27FC236}">
                <a16:creationId xmlns:a16="http://schemas.microsoft.com/office/drawing/2014/main" id="{A0600F3E-73DC-4442-8E62-0C3E903FA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" y="1871758"/>
            <a:ext cx="1524000" cy="10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7D9E8A27-FB06-4700-BC2C-A85DEF62BFEB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5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001" y="446952"/>
            <a:ext cx="6759283" cy="1087934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Postupné otevírání trhu s elektřinou v ČR</a:t>
            </a:r>
            <a:br>
              <a:rPr lang="cs-CZ" sz="2700" dirty="0"/>
            </a:br>
            <a:r>
              <a:rPr lang="cs-CZ" sz="2700" dirty="0"/>
              <a:t>(postupný mnohaletý proces liberalizace</a:t>
            </a:r>
            <a:r>
              <a:rPr lang="cs-CZ" sz="2800" dirty="0"/>
              <a:t>)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CACFA-5AE2-471B-97CD-7DD08551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51282"/>
            <a:ext cx="8601283" cy="5049518"/>
          </a:xfrm>
        </p:spPr>
        <p:txBody>
          <a:bodyPr/>
          <a:lstStyle/>
          <a:p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Liberalizace trhu s elektřinou v České republice zakotvena </a:t>
            </a:r>
            <a:r>
              <a:rPr lang="cs-CZ" altLang="cs-CZ" sz="2000" b="1" dirty="0">
                <a:latin typeface="Times New Roman" panose="02020603050405020304" pitchFamily="18" charset="0"/>
              </a:rPr>
              <a:t>energetickým </a:t>
            </a:r>
            <a:br>
              <a:rPr lang="cs-CZ" altLang="cs-CZ" sz="2000" b="1" dirty="0">
                <a:latin typeface="Times New Roman" panose="02020603050405020304" pitchFamily="18" charset="0"/>
              </a:rPr>
            </a:b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zákonem </a:t>
            </a:r>
            <a:r>
              <a:rPr lang="cs-CZ" altLang="cs-CZ" sz="2000" b="1" dirty="0">
                <a:latin typeface="Times New Roman" panose="02020603050405020304" pitchFamily="18" charset="0"/>
              </a:rPr>
              <a:t>č. 458/2000 Sb.</a:t>
            </a:r>
            <a:r>
              <a:rPr lang="cs-CZ" altLang="cs-CZ" sz="2000" dirty="0">
                <a:latin typeface="Times New Roman" panose="02020603050405020304" pitchFamily="18" charset="0"/>
              </a:rPr>
              <a:t>, do kterého byla původně implementována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směrnice Evropského parlamentu a Rady </a:t>
            </a:r>
            <a:r>
              <a:rPr lang="cs-CZ" altLang="cs-CZ" sz="2000" b="1" dirty="0">
                <a:latin typeface="Times New Roman" panose="02020603050405020304" pitchFamily="18" charset="0"/>
              </a:rPr>
              <a:t>č. 2003/54/ES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společných pravidlech vnitřního trhu s elektřinou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plynárenství analogicky.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000" u="sng" dirty="0">
                <a:latin typeface="Times New Roman" panose="02020603050405020304" pitchFamily="18" charset="0"/>
              </a:rPr>
              <a:t>Proces otevírání trhu s elektřinou v České republice: </a:t>
            </a:r>
            <a:br>
              <a:rPr lang="cs-CZ" altLang="cs-CZ" sz="2000" u="sng" dirty="0">
                <a:latin typeface="Times New Roman" panose="02020603050405020304" pitchFamily="18" charset="0"/>
              </a:rPr>
            </a:br>
            <a:r>
              <a:rPr lang="cs-CZ" altLang="cs-CZ" sz="1800" dirty="0">
                <a:latin typeface="Times New Roman" panose="02020603050405020304" pitchFamily="18" charset="0"/>
              </a:rPr>
              <a:t>(přechod z chráněného na oprávněného zákazníka)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1. leden</a:t>
            </a:r>
            <a:r>
              <a:rPr lang="en-US" altLang="cs-CZ" sz="2000" dirty="0">
                <a:latin typeface="Times New Roman" panose="02020603050405020304" pitchFamily="18" charset="0"/>
              </a:rPr>
              <a:t> 2002 – </a:t>
            </a:r>
            <a:r>
              <a:rPr lang="cs-CZ" altLang="cs-CZ" sz="2000" dirty="0">
                <a:latin typeface="Times New Roman" panose="02020603050405020304" pitchFamily="18" charset="0"/>
              </a:rPr>
              <a:t>oprávnění zákazníci se spotřebou více než</a:t>
            </a:r>
            <a:r>
              <a:rPr lang="en-US" altLang="cs-CZ" sz="2000" dirty="0">
                <a:latin typeface="Times New Roman" panose="02020603050405020304" pitchFamily="18" charset="0"/>
              </a:rPr>
              <a:t> 40 GWh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1. leden</a:t>
            </a:r>
            <a:r>
              <a:rPr lang="en-US" altLang="cs-CZ" sz="2000" dirty="0">
                <a:latin typeface="Times New Roman" panose="02020603050405020304" pitchFamily="18" charset="0"/>
              </a:rPr>
              <a:t> 2003 – </a:t>
            </a:r>
            <a:r>
              <a:rPr lang="cs-CZ" altLang="cs-CZ" sz="2000" dirty="0">
                <a:latin typeface="Times New Roman" panose="02020603050405020304" pitchFamily="18" charset="0"/>
              </a:rPr>
              <a:t>oprávnění zákazníci se spotřebou více než </a:t>
            </a:r>
            <a:r>
              <a:rPr lang="en-US" altLang="cs-CZ" sz="2000" dirty="0">
                <a:latin typeface="Times New Roman" panose="02020603050405020304" pitchFamily="18" charset="0"/>
              </a:rPr>
              <a:t>9 GWh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1. leden</a:t>
            </a:r>
            <a:r>
              <a:rPr lang="en-US" altLang="cs-CZ" sz="2000" dirty="0">
                <a:latin typeface="Times New Roman" panose="02020603050405020304" pitchFamily="18" charset="0"/>
              </a:rPr>
              <a:t> 2004 – </a:t>
            </a:r>
            <a:r>
              <a:rPr lang="cs-CZ" altLang="cs-CZ" sz="2000" dirty="0">
                <a:latin typeface="Times New Roman" panose="02020603050405020304" pitchFamily="18" charset="0"/>
              </a:rPr>
              <a:t>koneční zákazníci s průběhovým měřením mimo domácnosti</a:t>
            </a:r>
            <a:r>
              <a:rPr lang="en-US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1. leden</a:t>
            </a:r>
            <a:r>
              <a:rPr lang="en-US" altLang="cs-CZ" sz="2000" dirty="0">
                <a:latin typeface="Times New Roman" panose="02020603050405020304" pitchFamily="18" charset="0"/>
              </a:rPr>
              <a:t> 2005 – </a:t>
            </a:r>
            <a:r>
              <a:rPr lang="cs-CZ" altLang="cs-CZ" sz="2000" dirty="0">
                <a:latin typeface="Times New Roman" panose="02020603050405020304" pitchFamily="18" charset="0"/>
              </a:rPr>
              <a:t>všichni koneční zákazníci mimo domácnosti</a:t>
            </a:r>
            <a:endParaRPr lang="en-US" altLang="cs-CZ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1. leden </a:t>
            </a:r>
            <a:r>
              <a:rPr lang="en-US" altLang="cs-CZ" sz="2000" dirty="0">
                <a:latin typeface="Times New Roman" panose="02020603050405020304" pitchFamily="18" charset="0"/>
              </a:rPr>
              <a:t>2006 – </a:t>
            </a:r>
            <a:r>
              <a:rPr lang="cs-CZ" altLang="cs-CZ" sz="2000" dirty="0">
                <a:latin typeface="Times New Roman" panose="02020603050405020304" pitchFamily="18" charset="0"/>
              </a:rPr>
              <a:t>všichni koneční zákazníci</a:t>
            </a:r>
            <a:endParaRPr lang="en-US" altLang="cs-CZ" sz="20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37CD72B3-C772-4BF5-9FD6-0533CE062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985763"/>
              </p:ext>
            </p:extLst>
          </p:nvPr>
        </p:nvGraphicFramePr>
        <p:xfrm>
          <a:off x="347914" y="5146355"/>
          <a:ext cx="8229600" cy="720726"/>
        </p:xfrm>
        <a:graphic>
          <a:graphicData uri="http://schemas.openxmlformats.org/drawingml/2006/table">
            <a:tbl>
              <a:tblPr/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Otevírání trhu</a:t>
                      </a:r>
                      <a:endParaRPr kumimoji="0" lang="en-US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 </a:t>
                      </a:r>
                      <a:r>
                        <a:rPr kumimoji="0" lang="en-US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bg2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bg2"/>
                        </a:buClr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8">
            <a:extLst>
              <a:ext uri="{FF2B5EF4-FFF2-40B4-BE49-F238E27FC236}">
                <a16:creationId xmlns:a16="http://schemas.microsoft.com/office/drawing/2014/main" id="{9ECEE15F-596B-43B8-BD07-3D4B098A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14" y="6030485"/>
            <a:ext cx="7977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400" b="1" dirty="0"/>
              <a:t>Trh s elektřinou je v ČR plně otevřen od 1. ledna 2006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C00D17-3E2A-4A9B-AE30-1468EB46C7A9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Počátky obchodování s elektřinou v Evropě – </a:t>
            </a:r>
            <a:r>
              <a:rPr lang="cs-CZ" altLang="cs-CZ" sz="2400" dirty="0" err="1"/>
              <a:t>Nord</a:t>
            </a:r>
            <a:r>
              <a:rPr lang="cs-CZ" altLang="cs-CZ" sz="2400" dirty="0"/>
              <a:t> Pool, úspěšný model</a:t>
            </a:r>
            <a:endParaRPr lang="cs-CZ" sz="2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8E4921E-539D-475F-9D96-24F384FD754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636838"/>
            <a:ext cx="70262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717AC67-AB23-4BAD-862E-3433F4E1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716338"/>
            <a:ext cx="1755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/>
              <a:t>dvoustranné smlouvy</a:t>
            </a:r>
            <a:endParaRPr lang="fi-FI" altLang="cs-CZ" sz="1200" b="1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D5E2813-939E-41E8-96A4-0F0909A7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720" y="4581525"/>
            <a:ext cx="118622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/>
              <a:t>Trh </a:t>
            </a:r>
            <a:br>
              <a:rPr lang="cs-CZ" altLang="cs-CZ" sz="1400" b="1" dirty="0"/>
            </a:br>
            <a:r>
              <a:rPr lang="cs-CZ" altLang="cs-CZ" sz="1400" b="1" dirty="0"/>
              <a:t>s elektřinou</a:t>
            </a:r>
            <a:endParaRPr lang="fi-FI" altLang="cs-CZ" sz="1400" b="1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6EFC381-182B-43D7-A36E-8A09E87A8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73463"/>
            <a:ext cx="914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Výrobci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obchodníci</a:t>
            </a:r>
            <a:endParaRPr lang="fi-FI" altLang="cs-CZ" sz="12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D41060F-9A71-4020-8169-8699FB50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9888"/>
            <a:ext cx="1277938" cy="500062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Pct val="100000"/>
              <a:buFont typeface="Wingdings" panose="05000000000000000000" pitchFamily="2" charset="2"/>
              <a:buChar char="•"/>
            </a:pPr>
            <a:endParaRPr lang="cs-CZ" altLang="cs-CZ" sz="18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F5AE5B0-C25F-405F-8CFE-6FDDA373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4233863"/>
            <a:ext cx="6599237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5250" tIns="46038" rIns="95250" bIns="46038" anchor="ctr"/>
          <a:lstStyle/>
          <a:p>
            <a:pPr marL="106363" indent="-106363" algn="ctr" defTabSz="955675">
              <a:defRPr/>
            </a:pPr>
            <a:endParaRPr lang="pt-BR" sz="3200" b="1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3DB4137-CB01-4B05-9782-92980FDD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449888"/>
            <a:ext cx="3082925" cy="50006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7F7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Pct val="100000"/>
              <a:buFont typeface="Wingdings" panose="05000000000000000000" pitchFamily="2" charset="2"/>
              <a:buChar char="•"/>
            </a:pPr>
            <a:endParaRPr lang="cs-CZ" altLang="cs-CZ" sz="18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BD96A5E-C72A-4AE9-A65B-9059528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5449888"/>
            <a:ext cx="2173288" cy="500062"/>
          </a:xfrm>
          <a:prstGeom prst="rect">
            <a:avLst/>
          </a:prstGeom>
          <a:gradFill rotWithShape="0">
            <a:gsLst>
              <a:gs pos="0">
                <a:srgbClr val="7F7F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Pct val="100000"/>
              <a:buFont typeface="Wingdings" panose="05000000000000000000" pitchFamily="2" charset="2"/>
              <a:buChar char="•"/>
            </a:pPr>
            <a:endParaRPr lang="cs-CZ" altLang="cs-CZ" sz="180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DB9241A-A0CD-4E71-84BA-5A956BAAC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13375"/>
            <a:ext cx="143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Times" panose="02020603050405020304" pitchFamily="18" charset="0"/>
              </a:rPr>
              <a:t>Vyrovnávací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Times" panose="02020603050405020304" pitchFamily="18" charset="0"/>
              </a:rPr>
              <a:t>trh</a:t>
            </a:r>
            <a:endParaRPr lang="fi-FI" altLang="cs-CZ" sz="1600" b="1">
              <a:latin typeface="Times" panose="02020603050405020304" pitchFamily="18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D65A504E-C8EA-4B5C-A0E6-B44F541B4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510213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1800" b="1">
                <a:latin typeface="Times" panose="02020603050405020304" pitchFamily="18" charset="0"/>
              </a:rPr>
              <a:t>ELBAS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0E293A7-C7FD-4E3E-BA35-260F75617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5510213"/>
            <a:ext cx="109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1800" b="1">
                <a:latin typeface="Times" panose="02020603050405020304" pitchFamily="18" charset="0"/>
              </a:rPr>
              <a:t>ELSPOT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0A2A18F-29A6-4C14-8F5D-18D542635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5949950"/>
            <a:ext cx="900888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1700" dirty="0">
                <a:latin typeface="Times" panose="02020603050405020304" pitchFamily="18" charset="0"/>
              </a:rPr>
              <a:t>33 </a:t>
            </a:r>
            <a:r>
              <a:rPr lang="cs-CZ" altLang="cs-CZ" sz="1700" dirty="0">
                <a:latin typeface="Times" panose="02020603050405020304" pitchFamily="18" charset="0"/>
              </a:rPr>
              <a:t>–</a:t>
            </a:r>
            <a:r>
              <a:rPr lang="fi-FI" altLang="cs-CZ" sz="1700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fi-FI" altLang="cs-CZ" sz="1700" dirty="0">
                <a:latin typeface="Times" panose="02020603050405020304" pitchFamily="18" charset="0"/>
              </a:rPr>
              <a:t>1 h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206C437-7AC3-4EED-9DFD-65D9F0855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5957888"/>
            <a:ext cx="1009892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1700" dirty="0">
                <a:latin typeface="Times" panose="02020603050405020304" pitchFamily="18" charset="0"/>
              </a:rPr>
              <a:t>36 </a:t>
            </a:r>
            <a:r>
              <a:rPr lang="cs-CZ" altLang="cs-CZ" sz="1700" dirty="0">
                <a:latin typeface="Times" panose="02020603050405020304" pitchFamily="18" charset="0"/>
              </a:rPr>
              <a:t>–</a:t>
            </a:r>
            <a:r>
              <a:rPr lang="fi-FI" altLang="cs-CZ" sz="1700" dirty="0">
                <a:latin typeface="Times" panose="02020603050405020304" pitchFamily="18" charset="0"/>
              </a:rPr>
              <a:t> 12 h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426F578-8E48-4622-AD3F-7AA8DB3A6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448300"/>
            <a:ext cx="1439863" cy="501650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rgbClr val="E2012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Pct val="100000"/>
              <a:buFont typeface="Wingdings" panose="05000000000000000000" pitchFamily="2" charset="2"/>
              <a:buChar char="•"/>
            </a:pPr>
            <a:endParaRPr lang="cs-CZ" altLang="cs-CZ" sz="180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5267EE83-855E-43CA-85B6-5989B49D4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5449888"/>
            <a:ext cx="1268413" cy="500062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1A1AD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Pct val="100000"/>
              <a:buFont typeface="Wingdings" panose="05000000000000000000" pitchFamily="2" charset="2"/>
              <a:buChar char="•"/>
            </a:pPr>
            <a:endParaRPr lang="cs-CZ" altLang="cs-CZ" sz="180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53AC736-2E00-4600-8939-197C40087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5" y="5422900"/>
            <a:ext cx="1436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latin typeface="Times" panose="02020603050405020304" pitchFamily="18" charset="0"/>
              </a:rPr>
              <a:t>Zúčtování odchylek</a:t>
            </a:r>
            <a:endParaRPr lang="fi-FI" altLang="cs-CZ" sz="1600" b="1">
              <a:latin typeface="Times" panose="02020603050405020304" pitchFamily="18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2A65143E-E69E-4EF0-9AC8-55C193EC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5510213"/>
            <a:ext cx="1582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" panose="02020603050405020304" pitchFamily="18" charset="0"/>
              </a:rPr>
              <a:t>ELTERMIN</a:t>
            </a:r>
            <a:endParaRPr lang="fi-FI" altLang="cs-CZ" sz="1800" b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27" name="Line 19">
            <a:extLst>
              <a:ext uri="{FF2B5EF4-FFF2-40B4-BE49-F238E27FC236}">
                <a16:creationId xmlns:a16="http://schemas.microsoft.com/office/drawing/2014/main" id="{44C7D4AB-6880-4421-AC50-7DAAD9CA6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5229225"/>
            <a:ext cx="0" cy="10239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6EB2B134-C658-48C6-95F1-21375E04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5957888"/>
            <a:ext cx="1354538" cy="3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1700" dirty="0">
                <a:latin typeface="Times" panose="02020603050405020304" pitchFamily="18" charset="0"/>
              </a:rPr>
              <a:t>3 </a:t>
            </a:r>
            <a:r>
              <a:rPr lang="cs-CZ" altLang="cs-CZ" sz="1700" dirty="0">
                <a:latin typeface="Times" panose="02020603050405020304" pitchFamily="18" charset="0"/>
              </a:rPr>
              <a:t>roky</a:t>
            </a:r>
            <a:r>
              <a:rPr lang="fi-FI" altLang="cs-CZ" sz="1700" dirty="0">
                <a:latin typeface="Times" panose="02020603050405020304" pitchFamily="18" charset="0"/>
              </a:rPr>
              <a:t> </a:t>
            </a:r>
            <a:r>
              <a:rPr lang="cs-CZ" altLang="cs-CZ" sz="1700" dirty="0">
                <a:latin typeface="Times" panose="02020603050405020304" pitchFamily="18" charset="0"/>
              </a:rPr>
              <a:t>– </a:t>
            </a:r>
            <a:r>
              <a:rPr lang="fi-FI" altLang="cs-CZ" sz="1700" dirty="0">
                <a:latin typeface="Times" panose="02020603050405020304" pitchFamily="18" charset="0"/>
              </a:rPr>
              <a:t>56 h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5BDA391F-9B72-4248-9B21-B67695B01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573463"/>
            <a:ext cx="914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Výrobci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obchodníci</a:t>
            </a:r>
            <a:endParaRPr lang="fi-FI" altLang="cs-CZ" sz="120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3CDB9FDF-44A9-41AD-B4AA-40795C5CC788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341438"/>
            <a:ext cx="8188325" cy="215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3000" baseline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Skandinávie –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</a:t>
            </a: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dobrovolný trh od svého vzniku (1993)</a:t>
            </a:r>
          </a:p>
          <a:p>
            <a:pPr>
              <a:lnSpc>
                <a:spcPct val="80000"/>
              </a:lnSpc>
            </a:pP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cena na burze je dána průsečíkem nabídky a poptávky</a:t>
            </a:r>
          </a:p>
          <a:p>
            <a:pPr>
              <a:lnSpc>
                <a:spcPct val="80000"/>
              </a:lnSpc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 nabízel celou řadu produktů:</a:t>
            </a:r>
          </a:p>
          <a:p>
            <a:pPr lvl="1">
              <a:lnSpc>
                <a:spcPct val="80000"/>
              </a:lnSpc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Eltermin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(trh s deriváty – forward, futures)</a:t>
            </a:r>
          </a:p>
          <a:p>
            <a:pPr lvl="1">
              <a:lnSpc>
                <a:spcPct val="80000"/>
              </a:lnSpc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Elspot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(denní trh)</a:t>
            </a:r>
          </a:p>
          <a:p>
            <a:pPr lvl="1">
              <a:lnSpc>
                <a:spcPct val="80000"/>
              </a:lnSpc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Elbas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(vnitrodenní trh)</a:t>
            </a:r>
            <a:endParaRPr lang="cs-CZ" altLang="cs-CZ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 lvl="1">
              <a:lnSpc>
                <a:spcPct val="80000"/>
              </a:lnSpc>
            </a:pPr>
            <a:endParaRPr lang="cs-CZ" altLang="cs-CZ" sz="900" dirty="0"/>
          </a:p>
          <a:p>
            <a:pPr lvl="1">
              <a:lnSpc>
                <a:spcPct val="80000"/>
              </a:lnSpc>
            </a:pPr>
            <a:endParaRPr lang="cs-CZ" altLang="cs-CZ" sz="130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F6C6577A-C079-4556-A8A8-000E1A2E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949950"/>
            <a:ext cx="1873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>
                <a:latin typeface="Times" panose="02020603050405020304" pitchFamily="18" charset="0"/>
              </a:rPr>
              <a:t>obchodní hodina</a:t>
            </a:r>
            <a:endParaRPr lang="fi-FI" altLang="cs-CZ" sz="1700">
              <a:latin typeface="Times" panose="02020603050405020304" pitchFamily="18" charset="0"/>
            </a:endParaRPr>
          </a:p>
        </p:txBody>
      </p:sp>
      <p:grpSp>
        <p:nvGrpSpPr>
          <p:cNvPr id="33" name="Group 25">
            <a:extLst>
              <a:ext uri="{FF2B5EF4-FFF2-40B4-BE49-F238E27FC236}">
                <a16:creationId xmlns:a16="http://schemas.microsoft.com/office/drawing/2014/main" id="{08C9A45C-66AB-4520-B673-A323BA77C294}"/>
              </a:ext>
            </a:extLst>
          </p:cNvPr>
          <p:cNvGrpSpPr>
            <a:grpSpLocks/>
          </p:cNvGrpSpPr>
          <p:nvPr/>
        </p:nvGrpSpPr>
        <p:grpSpPr bwMode="auto">
          <a:xfrm>
            <a:off x="6902451" y="1758223"/>
            <a:ext cx="1846262" cy="1533525"/>
            <a:chOff x="1872" y="2784"/>
            <a:chExt cx="1260" cy="966"/>
          </a:xfrm>
        </p:grpSpPr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19BC748A-95D7-42B5-9C70-601850E8E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2813"/>
              <a:ext cx="0" cy="8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1CEC9565-CC4D-48B6-AD37-D1146DD6F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93"/>
              <a:ext cx="10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Arc 28">
              <a:extLst>
                <a:ext uri="{FF2B5EF4-FFF2-40B4-BE49-F238E27FC236}">
                  <a16:creationId xmlns:a16="http://schemas.microsoft.com/office/drawing/2014/main" id="{29C2A084-32F4-44EC-86F6-9AC2EF12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784"/>
              <a:ext cx="771" cy="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6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Arc 29">
              <a:extLst>
                <a:ext uri="{FF2B5EF4-FFF2-40B4-BE49-F238E27FC236}">
                  <a16:creationId xmlns:a16="http://schemas.microsoft.com/office/drawing/2014/main" id="{3858EECA-A694-4E8E-BB03-0E2B6772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2807"/>
              <a:ext cx="827" cy="7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FF00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E33D8184-84B7-40CA-9E06-9DB3D5174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" y="3415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2E515ED2-82E6-4D54-94A7-9440C4AD5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5" y="3405"/>
              <a:ext cx="55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A518E30E-42E5-441F-A7FA-0B7874AE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2879"/>
              <a:ext cx="65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000000"/>
                  </a:solidFill>
                </a:rPr>
                <a:t>poptávka</a:t>
              </a:r>
              <a:endParaRPr lang="sv-SE" altLang="cs-CZ" sz="1400" b="1">
                <a:solidFill>
                  <a:srgbClr val="000000"/>
                </a:solidFill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CB148434-E5CD-43CC-9F9A-2387FFEB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3101"/>
              <a:ext cx="58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000000"/>
                  </a:solidFill>
                </a:rPr>
                <a:t>nabídka</a:t>
              </a:r>
              <a:endParaRPr lang="sv-SE" altLang="cs-CZ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35">
            <a:extLst>
              <a:ext uri="{FF2B5EF4-FFF2-40B4-BE49-F238E27FC236}">
                <a16:creationId xmlns:a16="http://schemas.microsoft.com/office/drawing/2014/main" id="{8DC5ED23-5E01-40FE-947A-F3B78EEE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5957888"/>
            <a:ext cx="17684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6038" rIns="95250" bIns="46038">
            <a:spAutoFit/>
          </a:bodyPr>
          <a:lstStyle>
            <a:lvl1pPr defTabSz="955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1700">
                <a:latin typeface="Times" panose="02020603050405020304" pitchFamily="18" charset="0"/>
              </a:rPr>
              <a:t>po obchodov</a:t>
            </a:r>
            <a:r>
              <a:rPr lang="cs-CZ" altLang="cs-CZ" sz="1700">
                <a:latin typeface="Times" panose="02020603050405020304" pitchFamily="18" charset="0"/>
              </a:rPr>
              <a:t>ání</a:t>
            </a:r>
            <a:endParaRPr lang="fi-FI" altLang="cs-CZ" sz="1700">
              <a:latin typeface="Times" panose="02020603050405020304" pitchFamily="18" charset="0"/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8AF11448-4AFA-493C-A839-1C9FDB2B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5300663"/>
            <a:ext cx="0" cy="1023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5E11D623-372B-424D-A563-1E86ADCDC3A0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rmAutofit/>
          </a:bodyPr>
          <a:lstStyle/>
          <a:p>
            <a:r>
              <a:rPr lang="cs-CZ" sz="2400" dirty="0"/>
              <a:t>Kdo určuje cenu na trhu?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CACFA-5AE2-471B-97CD-7DD08551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351282"/>
            <a:ext cx="8601283" cy="5049518"/>
          </a:xfrm>
        </p:spPr>
        <p:txBody>
          <a:bodyPr>
            <a:normAutofit/>
          </a:bodyPr>
          <a:lstStyle/>
          <a:p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Rozhoduje nabídka a poptávka po elektrické energii</a:t>
            </a:r>
          </a:p>
          <a:p>
            <a:pPr lvl="1"/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cena se mění prakticky každou hodinu – denní obchodování v hodinových intervalech</a:t>
            </a:r>
          </a:p>
          <a:p>
            <a:pPr lvl="1"/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tržní ceny v každé hodině závisí na „sesouhlasení“ nabídky a poptávky</a:t>
            </a:r>
          </a:p>
          <a:p>
            <a:endParaRPr lang="cs-CZ" b="1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B179D18-D160-4487-89EA-5F0ADB33FF41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2420938"/>
            <a:ext cx="7027863" cy="3725862"/>
            <a:chOff x="793" y="1706"/>
            <a:chExt cx="3720" cy="1972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2AA6A6E-5D42-4748-A94C-03D0DAB81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3562"/>
              <a:ext cx="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K</a:t>
              </a:r>
              <a:endParaRPr lang="cs-CZ" altLang="cs-CZ" sz="240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7B455BB4-2DBD-4C92-BCC9-9FF07BBF1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562"/>
              <a:ext cx="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M</a:t>
              </a:r>
              <a:endParaRPr lang="cs-CZ" altLang="cs-CZ" sz="240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6424B355-69B6-4617-8528-A6A80386B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1990"/>
              <a:ext cx="1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8283D8E-09FF-4847-A3FA-A75BB263E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387"/>
              <a:ext cx="6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1600" b="1" dirty="0"/>
                <a:t>Tržní cena elektřiny</a:t>
              </a:r>
              <a:endParaRPr lang="cs-CZ" altLang="cs-CZ" b="1" dirty="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4B743299-0518-4D4A-BA72-A7859AA56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509"/>
              <a:ext cx="115" cy="98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6A9FC7B-2DDA-4574-ADA1-0B3330276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" y="2610"/>
              <a:ext cx="1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1EBA4C7-4A17-45B5-8F6C-01C761006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" y="1842"/>
              <a:ext cx="28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Kč/MWh</a:t>
              </a:r>
              <a:endParaRPr lang="cs-CZ" altLang="cs-CZ" sz="240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172ACFC7-91BA-40DD-A4EB-6735E1CEA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" y="3501"/>
              <a:ext cx="28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MW</a:t>
              </a:r>
              <a:endParaRPr lang="cs-CZ" altLang="cs-CZ" sz="2400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C811893-6887-4201-B546-2B07F58A6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706"/>
              <a:ext cx="864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1200" dirty="0"/>
                <a:t>Obchodované množství elektřiny</a:t>
              </a:r>
              <a:r>
                <a:rPr lang="cs-CZ" altLang="cs-CZ" sz="900" dirty="0"/>
                <a:t> </a:t>
              </a:r>
              <a:endParaRPr lang="cs-CZ" altLang="cs-CZ" sz="2400" dirty="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7AED4430-6479-43CD-961D-5B2DC7093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8" y="1909"/>
              <a:ext cx="0" cy="15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89FFE604-44AF-4D35-8DC0-BC4AC7024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8" y="3494"/>
              <a:ext cx="3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lg"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1FF8A67-4B8B-4C6C-B1FB-EAD8C4C1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3434"/>
              <a:ext cx="230" cy="58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E0F86873-0B8E-48A8-8A46-CC156A46C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" y="3376"/>
              <a:ext cx="116" cy="116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5B67E424-E109-4E72-9AA0-8B9CC721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317"/>
              <a:ext cx="58" cy="173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82A859B6-D62D-47C5-8D7B-02A20252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259"/>
              <a:ext cx="58" cy="231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FE861ABA-325D-405E-83EE-86AFC4FE6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3201"/>
              <a:ext cx="231" cy="288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2AF41A96-5F5B-41F3-97C1-517F85E4F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143"/>
              <a:ext cx="288" cy="346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2E00851-52B0-4841-BD64-1DFD7BA3C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3085"/>
              <a:ext cx="58" cy="404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A186072C-B756-47ED-B94B-AA4EDDDC6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855"/>
              <a:ext cx="462" cy="634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FDA083C-BB48-4ACD-B5D4-90F1A68AE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" y="2797"/>
              <a:ext cx="346" cy="692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28FD6CBB-C096-4953-8113-370F791F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2740"/>
              <a:ext cx="115" cy="749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BF774733-DD82-468E-8163-13C4AF008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221"/>
              <a:ext cx="58" cy="1268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A0C5F8C1-9409-49C2-AEA4-934429EF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1991"/>
              <a:ext cx="231" cy="1498"/>
            </a:xfrm>
            <a:prstGeom prst="rect">
              <a:avLst/>
            </a:prstGeom>
            <a:solidFill>
              <a:schemeClr val="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D57AB353-8359-41A8-8063-201C29D09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2143"/>
              <a:ext cx="1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DC07A857-7099-42F3-AF3B-0276FC42D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214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DEBD4112-63BF-4E52-ADD4-F07BEE09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2260"/>
              <a:ext cx="2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E77C05E8-5142-48B3-8322-BEB8E9FF2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2260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A3DF0495-9A5C-48C7-A147-F3EF23509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2320"/>
              <a:ext cx="5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43727C08-2235-4F7E-94F2-4A043C175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" y="2320"/>
              <a:ext cx="0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3012B51B-D2E6-4A17-B168-E35625417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" y="2377"/>
              <a:ext cx="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64D8D951-7A7A-4257-8365-8430D1507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237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79770E02-902B-470B-8361-AD38F65EE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2418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D399F9E-FBB1-4F79-967A-2566ACB73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" y="2418"/>
              <a:ext cx="0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4CE9F736-16FD-499E-A38C-B069BAA73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" y="2554"/>
              <a:ext cx="2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EF458366-F5CB-47A2-9A06-A9DCD02FC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54"/>
              <a:ext cx="0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1A95F591-64F7-4BE2-B7A2-7530D77BF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2612"/>
              <a:ext cx="0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ED1E0324-AB67-45AC-9C7C-34259DC00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2671"/>
              <a:ext cx="46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8DB4C8C4-D3CE-464A-A6A9-76B06C80B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2671"/>
              <a:ext cx="1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DC34480B-0971-447C-B588-7B851CFF1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2848"/>
              <a:ext cx="4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59FB2F8E-96EA-4740-9707-9ECA58C18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2848"/>
              <a:ext cx="0" cy="2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0FEB2D5D-F7C4-464B-B75A-6AC2A2D4D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3082"/>
              <a:ext cx="1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AutoShape 47">
              <a:extLst>
                <a:ext uri="{FF2B5EF4-FFF2-40B4-BE49-F238E27FC236}">
                  <a16:creationId xmlns:a16="http://schemas.microsoft.com/office/drawing/2014/main" id="{0ADD18EB-FF8D-4CC1-83EC-53448CF3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1920"/>
              <a:ext cx="768" cy="196"/>
            </a:xfrm>
            <a:prstGeom prst="callout2">
              <a:avLst>
                <a:gd name="adj1" fmla="val 40981"/>
                <a:gd name="adj2" fmla="val -10204"/>
                <a:gd name="adj3" fmla="val 40981"/>
                <a:gd name="adj4" fmla="val -46940"/>
                <a:gd name="adj5" fmla="val 111083"/>
                <a:gd name="adj6" fmla="val -76329"/>
              </a:avLst>
            </a:prstGeom>
            <a:noFill/>
            <a:ln w="12700">
              <a:solidFill>
                <a:srgbClr val="000000"/>
              </a:solidFill>
              <a:miter lim="800000"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1400" b="1" dirty="0"/>
                <a:t>Poptávková křivka</a:t>
              </a:r>
              <a:endParaRPr lang="cs-CZ" altLang="cs-CZ" sz="4400" b="1" dirty="0"/>
            </a:p>
          </p:txBody>
        </p:sp>
        <p:sp>
          <p:nvSpPr>
            <p:cNvPr id="53" name="AutoShape 48">
              <a:extLst>
                <a:ext uri="{FF2B5EF4-FFF2-40B4-BE49-F238E27FC236}">
                  <a16:creationId xmlns:a16="http://schemas.microsoft.com/office/drawing/2014/main" id="{82FF4DE4-CA9A-4389-ABCF-0F026BB3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800"/>
              <a:ext cx="725" cy="138"/>
            </a:xfrm>
            <a:prstGeom prst="callout2">
              <a:avLst>
                <a:gd name="adj1" fmla="val 41861"/>
                <a:gd name="adj2" fmla="val 108194"/>
                <a:gd name="adj3" fmla="val 41861"/>
                <a:gd name="adj4" fmla="val 127870"/>
                <a:gd name="adj5" fmla="val 132389"/>
                <a:gd name="adj6" fmla="val 138468"/>
              </a:avLst>
            </a:prstGeom>
            <a:noFill/>
            <a:ln w="12700">
              <a:solidFill>
                <a:srgbClr val="000000"/>
              </a:solidFill>
              <a:miter lim="800000"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1400" b="1" dirty="0"/>
                <a:t>Nabídková křivka</a:t>
              </a:r>
              <a:endParaRPr lang="cs-CZ" altLang="cs-CZ" sz="4400" b="1" dirty="0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74174AA-AC91-4F52-BA44-4A282E860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2036"/>
              <a:ext cx="0" cy="16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9B246863-91DD-4E78-987E-90CA2DED6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" y="3563"/>
              <a:ext cx="1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A</a:t>
              </a:r>
              <a:endParaRPr lang="cs-CZ" altLang="cs-CZ" sz="2400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F46089D9-AA8F-4E67-9D21-0AB984248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3563"/>
              <a:ext cx="1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B</a:t>
              </a:r>
              <a:endParaRPr lang="cs-CZ" altLang="cs-CZ" sz="2400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9E0108BA-05CA-4F71-8616-3073F6C38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3563"/>
              <a:ext cx="1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C</a:t>
              </a:r>
              <a:endParaRPr lang="cs-CZ" altLang="cs-CZ" sz="2400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B0CA5EA5-21E3-460B-8D6B-A9CA2F4F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3563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D</a:t>
              </a:r>
              <a:endParaRPr lang="cs-CZ" altLang="cs-CZ" sz="2400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6435B085-D72F-4C67-8FFB-E4CCF97D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3563"/>
              <a:ext cx="1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E</a:t>
              </a:r>
              <a:endParaRPr lang="cs-CZ" altLang="cs-CZ" sz="2400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2B1FB7B2-9E71-439F-A152-91FB5C76C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3562"/>
              <a:ext cx="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F</a:t>
              </a:r>
              <a:endParaRPr lang="cs-CZ" altLang="cs-CZ" sz="2400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9E02DADF-EFE7-4C35-886D-46EB2F3B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3563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G</a:t>
              </a:r>
              <a:endParaRPr lang="cs-CZ" altLang="cs-CZ" sz="2400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37EC1238-9ACD-41E4-8D15-2F6D18AF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3563"/>
              <a:ext cx="1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H</a:t>
              </a:r>
              <a:endParaRPr lang="cs-CZ" altLang="cs-CZ" sz="2400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6A49BCDF-3B76-4E1D-B9F4-1E85C7ABB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562"/>
              <a:ext cx="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I</a:t>
              </a:r>
              <a:endParaRPr lang="cs-CZ" altLang="cs-CZ" sz="2400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21665715-A66C-49B8-9BAE-72188B984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562"/>
              <a:ext cx="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J</a:t>
              </a:r>
              <a:endParaRPr lang="cs-CZ" altLang="cs-CZ" sz="2400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F3CFC729-3C49-4F5C-A0E1-F1BDC8F9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35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L</a:t>
              </a:r>
              <a:endParaRPr lang="cs-CZ" altLang="cs-CZ" sz="240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D38D61AC-2C71-45EF-8907-E278AC046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0" y="1992"/>
              <a:ext cx="1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AutoShape 62">
              <a:extLst>
                <a:ext uri="{FF2B5EF4-FFF2-40B4-BE49-F238E27FC236}">
                  <a16:creationId xmlns:a16="http://schemas.microsoft.com/office/drawing/2014/main" id="{3DD2D5A7-192D-4EE5-8D4E-B7877BEB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223"/>
              <a:ext cx="701" cy="196"/>
            </a:xfrm>
            <a:prstGeom prst="borderCallout2">
              <a:avLst>
                <a:gd name="adj1" fmla="val 40574"/>
                <a:gd name="adj2" fmla="val -6787"/>
                <a:gd name="adj3" fmla="val 40574"/>
                <a:gd name="adj4" fmla="val -43755"/>
                <a:gd name="adj5" fmla="val 188116"/>
                <a:gd name="adj6" fmla="val -80718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Tx/>
                <a:buFontTx/>
                <a:buNone/>
              </a:pPr>
              <a:r>
                <a:rPr lang="cs-CZ" altLang="cs-CZ" sz="900"/>
                <a:t>Rovnovážný bod nabídky a poptávky</a:t>
              </a:r>
              <a:endParaRPr lang="cs-CZ" altLang="cs-CZ" sz="2400"/>
            </a:p>
          </p:txBody>
        </p:sp>
        <p:sp>
          <p:nvSpPr>
            <p:cNvPr id="68" name="Oval 63">
              <a:extLst>
                <a:ext uri="{FF2B5EF4-FFF2-40B4-BE49-F238E27FC236}">
                  <a16:creationId xmlns:a16="http://schemas.microsoft.com/office/drawing/2014/main" id="{83412492-3545-48C7-B8A3-D201EB93D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426"/>
              <a:ext cx="346" cy="3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Pct val="100000"/>
                <a:buFont typeface="Wingdings" panose="05000000000000000000" pitchFamily="2" charset="2"/>
                <a:buChar char="•"/>
              </a:pPr>
              <a:endParaRPr lang="cs-CZ" altLang="cs-CZ" sz="1800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EDC15043-8AA2-4AA8-BC3A-EFE9820B4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09"/>
              <a:ext cx="2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B8046149-6601-4FD1-B48E-4662587452B0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A773-EB28-4B83-8454-97273E7F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16" y="176463"/>
            <a:ext cx="6759283" cy="1087934"/>
          </a:xfrm>
        </p:spPr>
        <p:txBody>
          <a:bodyPr>
            <a:normAutofit/>
          </a:bodyPr>
          <a:lstStyle/>
          <a:p>
            <a:r>
              <a:rPr lang="cs-CZ" sz="2400" dirty="0"/>
              <a:t>Řazení zdrojů do nabídkové křivky,</a:t>
            </a:r>
            <a:br>
              <a:rPr lang="cs-CZ" sz="2400" dirty="0"/>
            </a:br>
            <a:r>
              <a:rPr lang="cs-CZ" sz="2400" dirty="0"/>
              <a:t>co to je závěrná elektrárna?</a:t>
            </a:r>
          </a:p>
        </p:txBody>
      </p:sp>
      <p:pic>
        <p:nvPicPr>
          <p:cNvPr id="70" name="image4.png">
            <a:extLst>
              <a:ext uri="{FF2B5EF4-FFF2-40B4-BE49-F238E27FC236}">
                <a16:creationId xmlns:a16="http://schemas.microsoft.com/office/drawing/2014/main" id="{1B9DE245-2631-473E-AF5D-0A7C73B3E4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7344" y="1360529"/>
            <a:ext cx="7389312" cy="4326398"/>
          </a:xfrm>
          <a:prstGeom prst="rect">
            <a:avLst/>
          </a:prstGeom>
          <a:ln/>
        </p:spPr>
      </p:pic>
      <p:sp>
        <p:nvSpPr>
          <p:cNvPr id="71" name="TextovéPole 70">
            <a:extLst>
              <a:ext uri="{FF2B5EF4-FFF2-40B4-BE49-F238E27FC236}">
                <a16:creationId xmlns:a16="http://schemas.microsoft.com/office/drawing/2014/main" id="{E563F395-EAE6-48E7-AC1D-D8E1C9846C4B}"/>
              </a:ext>
            </a:extLst>
          </p:cNvPr>
          <p:cNvSpPr txBox="1"/>
          <p:nvPr/>
        </p:nvSpPr>
        <p:spPr>
          <a:xfrm>
            <a:off x="611560" y="5830669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Zdroj: (2014) </a:t>
            </a:r>
            <a:r>
              <a:rPr lang="cs-CZ" sz="180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https://www.sciencedirect.com/science/article/pii/S0140988314001042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18DE35-8061-4019-87F4-5846ABAA5C91}"/>
              </a:ext>
            </a:extLst>
          </p:cNvPr>
          <p:cNvSpPr txBox="1"/>
          <p:nvPr/>
        </p:nvSpPr>
        <p:spPr>
          <a:xfrm>
            <a:off x="8686553" y="63122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05EF53-B134-452C-A55B-66D4FBF3D86D}" type="slidenum"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18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CZ.potx" id="{1BD4F44E-F71F-4A14-9EF9-FF6613634235}" vid="{496B007D-76DB-4922-86C8-13F7F6C54EC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CVUT_PowerPoint prezentace</Template>
  <TotalTime>548</TotalTime>
  <Words>910</Words>
  <Application>Microsoft Office PowerPoint</Application>
  <PresentationFormat>Předvádění na obrazovce (4:3)</PresentationFormat>
  <Paragraphs>231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Courier New</vt:lpstr>
      <vt:lpstr>Wingdings</vt:lpstr>
      <vt:lpstr>Arial</vt:lpstr>
      <vt:lpstr>Times</vt:lpstr>
      <vt:lpstr>Times New Roman</vt:lpstr>
      <vt:lpstr>Technika</vt:lpstr>
      <vt:lpstr>Technika-Bold</vt:lpstr>
      <vt:lpstr>Calibri</vt:lpstr>
      <vt:lpstr>Motiv Office</vt:lpstr>
      <vt:lpstr>CorelDRAW</vt:lpstr>
      <vt:lpstr>Clip</vt:lpstr>
      <vt:lpstr>Obchodovat nebo regulovat energetické trhy</vt:lpstr>
      <vt:lpstr>Energetický trh vznik a vývoj v historických souvislostech</vt:lpstr>
      <vt:lpstr>Energetický trh vznik a vývoj v historických souvislostech</vt:lpstr>
      <vt:lpstr>Energetický trh vznik a vývoj v historických souvislostech</vt:lpstr>
      <vt:lpstr>Energetický trh vznik a vývoj v historických souvislostech</vt:lpstr>
      <vt:lpstr>Postupné otevírání trhu s elektřinou v ČR (postupný mnohaletý proces liberalizace) </vt:lpstr>
      <vt:lpstr>Počátky obchodování s elektřinou v Evropě – Nord Pool, úspěšný model</vt:lpstr>
      <vt:lpstr>Kdo určuje cenu na trhu?</vt:lpstr>
      <vt:lpstr>Řazení zdrojů do nabídkové křivky, co to je závěrná elektrárna?</vt:lpstr>
      <vt:lpstr>Obchod s elektřinou není jen burza  v Německu</vt:lpstr>
      <vt:lpstr>Krátkodobé obchodování v ČR</vt:lpstr>
      <vt:lpstr>Dlouhodobé obchodování</vt:lpstr>
      <vt:lpstr> Důsledky cenové regulace – ekonomická teorie</vt:lpstr>
      <vt:lpstr>Závěr – obchodovat nebo regulovat energetické trhy ?</vt:lpstr>
      <vt:lpstr>Děkuji vám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Krejcar, Rostislav</dc:creator>
  <cp:lastModifiedBy>Lišková Jana</cp:lastModifiedBy>
  <cp:revision>17</cp:revision>
  <dcterms:created xsi:type="dcterms:W3CDTF">2022-10-21T11:32:58Z</dcterms:created>
  <dcterms:modified xsi:type="dcterms:W3CDTF">2022-11-01T08:53:52Z</dcterms:modified>
</cp:coreProperties>
</file>