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535" r:id="rId3"/>
    <p:sldId id="363" r:id="rId4"/>
    <p:sldId id="538" r:id="rId5"/>
    <p:sldId id="504" r:id="rId6"/>
    <p:sldId id="539" r:id="rId7"/>
    <p:sldId id="505" r:id="rId8"/>
    <p:sldId id="503" r:id="rId9"/>
    <p:sldId id="506" r:id="rId10"/>
    <p:sldId id="534" r:id="rId11"/>
    <p:sldId id="519" r:id="rId12"/>
    <p:sldId id="537" r:id="rId13"/>
    <p:sldId id="522" r:id="rId14"/>
    <p:sldId id="533" r:id="rId15"/>
    <p:sldId id="536" r:id="rId16"/>
    <p:sldId id="524" r:id="rId17"/>
    <p:sldId id="525" r:id="rId18"/>
    <p:sldId id="540" r:id="rId19"/>
    <p:sldId id="532" r:id="rId20"/>
    <p:sldId id="527" r:id="rId21"/>
    <p:sldId id="508" r:id="rId22"/>
    <p:sldId id="499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iP+iwICVRWjSYentIHDD9oE4gL0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E9C369-B287-6EFA-82F4-E6F4EE87D3D5}" name="Vítková Irena" initials="VI" userId="S::vitkova@ssc.cas.cz::2f6ff816-ecf3-41cd-8c85-67ce4e0a9603" providerId="AD"/>
  <p188:author id="{69F2CD73-B33F-6D22-EF6D-18CE894770E5}" name="Renáta Menclerová" initials="RM" userId="Renáta Menclerová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áta Menclerová" initials="RM" lastIdx="1" clrIdx="0">
    <p:extLst>
      <p:ext uri="{19B8F6BF-5375-455C-9EA6-DF929625EA0E}">
        <p15:presenceInfo xmlns:p15="http://schemas.microsoft.com/office/powerpoint/2012/main" userId="Renáta Mencler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748C"/>
    <a:srgbClr val="6FF949"/>
    <a:srgbClr val="2D96CD"/>
    <a:srgbClr val="28D50B"/>
    <a:srgbClr val="6CF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816" autoAdjust="0"/>
  </p:normalViewPr>
  <p:slideViewPr>
    <p:cSldViewPr snapToGrid="0">
      <p:cViewPr varScale="1">
        <p:scale>
          <a:sx n="108" d="100"/>
          <a:sy n="108" d="100"/>
        </p:scale>
        <p:origin x="90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commentAuthors" Target="commentAuthors.xml"/><Relationship Id="rId35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596922607351486E-2"/>
          <c:y val="1.7764789069737448E-2"/>
          <c:w val="0.91212213010876853"/>
          <c:h val="0.80954126261046222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Elektřina CZ Cal23 (EUR/MWh)</c:v>
                </c:pt>
              </c:strCache>
            </c:strRef>
          </c:tx>
          <c:spPr>
            <a:ln w="762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List1!$A$2:$A$519</c:f>
              <c:numCache>
                <c:formatCode>General</c:formatCode>
                <c:ptCount val="518"/>
                <c:pt idx="0" formatCode="[$-405]mmmm\ yy;@">
                  <c:v>44494</c:v>
                </c:pt>
                <c:pt idx="2" formatCode="[$-405]mmmm\ yy;@">
                  <c:v>44495</c:v>
                </c:pt>
                <c:pt idx="4" formatCode="[$-405]mmmm\ yy;@">
                  <c:v>44496</c:v>
                </c:pt>
                <c:pt idx="6" formatCode="[$-405]mmmm\ yy;@">
                  <c:v>44497</c:v>
                </c:pt>
                <c:pt idx="8" formatCode="[$-405]mmmm\ yy;@">
                  <c:v>44498</c:v>
                </c:pt>
                <c:pt idx="10" formatCode="[$-405]mmmm\ yy;@">
                  <c:v>44501</c:v>
                </c:pt>
                <c:pt idx="12" formatCode="[$-405]mmmm\ yy;@">
                  <c:v>44502</c:v>
                </c:pt>
                <c:pt idx="14" formatCode="[$-405]mmmm\ yy;@">
                  <c:v>44503</c:v>
                </c:pt>
                <c:pt idx="16" formatCode="[$-405]mmmm\ yy;@">
                  <c:v>44504</c:v>
                </c:pt>
                <c:pt idx="18" formatCode="[$-405]mmmm\ yy;@">
                  <c:v>44505</c:v>
                </c:pt>
                <c:pt idx="20" formatCode="[$-405]mmmm\ yy;@">
                  <c:v>44508</c:v>
                </c:pt>
                <c:pt idx="22" formatCode="[$-405]mmmm\ yy;@">
                  <c:v>44509</c:v>
                </c:pt>
                <c:pt idx="24" formatCode="[$-405]mmmm\ yy;@">
                  <c:v>44510</c:v>
                </c:pt>
                <c:pt idx="26" formatCode="[$-405]mmmm\ yy;@">
                  <c:v>44511</c:v>
                </c:pt>
                <c:pt idx="28" formatCode="[$-405]mmmm\ yy;@">
                  <c:v>44512</c:v>
                </c:pt>
                <c:pt idx="30" formatCode="[$-405]mmmm\ yy;@">
                  <c:v>44515</c:v>
                </c:pt>
                <c:pt idx="32" formatCode="[$-405]mmmm\ yy;@">
                  <c:v>44516</c:v>
                </c:pt>
                <c:pt idx="34" formatCode="[$-405]mmmm\ yy;@">
                  <c:v>44517</c:v>
                </c:pt>
                <c:pt idx="36" formatCode="[$-405]mmmm\ yy;@">
                  <c:v>44518</c:v>
                </c:pt>
                <c:pt idx="38" formatCode="[$-405]mmmm\ yy;@">
                  <c:v>44519</c:v>
                </c:pt>
                <c:pt idx="40" formatCode="[$-405]mmmm\ yy;@">
                  <c:v>44522</c:v>
                </c:pt>
                <c:pt idx="42" formatCode="[$-405]mmmm\ yy;@">
                  <c:v>44523</c:v>
                </c:pt>
                <c:pt idx="44" formatCode="[$-405]mmmm\ yy;@">
                  <c:v>44524</c:v>
                </c:pt>
                <c:pt idx="46" formatCode="[$-405]mmmm\ yy;@">
                  <c:v>44525</c:v>
                </c:pt>
                <c:pt idx="48" formatCode="[$-405]mmmm\ yy;@">
                  <c:v>44526</c:v>
                </c:pt>
                <c:pt idx="50" formatCode="[$-405]mmmm\ yy;@">
                  <c:v>44529</c:v>
                </c:pt>
                <c:pt idx="52" formatCode="[$-405]mmmm\ yy;@">
                  <c:v>44530</c:v>
                </c:pt>
                <c:pt idx="54" formatCode="[$-405]mmmm\ yy;@">
                  <c:v>44531</c:v>
                </c:pt>
                <c:pt idx="56" formatCode="[$-405]mmmm\ yy;@">
                  <c:v>44532</c:v>
                </c:pt>
                <c:pt idx="58" formatCode="[$-405]mmmm\ yy;@">
                  <c:v>44533</c:v>
                </c:pt>
                <c:pt idx="60" formatCode="[$-405]mmmm\ yy;@">
                  <c:v>44536</c:v>
                </c:pt>
                <c:pt idx="62" formatCode="[$-405]mmmm\ yy;@">
                  <c:v>44537</c:v>
                </c:pt>
                <c:pt idx="64" formatCode="[$-405]mmmm\ yy;@">
                  <c:v>44538</c:v>
                </c:pt>
                <c:pt idx="66" formatCode="[$-405]mmmm\ yy;@">
                  <c:v>44539</c:v>
                </c:pt>
                <c:pt idx="68" formatCode="[$-405]mmmm\ yy;@">
                  <c:v>44540</c:v>
                </c:pt>
                <c:pt idx="70" formatCode="[$-405]mmmm\ yy;@">
                  <c:v>44543</c:v>
                </c:pt>
                <c:pt idx="72" formatCode="[$-405]mmmm\ yy;@">
                  <c:v>44544</c:v>
                </c:pt>
                <c:pt idx="74" formatCode="[$-405]mmmm\ yy;@">
                  <c:v>44545</c:v>
                </c:pt>
                <c:pt idx="76" formatCode="[$-405]mmmm\ yy;@">
                  <c:v>44546</c:v>
                </c:pt>
                <c:pt idx="78" formatCode="[$-405]mmmm\ yy;@">
                  <c:v>44547</c:v>
                </c:pt>
                <c:pt idx="80" formatCode="[$-405]mmmm\ yy;@">
                  <c:v>44550</c:v>
                </c:pt>
                <c:pt idx="82" formatCode="[$-405]mmmm\ yy;@">
                  <c:v>44551</c:v>
                </c:pt>
                <c:pt idx="84" formatCode="[$-405]mmmm\ yy;@">
                  <c:v>44552</c:v>
                </c:pt>
                <c:pt idx="86" formatCode="[$-405]mmmm\ yy;@">
                  <c:v>44553</c:v>
                </c:pt>
                <c:pt idx="88" formatCode="[$-405]mmmm\ yy;@">
                  <c:v>44554</c:v>
                </c:pt>
                <c:pt idx="90" formatCode="[$-405]mmmm\ yy;@">
                  <c:v>44557</c:v>
                </c:pt>
                <c:pt idx="92" formatCode="[$-405]mmmm\ yy;@">
                  <c:v>44558</c:v>
                </c:pt>
                <c:pt idx="94" formatCode="[$-405]mmmm\ yy;@">
                  <c:v>44559</c:v>
                </c:pt>
                <c:pt idx="96" formatCode="[$-405]mmmm\ yy;@">
                  <c:v>44560</c:v>
                </c:pt>
                <c:pt idx="98" formatCode="[$-405]mmmm\ yy;@">
                  <c:v>44561</c:v>
                </c:pt>
                <c:pt idx="100" formatCode="[$-405]mmmm\ yy;@">
                  <c:v>44564</c:v>
                </c:pt>
                <c:pt idx="102" formatCode="[$-405]mmmm\ yy;@">
                  <c:v>44565</c:v>
                </c:pt>
                <c:pt idx="104" formatCode="[$-405]mmmm\ yy;@">
                  <c:v>44566</c:v>
                </c:pt>
                <c:pt idx="106" formatCode="[$-405]mmmm\ yy;@">
                  <c:v>44567</c:v>
                </c:pt>
                <c:pt idx="108" formatCode="[$-405]mmmm\ yy;@">
                  <c:v>44568</c:v>
                </c:pt>
                <c:pt idx="110" formatCode="[$-405]mmmm\ yy;@">
                  <c:v>44571</c:v>
                </c:pt>
                <c:pt idx="112" formatCode="[$-405]mmmm\ yy;@">
                  <c:v>44572</c:v>
                </c:pt>
                <c:pt idx="114" formatCode="[$-405]mmmm\ yy;@">
                  <c:v>44573</c:v>
                </c:pt>
                <c:pt idx="116" formatCode="[$-405]mmmm\ yy;@">
                  <c:v>44574</c:v>
                </c:pt>
                <c:pt idx="118" formatCode="[$-405]mmmm\ yy;@">
                  <c:v>44575</c:v>
                </c:pt>
                <c:pt idx="120" formatCode="[$-405]mmmm\ yy;@">
                  <c:v>44578</c:v>
                </c:pt>
                <c:pt idx="122" formatCode="[$-405]mmmm\ yy;@">
                  <c:v>44579</c:v>
                </c:pt>
                <c:pt idx="124" formatCode="[$-405]mmmm\ yy;@">
                  <c:v>44580</c:v>
                </c:pt>
                <c:pt idx="126" formatCode="[$-405]mmmm\ yy;@">
                  <c:v>44581</c:v>
                </c:pt>
                <c:pt idx="128" formatCode="[$-405]mmmm\ yy;@">
                  <c:v>44582</c:v>
                </c:pt>
                <c:pt idx="130" formatCode="[$-405]mmmm\ yy;@">
                  <c:v>44585</c:v>
                </c:pt>
                <c:pt idx="132" formatCode="[$-405]mmmm\ yy;@">
                  <c:v>44586</c:v>
                </c:pt>
                <c:pt idx="134" formatCode="[$-405]mmmm\ yy;@">
                  <c:v>44587</c:v>
                </c:pt>
                <c:pt idx="136" formatCode="[$-405]mmmm\ yy;@">
                  <c:v>44588</c:v>
                </c:pt>
                <c:pt idx="138" formatCode="[$-405]mmmm\ yy;@">
                  <c:v>44589</c:v>
                </c:pt>
                <c:pt idx="140" formatCode="[$-405]mmmm\ yy;@">
                  <c:v>44592</c:v>
                </c:pt>
                <c:pt idx="142" formatCode="[$-405]mmmm\ yy;@">
                  <c:v>44593</c:v>
                </c:pt>
                <c:pt idx="144" formatCode="[$-405]mmmm\ yy;@">
                  <c:v>44594</c:v>
                </c:pt>
                <c:pt idx="146" formatCode="[$-405]mmmm\ yy;@">
                  <c:v>44595</c:v>
                </c:pt>
                <c:pt idx="148" formatCode="[$-405]mmmm\ yy;@">
                  <c:v>44596</c:v>
                </c:pt>
                <c:pt idx="150" formatCode="[$-405]mmmm\ yy;@">
                  <c:v>44599</c:v>
                </c:pt>
                <c:pt idx="152" formatCode="[$-405]mmmm\ yy;@">
                  <c:v>44600</c:v>
                </c:pt>
                <c:pt idx="154" formatCode="[$-405]mmmm\ yy;@">
                  <c:v>44601</c:v>
                </c:pt>
                <c:pt idx="156" formatCode="[$-405]mmmm\ yy;@">
                  <c:v>44602</c:v>
                </c:pt>
                <c:pt idx="158" formatCode="[$-405]mmmm\ yy;@">
                  <c:v>44603</c:v>
                </c:pt>
                <c:pt idx="160" formatCode="[$-405]mmmm\ yy;@">
                  <c:v>44606</c:v>
                </c:pt>
                <c:pt idx="162" formatCode="[$-405]mmmm\ yy;@">
                  <c:v>44607</c:v>
                </c:pt>
                <c:pt idx="164" formatCode="[$-405]mmmm\ yy;@">
                  <c:v>44608</c:v>
                </c:pt>
                <c:pt idx="166" formatCode="[$-405]mmmm\ yy;@">
                  <c:v>44609</c:v>
                </c:pt>
                <c:pt idx="168" formatCode="[$-405]mmmm\ yy;@">
                  <c:v>44610</c:v>
                </c:pt>
                <c:pt idx="170" formatCode="[$-405]mmmm\ yy;@">
                  <c:v>44613</c:v>
                </c:pt>
                <c:pt idx="172" formatCode="[$-405]mmmm\ yy;@">
                  <c:v>44614</c:v>
                </c:pt>
                <c:pt idx="174" formatCode="[$-405]mmmm\ yy;@">
                  <c:v>44615</c:v>
                </c:pt>
                <c:pt idx="176" formatCode="[$-405]mmmm\ yy;@">
                  <c:v>44616</c:v>
                </c:pt>
                <c:pt idx="178" formatCode="[$-405]mmmm\ yy;@">
                  <c:v>44617</c:v>
                </c:pt>
                <c:pt idx="180" formatCode="[$-405]mmmm\ yy;@">
                  <c:v>44620</c:v>
                </c:pt>
                <c:pt idx="182" formatCode="[$-405]mmmm\ yy;@">
                  <c:v>44621</c:v>
                </c:pt>
                <c:pt idx="184" formatCode="[$-405]mmmm\ yy;@">
                  <c:v>44622</c:v>
                </c:pt>
                <c:pt idx="186" formatCode="[$-405]mmmm\ yy;@">
                  <c:v>44623</c:v>
                </c:pt>
                <c:pt idx="188" formatCode="[$-405]mmmm\ yy;@">
                  <c:v>44624</c:v>
                </c:pt>
                <c:pt idx="190" formatCode="[$-405]mmmm\ yy;@">
                  <c:v>44627</c:v>
                </c:pt>
                <c:pt idx="192" formatCode="[$-405]mmmm\ yy;@">
                  <c:v>44628</c:v>
                </c:pt>
                <c:pt idx="194" formatCode="[$-405]mmmm\ yy;@">
                  <c:v>44629</c:v>
                </c:pt>
                <c:pt idx="196" formatCode="[$-405]mmmm\ yy;@">
                  <c:v>44630</c:v>
                </c:pt>
                <c:pt idx="198" formatCode="[$-405]mmmm\ yy;@">
                  <c:v>44631</c:v>
                </c:pt>
                <c:pt idx="200" formatCode="[$-405]mmmm\ yy;@">
                  <c:v>44634</c:v>
                </c:pt>
                <c:pt idx="202" formatCode="[$-405]mmmm\ yy;@">
                  <c:v>44635</c:v>
                </c:pt>
                <c:pt idx="204" formatCode="[$-405]mmmm\ yy;@">
                  <c:v>44636</c:v>
                </c:pt>
                <c:pt idx="206" formatCode="[$-405]mmmm\ yy;@">
                  <c:v>44637</c:v>
                </c:pt>
                <c:pt idx="208" formatCode="[$-405]mmmm\ yy;@">
                  <c:v>44638</c:v>
                </c:pt>
                <c:pt idx="210" formatCode="[$-405]mmmm\ yy;@">
                  <c:v>44641</c:v>
                </c:pt>
                <c:pt idx="212" formatCode="[$-405]mmmm\ yy;@">
                  <c:v>44642</c:v>
                </c:pt>
                <c:pt idx="214" formatCode="[$-405]mmmm\ yy;@">
                  <c:v>44643</c:v>
                </c:pt>
                <c:pt idx="216" formatCode="[$-405]mmmm\ yy;@">
                  <c:v>44644</c:v>
                </c:pt>
                <c:pt idx="218" formatCode="[$-405]mmmm\ yy;@">
                  <c:v>44645</c:v>
                </c:pt>
                <c:pt idx="220" formatCode="[$-405]mmmm\ yy;@">
                  <c:v>44648</c:v>
                </c:pt>
                <c:pt idx="222" formatCode="[$-405]mmmm\ yy;@">
                  <c:v>44649</c:v>
                </c:pt>
                <c:pt idx="224" formatCode="[$-405]mmmm\ yy;@">
                  <c:v>44650</c:v>
                </c:pt>
                <c:pt idx="226" formatCode="[$-405]mmmm\ yy;@">
                  <c:v>44651</c:v>
                </c:pt>
                <c:pt idx="228" formatCode="[$-405]mmmm\ yy;@">
                  <c:v>44652</c:v>
                </c:pt>
                <c:pt idx="230" formatCode="[$-405]mmmm\ yy;@">
                  <c:v>44655</c:v>
                </c:pt>
                <c:pt idx="232" formatCode="[$-405]mmmm\ yy;@">
                  <c:v>44656</c:v>
                </c:pt>
                <c:pt idx="234" formatCode="[$-405]mmmm\ yy;@">
                  <c:v>44657</c:v>
                </c:pt>
                <c:pt idx="236" formatCode="[$-405]mmmm\ yy;@">
                  <c:v>44658</c:v>
                </c:pt>
                <c:pt idx="238" formatCode="[$-405]mmmm\ yy;@">
                  <c:v>44659</c:v>
                </c:pt>
                <c:pt idx="240" formatCode="[$-405]mmmm\ yy;@">
                  <c:v>44662</c:v>
                </c:pt>
                <c:pt idx="242" formatCode="[$-405]mmmm\ yy;@">
                  <c:v>44663</c:v>
                </c:pt>
                <c:pt idx="244" formatCode="[$-405]mmmm\ yy;@">
                  <c:v>44664</c:v>
                </c:pt>
                <c:pt idx="246" formatCode="[$-405]mmmm\ yy;@">
                  <c:v>44665</c:v>
                </c:pt>
                <c:pt idx="248" formatCode="[$-405]mmmm\ yy;@">
                  <c:v>44670</c:v>
                </c:pt>
                <c:pt idx="250" formatCode="[$-405]mmmm\ yy;@">
                  <c:v>44671</c:v>
                </c:pt>
                <c:pt idx="252" formatCode="[$-405]mmmm\ yy;@">
                  <c:v>44672</c:v>
                </c:pt>
                <c:pt idx="254" formatCode="[$-405]mmmm\ yy;@">
                  <c:v>44673</c:v>
                </c:pt>
                <c:pt idx="256" formatCode="[$-405]mmmm\ yy;@">
                  <c:v>44676</c:v>
                </c:pt>
                <c:pt idx="258" formatCode="[$-405]mmmm\ yy;@">
                  <c:v>44677</c:v>
                </c:pt>
                <c:pt idx="260" formatCode="[$-405]mmmm\ yy;@">
                  <c:v>44678</c:v>
                </c:pt>
                <c:pt idx="262" formatCode="[$-405]mmmm\ yy;@">
                  <c:v>44679</c:v>
                </c:pt>
                <c:pt idx="264" formatCode="[$-405]mmmm\ yy;@">
                  <c:v>44680</c:v>
                </c:pt>
                <c:pt idx="266" formatCode="[$-405]mmmm\ yy;@">
                  <c:v>44683</c:v>
                </c:pt>
                <c:pt idx="268" formatCode="[$-405]mmmm\ yy;@">
                  <c:v>44684</c:v>
                </c:pt>
                <c:pt idx="270" formatCode="[$-405]mmmm\ yy;@">
                  <c:v>44685</c:v>
                </c:pt>
                <c:pt idx="272" formatCode="[$-405]mmmm\ yy;@">
                  <c:v>44686</c:v>
                </c:pt>
                <c:pt idx="274" formatCode="[$-405]mmmm\ yy;@">
                  <c:v>44687</c:v>
                </c:pt>
                <c:pt idx="276" formatCode="[$-405]mmmm\ yy;@">
                  <c:v>44690</c:v>
                </c:pt>
                <c:pt idx="278" formatCode="[$-405]mmmm\ yy;@">
                  <c:v>44691</c:v>
                </c:pt>
                <c:pt idx="280" formatCode="[$-405]mmmm\ yy;@">
                  <c:v>44692</c:v>
                </c:pt>
                <c:pt idx="282" formatCode="[$-405]mmmm\ yy;@">
                  <c:v>44693</c:v>
                </c:pt>
                <c:pt idx="284" formatCode="[$-405]mmmm\ yy;@">
                  <c:v>44694</c:v>
                </c:pt>
                <c:pt idx="286" formatCode="[$-405]mmmm\ yy;@">
                  <c:v>44697</c:v>
                </c:pt>
                <c:pt idx="288" formatCode="[$-405]mmmm\ yy;@">
                  <c:v>44698</c:v>
                </c:pt>
                <c:pt idx="290" formatCode="[$-405]mmmm\ yy;@">
                  <c:v>44699</c:v>
                </c:pt>
                <c:pt idx="292" formatCode="[$-405]mmmm\ yy;@">
                  <c:v>44700</c:v>
                </c:pt>
                <c:pt idx="294" formatCode="[$-405]mmmm\ yy;@">
                  <c:v>44701</c:v>
                </c:pt>
                <c:pt idx="296" formatCode="[$-405]mmmm\ yy;@">
                  <c:v>44704</c:v>
                </c:pt>
                <c:pt idx="298" formatCode="[$-405]mmmm\ yy;@">
                  <c:v>44705</c:v>
                </c:pt>
                <c:pt idx="300" formatCode="[$-405]mmmm\ yy;@">
                  <c:v>44706</c:v>
                </c:pt>
                <c:pt idx="302" formatCode="[$-405]mmmm\ yy;@">
                  <c:v>44707</c:v>
                </c:pt>
                <c:pt idx="304" formatCode="[$-405]mmmm\ yy;@">
                  <c:v>44708</c:v>
                </c:pt>
                <c:pt idx="306" formatCode="[$-405]mmmm\ yy;@">
                  <c:v>44711</c:v>
                </c:pt>
                <c:pt idx="308" formatCode="[$-405]mmmm\ yy;@">
                  <c:v>44712</c:v>
                </c:pt>
                <c:pt idx="310" formatCode="[$-405]mmmm\ yy;@">
                  <c:v>44713</c:v>
                </c:pt>
                <c:pt idx="312" formatCode="[$-405]mmmm\ yy;@">
                  <c:v>44714</c:v>
                </c:pt>
                <c:pt idx="314" formatCode="[$-405]mmmm\ yy;@">
                  <c:v>44715</c:v>
                </c:pt>
                <c:pt idx="316" formatCode="[$-405]mmmm\ yy;@">
                  <c:v>44718</c:v>
                </c:pt>
                <c:pt idx="318" formatCode="[$-405]mmmm\ yy;@">
                  <c:v>44719</c:v>
                </c:pt>
                <c:pt idx="320" formatCode="[$-405]mmmm\ yy;@">
                  <c:v>44720</c:v>
                </c:pt>
                <c:pt idx="322" formatCode="[$-405]mmmm\ yy;@">
                  <c:v>44721</c:v>
                </c:pt>
                <c:pt idx="324" formatCode="[$-405]mmmm\ yy;@">
                  <c:v>44722</c:v>
                </c:pt>
                <c:pt idx="326" formatCode="[$-405]mmmm\ yy;@">
                  <c:v>44725</c:v>
                </c:pt>
                <c:pt idx="328" formatCode="[$-405]mmmm\ yy;@">
                  <c:v>44726</c:v>
                </c:pt>
                <c:pt idx="330" formatCode="[$-405]mmmm\ yy;@">
                  <c:v>44727</c:v>
                </c:pt>
                <c:pt idx="332" formatCode="[$-405]mmmm\ yy;@">
                  <c:v>44728</c:v>
                </c:pt>
                <c:pt idx="334" formatCode="[$-405]mmmm\ yy;@">
                  <c:v>44729</c:v>
                </c:pt>
                <c:pt idx="336" formatCode="[$-405]mmmm\ yy;@">
                  <c:v>44732</c:v>
                </c:pt>
                <c:pt idx="338" formatCode="[$-405]mmmm\ yy;@">
                  <c:v>44733</c:v>
                </c:pt>
                <c:pt idx="340" formatCode="[$-405]mmmm\ yy;@">
                  <c:v>44734</c:v>
                </c:pt>
                <c:pt idx="342" formatCode="[$-405]mmmm\ yy;@">
                  <c:v>44735</c:v>
                </c:pt>
                <c:pt idx="344" formatCode="[$-405]mmmm\ yy;@">
                  <c:v>44736</c:v>
                </c:pt>
                <c:pt idx="346" formatCode="[$-405]mmmm\ yy;@">
                  <c:v>44739</c:v>
                </c:pt>
                <c:pt idx="348" formatCode="[$-405]mmmm\ yy;@">
                  <c:v>44740</c:v>
                </c:pt>
                <c:pt idx="350" formatCode="[$-405]mmmm\ yy;@">
                  <c:v>44741</c:v>
                </c:pt>
                <c:pt idx="352" formatCode="[$-405]mmmm\ yy;@">
                  <c:v>44742</c:v>
                </c:pt>
                <c:pt idx="354" formatCode="[$-405]mmmm\ yy;@">
                  <c:v>44743</c:v>
                </c:pt>
                <c:pt idx="356" formatCode="[$-405]mmmm\ yy;@">
                  <c:v>44746</c:v>
                </c:pt>
                <c:pt idx="358" formatCode="[$-405]mmmm\ yy;@">
                  <c:v>44747</c:v>
                </c:pt>
                <c:pt idx="360" formatCode="[$-405]mmmm\ yy;@">
                  <c:v>44748</c:v>
                </c:pt>
                <c:pt idx="362" formatCode="[$-405]mmmm\ yy;@">
                  <c:v>44749</c:v>
                </c:pt>
                <c:pt idx="364" formatCode="[$-405]mmmm\ yy;@">
                  <c:v>44750</c:v>
                </c:pt>
                <c:pt idx="366" formatCode="[$-405]mmmm\ yy;@">
                  <c:v>44753</c:v>
                </c:pt>
                <c:pt idx="368" formatCode="[$-405]mmmm\ yy;@">
                  <c:v>44754</c:v>
                </c:pt>
                <c:pt idx="370" formatCode="[$-405]mmmm\ yy;@">
                  <c:v>44755</c:v>
                </c:pt>
                <c:pt idx="372" formatCode="[$-405]mmmm\ yy;@">
                  <c:v>44756</c:v>
                </c:pt>
                <c:pt idx="374" formatCode="[$-405]mmmm\ yy;@">
                  <c:v>44757</c:v>
                </c:pt>
                <c:pt idx="376" formatCode="[$-405]mmmm\ yy;@">
                  <c:v>44760</c:v>
                </c:pt>
                <c:pt idx="378" formatCode="[$-405]mmmm\ yy;@">
                  <c:v>44761</c:v>
                </c:pt>
                <c:pt idx="380" formatCode="[$-405]mmmm\ yy;@">
                  <c:v>44762</c:v>
                </c:pt>
                <c:pt idx="382" formatCode="[$-405]mmmm\ yy;@">
                  <c:v>44763</c:v>
                </c:pt>
                <c:pt idx="384" formatCode="[$-405]mmmm\ yy;@">
                  <c:v>44764</c:v>
                </c:pt>
                <c:pt idx="386" formatCode="[$-405]mmmm\ yy;@">
                  <c:v>44767</c:v>
                </c:pt>
                <c:pt idx="388" formatCode="[$-405]mmmm\ yy;@">
                  <c:v>44768</c:v>
                </c:pt>
                <c:pt idx="390" formatCode="[$-405]mmmm\ yy;@">
                  <c:v>44769</c:v>
                </c:pt>
                <c:pt idx="392" formatCode="[$-405]mmmm\ yy;@">
                  <c:v>44770</c:v>
                </c:pt>
                <c:pt idx="394" formatCode="[$-405]mmmm\ yy;@">
                  <c:v>44771</c:v>
                </c:pt>
                <c:pt idx="396" formatCode="[$-405]mmmm\ yy;@">
                  <c:v>44774</c:v>
                </c:pt>
                <c:pt idx="398" formatCode="[$-405]mmmm\ yy;@">
                  <c:v>44775</c:v>
                </c:pt>
                <c:pt idx="400" formatCode="[$-405]mmmm\ yy;@">
                  <c:v>44776</c:v>
                </c:pt>
                <c:pt idx="402" formatCode="[$-405]mmmm\ yy;@">
                  <c:v>44777</c:v>
                </c:pt>
                <c:pt idx="404" formatCode="[$-405]mmmm\ yy;@">
                  <c:v>44778</c:v>
                </c:pt>
                <c:pt idx="406" formatCode="[$-405]mmmm\ yy;@">
                  <c:v>44781</c:v>
                </c:pt>
                <c:pt idx="408" formatCode="[$-405]mmmm\ yy;@">
                  <c:v>44782</c:v>
                </c:pt>
                <c:pt idx="410" formatCode="[$-405]mmmm\ yy;@">
                  <c:v>44783</c:v>
                </c:pt>
                <c:pt idx="412" formatCode="[$-405]mmmm\ yy;@">
                  <c:v>44784</c:v>
                </c:pt>
                <c:pt idx="414" formatCode="[$-405]mmmm\ yy;@">
                  <c:v>44785</c:v>
                </c:pt>
                <c:pt idx="416" formatCode="[$-405]mmmm\ yy;@">
                  <c:v>44788</c:v>
                </c:pt>
                <c:pt idx="418" formatCode="[$-405]mmmm\ yy;@">
                  <c:v>44789</c:v>
                </c:pt>
                <c:pt idx="420" formatCode="[$-405]mmmm\ yy;@">
                  <c:v>44790</c:v>
                </c:pt>
                <c:pt idx="422" formatCode="[$-405]mmmm\ yy;@">
                  <c:v>44791</c:v>
                </c:pt>
                <c:pt idx="424" formatCode="[$-405]mmmm\ yy;@">
                  <c:v>44792</c:v>
                </c:pt>
                <c:pt idx="426" formatCode="[$-405]mmmm\ yy;@">
                  <c:v>44795</c:v>
                </c:pt>
                <c:pt idx="428" formatCode="[$-405]mmmm\ yy;@">
                  <c:v>44796</c:v>
                </c:pt>
                <c:pt idx="430" formatCode="[$-405]mmmm\ yy;@">
                  <c:v>44797</c:v>
                </c:pt>
                <c:pt idx="432" formatCode="[$-405]mmmm\ yy;@">
                  <c:v>44798</c:v>
                </c:pt>
                <c:pt idx="434" formatCode="[$-405]mmmm\ yy;@">
                  <c:v>44799</c:v>
                </c:pt>
                <c:pt idx="436" formatCode="[$-405]mmmm\ yy;@">
                  <c:v>44802</c:v>
                </c:pt>
                <c:pt idx="438" formatCode="[$-405]mmmm\ yy;@">
                  <c:v>44803</c:v>
                </c:pt>
                <c:pt idx="440" formatCode="[$-405]mmmm\ yy;@">
                  <c:v>44804</c:v>
                </c:pt>
                <c:pt idx="442" formatCode="[$-405]mmmm\ yy;@">
                  <c:v>44805</c:v>
                </c:pt>
                <c:pt idx="444" formatCode="[$-405]mmmm\ yy;@">
                  <c:v>44806</c:v>
                </c:pt>
                <c:pt idx="446" formatCode="[$-405]mmmm\ yy;@">
                  <c:v>44809</c:v>
                </c:pt>
                <c:pt idx="448" formatCode="[$-405]mmmm\ yy;@">
                  <c:v>44810</c:v>
                </c:pt>
                <c:pt idx="450" formatCode="[$-405]mmmm\ yy;@">
                  <c:v>44811</c:v>
                </c:pt>
                <c:pt idx="452" formatCode="[$-405]mmmm\ yy;@">
                  <c:v>44812</c:v>
                </c:pt>
                <c:pt idx="454" formatCode="[$-405]mmmm\ yy;@">
                  <c:v>44813</c:v>
                </c:pt>
                <c:pt idx="456" formatCode="[$-405]mmmm\ yy;@">
                  <c:v>44816</c:v>
                </c:pt>
                <c:pt idx="458" formatCode="[$-405]mmmm\ yy;@">
                  <c:v>44817</c:v>
                </c:pt>
                <c:pt idx="460" formatCode="[$-405]mmmm\ yy;@">
                  <c:v>44818</c:v>
                </c:pt>
                <c:pt idx="462" formatCode="[$-405]mmmm\ yy;@">
                  <c:v>44819</c:v>
                </c:pt>
                <c:pt idx="464" formatCode="[$-405]mmmm\ yy;@">
                  <c:v>44820</c:v>
                </c:pt>
                <c:pt idx="466" formatCode="[$-405]mmmm\ yy;@">
                  <c:v>44823</c:v>
                </c:pt>
                <c:pt idx="468" formatCode="[$-405]mmmm\ yy;@">
                  <c:v>44824</c:v>
                </c:pt>
                <c:pt idx="470" formatCode="[$-405]mmmm\ yy;@">
                  <c:v>44825</c:v>
                </c:pt>
                <c:pt idx="472" formatCode="[$-405]mmmm\ yy;@">
                  <c:v>44826</c:v>
                </c:pt>
                <c:pt idx="474" formatCode="[$-405]mmmm\ yy;@">
                  <c:v>44827</c:v>
                </c:pt>
                <c:pt idx="476" formatCode="[$-405]mmmm\ yy;@">
                  <c:v>44830</c:v>
                </c:pt>
                <c:pt idx="478" formatCode="[$-405]mmmm\ yy;@">
                  <c:v>44831</c:v>
                </c:pt>
                <c:pt idx="480" formatCode="[$-405]mmmm\ yy;@">
                  <c:v>44832</c:v>
                </c:pt>
                <c:pt idx="482" formatCode="[$-405]mmmm\ yy;@">
                  <c:v>44833</c:v>
                </c:pt>
                <c:pt idx="484" formatCode="[$-405]mmmm\ yy;@">
                  <c:v>44834</c:v>
                </c:pt>
                <c:pt idx="486" formatCode="[$-405]mmmm\ yy;@">
                  <c:v>44837</c:v>
                </c:pt>
                <c:pt idx="488" formatCode="[$-405]mmmm\ yy;@">
                  <c:v>44838</c:v>
                </c:pt>
                <c:pt idx="490" formatCode="[$-405]mmmm\ yy;@">
                  <c:v>44839</c:v>
                </c:pt>
                <c:pt idx="492" formatCode="[$-405]mmmm\ yy;@">
                  <c:v>44840</c:v>
                </c:pt>
                <c:pt idx="494" formatCode="[$-405]mmmm\ yy;@">
                  <c:v>44841</c:v>
                </c:pt>
                <c:pt idx="496" formatCode="[$-405]mmmm\ yy;@">
                  <c:v>44844</c:v>
                </c:pt>
                <c:pt idx="498" formatCode="[$-405]mmmm\ yy;@">
                  <c:v>44845</c:v>
                </c:pt>
                <c:pt idx="500" formatCode="[$-405]mmmm\ yy;@">
                  <c:v>44846</c:v>
                </c:pt>
                <c:pt idx="502" formatCode="[$-405]mmmm\ yy;@">
                  <c:v>44847</c:v>
                </c:pt>
                <c:pt idx="504" formatCode="[$-405]mmmm\ yy;@">
                  <c:v>44848</c:v>
                </c:pt>
                <c:pt idx="506" formatCode="[$-405]mmmm\ yy;@">
                  <c:v>44851</c:v>
                </c:pt>
                <c:pt idx="508" formatCode="[$-405]mmmm\ yy;@">
                  <c:v>44852</c:v>
                </c:pt>
                <c:pt idx="510" formatCode="[$-405]mmmm\ yy;@">
                  <c:v>44853</c:v>
                </c:pt>
                <c:pt idx="512" formatCode="[$-405]mmmm\ yy;@">
                  <c:v>44854</c:v>
                </c:pt>
                <c:pt idx="514" formatCode="[$-405]mmmm\ yy;@">
                  <c:v>44855</c:v>
                </c:pt>
                <c:pt idx="516" formatCode="[$-405]mmmm\ yy;@">
                  <c:v>44858</c:v>
                </c:pt>
              </c:numCache>
            </c:numRef>
          </c:cat>
          <c:val>
            <c:numRef>
              <c:f>List1!$B$2:$B$519</c:f>
              <c:numCache>
                <c:formatCode>General</c:formatCode>
                <c:ptCount val="518"/>
                <c:pt idx="0" formatCode="0.00">
                  <c:v>88.89</c:v>
                </c:pt>
                <c:pt idx="2" formatCode="0.00">
                  <c:v>88.4</c:v>
                </c:pt>
                <c:pt idx="4" formatCode="0.00">
                  <c:v>88.91</c:v>
                </c:pt>
                <c:pt idx="6" formatCode="0.00">
                  <c:v>85.56</c:v>
                </c:pt>
                <c:pt idx="8" formatCode="0.00">
                  <c:v>84.4</c:v>
                </c:pt>
                <c:pt idx="10" formatCode="0.00">
                  <c:v>83.52</c:v>
                </c:pt>
                <c:pt idx="12" formatCode="0.00">
                  <c:v>85.08</c:v>
                </c:pt>
                <c:pt idx="14" formatCode="0.00">
                  <c:v>87.9</c:v>
                </c:pt>
                <c:pt idx="16" formatCode="0.00">
                  <c:v>87.63</c:v>
                </c:pt>
                <c:pt idx="18" formatCode="0.00">
                  <c:v>87.13</c:v>
                </c:pt>
                <c:pt idx="20" formatCode="0.00">
                  <c:v>88.6</c:v>
                </c:pt>
                <c:pt idx="22" formatCode="0.00">
                  <c:v>87.4</c:v>
                </c:pt>
                <c:pt idx="24" formatCode="0.00">
                  <c:v>85.87</c:v>
                </c:pt>
                <c:pt idx="26" formatCode="0.00">
                  <c:v>87.02</c:v>
                </c:pt>
                <c:pt idx="28" formatCode="0.00">
                  <c:v>87.43</c:v>
                </c:pt>
                <c:pt idx="30" formatCode="0.00">
                  <c:v>89.65</c:v>
                </c:pt>
                <c:pt idx="32" formatCode="0.00">
                  <c:v>92.85</c:v>
                </c:pt>
                <c:pt idx="34" formatCode="0.00">
                  <c:v>95.05</c:v>
                </c:pt>
                <c:pt idx="36" formatCode="0.00">
                  <c:v>94.6</c:v>
                </c:pt>
                <c:pt idx="38" formatCode="0.00">
                  <c:v>93.89</c:v>
                </c:pt>
                <c:pt idx="40" formatCode="0.00">
                  <c:v>94.68</c:v>
                </c:pt>
                <c:pt idx="42" formatCode="0.00">
                  <c:v>95.39</c:v>
                </c:pt>
                <c:pt idx="44" formatCode="0.00">
                  <c:v>97.09</c:v>
                </c:pt>
                <c:pt idx="46" formatCode="0.00">
                  <c:v>99.96</c:v>
                </c:pt>
                <c:pt idx="48" formatCode="0.00">
                  <c:v>99.6</c:v>
                </c:pt>
                <c:pt idx="50" formatCode="0.00">
                  <c:v>101</c:v>
                </c:pt>
                <c:pt idx="52" formatCode="0.00">
                  <c:v>101.82</c:v>
                </c:pt>
                <c:pt idx="54" formatCode="0.00">
                  <c:v>102.69</c:v>
                </c:pt>
                <c:pt idx="56" formatCode="0.00">
                  <c:v>104.44</c:v>
                </c:pt>
                <c:pt idx="58" formatCode="0.00">
                  <c:v>106.37</c:v>
                </c:pt>
                <c:pt idx="60" formatCode="0.00">
                  <c:v>109.26</c:v>
                </c:pt>
                <c:pt idx="62" formatCode="0.00">
                  <c:v>114.52</c:v>
                </c:pt>
                <c:pt idx="64" formatCode="0.00">
                  <c:v>125.76</c:v>
                </c:pt>
                <c:pt idx="66" formatCode="0.00">
                  <c:v>118.91</c:v>
                </c:pt>
                <c:pt idx="68" formatCode="0.00">
                  <c:v>117.18</c:v>
                </c:pt>
                <c:pt idx="70" formatCode="0.00">
                  <c:v>122.79</c:v>
                </c:pt>
                <c:pt idx="72" formatCode="0.00">
                  <c:v>119.7</c:v>
                </c:pt>
                <c:pt idx="74" formatCode="0.00">
                  <c:v>117.9</c:v>
                </c:pt>
                <c:pt idx="76" formatCode="0.00">
                  <c:v>126.75</c:v>
                </c:pt>
                <c:pt idx="78" formatCode="0.00">
                  <c:v>124.11</c:v>
                </c:pt>
                <c:pt idx="80" formatCode="0.00">
                  <c:v>130.25</c:v>
                </c:pt>
                <c:pt idx="82" formatCode="0.00">
                  <c:v>146.85</c:v>
                </c:pt>
                <c:pt idx="84" formatCode="0.00">
                  <c:v>146.16</c:v>
                </c:pt>
                <c:pt idx="86" formatCode="0.00">
                  <c:v>134.25</c:v>
                </c:pt>
                <c:pt idx="88" formatCode="0.00">
                  <c:v>134.25</c:v>
                </c:pt>
                <c:pt idx="90" formatCode="0.00">
                  <c:v>122.75</c:v>
                </c:pt>
                <c:pt idx="92" formatCode="0.00">
                  <c:v>129</c:v>
                </c:pt>
                <c:pt idx="94" formatCode="0.00">
                  <c:v>127.39</c:v>
                </c:pt>
                <c:pt idx="96" formatCode="0.00">
                  <c:v>122.36</c:v>
                </c:pt>
                <c:pt idx="98" formatCode="0.00">
                  <c:v>122.36</c:v>
                </c:pt>
                <c:pt idx="100" formatCode="0.00">
                  <c:v>123.88</c:v>
                </c:pt>
                <c:pt idx="102" formatCode="0.00">
                  <c:v>142.38</c:v>
                </c:pt>
                <c:pt idx="104" formatCode="0.00">
                  <c:v>137.19999999999999</c:v>
                </c:pt>
                <c:pt idx="106" formatCode="0.00">
                  <c:v>135.5</c:v>
                </c:pt>
                <c:pt idx="108" formatCode="0.00">
                  <c:v>129.47999999999999</c:v>
                </c:pt>
                <c:pt idx="110" formatCode="0.00">
                  <c:v>125.75</c:v>
                </c:pt>
                <c:pt idx="112" formatCode="0.00">
                  <c:v>123.79</c:v>
                </c:pt>
                <c:pt idx="114" formatCode="0.00">
                  <c:v>118.75</c:v>
                </c:pt>
                <c:pt idx="116" formatCode="0.00">
                  <c:v>115.99</c:v>
                </c:pt>
                <c:pt idx="118" formatCode="0.00">
                  <c:v>119.73</c:v>
                </c:pt>
                <c:pt idx="120" formatCode="0.00">
                  <c:v>116.17</c:v>
                </c:pt>
                <c:pt idx="122" formatCode="0.00">
                  <c:v>118.38</c:v>
                </c:pt>
                <c:pt idx="124" formatCode="0.00">
                  <c:v>118.58</c:v>
                </c:pt>
                <c:pt idx="126" formatCode="0.00">
                  <c:v>120.31</c:v>
                </c:pt>
                <c:pt idx="128" formatCode="0.00">
                  <c:v>124.63</c:v>
                </c:pt>
                <c:pt idx="130" formatCode="0.00">
                  <c:v>129.78</c:v>
                </c:pt>
                <c:pt idx="132" formatCode="0.00">
                  <c:v>134.91999999999999</c:v>
                </c:pt>
                <c:pt idx="134" formatCode="0.00">
                  <c:v>136.65</c:v>
                </c:pt>
                <c:pt idx="136" formatCode="0.00">
                  <c:v>143.46</c:v>
                </c:pt>
                <c:pt idx="138" formatCode="0.00">
                  <c:v>146.75</c:v>
                </c:pt>
                <c:pt idx="140" formatCode="0.00">
                  <c:v>144.25</c:v>
                </c:pt>
                <c:pt idx="142" formatCode="0.00">
                  <c:v>132.85</c:v>
                </c:pt>
                <c:pt idx="144" formatCode="0.00">
                  <c:v>139.72999999999999</c:v>
                </c:pt>
                <c:pt idx="146" formatCode="0.00">
                  <c:v>137.86000000000001</c:v>
                </c:pt>
                <c:pt idx="148" formatCode="0.00">
                  <c:v>144.12</c:v>
                </c:pt>
                <c:pt idx="150" formatCode="0.00">
                  <c:v>142.15</c:v>
                </c:pt>
                <c:pt idx="152" formatCode="0.00">
                  <c:v>145</c:v>
                </c:pt>
                <c:pt idx="154" formatCode="0.00">
                  <c:v>141.96</c:v>
                </c:pt>
                <c:pt idx="156" formatCode="0.00">
                  <c:v>138.25</c:v>
                </c:pt>
                <c:pt idx="158" formatCode="0.00">
                  <c:v>142.91</c:v>
                </c:pt>
                <c:pt idx="160" formatCode="0.00">
                  <c:v>147.41999999999999</c:v>
                </c:pt>
                <c:pt idx="162" formatCode="0.00">
                  <c:v>141.49</c:v>
                </c:pt>
                <c:pt idx="164" formatCode="0.00">
                  <c:v>138.19999999999999</c:v>
                </c:pt>
                <c:pt idx="166" formatCode="0.00">
                  <c:v>137.83000000000001</c:v>
                </c:pt>
                <c:pt idx="168" formatCode="0.00">
                  <c:v>139.63999999999999</c:v>
                </c:pt>
                <c:pt idx="170" formatCode="0.00">
                  <c:v>140.51</c:v>
                </c:pt>
                <c:pt idx="172" formatCode="0.00">
                  <c:v>149.68</c:v>
                </c:pt>
                <c:pt idx="174" formatCode="0.00">
                  <c:v>158.13</c:v>
                </c:pt>
                <c:pt idx="176" formatCode="0.00">
                  <c:v>183.36</c:v>
                </c:pt>
                <c:pt idx="178" formatCode="0.00">
                  <c:v>147.56</c:v>
                </c:pt>
                <c:pt idx="180" formatCode="0.00">
                  <c:v>152.82</c:v>
                </c:pt>
                <c:pt idx="182" formatCode="0.00">
                  <c:v>157.62</c:v>
                </c:pt>
                <c:pt idx="184" formatCode="0.00">
                  <c:v>164.45</c:v>
                </c:pt>
                <c:pt idx="186" formatCode="0.00">
                  <c:v>164.76</c:v>
                </c:pt>
                <c:pt idx="188" formatCode="0.00">
                  <c:v>170.52</c:v>
                </c:pt>
                <c:pt idx="190" formatCode="0.00">
                  <c:v>177.63</c:v>
                </c:pt>
                <c:pt idx="192" formatCode="0.00">
                  <c:v>188.84</c:v>
                </c:pt>
                <c:pt idx="194" formatCode="0.00">
                  <c:v>175.11</c:v>
                </c:pt>
                <c:pt idx="196" formatCode="0.00">
                  <c:v>168.9</c:v>
                </c:pt>
                <c:pt idx="198" formatCode="0.00">
                  <c:v>170.6</c:v>
                </c:pt>
                <c:pt idx="200" formatCode="0.00">
                  <c:v>161.63999999999999</c:v>
                </c:pt>
                <c:pt idx="202" formatCode="0.00">
                  <c:v>163.28</c:v>
                </c:pt>
                <c:pt idx="204" formatCode="0.00">
                  <c:v>156.71</c:v>
                </c:pt>
                <c:pt idx="206" formatCode="0.00">
                  <c:v>160.6</c:v>
                </c:pt>
                <c:pt idx="208" formatCode="0.00">
                  <c:v>160.15</c:v>
                </c:pt>
                <c:pt idx="210" formatCode="0.00">
                  <c:v>160.4</c:v>
                </c:pt>
                <c:pt idx="212" formatCode="0.00">
                  <c:v>164.03</c:v>
                </c:pt>
                <c:pt idx="214" formatCode="0.00">
                  <c:v>174.84</c:v>
                </c:pt>
                <c:pt idx="216" formatCode="0.00">
                  <c:v>176.84</c:v>
                </c:pt>
                <c:pt idx="218" formatCode="0.00">
                  <c:v>171.42</c:v>
                </c:pt>
                <c:pt idx="220" formatCode="0.00">
                  <c:v>171.13</c:v>
                </c:pt>
                <c:pt idx="222" formatCode="0.00">
                  <c:v>177.34</c:v>
                </c:pt>
                <c:pt idx="224" formatCode="0.00">
                  <c:v>183.17</c:v>
                </c:pt>
                <c:pt idx="226" formatCode="0.00">
                  <c:v>186.08</c:v>
                </c:pt>
                <c:pt idx="228" formatCode="0.00">
                  <c:v>188.33</c:v>
                </c:pt>
                <c:pt idx="230" formatCode="0.00">
                  <c:v>183.64</c:v>
                </c:pt>
                <c:pt idx="232" formatCode="0.00">
                  <c:v>186.79</c:v>
                </c:pt>
                <c:pt idx="234" formatCode="0.00">
                  <c:v>190.3</c:v>
                </c:pt>
                <c:pt idx="236" formatCode="0.00">
                  <c:v>193.21</c:v>
                </c:pt>
                <c:pt idx="238" formatCode="0.00">
                  <c:v>195.78</c:v>
                </c:pt>
                <c:pt idx="240" formatCode="0.00">
                  <c:v>194.1</c:v>
                </c:pt>
                <c:pt idx="242" formatCode="0.00">
                  <c:v>199.19</c:v>
                </c:pt>
                <c:pt idx="244" formatCode="0.00">
                  <c:v>203.75</c:v>
                </c:pt>
                <c:pt idx="246" formatCode="0.00">
                  <c:v>201.52</c:v>
                </c:pt>
                <c:pt idx="248" formatCode="0.00">
                  <c:v>197.18</c:v>
                </c:pt>
                <c:pt idx="250" formatCode="0.00">
                  <c:v>204.72</c:v>
                </c:pt>
                <c:pt idx="252" formatCode="0.00">
                  <c:v>207.84</c:v>
                </c:pt>
                <c:pt idx="254" formatCode="0.00">
                  <c:v>207.55</c:v>
                </c:pt>
                <c:pt idx="256" formatCode="0.00">
                  <c:v>208.22</c:v>
                </c:pt>
                <c:pt idx="258" formatCode="0.00">
                  <c:v>199.05</c:v>
                </c:pt>
                <c:pt idx="260" formatCode="0.00">
                  <c:v>204.11</c:v>
                </c:pt>
                <c:pt idx="262" formatCode="0.00">
                  <c:v>202.53</c:v>
                </c:pt>
                <c:pt idx="264" formatCode="0.00">
                  <c:v>203.9</c:v>
                </c:pt>
                <c:pt idx="266" formatCode="0.00">
                  <c:v>202.92</c:v>
                </c:pt>
                <c:pt idx="268" formatCode="0.00">
                  <c:v>207.4</c:v>
                </c:pt>
                <c:pt idx="270" formatCode="0.00">
                  <c:v>217.85</c:v>
                </c:pt>
                <c:pt idx="272" formatCode="0.00">
                  <c:v>226.52</c:v>
                </c:pt>
                <c:pt idx="274" formatCode="0.00">
                  <c:v>227.05</c:v>
                </c:pt>
                <c:pt idx="276" formatCode="0.00">
                  <c:v>220.32</c:v>
                </c:pt>
                <c:pt idx="278" formatCode="0.00">
                  <c:v>216.45</c:v>
                </c:pt>
                <c:pt idx="280" formatCode="0.00">
                  <c:v>224.42</c:v>
                </c:pt>
                <c:pt idx="282" formatCode="0.00">
                  <c:v>230.3</c:v>
                </c:pt>
                <c:pt idx="284" formatCode="0.00">
                  <c:v>232.2</c:v>
                </c:pt>
                <c:pt idx="286" formatCode="0.00">
                  <c:v>229.4</c:v>
                </c:pt>
                <c:pt idx="288" formatCode="0.00">
                  <c:v>235.38</c:v>
                </c:pt>
                <c:pt idx="290" formatCode="0.00">
                  <c:v>232.43</c:v>
                </c:pt>
                <c:pt idx="292" formatCode="0.00">
                  <c:v>229.75</c:v>
                </c:pt>
                <c:pt idx="294" formatCode="0.00">
                  <c:v>230.73</c:v>
                </c:pt>
                <c:pt idx="296" formatCode="0.00">
                  <c:v>224.04</c:v>
                </c:pt>
                <c:pt idx="298" formatCode="0.00">
                  <c:v>226.44</c:v>
                </c:pt>
                <c:pt idx="300" formatCode="0.00">
                  <c:v>229.6</c:v>
                </c:pt>
                <c:pt idx="302" formatCode="0.00">
                  <c:v>233.7</c:v>
                </c:pt>
                <c:pt idx="304" formatCode="0.00">
                  <c:v>234.52</c:v>
                </c:pt>
                <c:pt idx="306" formatCode="0.00">
                  <c:v>236.33</c:v>
                </c:pt>
                <c:pt idx="308" formatCode="0.00">
                  <c:v>241.9</c:v>
                </c:pt>
                <c:pt idx="310" formatCode="0.00">
                  <c:v>243.63</c:v>
                </c:pt>
                <c:pt idx="312" formatCode="0.00">
                  <c:v>245.9</c:v>
                </c:pt>
                <c:pt idx="314" formatCode="0.00">
                  <c:v>250.9</c:v>
                </c:pt>
                <c:pt idx="316" formatCode="0.00">
                  <c:v>249.8</c:v>
                </c:pt>
                <c:pt idx="318" formatCode="0.00">
                  <c:v>245.44</c:v>
                </c:pt>
                <c:pt idx="320" formatCode="0.00">
                  <c:v>237.61</c:v>
                </c:pt>
                <c:pt idx="322" formatCode="0.00">
                  <c:v>234.26</c:v>
                </c:pt>
                <c:pt idx="324" formatCode="0.00">
                  <c:v>227.58</c:v>
                </c:pt>
                <c:pt idx="326" formatCode="0.00">
                  <c:v>222.08</c:v>
                </c:pt>
                <c:pt idx="328" formatCode="0.00">
                  <c:v>223.33</c:v>
                </c:pt>
                <c:pt idx="330" formatCode="0.00">
                  <c:v>232.83</c:v>
                </c:pt>
                <c:pt idx="332" formatCode="0.00">
                  <c:v>242.81</c:v>
                </c:pt>
                <c:pt idx="334" formatCode="0.00">
                  <c:v>238.92</c:v>
                </c:pt>
                <c:pt idx="336" formatCode="0.00">
                  <c:v>235.01</c:v>
                </c:pt>
                <c:pt idx="338" formatCode="0.00">
                  <c:v>240.08</c:v>
                </c:pt>
                <c:pt idx="340" formatCode="0.00">
                  <c:v>247.6</c:v>
                </c:pt>
                <c:pt idx="342" formatCode="0.00">
                  <c:v>262.24</c:v>
                </c:pt>
                <c:pt idx="344" formatCode="0.00">
                  <c:v>258.39999999999998</c:v>
                </c:pt>
                <c:pt idx="346" formatCode="0.00">
                  <c:v>265.54000000000002</c:v>
                </c:pt>
                <c:pt idx="348" formatCode="0.00">
                  <c:v>270.77</c:v>
                </c:pt>
                <c:pt idx="350" formatCode="0.00">
                  <c:v>283.64999999999998</c:v>
                </c:pt>
                <c:pt idx="352" formatCode="0.00">
                  <c:v>297.52999999999997</c:v>
                </c:pt>
                <c:pt idx="354" formatCode="0.00">
                  <c:v>298.27</c:v>
                </c:pt>
                <c:pt idx="356" formatCode="0.00">
                  <c:v>324.2</c:v>
                </c:pt>
                <c:pt idx="358" formatCode="0.00">
                  <c:v>323.3</c:v>
                </c:pt>
                <c:pt idx="360" formatCode="0.00">
                  <c:v>332.46</c:v>
                </c:pt>
                <c:pt idx="362" formatCode="0.00">
                  <c:v>371.68</c:v>
                </c:pt>
                <c:pt idx="364" formatCode="0.00">
                  <c:v>355.3</c:v>
                </c:pt>
                <c:pt idx="366" formatCode="0.00">
                  <c:v>358.97</c:v>
                </c:pt>
                <c:pt idx="368" formatCode="0.00">
                  <c:v>361.28</c:v>
                </c:pt>
                <c:pt idx="370" formatCode="0.00">
                  <c:v>361.79</c:v>
                </c:pt>
                <c:pt idx="372" formatCode="0.00">
                  <c:v>357.04</c:v>
                </c:pt>
                <c:pt idx="374" formatCode="0.00">
                  <c:v>340.32</c:v>
                </c:pt>
                <c:pt idx="376" formatCode="0.00">
                  <c:v>337.18</c:v>
                </c:pt>
                <c:pt idx="378" formatCode="0.00">
                  <c:v>337.65</c:v>
                </c:pt>
                <c:pt idx="380" formatCode="0.00">
                  <c:v>326.44</c:v>
                </c:pt>
                <c:pt idx="382" formatCode="0.00">
                  <c:v>330.04</c:v>
                </c:pt>
                <c:pt idx="384" formatCode="0.00">
                  <c:v>338.71</c:v>
                </c:pt>
                <c:pt idx="386" formatCode="0.00">
                  <c:v>344.7</c:v>
                </c:pt>
                <c:pt idx="388" formatCode="0.00">
                  <c:v>376.56</c:v>
                </c:pt>
                <c:pt idx="390" formatCode="0.00">
                  <c:v>374.39</c:v>
                </c:pt>
                <c:pt idx="392" formatCode="0.00">
                  <c:v>369.61</c:v>
                </c:pt>
                <c:pt idx="394" formatCode="0.00">
                  <c:v>363.24</c:v>
                </c:pt>
                <c:pt idx="396" formatCode="0.00">
                  <c:v>386.31</c:v>
                </c:pt>
                <c:pt idx="398" formatCode="0.00">
                  <c:v>400.4</c:v>
                </c:pt>
                <c:pt idx="400" formatCode="0.00">
                  <c:v>400.39</c:v>
                </c:pt>
                <c:pt idx="402" formatCode="0.00">
                  <c:v>406.9</c:v>
                </c:pt>
                <c:pt idx="404" formatCode="0.00">
                  <c:v>408.73</c:v>
                </c:pt>
                <c:pt idx="406" formatCode="0.00">
                  <c:v>408.44</c:v>
                </c:pt>
                <c:pt idx="408" formatCode="0.00">
                  <c:v>408.46</c:v>
                </c:pt>
                <c:pt idx="410" formatCode="0.00">
                  <c:v>428.16</c:v>
                </c:pt>
                <c:pt idx="412" formatCode="0.00">
                  <c:v>453.38</c:v>
                </c:pt>
                <c:pt idx="414" formatCode="0.00">
                  <c:v>459.38</c:v>
                </c:pt>
                <c:pt idx="416" formatCode="0.00">
                  <c:v>476.27</c:v>
                </c:pt>
                <c:pt idx="418" formatCode="0.00">
                  <c:v>505.35</c:v>
                </c:pt>
                <c:pt idx="420" formatCode="0.00">
                  <c:v>510.6</c:v>
                </c:pt>
                <c:pt idx="422" formatCode="0.00">
                  <c:v>536.38</c:v>
                </c:pt>
                <c:pt idx="424" formatCode="0.00">
                  <c:v>558</c:v>
                </c:pt>
                <c:pt idx="426" formatCode="0.00">
                  <c:v>636.75</c:v>
                </c:pt>
                <c:pt idx="428" formatCode="0.00">
                  <c:v>624.5</c:v>
                </c:pt>
                <c:pt idx="430" formatCode="0.00">
                  <c:v>642</c:v>
                </c:pt>
                <c:pt idx="432" formatCode="0.00">
                  <c:v>747.4</c:v>
                </c:pt>
                <c:pt idx="434" formatCode="0.00">
                  <c:v>984</c:v>
                </c:pt>
                <c:pt idx="436" formatCode="0.00">
                  <c:v>759</c:v>
                </c:pt>
                <c:pt idx="438" formatCode="0.00">
                  <c:v>609.03</c:v>
                </c:pt>
                <c:pt idx="440" formatCode="0.00">
                  <c:v>574.83000000000004</c:v>
                </c:pt>
                <c:pt idx="442" formatCode="0.00">
                  <c:v>522.4</c:v>
                </c:pt>
                <c:pt idx="444" formatCode="0.00">
                  <c:v>507.75</c:v>
                </c:pt>
                <c:pt idx="446" formatCode="0.00">
                  <c:v>569.33000000000004</c:v>
                </c:pt>
                <c:pt idx="448" formatCode="0.00">
                  <c:v>535</c:v>
                </c:pt>
                <c:pt idx="450" formatCode="0.00">
                  <c:v>500</c:v>
                </c:pt>
                <c:pt idx="452" formatCode="0.00">
                  <c:v>504</c:v>
                </c:pt>
                <c:pt idx="454" formatCode="0.00">
                  <c:v>496</c:v>
                </c:pt>
                <c:pt idx="456" formatCode="0.00">
                  <c:v>454.11</c:v>
                </c:pt>
                <c:pt idx="458" formatCode="0.00">
                  <c:v>457.75</c:v>
                </c:pt>
                <c:pt idx="460" formatCode="0.00">
                  <c:v>498</c:v>
                </c:pt>
                <c:pt idx="462" formatCode="0.00">
                  <c:v>521.5</c:v>
                </c:pt>
                <c:pt idx="464" formatCode="0.00">
                  <c:v>493.93</c:v>
                </c:pt>
                <c:pt idx="466" formatCode="0.00">
                  <c:v>479</c:v>
                </c:pt>
                <c:pt idx="468" formatCode="0.00">
                  <c:v>484.55</c:v>
                </c:pt>
                <c:pt idx="470" formatCode="0.00">
                  <c:v>511</c:v>
                </c:pt>
                <c:pt idx="472" formatCode="0.00">
                  <c:v>504</c:v>
                </c:pt>
                <c:pt idx="474" formatCode="0.00">
                  <c:v>475.24</c:v>
                </c:pt>
                <c:pt idx="476" formatCode="0.00">
                  <c:v>466.33</c:v>
                </c:pt>
                <c:pt idx="478" formatCode="0.00">
                  <c:v>459</c:v>
                </c:pt>
                <c:pt idx="480" formatCode="0.00">
                  <c:v>490.38</c:v>
                </c:pt>
                <c:pt idx="482" formatCode="0.00">
                  <c:v>451.8</c:v>
                </c:pt>
                <c:pt idx="484" formatCode="0.00">
                  <c:v>442.44</c:v>
                </c:pt>
                <c:pt idx="486" formatCode="0.00">
                  <c:v>426.79</c:v>
                </c:pt>
                <c:pt idx="488" formatCode="0.00">
                  <c:v>411.1</c:v>
                </c:pt>
                <c:pt idx="490" formatCode="0.00">
                  <c:v>418.87</c:v>
                </c:pt>
                <c:pt idx="492" formatCode="0.00">
                  <c:v>428.5</c:v>
                </c:pt>
                <c:pt idx="494" formatCode="0.00">
                  <c:v>420</c:v>
                </c:pt>
                <c:pt idx="496" formatCode="0.00">
                  <c:v>420</c:v>
                </c:pt>
                <c:pt idx="498" formatCode="0.00">
                  <c:v>428.64</c:v>
                </c:pt>
                <c:pt idx="500" formatCode="0.00">
                  <c:v>427</c:v>
                </c:pt>
                <c:pt idx="502" formatCode="0.00">
                  <c:v>417.5</c:v>
                </c:pt>
                <c:pt idx="504" formatCode="0.00">
                  <c:v>413.44</c:v>
                </c:pt>
                <c:pt idx="506" formatCode="0.00">
                  <c:v>403.08</c:v>
                </c:pt>
                <c:pt idx="508" formatCode="0.00">
                  <c:v>381.76</c:v>
                </c:pt>
                <c:pt idx="510" formatCode="0.00">
                  <c:v>380.5</c:v>
                </c:pt>
                <c:pt idx="512" formatCode="0.00">
                  <c:v>395</c:v>
                </c:pt>
                <c:pt idx="514" formatCode="0.00">
                  <c:v>373.66</c:v>
                </c:pt>
                <c:pt idx="516" formatCode="0.00">
                  <c:v>363.01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7A-402E-A48F-457C22092B7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Plyn TTF Nov22 (EUR/MWh)</c:v>
                </c:pt>
              </c:strCache>
            </c:strRef>
          </c:tx>
          <c:spPr>
            <a:ln w="7620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numRef>
              <c:f>List1!$A$2:$A$519</c:f>
              <c:numCache>
                <c:formatCode>General</c:formatCode>
                <c:ptCount val="518"/>
                <c:pt idx="0" formatCode="[$-405]mmmm\ yy;@">
                  <c:v>44494</c:v>
                </c:pt>
                <c:pt idx="2" formatCode="[$-405]mmmm\ yy;@">
                  <c:v>44495</c:v>
                </c:pt>
                <c:pt idx="4" formatCode="[$-405]mmmm\ yy;@">
                  <c:v>44496</c:v>
                </c:pt>
                <c:pt idx="6" formatCode="[$-405]mmmm\ yy;@">
                  <c:v>44497</c:v>
                </c:pt>
                <c:pt idx="8" formatCode="[$-405]mmmm\ yy;@">
                  <c:v>44498</c:v>
                </c:pt>
                <c:pt idx="10" formatCode="[$-405]mmmm\ yy;@">
                  <c:v>44501</c:v>
                </c:pt>
                <c:pt idx="12" formatCode="[$-405]mmmm\ yy;@">
                  <c:v>44502</c:v>
                </c:pt>
                <c:pt idx="14" formatCode="[$-405]mmmm\ yy;@">
                  <c:v>44503</c:v>
                </c:pt>
                <c:pt idx="16" formatCode="[$-405]mmmm\ yy;@">
                  <c:v>44504</c:v>
                </c:pt>
                <c:pt idx="18" formatCode="[$-405]mmmm\ yy;@">
                  <c:v>44505</c:v>
                </c:pt>
                <c:pt idx="20" formatCode="[$-405]mmmm\ yy;@">
                  <c:v>44508</c:v>
                </c:pt>
                <c:pt idx="22" formatCode="[$-405]mmmm\ yy;@">
                  <c:v>44509</c:v>
                </c:pt>
                <c:pt idx="24" formatCode="[$-405]mmmm\ yy;@">
                  <c:v>44510</c:v>
                </c:pt>
                <c:pt idx="26" formatCode="[$-405]mmmm\ yy;@">
                  <c:v>44511</c:v>
                </c:pt>
                <c:pt idx="28" formatCode="[$-405]mmmm\ yy;@">
                  <c:v>44512</c:v>
                </c:pt>
                <c:pt idx="30" formatCode="[$-405]mmmm\ yy;@">
                  <c:v>44515</c:v>
                </c:pt>
                <c:pt idx="32" formatCode="[$-405]mmmm\ yy;@">
                  <c:v>44516</c:v>
                </c:pt>
                <c:pt idx="34" formatCode="[$-405]mmmm\ yy;@">
                  <c:v>44517</c:v>
                </c:pt>
                <c:pt idx="36" formatCode="[$-405]mmmm\ yy;@">
                  <c:v>44518</c:v>
                </c:pt>
                <c:pt idx="38" formatCode="[$-405]mmmm\ yy;@">
                  <c:v>44519</c:v>
                </c:pt>
                <c:pt idx="40" formatCode="[$-405]mmmm\ yy;@">
                  <c:v>44522</c:v>
                </c:pt>
                <c:pt idx="42" formatCode="[$-405]mmmm\ yy;@">
                  <c:v>44523</c:v>
                </c:pt>
                <c:pt idx="44" formatCode="[$-405]mmmm\ yy;@">
                  <c:v>44524</c:v>
                </c:pt>
                <c:pt idx="46" formatCode="[$-405]mmmm\ yy;@">
                  <c:v>44525</c:v>
                </c:pt>
                <c:pt idx="48" formatCode="[$-405]mmmm\ yy;@">
                  <c:v>44526</c:v>
                </c:pt>
                <c:pt idx="50" formatCode="[$-405]mmmm\ yy;@">
                  <c:v>44529</c:v>
                </c:pt>
                <c:pt idx="52" formatCode="[$-405]mmmm\ yy;@">
                  <c:v>44530</c:v>
                </c:pt>
                <c:pt idx="54" formatCode="[$-405]mmmm\ yy;@">
                  <c:v>44531</c:v>
                </c:pt>
                <c:pt idx="56" formatCode="[$-405]mmmm\ yy;@">
                  <c:v>44532</c:v>
                </c:pt>
                <c:pt idx="58" formatCode="[$-405]mmmm\ yy;@">
                  <c:v>44533</c:v>
                </c:pt>
                <c:pt idx="60" formatCode="[$-405]mmmm\ yy;@">
                  <c:v>44536</c:v>
                </c:pt>
                <c:pt idx="62" formatCode="[$-405]mmmm\ yy;@">
                  <c:v>44537</c:v>
                </c:pt>
                <c:pt idx="64" formatCode="[$-405]mmmm\ yy;@">
                  <c:v>44538</c:v>
                </c:pt>
                <c:pt idx="66" formatCode="[$-405]mmmm\ yy;@">
                  <c:v>44539</c:v>
                </c:pt>
                <c:pt idx="68" formatCode="[$-405]mmmm\ yy;@">
                  <c:v>44540</c:v>
                </c:pt>
                <c:pt idx="70" formatCode="[$-405]mmmm\ yy;@">
                  <c:v>44543</c:v>
                </c:pt>
                <c:pt idx="72" formatCode="[$-405]mmmm\ yy;@">
                  <c:v>44544</c:v>
                </c:pt>
                <c:pt idx="74" formatCode="[$-405]mmmm\ yy;@">
                  <c:v>44545</c:v>
                </c:pt>
                <c:pt idx="76" formatCode="[$-405]mmmm\ yy;@">
                  <c:v>44546</c:v>
                </c:pt>
                <c:pt idx="78" formatCode="[$-405]mmmm\ yy;@">
                  <c:v>44547</c:v>
                </c:pt>
                <c:pt idx="80" formatCode="[$-405]mmmm\ yy;@">
                  <c:v>44550</c:v>
                </c:pt>
                <c:pt idx="82" formatCode="[$-405]mmmm\ yy;@">
                  <c:v>44551</c:v>
                </c:pt>
                <c:pt idx="84" formatCode="[$-405]mmmm\ yy;@">
                  <c:v>44552</c:v>
                </c:pt>
                <c:pt idx="86" formatCode="[$-405]mmmm\ yy;@">
                  <c:v>44553</c:v>
                </c:pt>
                <c:pt idx="88" formatCode="[$-405]mmmm\ yy;@">
                  <c:v>44554</c:v>
                </c:pt>
                <c:pt idx="90" formatCode="[$-405]mmmm\ yy;@">
                  <c:v>44557</c:v>
                </c:pt>
                <c:pt idx="92" formatCode="[$-405]mmmm\ yy;@">
                  <c:v>44558</c:v>
                </c:pt>
                <c:pt idx="94" formatCode="[$-405]mmmm\ yy;@">
                  <c:v>44559</c:v>
                </c:pt>
                <c:pt idx="96" formatCode="[$-405]mmmm\ yy;@">
                  <c:v>44560</c:v>
                </c:pt>
                <c:pt idx="98" formatCode="[$-405]mmmm\ yy;@">
                  <c:v>44561</c:v>
                </c:pt>
                <c:pt idx="100" formatCode="[$-405]mmmm\ yy;@">
                  <c:v>44564</c:v>
                </c:pt>
                <c:pt idx="102" formatCode="[$-405]mmmm\ yy;@">
                  <c:v>44565</c:v>
                </c:pt>
                <c:pt idx="104" formatCode="[$-405]mmmm\ yy;@">
                  <c:v>44566</c:v>
                </c:pt>
                <c:pt idx="106" formatCode="[$-405]mmmm\ yy;@">
                  <c:v>44567</c:v>
                </c:pt>
                <c:pt idx="108" formatCode="[$-405]mmmm\ yy;@">
                  <c:v>44568</c:v>
                </c:pt>
                <c:pt idx="110" formatCode="[$-405]mmmm\ yy;@">
                  <c:v>44571</c:v>
                </c:pt>
                <c:pt idx="112" formatCode="[$-405]mmmm\ yy;@">
                  <c:v>44572</c:v>
                </c:pt>
                <c:pt idx="114" formatCode="[$-405]mmmm\ yy;@">
                  <c:v>44573</c:v>
                </c:pt>
                <c:pt idx="116" formatCode="[$-405]mmmm\ yy;@">
                  <c:v>44574</c:v>
                </c:pt>
                <c:pt idx="118" formatCode="[$-405]mmmm\ yy;@">
                  <c:v>44575</c:v>
                </c:pt>
                <c:pt idx="120" formatCode="[$-405]mmmm\ yy;@">
                  <c:v>44578</c:v>
                </c:pt>
                <c:pt idx="122" formatCode="[$-405]mmmm\ yy;@">
                  <c:v>44579</c:v>
                </c:pt>
                <c:pt idx="124" formatCode="[$-405]mmmm\ yy;@">
                  <c:v>44580</c:v>
                </c:pt>
                <c:pt idx="126" formatCode="[$-405]mmmm\ yy;@">
                  <c:v>44581</c:v>
                </c:pt>
                <c:pt idx="128" formatCode="[$-405]mmmm\ yy;@">
                  <c:v>44582</c:v>
                </c:pt>
                <c:pt idx="130" formatCode="[$-405]mmmm\ yy;@">
                  <c:v>44585</c:v>
                </c:pt>
                <c:pt idx="132" formatCode="[$-405]mmmm\ yy;@">
                  <c:v>44586</c:v>
                </c:pt>
                <c:pt idx="134" formatCode="[$-405]mmmm\ yy;@">
                  <c:v>44587</c:v>
                </c:pt>
                <c:pt idx="136" formatCode="[$-405]mmmm\ yy;@">
                  <c:v>44588</c:v>
                </c:pt>
                <c:pt idx="138" formatCode="[$-405]mmmm\ yy;@">
                  <c:v>44589</c:v>
                </c:pt>
                <c:pt idx="140" formatCode="[$-405]mmmm\ yy;@">
                  <c:v>44592</c:v>
                </c:pt>
                <c:pt idx="142" formatCode="[$-405]mmmm\ yy;@">
                  <c:v>44593</c:v>
                </c:pt>
                <c:pt idx="144" formatCode="[$-405]mmmm\ yy;@">
                  <c:v>44594</c:v>
                </c:pt>
                <c:pt idx="146" formatCode="[$-405]mmmm\ yy;@">
                  <c:v>44595</c:v>
                </c:pt>
                <c:pt idx="148" formatCode="[$-405]mmmm\ yy;@">
                  <c:v>44596</c:v>
                </c:pt>
                <c:pt idx="150" formatCode="[$-405]mmmm\ yy;@">
                  <c:v>44599</c:v>
                </c:pt>
                <c:pt idx="152" formatCode="[$-405]mmmm\ yy;@">
                  <c:v>44600</c:v>
                </c:pt>
                <c:pt idx="154" formatCode="[$-405]mmmm\ yy;@">
                  <c:v>44601</c:v>
                </c:pt>
                <c:pt idx="156" formatCode="[$-405]mmmm\ yy;@">
                  <c:v>44602</c:v>
                </c:pt>
                <c:pt idx="158" formatCode="[$-405]mmmm\ yy;@">
                  <c:v>44603</c:v>
                </c:pt>
                <c:pt idx="160" formatCode="[$-405]mmmm\ yy;@">
                  <c:v>44606</c:v>
                </c:pt>
                <c:pt idx="162" formatCode="[$-405]mmmm\ yy;@">
                  <c:v>44607</c:v>
                </c:pt>
                <c:pt idx="164" formatCode="[$-405]mmmm\ yy;@">
                  <c:v>44608</c:v>
                </c:pt>
                <c:pt idx="166" formatCode="[$-405]mmmm\ yy;@">
                  <c:v>44609</c:v>
                </c:pt>
                <c:pt idx="168" formatCode="[$-405]mmmm\ yy;@">
                  <c:v>44610</c:v>
                </c:pt>
                <c:pt idx="170" formatCode="[$-405]mmmm\ yy;@">
                  <c:v>44613</c:v>
                </c:pt>
                <c:pt idx="172" formatCode="[$-405]mmmm\ yy;@">
                  <c:v>44614</c:v>
                </c:pt>
                <c:pt idx="174" formatCode="[$-405]mmmm\ yy;@">
                  <c:v>44615</c:v>
                </c:pt>
                <c:pt idx="176" formatCode="[$-405]mmmm\ yy;@">
                  <c:v>44616</c:v>
                </c:pt>
                <c:pt idx="178" formatCode="[$-405]mmmm\ yy;@">
                  <c:v>44617</c:v>
                </c:pt>
                <c:pt idx="180" formatCode="[$-405]mmmm\ yy;@">
                  <c:v>44620</c:v>
                </c:pt>
                <c:pt idx="182" formatCode="[$-405]mmmm\ yy;@">
                  <c:v>44621</c:v>
                </c:pt>
                <c:pt idx="184" formatCode="[$-405]mmmm\ yy;@">
                  <c:v>44622</c:v>
                </c:pt>
                <c:pt idx="186" formatCode="[$-405]mmmm\ yy;@">
                  <c:v>44623</c:v>
                </c:pt>
                <c:pt idx="188" formatCode="[$-405]mmmm\ yy;@">
                  <c:v>44624</c:v>
                </c:pt>
                <c:pt idx="190" formatCode="[$-405]mmmm\ yy;@">
                  <c:v>44627</c:v>
                </c:pt>
                <c:pt idx="192" formatCode="[$-405]mmmm\ yy;@">
                  <c:v>44628</c:v>
                </c:pt>
                <c:pt idx="194" formatCode="[$-405]mmmm\ yy;@">
                  <c:v>44629</c:v>
                </c:pt>
                <c:pt idx="196" formatCode="[$-405]mmmm\ yy;@">
                  <c:v>44630</c:v>
                </c:pt>
                <c:pt idx="198" formatCode="[$-405]mmmm\ yy;@">
                  <c:v>44631</c:v>
                </c:pt>
                <c:pt idx="200" formatCode="[$-405]mmmm\ yy;@">
                  <c:v>44634</c:v>
                </c:pt>
                <c:pt idx="202" formatCode="[$-405]mmmm\ yy;@">
                  <c:v>44635</c:v>
                </c:pt>
                <c:pt idx="204" formatCode="[$-405]mmmm\ yy;@">
                  <c:v>44636</c:v>
                </c:pt>
                <c:pt idx="206" formatCode="[$-405]mmmm\ yy;@">
                  <c:v>44637</c:v>
                </c:pt>
                <c:pt idx="208" formatCode="[$-405]mmmm\ yy;@">
                  <c:v>44638</c:v>
                </c:pt>
                <c:pt idx="210" formatCode="[$-405]mmmm\ yy;@">
                  <c:v>44641</c:v>
                </c:pt>
                <c:pt idx="212" formatCode="[$-405]mmmm\ yy;@">
                  <c:v>44642</c:v>
                </c:pt>
                <c:pt idx="214" formatCode="[$-405]mmmm\ yy;@">
                  <c:v>44643</c:v>
                </c:pt>
                <c:pt idx="216" formatCode="[$-405]mmmm\ yy;@">
                  <c:v>44644</c:v>
                </c:pt>
                <c:pt idx="218" formatCode="[$-405]mmmm\ yy;@">
                  <c:v>44645</c:v>
                </c:pt>
                <c:pt idx="220" formatCode="[$-405]mmmm\ yy;@">
                  <c:v>44648</c:v>
                </c:pt>
                <c:pt idx="222" formatCode="[$-405]mmmm\ yy;@">
                  <c:v>44649</c:v>
                </c:pt>
                <c:pt idx="224" formatCode="[$-405]mmmm\ yy;@">
                  <c:v>44650</c:v>
                </c:pt>
                <c:pt idx="226" formatCode="[$-405]mmmm\ yy;@">
                  <c:v>44651</c:v>
                </c:pt>
                <c:pt idx="228" formatCode="[$-405]mmmm\ yy;@">
                  <c:v>44652</c:v>
                </c:pt>
                <c:pt idx="230" formatCode="[$-405]mmmm\ yy;@">
                  <c:v>44655</c:v>
                </c:pt>
                <c:pt idx="232" formatCode="[$-405]mmmm\ yy;@">
                  <c:v>44656</c:v>
                </c:pt>
                <c:pt idx="234" formatCode="[$-405]mmmm\ yy;@">
                  <c:v>44657</c:v>
                </c:pt>
                <c:pt idx="236" formatCode="[$-405]mmmm\ yy;@">
                  <c:v>44658</c:v>
                </c:pt>
                <c:pt idx="238" formatCode="[$-405]mmmm\ yy;@">
                  <c:v>44659</c:v>
                </c:pt>
                <c:pt idx="240" formatCode="[$-405]mmmm\ yy;@">
                  <c:v>44662</c:v>
                </c:pt>
                <c:pt idx="242" formatCode="[$-405]mmmm\ yy;@">
                  <c:v>44663</c:v>
                </c:pt>
                <c:pt idx="244" formatCode="[$-405]mmmm\ yy;@">
                  <c:v>44664</c:v>
                </c:pt>
                <c:pt idx="246" formatCode="[$-405]mmmm\ yy;@">
                  <c:v>44665</c:v>
                </c:pt>
                <c:pt idx="248" formatCode="[$-405]mmmm\ yy;@">
                  <c:v>44670</c:v>
                </c:pt>
                <c:pt idx="250" formatCode="[$-405]mmmm\ yy;@">
                  <c:v>44671</c:v>
                </c:pt>
                <c:pt idx="252" formatCode="[$-405]mmmm\ yy;@">
                  <c:v>44672</c:v>
                </c:pt>
                <c:pt idx="254" formatCode="[$-405]mmmm\ yy;@">
                  <c:v>44673</c:v>
                </c:pt>
                <c:pt idx="256" formatCode="[$-405]mmmm\ yy;@">
                  <c:v>44676</c:v>
                </c:pt>
                <c:pt idx="258" formatCode="[$-405]mmmm\ yy;@">
                  <c:v>44677</c:v>
                </c:pt>
                <c:pt idx="260" formatCode="[$-405]mmmm\ yy;@">
                  <c:v>44678</c:v>
                </c:pt>
                <c:pt idx="262" formatCode="[$-405]mmmm\ yy;@">
                  <c:v>44679</c:v>
                </c:pt>
                <c:pt idx="264" formatCode="[$-405]mmmm\ yy;@">
                  <c:v>44680</c:v>
                </c:pt>
                <c:pt idx="266" formatCode="[$-405]mmmm\ yy;@">
                  <c:v>44683</c:v>
                </c:pt>
                <c:pt idx="268" formatCode="[$-405]mmmm\ yy;@">
                  <c:v>44684</c:v>
                </c:pt>
                <c:pt idx="270" formatCode="[$-405]mmmm\ yy;@">
                  <c:v>44685</c:v>
                </c:pt>
                <c:pt idx="272" formatCode="[$-405]mmmm\ yy;@">
                  <c:v>44686</c:v>
                </c:pt>
                <c:pt idx="274" formatCode="[$-405]mmmm\ yy;@">
                  <c:v>44687</c:v>
                </c:pt>
                <c:pt idx="276" formatCode="[$-405]mmmm\ yy;@">
                  <c:v>44690</c:v>
                </c:pt>
                <c:pt idx="278" formatCode="[$-405]mmmm\ yy;@">
                  <c:v>44691</c:v>
                </c:pt>
                <c:pt idx="280" formatCode="[$-405]mmmm\ yy;@">
                  <c:v>44692</c:v>
                </c:pt>
                <c:pt idx="282" formatCode="[$-405]mmmm\ yy;@">
                  <c:v>44693</c:v>
                </c:pt>
                <c:pt idx="284" formatCode="[$-405]mmmm\ yy;@">
                  <c:v>44694</c:v>
                </c:pt>
                <c:pt idx="286" formatCode="[$-405]mmmm\ yy;@">
                  <c:v>44697</c:v>
                </c:pt>
                <c:pt idx="288" formatCode="[$-405]mmmm\ yy;@">
                  <c:v>44698</c:v>
                </c:pt>
                <c:pt idx="290" formatCode="[$-405]mmmm\ yy;@">
                  <c:v>44699</c:v>
                </c:pt>
                <c:pt idx="292" formatCode="[$-405]mmmm\ yy;@">
                  <c:v>44700</c:v>
                </c:pt>
                <c:pt idx="294" formatCode="[$-405]mmmm\ yy;@">
                  <c:v>44701</c:v>
                </c:pt>
                <c:pt idx="296" formatCode="[$-405]mmmm\ yy;@">
                  <c:v>44704</c:v>
                </c:pt>
                <c:pt idx="298" formatCode="[$-405]mmmm\ yy;@">
                  <c:v>44705</c:v>
                </c:pt>
                <c:pt idx="300" formatCode="[$-405]mmmm\ yy;@">
                  <c:v>44706</c:v>
                </c:pt>
                <c:pt idx="302" formatCode="[$-405]mmmm\ yy;@">
                  <c:v>44707</c:v>
                </c:pt>
                <c:pt idx="304" formatCode="[$-405]mmmm\ yy;@">
                  <c:v>44708</c:v>
                </c:pt>
                <c:pt idx="306" formatCode="[$-405]mmmm\ yy;@">
                  <c:v>44711</c:v>
                </c:pt>
                <c:pt idx="308" formatCode="[$-405]mmmm\ yy;@">
                  <c:v>44712</c:v>
                </c:pt>
                <c:pt idx="310" formatCode="[$-405]mmmm\ yy;@">
                  <c:v>44713</c:v>
                </c:pt>
                <c:pt idx="312" formatCode="[$-405]mmmm\ yy;@">
                  <c:v>44714</c:v>
                </c:pt>
                <c:pt idx="314" formatCode="[$-405]mmmm\ yy;@">
                  <c:v>44715</c:v>
                </c:pt>
                <c:pt idx="316" formatCode="[$-405]mmmm\ yy;@">
                  <c:v>44718</c:v>
                </c:pt>
                <c:pt idx="318" formatCode="[$-405]mmmm\ yy;@">
                  <c:v>44719</c:v>
                </c:pt>
                <c:pt idx="320" formatCode="[$-405]mmmm\ yy;@">
                  <c:v>44720</c:v>
                </c:pt>
                <c:pt idx="322" formatCode="[$-405]mmmm\ yy;@">
                  <c:v>44721</c:v>
                </c:pt>
                <c:pt idx="324" formatCode="[$-405]mmmm\ yy;@">
                  <c:v>44722</c:v>
                </c:pt>
                <c:pt idx="326" formatCode="[$-405]mmmm\ yy;@">
                  <c:v>44725</c:v>
                </c:pt>
                <c:pt idx="328" formatCode="[$-405]mmmm\ yy;@">
                  <c:v>44726</c:v>
                </c:pt>
                <c:pt idx="330" formatCode="[$-405]mmmm\ yy;@">
                  <c:v>44727</c:v>
                </c:pt>
                <c:pt idx="332" formatCode="[$-405]mmmm\ yy;@">
                  <c:v>44728</c:v>
                </c:pt>
                <c:pt idx="334" formatCode="[$-405]mmmm\ yy;@">
                  <c:v>44729</c:v>
                </c:pt>
                <c:pt idx="336" formatCode="[$-405]mmmm\ yy;@">
                  <c:v>44732</c:v>
                </c:pt>
                <c:pt idx="338" formatCode="[$-405]mmmm\ yy;@">
                  <c:v>44733</c:v>
                </c:pt>
                <c:pt idx="340" formatCode="[$-405]mmmm\ yy;@">
                  <c:v>44734</c:v>
                </c:pt>
                <c:pt idx="342" formatCode="[$-405]mmmm\ yy;@">
                  <c:v>44735</c:v>
                </c:pt>
                <c:pt idx="344" formatCode="[$-405]mmmm\ yy;@">
                  <c:v>44736</c:v>
                </c:pt>
                <c:pt idx="346" formatCode="[$-405]mmmm\ yy;@">
                  <c:v>44739</c:v>
                </c:pt>
                <c:pt idx="348" formatCode="[$-405]mmmm\ yy;@">
                  <c:v>44740</c:v>
                </c:pt>
                <c:pt idx="350" formatCode="[$-405]mmmm\ yy;@">
                  <c:v>44741</c:v>
                </c:pt>
                <c:pt idx="352" formatCode="[$-405]mmmm\ yy;@">
                  <c:v>44742</c:v>
                </c:pt>
                <c:pt idx="354" formatCode="[$-405]mmmm\ yy;@">
                  <c:v>44743</c:v>
                </c:pt>
                <c:pt idx="356" formatCode="[$-405]mmmm\ yy;@">
                  <c:v>44746</c:v>
                </c:pt>
                <c:pt idx="358" formatCode="[$-405]mmmm\ yy;@">
                  <c:v>44747</c:v>
                </c:pt>
                <c:pt idx="360" formatCode="[$-405]mmmm\ yy;@">
                  <c:v>44748</c:v>
                </c:pt>
                <c:pt idx="362" formatCode="[$-405]mmmm\ yy;@">
                  <c:v>44749</c:v>
                </c:pt>
                <c:pt idx="364" formatCode="[$-405]mmmm\ yy;@">
                  <c:v>44750</c:v>
                </c:pt>
                <c:pt idx="366" formatCode="[$-405]mmmm\ yy;@">
                  <c:v>44753</c:v>
                </c:pt>
                <c:pt idx="368" formatCode="[$-405]mmmm\ yy;@">
                  <c:v>44754</c:v>
                </c:pt>
                <c:pt idx="370" formatCode="[$-405]mmmm\ yy;@">
                  <c:v>44755</c:v>
                </c:pt>
                <c:pt idx="372" formatCode="[$-405]mmmm\ yy;@">
                  <c:v>44756</c:v>
                </c:pt>
                <c:pt idx="374" formatCode="[$-405]mmmm\ yy;@">
                  <c:v>44757</c:v>
                </c:pt>
                <c:pt idx="376" formatCode="[$-405]mmmm\ yy;@">
                  <c:v>44760</c:v>
                </c:pt>
                <c:pt idx="378" formatCode="[$-405]mmmm\ yy;@">
                  <c:v>44761</c:v>
                </c:pt>
                <c:pt idx="380" formatCode="[$-405]mmmm\ yy;@">
                  <c:v>44762</c:v>
                </c:pt>
                <c:pt idx="382" formatCode="[$-405]mmmm\ yy;@">
                  <c:v>44763</c:v>
                </c:pt>
                <c:pt idx="384" formatCode="[$-405]mmmm\ yy;@">
                  <c:v>44764</c:v>
                </c:pt>
                <c:pt idx="386" formatCode="[$-405]mmmm\ yy;@">
                  <c:v>44767</c:v>
                </c:pt>
                <c:pt idx="388" formatCode="[$-405]mmmm\ yy;@">
                  <c:v>44768</c:v>
                </c:pt>
                <c:pt idx="390" formatCode="[$-405]mmmm\ yy;@">
                  <c:v>44769</c:v>
                </c:pt>
                <c:pt idx="392" formatCode="[$-405]mmmm\ yy;@">
                  <c:v>44770</c:v>
                </c:pt>
                <c:pt idx="394" formatCode="[$-405]mmmm\ yy;@">
                  <c:v>44771</c:v>
                </c:pt>
                <c:pt idx="396" formatCode="[$-405]mmmm\ yy;@">
                  <c:v>44774</c:v>
                </c:pt>
                <c:pt idx="398" formatCode="[$-405]mmmm\ yy;@">
                  <c:v>44775</c:v>
                </c:pt>
                <c:pt idx="400" formatCode="[$-405]mmmm\ yy;@">
                  <c:v>44776</c:v>
                </c:pt>
                <c:pt idx="402" formatCode="[$-405]mmmm\ yy;@">
                  <c:v>44777</c:v>
                </c:pt>
                <c:pt idx="404" formatCode="[$-405]mmmm\ yy;@">
                  <c:v>44778</c:v>
                </c:pt>
                <c:pt idx="406" formatCode="[$-405]mmmm\ yy;@">
                  <c:v>44781</c:v>
                </c:pt>
                <c:pt idx="408" formatCode="[$-405]mmmm\ yy;@">
                  <c:v>44782</c:v>
                </c:pt>
                <c:pt idx="410" formatCode="[$-405]mmmm\ yy;@">
                  <c:v>44783</c:v>
                </c:pt>
                <c:pt idx="412" formatCode="[$-405]mmmm\ yy;@">
                  <c:v>44784</c:v>
                </c:pt>
                <c:pt idx="414" formatCode="[$-405]mmmm\ yy;@">
                  <c:v>44785</c:v>
                </c:pt>
                <c:pt idx="416" formatCode="[$-405]mmmm\ yy;@">
                  <c:v>44788</c:v>
                </c:pt>
                <c:pt idx="418" formatCode="[$-405]mmmm\ yy;@">
                  <c:v>44789</c:v>
                </c:pt>
                <c:pt idx="420" formatCode="[$-405]mmmm\ yy;@">
                  <c:v>44790</c:v>
                </c:pt>
                <c:pt idx="422" formatCode="[$-405]mmmm\ yy;@">
                  <c:v>44791</c:v>
                </c:pt>
                <c:pt idx="424" formatCode="[$-405]mmmm\ yy;@">
                  <c:v>44792</c:v>
                </c:pt>
                <c:pt idx="426" formatCode="[$-405]mmmm\ yy;@">
                  <c:v>44795</c:v>
                </c:pt>
                <c:pt idx="428" formatCode="[$-405]mmmm\ yy;@">
                  <c:v>44796</c:v>
                </c:pt>
                <c:pt idx="430" formatCode="[$-405]mmmm\ yy;@">
                  <c:v>44797</c:v>
                </c:pt>
                <c:pt idx="432" formatCode="[$-405]mmmm\ yy;@">
                  <c:v>44798</c:v>
                </c:pt>
                <c:pt idx="434" formatCode="[$-405]mmmm\ yy;@">
                  <c:v>44799</c:v>
                </c:pt>
                <c:pt idx="436" formatCode="[$-405]mmmm\ yy;@">
                  <c:v>44802</c:v>
                </c:pt>
                <c:pt idx="438" formatCode="[$-405]mmmm\ yy;@">
                  <c:v>44803</c:v>
                </c:pt>
                <c:pt idx="440" formatCode="[$-405]mmmm\ yy;@">
                  <c:v>44804</c:v>
                </c:pt>
                <c:pt idx="442" formatCode="[$-405]mmmm\ yy;@">
                  <c:v>44805</c:v>
                </c:pt>
                <c:pt idx="444" formatCode="[$-405]mmmm\ yy;@">
                  <c:v>44806</c:v>
                </c:pt>
                <c:pt idx="446" formatCode="[$-405]mmmm\ yy;@">
                  <c:v>44809</c:v>
                </c:pt>
                <c:pt idx="448" formatCode="[$-405]mmmm\ yy;@">
                  <c:v>44810</c:v>
                </c:pt>
                <c:pt idx="450" formatCode="[$-405]mmmm\ yy;@">
                  <c:v>44811</c:v>
                </c:pt>
                <c:pt idx="452" formatCode="[$-405]mmmm\ yy;@">
                  <c:v>44812</c:v>
                </c:pt>
                <c:pt idx="454" formatCode="[$-405]mmmm\ yy;@">
                  <c:v>44813</c:v>
                </c:pt>
                <c:pt idx="456" formatCode="[$-405]mmmm\ yy;@">
                  <c:v>44816</c:v>
                </c:pt>
                <c:pt idx="458" formatCode="[$-405]mmmm\ yy;@">
                  <c:v>44817</c:v>
                </c:pt>
                <c:pt idx="460" formatCode="[$-405]mmmm\ yy;@">
                  <c:v>44818</c:v>
                </c:pt>
                <c:pt idx="462" formatCode="[$-405]mmmm\ yy;@">
                  <c:v>44819</c:v>
                </c:pt>
                <c:pt idx="464" formatCode="[$-405]mmmm\ yy;@">
                  <c:v>44820</c:v>
                </c:pt>
                <c:pt idx="466" formatCode="[$-405]mmmm\ yy;@">
                  <c:v>44823</c:v>
                </c:pt>
                <c:pt idx="468" formatCode="[$-405]mmmm\ yy;@">
                  <c:v>44824</c:v>
                </c:pt>
                <c:pt idx="470" formatCode="[$-405]mmmm\ yy;@">
                  <c:v>44825</c:v>
                </c:pt>
                <c:pt idx="472" formatCode="[$-405]mmmm\ yy;@">
                  <c:v>44826</c:v>
                </c:pt>
                <c:pt idx="474" formatCode="[$-405]mmmm\ yy;@">
                  <c:v>44827</c:v>
                </c:pt>
                <c:pt idx="476" formatCode="[$-405]mmmm\ yy;@">
                  <c:v>44830</c:v>
                </c:pt>
                <c:pt idx="478" formatCode="[$-405]mmmm\ yy;@">
                  <c:v>44831</c:v>
                </c:pt>
                <c:pt idx="480" formatCode="[$-405]mmmm\ yy;@">
                  <c:v>44832</c:v>
                </c:pt>
                <c:pt idx="482" formatCode="[$-405]mmmm\ yy;@">
                  <c:v>44833</c:v>
                </c:pt>
                <c:pt idx="484" formatCode="[$-405]mmmm\ yy;@">
                  <c:v>44834</c:v>
                </c:pt>
                <c:pt idx="486" formatCode="[$-405]mmmm\ yy;@">
                  <c:v>44837</c:v>
                </c:pt>
                <c:pt idx="488" formatCode="[$-405]mmmm\ yy;@">
                  <c:v>44838</c:v>
                </c:pt>
                <c:pt idx="490" formatCode="[$-405]mmmm\ yy;@">
                  <c:v>44839</c:v>
                </c:pt>
                <c:pt idx="492" formatCode="[$-405]mmmm\ yy;@">
                  <c:v>44840</c:v>
                </c:pt>
                <c:pt idx="494" formatCode="[$-405]mmmm\ yy;@">
                  <c:v>44841</c:v>
                </c:pt>
                <c:pt idx="496" formatCode="[$-405]mmmm\ yy;@">
                  <c:v>44844</c:v>
                </c:pt>
                <c:pt idx="498" formatCode="[$-405]mmmm\ yy;@">
                  <c:v>44845</c:v>
                </c:pt>
                <c:pt idx="500" formatCode="[$-405]mmmm\ yy;@">
                  <c:v>44846</c:v>
                </c:pt>
                <c:pt idx="502" formatCode="[$-405]mmmm\ yy;@">
                  <c:v>44847</c:v>
                </c:pt>
                <c:pt idx="504" formatCode="[$-405]mmmm\ yy;@">
                  <c:v>44848</c:v>
                </c:pt>
                <c:pt idx="506" formatCode="[$-405]mmmm\ yy;@">
                  <c:v>44851</c:v>
                </c:pt>
                <c:pt idx="508" formatCode="[$-405]mmmm\ yy;@">
                  <c:v>44852</c:v>
                </c:pt>
                <c:pt idx="510" formatCode="[$-405]mmmm\ yy;@">
                  <c:v>44853</c:v>
                </c:pt>
                <c:pt idx="512" formatCode="[$-405]mmmm\ yy;@">
                  <c:v>44854</c:v>
                </c:pt>
                <c:pt idx="514" formatCode="[$-405]mmmm\ yy;@">
                  <c:v>44855</c:v>
                </c:pt>
                <c:pt idx="516" formatCode="[$-405]mmmm\ yy;@">
                  <c:v>44858</c:v>
                </c:pt>
              </c:numCache>
            </c:numRef>
          </c:cat>
          <c:val>
            <c:numRef>
              <c:f>List1!$C$2:$C$519</c:f>
              <c:numCache>
                <c:formatCode>General</c:formatCode>
                <c:ptCount val="518"/>
                <c:pt idx="0" formatCode="0.00">
                  <c:v>88.876999999999995</c:v>
                </c:pt>
                <c:pt idx="2" formatCode="0.00">
                  <c:v>88.825000000000003</c:v>
                </c:pt>
                <c:pt idx="4" formatCode="0.00">
                  <c:v>87.162000000000006</c:v>
                </c:pt>
                <c:pt idx="6" formatCode="0.00">
                  <c:v>77.353999999999999</c:v>
                </c:pt>
                <c:pt idx="8" formatCode="0.00">
                  <c:v>64.864000000000004</c:v>
                </c:pt>
                <c:pt idx="10" formatCode="0.00">
                  <c:v>65.619</c:v>
                </c:pt>
                <c:pt idx="12" formatCode="0.00">
                  <c:v>67.605999999999995</c:v>
                </c:pt>
                <c:pt idx="14" formatCode="0.00">
                  <c:v>76.542000000000002</c:v>
                </c:pt>
                <c:pt idx="16" formatCode="0.00">
                  <c:v>73.376000000000005</c:v>
                </c:pt>
                <c:pt idx="18" formatCode="0.00">
                  <c:v>74.027000000000001</c:v>
                </c:pt>
                <c:pt idx="20" formatCode="0.00">
                  <c:v>79.073999999999998</c:v>
                </c:pt>
                <c:pt idx="22" formatCode="0.00">
                  <c:v>72.652000000000001</c:v>
                </c:pt>
                <c:pt idx="24" formatCode="0.00">
                  <c:v>70.277000000000001</c:v>
                </c:pt>
                <c:pt idx="26" formatCode="0.00">
                  <c:v>74.97</c:v>
                </c:pt>
                <c:pt idx="28" formatCode="0.00">
                  <c:v>75.936000000000007</c:v>
                </c:pt>
                <c:pt idx="30" formatCode="0.00">
                  <c:v>80.119</c:v>
                </c:pt>
                <c:pt idx="32" formatCode="0.00">
                  <c:v>94.382999999999996</c:v>
                </c:pt>
                <c:pt idx="34" formatCode="0.00">
                  <c:v>95.363</c:v>
                </c:pt>
                <c:pt idx="36" formatCode="0.00">
                  <c:v>95.548000000000002</c:v>
                </c:pt>
                <c:pt idx="38" formatCode="0.00">
                  <c:v>87.623000000000005</c:v>
                </c:pt>
                <c:pt idx="40" formatCode="0.00">
                  <c:v>84.600999999999999</c:v>
                </c:pt>
                <c:pt idx="42" formatCode="0.00">
                  <c:v>91.414000000000001</c:v>
                </c:pt>
                <c:pt idx="44" formatCode="0.00">
                  <c:v>94.48</c:v>
                </c:pt>
                <c:pt idx="46" formatCode="0.00">
                  <c:v>93.674999999999997</c:v>
                </c:pt>
                <c:pt idx="48" formatCode="0.00">
                  <c:v>88.122</c:v>
                </c:pt>
                <c:pt idx="50" formatCode="0.00">
                  <c:v>93.444999999999993</c:v>
                </c:pt>
                <c:pt idx="52" formatCode="0.00">
                  <c:v>92.513000000000005</c:v>
                </c:pt>
                <c:pt idx="54" formatCode="0.00">
                  <c:v>95.674999999999997</c:v>
                </c:pt>
                <c:pt idx="56" formatCode="0.00">
                  <c:v>94.83</c:v>
                </c:pt>
                <c:pt idx="58" formatCode="0.00">
                  <c:v>89.477999999999994</c:v>
                </c:pt>
                <c:pt idx="60" formatCode="0.00">
                  <c:v>89.927999999999997</c:v>
                </c:pt>
                <c:pt idx="62" formatCode="0.00">
                  <c:v>95.882999999999996</c:v>
                </c:pt>
                <c:pt idx="64" formatCode="0.00">
                  <c:v>101.502</c:v>
                </c:pt>
                <c:pt idx="66" formatCode="0.00">
                  <c:v>100.44499999999999</c:v>
                </c:pt>
                <c:pt idx="68" formatCode="0.00">
                  <c:v>105.776</c:v>
                </c:pt>
                <c:pt idx="70" formatCode="0.00">
                  <c:v>116.084</c:v>
                </c:pt>
                <c:pt idx="72" formatCode="0.00">
                  <c:v>128.30099999999999</c:v>
                </c:pt>
                <c:pt idx="74" formatCode="0.00">
                  <c:v>132.28399999999999</c:v>
                </c:pt>
                <c:pt idx="76" formatCode="0.00">
                  <c:v>142.76499999999999</c:v>
                </c:pt>
                <c:pt idx="78" formatCode="0.00">
                  <c:v>136.91300000000001</c:v>
                </c:pt>
                <c:pt idx="80" formatCode="0.00">
                  <c:v>146.92599999999999</c:v>
                </c:pt>
                <c:pt idx="82" formatCode="0.00">
                  <c:v>180.267</c:v>
                </c:pt>
                <c:pt idx="84" formatCode="0.00">
                  <c:v>172.875</c:v>
                </c:pt>
                <c:pt idx="86" formatCode="0.00">
                  <c:v>132.57900000000001</c:v>
                </c:pt>
                <c:pt idx="88" formatCode="0.00">
                  <c:v>110.71</c:v>
                </c:pt>
                <c:pt idx="90" formatCode="0.00">
                  <c:v>107.20399999999999</c:v>
                </c:pt>
                <c:pt idx="92" formatCode="0.00">
                  <c:v>106.92100000000001</c:v>
                </c:pt>
                <c:pt idx="94" formatCode="0.00">
                  <c:v>96.724999999999994</c:v>
                </c:pt>
                <c:pt idx="96" formatCode="0.00">
                  <c:v>87.356999999999999</c:v>
                </c:pt>
                <c:pt idx="98" formatCode="0.00">
                  <c:v>70.343000000000004</c:v>
                </c:pt>
                <c:pt idx="100" formatCode="0.00">
                  <c:v>80.433999999999997</c:v>
                </c:pt>
                <c:pt idx="102" formatCode="0.00">
                  <c:v>88.741</c:v>
                </c:pt>
                <c:pt idx="104" formatCode="0.00">
                  <c:v>91.522000000000006</c:v>
                </c:pt>
                <c:pt idx="106" formatCode="0.00">
                  <c:v>96.501999999999995</c:v>
                </c:pt>
                <c:pt idx="108" formatCode="0.00">
                  <c:v>88.174000000000007</c:v>
                </c:pt>
                <c:pt idx="110" formatCode="0.00">
                  <c:v>84.606999999999999</c:v>
                </c:pt>
                <c:pt idx="112" formatCode="0.00">
                  <c:v>78.736000000000004</c:v>
                </c:pt>
                <c:pt idx="114" formatCode="0.00">
                  <c:v>75.153000000000006</c:v>
                </c:pt>
                <c:pt idx="116" formatCode="0.00">
                  <c:v>85.46</c:v>
                </c:pt>
                <c:pt idx="118" formatCode="0.00">
                  <c:v>86.97</c:v>
                </c:pt>
                <c:pt idx="120" formatCode="0.00">
                  <c:v>77.012</c:v>
                </c:pt>
                <c:pt idx="122" formatCode="0.00">
                  <c:v>78.334000000000003</c:v>
                </c:pt>
                <c:pt idx="124" formatCode="0.00">
                  <c:v>75.602000000000004</c:v>
                </c:pt>
                <c:pt idx="126" formatCode="0.00">
                  <c:v>75.203000000000003</c:v>
                </c:pt>
                <c:pt idx="128" formatCode="0.00">
                  <c:v>78.98</c:v>
                </c:pt>
                <c:pt idx="130" formatCode="0.00">
                  <c:v>93</c:v>
                </c:pt>
                <c:pt idx="132" formatCode="0.00">
                  <c:v>93.581999999999994</c:v>
                </c:pt>
                <c:pt idx="134" formatCode="0.00">
                  <c:v>91.837000000000003</c:v>
                </c:pt>
                <c:pt idx="136" formatCode="0.00">
                  <c:v>92.301000000000002</c:v>
                </c:pt>
                <c:pt idx="138" formatCode="0.00">
                  <c:v>92.295000000000002</c:v>
                </c:pt>
                <c:pt idx="140" formatCode="0.00">
                  <c:v>84.671999999999997</c:v>
                </c:pt>
                <c:pt idx="142" formatCode="0.00">
                  <c:v>76.167000000000002</c:v>
                </c:pt>
                <c:pt idx="144" formatCode="0.00">
                  <c:v>77.350999999999999</c:v>
                </c:pt>
                <c:pt idx="146" formatCode="0.00">
                  <c:v>80.222999999999999</c:v>
                </c:pt>
                <c:pt idx="148" formatCode="0.00">
                  <c:v>82.652000000000001</c:v>
                </c:pt>
                <c:pt idx="150" formatCode="0.00">
                  <c:v>79.594999999999999</c:v>
                </c:pt>
                <c:pt idx="152" formatCode="0.00">
                  <c:v>77.3</c:v>
                </c:pt>
                <c:pt idx="154" formatCode="0.00">
                  <c:v>74.417000000000002</c:v>
                </c:pt>
                <c:pt idx="156" formatCode="0.00">
                  <c:v>74.352999999999994</c:v>
                </c:pt>
                <c:pt idx="158" formatCode="0.00">
                  <c:v>77.426000000000002</c:v>
                </c:pt>
                <c:pt idx="160" formatCode="0.00">
                  <c:v>80.771000000000001</c:v>
                </c:pt>
                <c:pt idx="162" formatCode="0.00">
                  <c:v>70.918999999999997</c:v>
                </c:pt>
                <c:pt idx="164" formatCode="0.00">
                  <c:v>69.795000000000002</c:v>
                </c:pt>
                <c:pt idx="166" formatCode="0.00">
                  <c:v>74.914000000000001</c:v>
                </c:pt>
                <c:pt idx="168" formatCode="0.00">
                  <c:v>73.762</c:v>
                </c:pt>
                <c:pt idx="170" formatCode="0.00">
                  <c:v>72.563999999999993</c:v>
                </c:pt>
                <c:pt idx="172" formatCode="0.00">
                  <c:v>79.789000000000001</c:v>
                </c:pt>
                <c:pt idx="174" formatCode="0.00">
                  <c:v>88.891000000000005</c:v>
                </c:pt>
                <c:pt idx="176" formatCode="0.00">
                  <c:v>134.316</c:v>
                </c:pt>
                <c:pt idx="178" formatCode="0.00">
                  <c:v>93.147000000000006</c:v>
                </c:pt>
                <c:pt idx="180" formatCode="0.00">
                  <c:v>98.594999999999999</c:v>
                </c:pt>
                <c:pt idx="182" formatCode="0.00">
                  <c:v>121.67400000000001</c:v>
                </c:pt>
                <c:pt idx="184" formatCode="0.00">
                  <c:v>165.54300000000001</c:v>
                </c:pt>
                <c:pt idx="186" formatCode="0.00">
                  <c:v>160.82300000000001</c:v>
                </c:pt>
                <c:pt idx="188" formatCode="0.00">
                  <c:v>192.55</c:v>
                </c:pt>
                <c:pt idx="190" formatCode="0.00">
                  <c:v>227.20099999999999</c:v>
                </c:pt>
                <c:pt idx="192" formatCode="0.00">
                  <c:v>214.554</c:v>
                </c:pt>
                <c:pt idx="194" formatCode="0.00">
                  <c:v>155.88</c:v>
                </c:pt>
                <c:pt idx="196" formatCode="0.00">
                  <c:v>126.399</c:v>
                </c:pt>
                <c:pt idx="198" formatCode="0.00">
                  <c:v>131.22900000000001</c:v>
                </c:pt>
                <c:pt idx="200" formatCode="0.00">
                  <c:v>114.52200000000001</c:v>
                </c:pt>
                <c:pt idx="202" formatCode="0.00">
                  <c:v>115.43899999999999</c:v>
                </c:pt>
                <c:pt idx="204" formatCode="0.00">
                  <c:v>102.623</c:v>
                </c:pt>
                <c:pt idx="206" formatCode="0.00">
                  <c:v>105.08799999999999</c:v>
                </c:pt>
                <c:pt idx="208" formatCode="0.00">
                  <c:v>105.044</c:v>
                </c:pt>
                <c:pt idx="210" formatCode="0.00">
                  <c:v>96.656000000000006</c:v>
                </c:pt>
                <c:pt idx="212" formatCode="0.00">
                  <c:v>99.337000000000003</c:v>
                </c:pt>
                <c:pt idx="214" formatCode="0.00">
                  <c:v>117.31699999999999</c:v>
                </c:pt>
                <c:pt idx="216" formatCode="0.00">
                  <c:v>112.205</c:v>
                </c:pt>
                <c:pt idx="218" formatCode="0.00">
                  <c:v>102.566</c:v>
                </c:pt>
                <c:pt idx="220" formatCode="0.00">
                  <c:v>103.809</c:v>
                </c:pt>
                <c:pt idx="222" formatCode="0.00">
                  <c:v>109.349</c:v>
                </c:pt>
                <c:pt idx="224" formatCode="0.00">
                  <c:v>119.831</c:v>
                </c:pt>
                <c:pt idx="226" formatCode="0.00">
                  <c:v>125.90600000000001</c:v>
                </c:pt>
                <c:pt idx="228" formatCode="0.00">
                  <c:v>112.15</c:v>
                </c:pt>
                <c:pt idx="230" formatCode="0.00">
                  <c:v>109.523</c:v>
                </c:pt>
                <c:pt idx="232" formatCode="0.00">
                  <c:v>108.56399999999999</c:v>
                </c:pt>
                <c:pt idx="234" formatCode="0.00">
                  <c:v>106.791</c:v>
                </c:pt>
                <c:pt idx="236" formatCode="0.00">
                  <c:v>104.883</c:v>
                </c:pt>
                <c:pt idx="238" formatCode="0.00">
                  <c:v>104.124</c:v>
                </c:pt>
                <c:pt idx="240" formatCode="0.00">
                  <c:v>100.459</c:v>
                </c:pt>
                <c:pt idx="242" formatCode="0.00">
                  <c:v>102.571</c:v>
                </c:pt>
                <c:pt idx="244" formatCode="0.00">
                  <c:v>105.324</c:v>
                </c:pt>
                <c:pt idx="246" formatCode="0.00">
                  <c:v>95.62</c:v>
                </c:pt>
                <c:pt idx="248" formatCode="0.00">
                  <c:v>95.62</c:v>
                </c:pt>
                <c:pt idx="250" formatCode="0.00">
                  <c:v>93.768000000000001</c:v>
                </c:pt>
                <c:pt idx="252" formatCode="0.00">
                  <c:v>94.230999999999995</c:v>
                </c:pt>
                <c:pt idx="254" formatCode="0.00">
                  <c:v>100.345</c:v>
                </c:pt>
                <c:pt idx="256" formatCode="0.00">
                  <c:v>95.188999999999993</c:v>
                </c:pt>
                <c:pt idx="258" formatCode="0.00">
                  <c:v>93.007999999999996</c:v>
                </c:pt>
                <c:pt idx="260" formatCode="0.00">
                  <c:v>103.208</c:v>
                </c:pt>
                <c:pt idx="262" formatCode="0.00">
                  <c:v>107.577</c:v>
                </c:pt>
                <c:pt idx="264" formatCode="0.00">
                  <c:v>100.142</c:v>
                </c:pt>
                <c:pt idx="266" formatCode="0.00">
                  <c:v>99.45</c:v>
                </c:pt>
                <c:pt idx="268" formatCode="0.00">
                  <c:v>97.051000000000002</c:v>
                </c:pt>
                <c:pt idx="270" formatCode="0.00">
                  <c:v>99.426000000000002</c:v>
                </c:pt>
                <c:pt idx="272" formatCode="0.00">
                  <c:v>103.821</c:v>
                </c:pt>
                <c:pt idx="274" formatCode="0.00">
                  <c:v>106.508</c:v>
                </c:pt>
                <c:pt idx="276" formatCode="0.00">
                  <c:v>101.708</c:v>
                </c:pt>
                <c:pt idx="278" formatCode="0.00">
                  <c:v>93.787000000000006</c:v>
                </c:pt>
                <c:pt idx="280" formatCode="0.00">
                  <c:v>100.003</c:v>
                </c:pt>
                <c:pt idx="282" formatCode="0.00">
                  <c:v>95.811000000000007</c:v>
                </c:pt>
                <c:pt idx="284" formatCode="0.00">
                  <c:v>108.84699999999999</c:v>
                </c:pt>
                <c:pt idx="286" formatCode="0.00">
                  <c:v>99.522999999999996</c:v>
                </c:pt>
                <c:pt idx="288" formatCode="0.00">
                  <c:v>95.311999999999998</c:v>
                </c:pt>
                <c:pt idx="290" formatCode="0.00">
                  <c:v>98.682000000000002</c:v>
                </c:pt>
                <c:pt idx="292" formatCode="0.00">
                  <c:v>97.825999999999993</c:v>
                </c:pt>
                <c:pt idx="294" formatCode="0.00">
                  <c:v>93.555000000000007</c:v>
                </c:pt>
                <c:pt idx="296" formatCode="0.00">
                  <c:v>90.344999999999999</c:v>
                </c:pt>
                <c:pt idx="298" formatCode="0.00">
                  <c:v>86.52</c:v>
                </c:pt>
                <c:pt idx="300" formatCode="0.00">
                  <c:v>88.492000000000004</c:v>
                </c:pt>
                <c:pt idx="302" formatCode="0.00">
                  <c:v>92.843999999999994</c:v>
                </c:pt>
                <c:pt idx="304" formatCode="0.00">
                  <c:v>90.456999999999994</c:v>
                </c:pt>
                <c:pt idx="306" formatCode="0.00">
                  <c:v>91.62</c:v>
                </c:pt>
                <c:pt idx="308" formatCode="0.00">
                  <c:v>91.293999999999997</c:v>
                </c:pt>
                <c:pt idx="310" formatCode="0.00">
                  <c:v>94.004000000000005</c:v>
                </c:pt>
                <c:pt idx="312" formatCode="0.00">
                  <c:v>85.551000000000002</c:v>
                </c:pt>
                <c:pt idx="314" formatCode="0.00">
                  <c:v>83.944999999999993</c:v>
                </c:pt>
                <c:pt idx="316" formatCode="0.00">
                  <c:v>83.100999999999999</c:v>
                </c:pt>
                <c:pt idx="318" formatCode="0.00">
                  <c:v>82.558000000000007</c:v>
                </c:pt>
                <c:pt idx="320" formatCode="0.00">
                  <c:v>79.608000000000004</c:v>
                </c:pt>
                <c:pt idx="322" formatCode="0.00">
                  <c:v>79.406999999999996</c:v>
                </c:pt>
                <c:pt idx="324" formatCode="0.00">
                  <c:v>86.325000000000003</c:v>
                </c:pt>
                <c:pt idx="326" formatCode="0.00">
                  <c:v>84.221000000000004</c:v>
                </c:pt>
                <c:pt idx="328" formatCode="0.00">
                  <c:v>84.769000000000005</c:v>
                </c:pt>
                <c:pt idx="330" formatCode="0.00">
                  <c:v>98.204999999999998</c:v>
                </c:pt>
                <c:pt idx="332" formatCode="0.00">
                  <c:v>120.33199999999999</c:v>
                </c:pt>
                <c:pt idx="334" formatCode="0.00">
                  <c:v>124.364</c:v>
                </c:pt>
                <c:pt idx="336" formatCode="0.00">
                  <c:v>117.738</c:v>
                </c:pt>
                <c:pt idx="338" formatCode="0.00">
                  <c:v>121.467</c:v>
                </c:pt>
                <c:pt idx="340" formatCode="0.00">
                  <c:v>126.051</c:v>
                </c:pt>
                <c:pt idx="342" formatCode="0.00">
                  <c:v>127.61</c:v>
                </c:pt>
                <c:pt idx="344" formatCode="0.00">
                  <c:v>133.73099999999999</c:v>
                </c:pt>
                <c:pt idx="346" formatCode="0.00">
                  <c:v>129.32599999999999</c:v>
                </c:pt>
                <c:pt idx="348" formatCode="0.00">
                  <c:v>130.24700000000001</c:v>
                </c:pt>
                <c:pt idx="350" formatCode="0.00">
                  <c:v>130.21</c:v>
                </c:pt>
                <c:pt idx="352" formatCode="0.00">
                  <c:v>140.17599999999999</c:v>
                </c:pt>
                <c:pt idx="354" formatCode="0.00">
                  <c:v>144.51400000000001</c:v>
                </c:pt>
                <c:pt idx="356" formatCode="0.00">
                  <c:v>147.78399999999999</c:v>
                </c:pt>
                <c:pt idx="358" formatCode="0.00">
                  <c:v>162.94</c:v>
                </c:pt>
                <c:pt idx="360" formatCode="0.00">
                  <c:v>165.07300000000001</c:v>
                </c:pt>
                <c:pt idx="362" formatCode="0.00">
                  <c:v>170.999</c:v>
                </c:pt>
                <c:pt idx="364" formatCode="0.00">
                  <c:v>183.18299999999999</c:v>
                </c:pt>
                <c:pt idx="366" formatCode="0.00">
                  <c:v>176.54300000000001</c:v>
                </c:pt>
                <c:pt idx="368" formatCode="0.00">
                  <c:v>166.303</c:v>
                </c:pt>
                <c:pt idx="370" formatCode="0.00">
                  <c:v>175.04300000000001</c:v>
                </c:pt>
                <c:pt idx="372" formatCode="0.00">
                  <c:v>182.27799999999999</c:v>
                </c:pt>
                <c:pt idx="374" formatCode="0.00">
                  <c:v>177.03700000000001</c:v>
                </c:pt>
                <c:pt idx="376" formatCode="0.00">
                  <c:v>161.69200000000001</c:v>
                </c:pt>
                <c:pt idx="378" formatCode="0.00">
                  <c:v>159.40799999999999</c:v>
                </c:pt>
                <c:pt idx="380" formatCode="0.00">
                  <c:v>157.22200000000001</c:v>
                </c:pt>
                <c:pt idx="382" formatCode="0.00">
                  <c:v>157.768</c:v>
                </c:pt>
                <c:pt idx="384" formatCode="0.00">
                  <c:v>157.458</c:v>
                </c:pt>
                <c:pt idx="386" formatCode="0.00">
                  <c:v>161.43600000000001</c:v>
                </c:pt>
                <c:pt idx="388" formatCode="0.00">
                  <c:v>178.43700000000001</c:v>
                </c:pt>
                <c:pt idx="390" formatCode="0.00">
                  <c:v>201.41300000000001</c:v>
                </c:pt>
                <c:pt idx="392" formatCode="0.00">
                  <c:v>205.767</c:v>
                </c:pt>
                <c:pt idx="394" formatCode="0.00">
                  <c:v>198.93</c:v>
                </c:pt>
                <c:pt idx="396" formatCode="0.00">
                  <c:v>190.91499999999999</c:v>
                </c:pt>
                <c:pt idx="398" formatCode="0.00">
                  <c:v>200.79400000000001</c:v>
                </c:pt>
                <c:pt idx="400" formatCode="0.00">
                  <c:v>205.17400000000001</c:v>
                </c:pt>
                <c:pt idx="402" formatCode="0.00">
                  <c:v>199.19499999999999</c:v>
                </c:pt>
                <c:pt idx="404" formatCode="0.00">
                  <c:v>199.24799999999999</c:v>
                </c:pt>
                <c:pt idx="406" formatCode="0.00">
                  <c:v>196.32</c:v>
                </c:pt>
                <c:pt idx="408" formatCode="0.00">
                  <c:v>193.05500000000001</c:v>
                </c:pt>
                <c:pt idx="410" formatCode="0.00">
                  <c:v>192.184</c:v>
                </c:pt>
                <c:pt idx="412" formatCode="0.00">
                  <c:v>208.495</c:v>
                </c:pt>
                <c:pt idx="414" formatCode="0.00">
                  <c:v>212.41399999999999</c:v>
                </c:pt>
                <c:pt idx="416" formatCode="0.00">
                  <c:v>210.435</c:v>
                </c:pt>
                <c:pt idx="418" formatCode="0.00">
                  <c:v>224.08099999999999</c:v>
                </c:pt>
                <c:pt idx="420" formatCode="0.00">
                  <c:v>230.65899999999999</c:v>
                </c:pt>
                <c:pt idx="422" formatCode="0.00">
                  <c:v>229.71799999999999</c:v>
                </c:pt>
                <c:pt idx="424" formatCode="0.00">
                  <c:v>243.90100000000001</c:v>
                </c:pt>
                <c:pt idx="426" formatCode="0.00">
                  <c:v>247.17599999999999</c:v>
                </c:pt>
                <c:pt idx="428" formatCode="0.00">
                  <c:v>280.15800000000002</c:v>
                </c:pt>
                <c:pt idx="430" formatCode="0.00">
                  <c:v>272.95999999999998</c:v>
                </c:pt>
                <c:pt idx="432" formatCode="0.00">
                  <c:v>296.05200000000002</c:v>
                </c:pt>
                <c:pt idx="434" formatCode="0.00">
                  <c:v>325.98099999999999</c:v>
                </c:pt>
                <c:pt idx="436" formatCode="0.00">
                  <c:v>346.52199999999999</c:v>
                </c:pt>
                <c:pt idx="438" formatCode="0.00">
                  <c:v>292.43200000000002</c:v>
                </c:pt>
                <c:pt idx="440" formatCode="0.00">
                  <c:v>265.32799999999997</c:v>
                </c:pt>
                <c:pt idx="442" formatCode="0.00">
                  <c:v>239.90700000000001</c:v>
                </c:pt>
                <c:pt idx="444" formatCode="0.00">
                  <c:v>243.00399999999999</c:v>
                </c:pt>
                <c:pt idx="446" formatCode="0.00">
                  <c:v>214.66499999999999</c:v>
                </c:pt>
                <c:pt idx="448" formatCode="0.00">
                  <c:v>245.92599999999999</c:v>
                </c:pt>
                <c:pt idx="450" formatCode="0.00">
                  <c:v>239.84200000000001</c:v>
                </c:pt>
                <c:pt idx="452" formatCode="0.00">
                  <c:v>213.88300000000001</c:v>
                </c:pt>
                <c:pt idx="454" formatCode="0.00">
                  <c:v>220.541</c:v>
                </c:pt>
                <c:pt idx="456" formatCode="0.00">
                  <c:v>217.27500000000001</c:v>
                </c:pt>
                <c:pt idx="458" formatCode="0.00">
                  <c:v>199.863</c:v>
                </c:pt>
                <c:pt idx="460" formatCode="0.00">
                  <c:v>206.50800000000001</c:v>
                </c:pt>
                <c:pt idx="462" formatCode="0.00">
                  <c:v>225.91200000000001</c:v>
                </c:pt>
                <c:pt idx="464" formatCode="0.00">
                  <c:v>224.518</c:v>
                </c:pt>
                <c:pt idx="466" formatCode="0.00">
                  <c:v>202.18700000000001</c:v>
                </c:pt>
                <c:pt idx="468" formatCode="0.00">
                  <c:v>198.08099999999999</c:v>
                </c:pt>
                <c:pt idx="470" formatCode="0.00">
                  <c:v>207.10400000000001</c:v>
                </c:pt>
                <c:pt idx="472" formatCode="0.00">
                  <c:v>205.315</c:v>
                </c:pt>
                <c:pt idx="474" formatCode="0.00">
                  <c:v>203.14699999999999</c:v>
                </c:pt>
                <c:pt idx="476" formatCode="0.00">
                  <c:v>202.554</c:v>
                </c:pt>
                <c:pt idx="478" formatCode="0.00">
                  <c:v>192.78800000000001</c:v>
                </c:pt>
                <c:pt idx="480" formatCode="0.00">
                  <c:v>203.51900000000001</c:v>
                </c:pt>
                <c:pt idx="482" formatCode="0.00">
                  <c:v>223.05199999999999</c:v>
                </c:pt>
                <c:pt idx="484" formatCode="0.00">
                  <c:v>203.74799999999999</c:v>
                </c:pt>
                <c:pt idx="486" formatCode="0.00">
                  <c:v>188.8</c:v>
                </c:pt>
                <c:pt idx="488" formatCode="0.00">
                  <c:v>169.91200000000001</c:v>
                </c:pt>
                <c:pt idx="490" formatCode="0.00">
                  <c:v>161.94999999999999</c:v>
                </c:pt>
                <c:pt idx="492" formatCode="0.00">
                  <c:v>173.69300000000001</c:v>
                </c:pt>
                <c:pt idx="494" formatCode="0.00">
                  <c:v>175.71199999999999</c:v>
                </c:pt>
                <c:pt idx="496" formatCode="0.00">
                  <c:v>156.20699999999999</c:v>
                </c:pt>
                <c:pt idx="498" formatCode="0.00">
                  <c:v>154.11799999999999</c:v>
                </c:pt>
                <c:pt idx="500" formatCode="0.00">
                  <c:v>156.78100000000001</c:v>
                </c:pt>
                <c:pt idx="502" formatCode="0.00">
                  <c:v>160.19</c:v>
                </c:pt>
                <c:pt idx="504" formatCode="0.00">
                  <c:v>153.809</c:v>
                </c:pt>
                <c:pt idx="506" formatCode="0.00">
                  <c:v>141.99700000000001</c:v>
                </c:pt>
                <c:pt idx="508" formatCode="0.00">
                  <c:v>127.97799999999999</c:v>
                </c:pt>
                <c:pt idx="510" formatCode="0.00">
                  <c:v>113.22199999999999</c:v>
                </c:pt>
                <c:pt idx="512" formatCode="0.00">
                  <c:v>112.51</c:v>
                </c:pt>
                <c:pt idx="514" formatCode="0.00">
                  <c:v>127.14700000000001</c:v>
                </c:pt>
                <c:pt idx="516" formatCode="0.00">
                  <c:v>113.57599999999999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7A-402E-A48F-457C22092B74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Emisní povolenky EUA (EUR/t)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>
              <a:glow>
                <a:schemeClr val="accent1"/>
              </a:glow>
              <a:softEdge rad="0"/>
            </a:effectLst>
          </c:spPr>
          <c:marker>
            <c:symbol val="none"/>
          </c:marker>
          <c:cat>
            <c:numRef>
              <c:f>List1!$A$2:$A$519</c:f>
              <c:numCache>
                <c:formatCode>General</c:formatCode>
                <c:ptCount val="518"/>
                <c:pt idx="0" formatCode="[$-405]mmmm\ yy;@">
                  <c:v>44494</c:v>
                </c:pt>
                <c:pt idx="2" formatCode="[$-405]mmmm\ yy;@">
                  <c:v>44495</c:v>
                </c:pt>
                <c:pt idx="4" formatCode="[$-405]mmmm\ yy;@">
                  <c:v>44496</c:v>
                </c:pt>
                <c:pt idx="6" formatCode="[$-405]mmmm\ yy;@">
                  <c:v>44497</c:v>
                </c:pt>
                <c:pt idx="8" formatCode="[$-405]mmmm\ yy;@">
                  <c:v>44498</c:v>
                </c:pt>
                <c:pt idx="10" formatCode="[$-405]mmmm\ yy;@">
                  <c:v>44501</c:v>
                </c:pt>
                <c:pt idx="12" formatCode="[$-405]mmmm\ yy;@">
                  <c:v>44502</c:v>
                </c:pt>
                <c:pt idx="14" formatCode="[$-405]mmmm\ yy;@">
                  <c:v>44503</c:v>
                </c:pt>
                <c:pt idx="16" formatCode="[$-405]mmmm\ yy;@">
                  <c:v>44504</c:v>
                </c:pt>
                <c:pt idx="18" formatCode="[$-405]mmmm\ yy;@">
                  <c:v>44505</c:v>
                </c:pt>
                <c:pt idx="20" formatCode="[$-405]mmmm\ yy;@">
                  <c:v>44508</c:v>
                </c:pt>
                <c:pt idx="22" formatCode="[$-405]mmmm\ yy;@">
                  <c:v>44509</c:v>
                </c:pt>
                <c:pt idx="24" formatCode="[$-405]mmmm\ yy;@">
                  <c:v>44510</c:v>
                </c:pt>
                <c:pt idx="26" formatCode="[$-405]mmmm\ yy;@">
                  <c:v>44511</c:v>
                </c:pt>
                <c:pt idx="28" formatCode="[$-405]mmmm\ yy;@">
                  <c:v>44512</c:v>
                </c:pt>
                <c:pt idx="30" formatCode="[$-405]mmmm\ yy;@">
                  <c:v>44515</c:v>
                </c:pt>
                <c:pt idx="32" formatCode="[$-405]mmmm\ yy;@">
                  <c:v>44516</c:v>
                </c:pt>
                <c:pt idx="34" formatCode="[$-405]mmmm\ yy;@">
                  <c:v>44517</c:v>
                </c:pt>
                <c:pt idx="36" formatCode="[$-405]mmmm\ yy;@">
                  <c:v>44518</c:v>
                </c:pt>
                <c:pt idx="38" formatCode="[$-405]mmmm\ yy;@">
                  <c:v>44519</c:v>
                </c:pt>
                <c:pt idx="40" formatCode="[$-405]mmmm\ yy;@">
                  <c:v>44522</c:v>
                </c:pt>
                <c:pt idx="42" formatCode="[$-405]mmmm\ yy;@">
                  <c:v>44523</c:v>
                </c:pt>
                <c:pt idx="44" formatCode="[$-405]mmmm\ yy;@">
                  <c:v>44524</c:v>
                </c:pt>
                <c:pt idx="46" formatCode="[$-405]mmmm\ yy;@">
                  <c:v>44525</c:v>
                </c:pt>
                <c:pt idx="48" formatCode="[$-405]mmmm\ yy;@">
                  <c:v>44526</c:v>
                </c:pt>
                <c:pt idx="50" formatCode="[$-405]mmmm\ yy;@">
                  <c:v>44529</c:v>
                </c:pt>
                <c:pt idx="52" formatCode="[$-405]mmmm\ yy;@">
                  <c:v>44530</c:v>
                </c:pt>
                <c:pt idx="54" formatCode="[$-405]mmmm\ yy;@">
                  <c:v>44531</c:v>
                </c:pt>
                <c:pt idx="56" formatCode="[$-405]mmmm\ yy;@">
                  <c:v>44532</c:v>
                </c:pt>
                <c:pt idx="58" formatCode="[$-405]mmmm\ yy;@">
                  <c:v>44533</c:v>
                </c:pt>
                <c:pt idx="60" formatCode="[$-405]mmmm\ yy;@">
                  <c:v>44536</c:v>
                </c:pt>
                <c:pt idx="62" formatCode="[$-405]mmmm\ yy;@">
                  <c:v>44537</c:v>
                </c:pt>
                <c:pt idx="64" formatCode="[$-405]mmmm\ yy;@">
                  <c:v>44538</c:v>
                </c:pt>
                <c:pt idx="66" formatCode="[$-405]mmmm\ yy;@">
                  <c:v>44539</c:v>
                </c:pt>
                <c:pt idx="68" formatCode="[$-405]mmmm\ yy;@">
                  <c:v>44540</c:v>
                </c:pt>
                <c:pt idx="70" formatCode="[$-405]mmmm\ yy;@">
                  <c:v>44543</c:v>
                </c:pt>
                <c:pt idx="72" formatCode="[$-405]mmmm\ yy;@">
                  <c:v>44544</c:v>
                </c:pt>
                <c:pt idx="74" formatCode="[$-405]mmmm\ yy;@">
                  <c:v>44545</c:v>
                </c:pt>
                <c:pt idx="76" formatCode="[$-405]mmmm\ yy;@">
                  <c:v>44546</c:v>
                </c:pt>
                <c:pt idx="78" formatCode="[$-405]mmmm\ yy;@">
                  <c:v>44547</c:v>
                </c:pt>
                <c:pt idx="80" formatCode="[$-405]mmmm\ yy;@">
                  <c:v>44550</c:v>
                </c:pt>
                <c:pt idx="82" formatCode="[$-405]mmmm\ yy;@">
                  <c:v>44551</c:v>
                </c:pt>
                <c:pt idx="84" formatCode="[$-405]mmmm\ yy;@">
                  <c:v>44552</c:v>
                </c:pt>
                <c:pt idx="86" formatCode="[$-405]mmmm\ yy;@">
                  <c:v>44553</c:v>
                </c:pt>
                <c:pt idx="88" formatCode="[$-405]mmmm\ yy;@">
                  <c:v>44554</c:v>
                </c:pt>
                <c:pt idx="90" formatCode="[$-405]mmmm\ yy;@">
                  <c:v>44557</c:v>
                </c:pt>
                <c:pt idx="92" formatCode="[$-405]mmmm\ yy;@">
                  <c:v>44558</c:v>
                </c:pt>
                <c:pt idx="94" formatCode="[$-405]mmmm\ yy;@">
                  <c:v>44559</c:v>
                </c:pt>
                <c:pt idx="96" formatCode="[$-405]mmmm\ yy;@">
                  <c:v>44560</c:v>
                </c:pt>
                <c:pt idx="98" formatCode="[$-405]mmmm\ yy;@">
                  <c:v>44561</c:v>
                </c:pt>
                <c:pt idx="100" formatCode="[$-405]mmmm\ yy;@">
                  <c:v>44564</c:v>
                </c:pt>
                <c:pt idx="102" formatCode="[$-405]mmmm\ yy;@">
                  <c:v>44565</c:v>
                </c:pt>
                <c:pt idx="104" formatCode="[$-405]mmmm\ yy;@">
                  <c:v>44566</c:v>
                </c:pt>
                <c:pt idx="106" formatCode="[$-405]mmmm\ yy;@">
                  <c:v>44567</c:v>
                </c:pt>
                <c:pt idx="108" formatCode="[$-405]mmmm\ yy;@">
                  <c:v>44568</c:v>
                </c:pt>
                <c:pt idx="110" formatCode="[$-405]mmmm\ yy;@">
                  <c:v>44571</c:v>
                </c:pt>
                <c:pt idx="112" formatCode="[$-405]mmmm\ yy;@">
                  <c:v>44572</c:v>
                </c:pt>
                <c:pt idx="114" formatCode="[$-405]mmmm\ yy;@">
                  <c:v>44573</c:v>
                </c:pt>
                <c:pt idx="116" formatCode="[$-405]mmmm\ yy;@">
                  <c:v>44574</c:v>
                </c:pt>
                <c:pt idx="118" formatCode="[$-405]mmmm\ yy;@">
                  <c:v>44575</c:v>
                </c:pt>
                <c:pt idx="120" formatCode="[$-405]mmmm\ yy;@">
                  <c:v>44578</c:v>
                </c:pt>
                <c:pt idx="122" formatCode="[$-405]mmmm\ yy;@">
                  <c:v>44579</c:v>
                </c:pt>
                <c:pt idx="124" formatCode="[$-405]mmmm\ yy;@">
                  <c:v>44580</c:v>
                </c:pt>
                <c:pt idx="126" formatCode="[$-405]mmmm\ yy;@">
                  <c:v>44581</c:v>
                </c:pt>
                <c:pt idx="128" formatCode="[$-405]mmmm\ yy;@">
                  <c:v>44582</c:v>
                </c:pt>
                <c:pt idx="130" formatCode="[$-405]mmmm\ yy;@">
                  <c:v>44585</c:v>
                </c:pt>
                <c:pt idx="132" formatCode="[$-405]mmmm\ yy;@">
                  <c:v>44586</c:v>
                </c:pt>
                <c:pt idx="134" formatCode="[$-405]mmmm\ yy;@">
                  <c:v>44587</c:v>
                </c:pt>
                <c:pt idx="136" formatCode="[$-405]mmmm\ yy;@">
                  <c:v>44588</c:v>
                </c:pt>
                <c:pt idx="138" formatCode="[$-405]mmmm\ yy;@">
                  <c:v>44589</c:v>
                </c:pt>
                <c:pt idx="140" formatCode="[$-405]mmmm\ yy;@">
                  <c:v>44592</c:v>
                </c:pt>
                <c:pt idx="142" formatCode="[$-405]mmmm\ yy;@">
                  <c:v>44593</c:v>
                </c:pt>
                <c:pt idx="144" formatCode="[$-405]mmmm\ yy;@">
                  <c:v>44594</c:v>
                </c:pt>
                <c:pt idx="146" formatCode="[$-405]mmmm\ yy;@">
                  <c:v>44595</c:v>
                </c:pt>
                <c:pt idx="148" formatCode="[$-405]mmmm\ yy;@">
                  <c:v>44596</c:v>
                </c:pt>
                <c:pt idx="150" formatCode="[$-405]mmmm\ yy;@">
                  <c:v>44599</c:v>
                </c:pt>
                <c:pt idx="152" formatCode="[$-405]mmmm\ yy;@">
                  <c:v>44600</c:v>
                </c:pt>
                <c:pt idx="154" formatCode="[$-405]mmmm\ yy;@">
                  <c:v>44601</c:v>
                </c:pt>
                <c:pt idx="156" formatCode="[$-405]mmmm\ yy;@">
                  <c:v>44602</c:v>
                </c:pt>
                <c:pt idx="158" formatCode="[$-405]mmmm\ yy;@">
                  <c:v>44603</c:v>
                </c:pt>
                <c:pt idx="160" formatCode="[$-405]mmmm\ yy;@">
                  <c:v>44606</c:v>
                </c:pt>
                <c:pt idx="162" formatCode="[$-405]mmmm\ yy;@">
                  <c:v>44607</c:v>
                </c:pt>
                <c:pt idx="164" formatCode="[$-405]mmmm\ yy;@">
                  <c:v>44608</c:v>
                </c:pt>
                <c:pt idx="166" formatCode="[$-405]mmmm\ yy;@">
                  <c:v>44609</c:v>
                </c:pt>
                <c:pt idx="168" formatCode="[$-405]mmmm\ yy;@">
                  <c:v>44610</c:v>
                </c:pt>
                <c:pt idx="170" formatCode="[$-405]mmmm\ yy;@">
                  <c:v>44613</c:v>
                </c:pt>
                <c:pt idx="172" formatCode="[$-405]mmmm\ yy;@">
                  <c:v>44614</c:v>
                </c:pt>
                <c:pt idx="174" formatCode="[$-405]mmmm\ yy;@">
                  <c:v>44615</c:v>
                </c:pt>
                <c:pt idx="176" formatCode="[$-405]mmmm\ yy;@">
                  <c:v>44616</c:v>
                </c:pt>
                <c:pt idx="178" formatCode="[$-405]mmmm\ yy;@">
                  <c:v>44617</c:v>
                </c:pt>
                <c:pt idx="180" formatCode="[$-405]mmmm\ yy;@">
                  <c:v>44620</c:v>
                </c:pt>
                <c:pt idx="182" formatCode="[$-405]mmmm\ yy;@">
                  <c:v>44621</c:v>
                </c:pt>
                <c:pt idx="184" formatCode="[$-405]mmmm\ yy;@">
                  <c:v>44622</c:v>
                </c:pt>
                <c:pt idx="186" formatCode="[$-405]mmmm\ yy;@">
                  <c:v>44623</c:v>
                </c:pt>
                <c:pt idx="188" formatCode="[$-405]mmmm\ yy;@">
                  <c:v>44624</c:v>
                </c:pt>
                <c:pt idx="190" formatCode="[$-405]mmmm\ yy;@">
                  <c:v>44627</c:v>
                </c:pt>
                <c:pt idx="192" formatCode="[$-405]mmmm\ yy;@">
                  <c:v>44628</c:v>
                </c:pt>
                <c:pt idx="194" formatCode="[$-405]mmmm\ yy;@">
                  <c:v>44629</c:v>
                </c:pt>
                <c:pt idx="196" formatCode="[$-405]mmmm\ yy;@">
                  <c:v>44630</c:v>
                </c:pt>
                <c:pt idx="198" formatCode="[$-405]mmmm\ yy;@">
                  <c:v>44631</c:v>
                </c:pt>
                <c:pt idx="200" formatCode="[$-405]mmmm\ yy;@">
                  <c:v>44634</c:v>
                </c:pt>
                <c:pt idx="202" formatCode="[$-405]mmmm\ yy;@">
                  <c:v>44635</c:v>
                </c:pt>
                <c:pt idx="204" formatCode="[$-405]mmmm\ yy;@">
                  <c:v>44636</c:v>
                </c:pt>
                <c:pt idx="206" formatCode="[$-405]mmmm\ yy;@">
                  <c:v>44637</c:v>
                </c:pt>
                <c:pt idx="208" formatCode="[$-405]mmmm\ yy;@">
                  <c:v>44638</c:v>
                </c:pt>
                <c:pt idx="210" formatCode="[$-405]mmmm\ yy;@">
                  <c:v>44641</c:v>
                </c:pt>
                <c:pt idx="212" formatCode="[$-405]mmmm\ yy;@">
                  <c:v>44642</c:v>
                </c:pt>
                <c:pt idx="214" formatCode="[$-405]mmmm\ yy;@">
                  <c:v>44643</c:v>
                </c:pt>
                <c:pt idx="216" formatCode="[$-405]mmmm\ yy;@">
                  <c:v>44644</c:v>
                </c:pt>
                <c:pt idx="218" formatCode="[$-405]mmmm\ yy;@">
                  <c:v>44645</c:v>
                </c:pt>
                <c:pt idx="220" formatCode="[$-405]mmmm\ yy;@">
                  <c:v>44648</c:v>
                </c:pt>
                <c:pt idx="222" formatCode="[$-405]mmmm\ yy;@">
                  <c:v>44649</c:v>
                </c:pt>
                <c:pt idx="224" formatCode="[$-405]mmmm\ yy;@">
                  <c:v>44650</c:v>
                </c:pt>
                <c:pt idx="226" formatCode="[$-405]mmmm\ yy;@">
                  <c:v>44651</c:v>
                </c:pt>
                <c:pt idx="228" formatCode="[$-405]mmmm\ yy;@">
                  <c:v>44652</c:v>
                </c:pt>
                <c:pt idx="230" formatCode="[$-405]mmmm\ yy;@">
                  <c:v>44655</c:v>
                </c:pt>
                <c:pt idx="232" formatCode="[$-405]mmmm\ yy;@">
                  <c:v>44656</c:v>
                </c:pt>
                <c:pt idx="234" formatCode="[$-405]mmmm\ yy;@">
                  <c:v>44657</c:v>
                </c:pt>
                <c:pt idx="236" formatCode="[$-405]mmmm\ yy;@">
                  <c:v>44658</c:v>
                </c:pt>
                <c:pt idx="238" formatCode="[$-405]mmmm\ yy;@">
                  <c:v>44659</c:v>
                </c:pt>
                <c:pt idx="240" formatCode="[$-405]mmmm\ yy;@">
                  <c:v>44662</c:v>
                </c:pt>
                <c:pt idx="242" formatCode="[$-405]mmmm\ yy;@">
                  <c:v>44663</c:v>
                </c:pt>
                <c:pt idx="244" formatCode="[$-405]mmmm\ yy;@">
                  <c:v>44664</c:v>
                </c:pt>
                <c:pt idx="246" formatCode="[$-405]mmmm\ yy;@">
                  <c:v>44665</c:v>
                </c:pt>
                <c:pt idx="248" formatCode="[$-405]mmmm\ yy;@">
                  <c:v>44670</c:v>
                </c:pt>
                <c:pt idx="250" formatCode="[$-405]mmmm\ yy;@">
                  <c:v>44671</c:v>
                </c:pt>
                <c:pt idx="252" formatCode="[$-405]mmmm\ yy;@">
                  <c:v>44672</c:v>
                </c:pt>
                <c:pt idx="254" formatCode="[$-405]mmmm\ yy;@">
                  <c:v>44673</c:v>
                </c:pt>
                <c:pt idx="256" formatCode="[$-405]mmmm\ yy;@">
                  <c:v>44676</c:v>
                </c:pt>
                <c:pt idx="258" formatCode="[$-405]mmmm\ yy;@">
                  <c:v>44677</c:v>
                </c:pt>
                <c:pt idx="260" formatCode="[$-405]mmmm\ yy;@">
                  <c:v>44678</c:v>
                </c:pt>
                <c:pt idx="262" formatCode="[$-405]mmmm\ yy;@">
                  <c:v>44679</c:v>
                </c:pt>
                <c:pt idx="264" formatCode="[$-405]mmmm\ yy;@">
                  <c:v>44680</c:v>
                </c:pt>
                <c:pt idx="266" formatCode="[$-405]mmmm\ yy;@">
                  <c:v>44683</c:v>
                </c:pt>
                <c:pt idx="268" formatCode="[$-405]mmmm\ yy;@">
                  <c:v>44684</c:v>
                </c:pt>
                <c:pt idx="270" formatCode="[$-405]mmmm\ yy;@">
                  <c:v>44685</c:v>
                </c:pt>
                <c:pt idx="272" formatCode="[$-405]mmmm\ yy;@">
                  <c:v>44686</c:v>
                </c:pt>
                <c:pt idx="274" formatCode="[$-405]mmmm\ yy;@">
                  <c:v>44687</c:v>
                </c:pt>
                <c:pt idx="276" formatCode="[$-405]mmmm\ yy;@">
                  <c:v>44690</c:v>
                </c:pt>
                <c:pt idx="278" formatCode="[$-405]mmmm\ yy;@">
                  <c:v>44691</c:v>
                </c:pt>
                <c:pt idx="280" formatCode="[$-405]mmmm\ yy;@">
                  <c:v>44692</c:v>
                </c:pt>
                <c:pt idx="282" formatCode="[$-405]mmmm\ yy;@">
                  <c:v>44693</c:v>
                </c:pt>
                <c:pt idx="284" formatCode="[$-405]mmmm\ yy;@">
                  <c:v>44694</c:v>
                </c:pt>
                <c:pt idx="286" formatCode="[$-405]mmmm\ yy;@">
                  <c:v>44697</c:v>
                </c:pt>
                <c:pt idx="288" formatCode="[$-405]mmmm\ yy;@">
                  <c:v>44698</c:v>
                </c:pt>
                <c:pt idx="290" formatCode="[$-405]mmmm\ yy;@">
                  <c:v>44699</c:v>
                </c:pt>
                <c:pt idx="292" formatCode="[$-405]mmmm\ yy;@">
                  <c:v>44700</c:v>
                </c:pt>
                <c:pt idx="294" formatCode="[$-405]mmmm\ yy;@">
                  <c:v>44701</c:v>
                </c:pt>
                <c:pt idx="296" formatCode="[$-405]mmmm\ yy;@">
                  <c:v>44704</c:v>
                </c:pt>
                <c:pt idx="298" formatCode="[$-405]mmmm\ yy;@">
                  <c:v>44705</c:v>
                </c:pt>
                <c:pt idx="300" formatCode="[$-405]mmmm\ yy;@">
                  <c:v>44706</c:v>
                </c:pt>
                <c:pt idx="302" formatCode="[$-405]mmmm\ yy;@">
                  <c:v>44707</c:v>
                </c:pt>
                <c:pt idx="304" formatCode="[$-405]mmmm\ yy;@">
                  <c:v>44708</c:v>
                </c:pt>
                <c:pt idx="306" formatCode="[$-405]mmmm\ yy;@">
                  <c:v>44711</c:v>
                </c:pt>
                <c:pt idx="308" formatCode="[$-405]mmmm\ yy;@">
                  <c:v>44712</c:v>
                </c:pt>
                <c:pt idx="310" formatCode="[$-405]mmmm\ yy;@">
                  <c:v>44713</c:v>
                </c:pt>
                <c:pt idx="312" formatCode="[$-405]mmmm\ yy;@">
                  <c:v>44714</c:v>
                </c:pt>
                <c:pt idx="314" formatCode="[$-405]mmmm\ yy;@">
                  <c:v>44715</c:v>
                </c:pt>
                <c:pt idx="316" formatCode="[$-405]mmmm\ yy;@">
                  <c:v>44718</c:v>
                </c:pt>
                <c:pt idx="318" formatCode="[$-405]mmmm\ yy;@">
                  <c:v>44719</c:v>
                </c:pt>
                <c:pt idx="320" formatCode="[$-405]mmmm\ yy;@">
                  <c:v>44720</c:v>
                </c:pt>
                <c:pt idx="322" formatCode="[$-405]mmmm\ yy;@">
                  <c:v>44721</c:v>
                </c:pt>
                <c:pt idx="324" formatCode="[$-405]mmmm\ yy;@">
                  <c:v>44722</c:v>
                </c:pt>
                <c:pt idx="326" formatCode="[$-405]mmmm\ yy;@">
                  <c:v>44725</c:v>
                </c:pt>
                <c:pt idx="328" formatCode="[$-405]mmmm\ yy;@">
                  <c:v>44726</c:v>
                </c:pt>
                <c:pt idx="330" formatCode="[$-405]mmmm\ yy;@">
                  <c:v>44727</c:v>
                </c:pt>
                <c:pt idx="332" formatCode="[$-405]mmmm\ yy;@">
                  <c:v>44728</c:v>
                </c:pt>
                <c:pt idx="334" formatCode="[$-405]mmmm\ yy;@">
                  <c:v>44729</c:v>
                </c:pt>
                <c:pt idx="336" formatCode="[$-405]mmmm\ yy;@">
                  <c:v>44732</c:v>
                </c:pt>
                <c:pt idx="338" formatCode="[$-405]mmmm\ yy;@">
                  <c:v>44733</c:v>
                </c:pt>
                <c:pt idx="340" formatCode="[$-405]mmmm\ yy;@">
                  <c:v>44734</c:v>
                </c:pt>
                <c:pt idx="342" formatCode="[$-405]mmmm\ yy;@">
                  <c:v>44735</c:v>
                </c:pt>
                <c:pt idx="344" formatCode="[$-405]mmmm\ yy;@">
                  <c:v>44736</c:v>
                </c:pt>
                <c:pt idx="346" formatCode="[$-405]mmmm\ yy;@">
                  <c:v>44739</c:v>
                </c:pt>
                <c:pt idx="348" formatCode="[$-405]mmmm\ yy;@">
                  <c:v>44740</c:v>
                </c:pt>
                <c:pt idx="350" formatCode="[$-405]mmmm\ yy;@">
                  <c:v>44741</c:v>
                </c:pt>
                <c:pt idx="352" formatCode="[$-405]mmmm\ yy;@">
                  <c:v>44742</c:v>
                </c:pt>
                <c:pt idx="354" formatCode="[$-405]mmmm\ yy;@">
                  <c:v>44743</c:v>
                </c:pt>
                <c:pt idx="356" formatCode="[$-405]mmmm\ yy;@">
                  <c:v>44746</c:v>
                </c:pt>
                <c:pt idx="358" formatCode="[$-405]mmmm\ yy;@">
                  <c:v>44747</c:v>
                </c:pt>
                <c:pt idx="360" formatCode="[$-405]mmmm\ yy;@">
                  <c:v>44748</c:v>
                </c:pt>
                <c:pt idx="362" formatCode="[$-405]mmmm\ yy;@">
                  <c:v>44749</c:v>
                </c:pt>
                <c:pt idx="364" formatCode="[$-405]mmmm\ yy;@">
                  <c:v>44750</c:v>
                </c:pt>
                <c:pt idx="366" formatCode="[$-405]mmmm\ yy;@">
                  <c:v>44753</c:v>
                </c:pt>
                <c:pt idx="368" formatCode="[$-405]mmmm\ yy;@">
                  <c:v>44754</c:v>
                </c:pt>
                <c:pt idx="370" formatCode="[$-405]mmmm\ yy;@">
                  <c:v>44755</c:v>
                </c:pt>
                <c:pt idx="372" formatCode="[$-405]mmmm\ yy;@">
                  <c:v>44756</c:v>
                </c:pt>
                <c:pt idx="374" formatCode="[$-405]mmmm\ yy;@">
                  <c:v>44757</c:v>
                </c:pt>
                <c:pt idx="376" formatCode="[$-405]mmmm\ yy;@">
                  <c:v>44760</c:v>
                </c:pt>
                <c:pt idx="378" formatCode="[$-405]mmmm\ yy;@">
                  <c:v>44761</c:v>
                </c:pt>
                <c:pt idx="380" formatCode="[$-405]mmmm\ yy;@">
                  <c:v>44762</c:v>
                </c:pt>
                <c:pt idx="382" formatCode="[$-405]mmmm\ yy;@">
                  <c:v>44763</c:v>
                </c:pt>
                <c:pt idx="384" formatCode="[$-405]mmmm\ yy;@">
                  <c:v>44764</c:v>
                </c:pt>
                <c:pt idx="386" formatCode="[$-405]mmmm\ yy;@">
                  <c:v>44767</c:v>
                </c:pt>
                <c:pt idx="388" formatCode="[$-405]mmmm\ yy;@">
                  <c:v>44768</c:v>
                </c:pt>
                <c:pt idx="390" formatCode="[$-405]mmmm\ yy;@">
                  <c:v>44769</c:v>
                </c:pt>
                <c:pt idx="392" formatCode="[$-405]mmmm\ yy;@">
                  <c:v>44770</c:v>
                </c:pt>
                <c:pt idx="394" formatCode="[$-405]mmmm\ yy;@">
                  <c:v>44771</c:v>
                </c:pt>
                <c:pt idx="396" formatCode="[$-405]mmmm\ yy;@">
                  <c:v>44774</c:v>
                </c:pt>
                <c:pt idx="398" formatCode="[$-405]mmmm\ yy;@">
                  <c:v>44775</c:v>
                </c:pt>
                <c:pt idx="400" formatCode="[$-405]mmmm\ yy;@">
                  <c:v>44776</c:v>
                </c:pt>
                <c:pt idx="402" formatCode="[$-405]mmmm\ yy;@">
                  <c:v>44777</c:v>
                </c:pt>
                <c:pt idx="404" formatCode="[$-405]mmmm\ yy;@">
                  <c:v>44778</c:v>
                </c:pt>
                <c:pt idx="406" formatCode="[$-405]mmmm\ yy;@">
                  <c:v>44781</c:v>
                </c:pt>
                <c:pt idx="408" formatCode="[$-405]mmmm\ yy;@">
                  <c:v>44782</c:v>
                </c:pt>
                <c:pt idx="410" formatCode="[$-405]mmmm\ yy;@">
                  <c:v>44783</c:v>
                </c:pt>
                <c:pt idx="412" formatCode="[$-405]mmmm\ yy;@">
                  <c:v>44784</c:v>
                </c:pt>
                <c:pt idx="414" formatCode="[$-405]mmmm\ yy;@">
                  <c:v>44785</c:v>
                </c:pt>
                <c:pt idx="416" formatCode="[$-405]mmmm\ yy;@">
                  <c:v>44788</c:v>
                </c:pt>
                <c:pt idx="418" formatCode="[$-405]mmmm\ yy;@">
                  <c:v>44789</c:v>
                </c:pt>
                <c:pt idx="420" formatCode="[$-405]mmmm\ yy;@">
                  <c:v>44790</c:v>
                </c:pt>
                <c:pt idx="422" formatCode="[$-405]mmmm\ yy;@">
                  <c:v>44791</c:v>
                </c:pt>
                <c:pt idx="424" formatCode="[$-405]mmmm\ yy;@">
                  <c:v>44792</c:v>
                </c:pt>
                <c:pt idx="426" formatCode="[$-405]mmmm\ yy;@">
                  <c:v>44795</c:v>
                </c:pt>
                <c:pt idx="428" formatCode="[$-405]mmmm\ yy;@">
                  <c:v>44796</c:v>
                </c:pt>
                <c:pt idx="430" formatCode="[$-405]mmmm\ yy;@">
                  <c:v>44797</c:v>
                </c:pt>
                <c:pt idx="432" formatCode="[$-405]mmmm\ yy;@">
                  <c:v>44798</c:v>
                </c:pt>
                <c:pt idx="434" formatCode="[$-405]mmmm\ yy;@">
                  <c:v>44799</c:v>
                </c:pt>
                <c:pt idx="436" formatCode="[$-405]mmmm\ yy;@">
                  <c:v>44802</c:v>
                </c:pt>
                <c:pt idx="438" formatCode="[$-405]mmmm\ yy;@">
                  <c:v>44803</c:v>
                </c:pt>
                <c:pt idx="440" formatCode="[$-405]mmmm\ yy;@">
                  <c:v>44804</c:v>
                </c:pt>
                <c:pt idx="442" formatCode="[$-405]mmmm\ yy;@">
                  <c:v>44805</c:v>
                </c:pt>
                <c:pt idx="444" formatCode="[$-405]mmmm\ yy;@">
                  <c:v>44806</c:v>
                </c:pt>
                <c:pt idx="446" formatCode="[$-405]mmmm\ yy;@">
                  <c:v>44809</c:v>
                </c:pt>
                <c:pt idx="448" formatCode="[$-405]mmmm\ yy;@">
                  <c:v>44810</c:v>
                </c:pt>
                <c:pt idx="450" formatCode="[$-405]mmmm\ yy;@">
                  <c:v>44811</c:v>
                </c:pt>
                <c:pt idx="452" formatCode="[$-405]mmmm\ yy;@">
                  <c:v>44812</c:v>
                </c:pt>
                <c:pt idx="454" formatCode="[$-405]mmmm\ yy;@">
                  <c:v>44813</c:v>
                </c:pt>
                <c:pt idx="456" formatCode="[$-405]mmmm\ yy;@">
                  <c:v>44816</c:v>
                </c:pt>
                <c:pt idx="458" formatCode="[$-405]mmmm\ yy;@">
                  <c:v>44817</c:v>
                </c:pt>
                <c:pt idx="460" formatCode="[$-405]mmmm\ yy;@">
                  <c:v>44818</c:v>
                </c:pt>
                <c:pt idx="462" formatCode="[$-405]mmmm\ yy;@">
                  <c:v>44819</c:v>
                </c:pt>
                <c:pt idx="464" formatCode="[$-405]mmmm\ yy;@">
                  <c:v>44820</c:v>
                </c:pt>
                <c:pt idx="466" formatCode="[$-405]mmmm\ yy;@">
                  <c:v>44823</c:v>
                </c:pt>
                <c:pt idx="468" formatCode="[$-405]mmmm\ yy;@">
                  <c:v>44824</c:v>
                </c:pt>
                <c:pt idx="470" formatCode="[$-405]mmmm\ yy;@">
                  <c:v>44825</c:v>
                </c:pt>
                <c:pt idx="472" formatCode="[$-405]mmmm\ yy;@">
                  <c:v>44826</c:v>
                </c:pt>
                <c:pt idx="474" formatCode="[$-405]mmmm\ yy;@">
                  <c:v>44827</c:v>
                </c:pt>
                <c:pt idx="476" formatCode="[$-405]mmmm\ yy;@">
                  <c:v>44830</c:v>
                </c:pt>
                <c:pt idx="478" formatCode="[$-405]mmmm\ yy;@">
                  <c:v>44831</c:v>
                </c:pt>
                <c:pt idx="480" formatCode="[$-405]mmmm\ yy;@">
                  <c:v>44832</c:v>
                </c:pt>
                <c:pt idx="482" formatCode="[$-405]mmmm\ yy;@">
                  <c:v>44833</c:v>
                </c:pt>
                <c:pt idx="484" formatCode="[$-405]mmmm\ yy;@">
                  <c:v>44834</c:v>
                </c:pt>
                <c:pt idx="486" formatCode="[$-405]mmmm\ yy;@">
                  <c:v>44837</c:v>
                </c:pt>
                <c:pt idx="488" formatCode="[$-405]mmmm\ yy;@">
                  <c:v>44838</c:v>
                </c:pt>
                <c:pt idx="490" formatCode="[$-405]mmmm\ yy;@">
                  <c:v>44839</c:v>
                </c:pt>
                <c:pt idx="492" formatCode="[$-405]mmmm\ yy;@">
                  <c:v>44840</c:v>
                </c:pt>
                <c:pt idx="494" formatCode="[$-405]mmmm\ yy;@">
                  <c:v>44841</c:v>
                </c:pt>
                <c:pt idx="496" formatCode="[$-405]mmmm\ yy;@">
                  <c:v>44844</c:v>
                </c:pt>
                <c:pt idx="498" formatCode="[$-405]mmmm\ yy;@">
                  <c:v>44845</c:v>
                </c:pt>
                <c:pt idx="500" formatCode="[$-405]mmmm\ yy;@">
                  <c:v>44846</c:v>
                </c:pt>
                <c:pt idx="502" formatCode="[$-405]mmmm\ yy;@">
                  <c:v>44847</c:v>
                </c:pt>
                <c:pt idx="504" formatCode="[$-405]mmmm\ yy;@">
                  <c:v>44848</c:v>
                </c:pt>
                <c:pt idx="506" formatCode="[$-405]mmmm\ yy;@">
                  <c:v>44851</c:v>
                </c:pt>
                <c:pt idx="508" formatCode="[$-405]mmmm\ yy;@">
                  <c:v>44852</c:v>
                </c:pt>
                <c:pt idx="510" formatCode="[$-405]mmmm\ yy;@">
                  <c:v>44853</c:v>
                </c:pt>
                <c:pt idx="512" formatCode="[$-405]mmmm\ yy;@">
                  <c:v>44854</c:v>
                </c:pt>
                <c:pt idx="514" formatCode="[$-405]mmmm\ yy;@">
                  <c:v>44855</c:v>
                </c:pt>
                <c:pt idx="516" formatCode="[$-405]mmmm\ yy;@">
                  <c:v>44858</c:v>
                </c:pt>
              </c:numCache>
            </c:numRef>
          </c:cat>
          <c:val>
            <c:numRef>
              <c:f>List1!$D$2:$D$519</c:f>
              <c:numCache>
                <c:formatCode>General</c:formatCode>
                <c:ptCount val="518"/>
                <c:pt idx="0" formatCode="0.00">
                  <c:v>58.99</c:v>
                </c:pt>
                <c:pt idx="2" formatCode="0.00">
                  <c:v>59.81</c:v>
                </c:pt>
                <c:pt idx="4" formatCode="0.00">
                  <c:v>59.9</c:v>
                </c:pt>
                <c:pt idx="6" formatCode="0.00">
                  <c:v>58.57</c:v>
                </c:pt>
                <c:pt idx="8" formatCode="0.00">
                  <c:v>58.71</c:v>
                </c:pt>
                <c:pt idx="10" formatCode="0.00">
                  <c:v>56.94</c:v>
                </c:pt>
                <c:pt idx="12" formatCode="0.00">
                  <c:v>59.46</c:v>
                </c:pt>
                <c:pt idx="14" formatCode="0.00">
                  <c:v>59.82</c:v>
                </c:pt>
                <c:pt idx="16" formatCode="0.00">
                  <c:v>59.86</c:v>
                </c:pt>
                <c:pt idx="18" formatCode="0.00">
                  <c:v>59.39</c:v>
                </c:pt>
                <c:pt idx="20" formatCode="0.00">
                  <c:v>60.63</c:v>
                </c:pt>
                <c:pt idx="22" formatCode="0.00">
                  <c:v>60.41</c:v>
                </c:pt>
                <c:pt idx="24" formatCode="0.00">
                  <c:v>63.16</c:v>
                </c:pt>
                <c:pt idx="26" formatCode="0.00">
                  <c:v>63.7</c:v>
                </c:pt>
                <c:pt idx="28" formatCode="0.00">
                  <c:v>63.27</c:v>
                </c:pt>
                <c:pt idx="30" formatCode="0.00">
                  <c:v>65.930000000000007</c:v>
                </c:pt>
                <c:pt idx="32" formatCode="0.00">
                  <c:v>67.55</c:v>
                </c:pt>
                <c:pt idx="34" formatCode="0.00">
                  <c:v>67.16</c:v>
                </c:pt>
                <c:pt idx="36" formatCode="0.00">
                  <c:v>69.099999999999994</c:v>
                </c:pt>
                <c:pt idx="38" formatCode="0.00">
                  <c:v>69.36</c:v>
                </c:pt>
                <c:pt idx="40" formatCode="0.00">
                  <c:v>69.91</c:v>
                </c:pt>
                <c:pt idx="42" formatCode="0.00">
                  <c:v>69.17</c:v>
                </c:pt>
                <c:pt idx="44" formatCode="0.00">
                  <c:v>72.91</c:v>
                </c:pt>
                <c:pt idx="46" formatCode="0.00">
                  <c:v>74.459999999999994</c:v>
                </c:pt>
                <c:pt idx="48" formatCode="0.00">
                  <c:v>72.78</c:v>
                </c:pt>
                <c:pt idx="50" formatCode="0.00">
                  <c:v>74.209999999999994</c:v>
                </c:pt>
                <c:pt idx="52" formatCode="0.00">
                  <c:v>75.73</c:v>
                </c:pt>
                <c:pt idx="54" formatCode="0.00">
                  <c:v>77.2</c:v>
                </c:pt>
                <c:pt idx="56" formatCode="0.00">
                  <c:v>80.25</c:v>
                </c:pt>
                <c:pt idx="58" formatCode="0.00">
                  <c:v>78.64</c:v>
                </c:pt>
                <c:pt idx="60" formatCode="0.00">
                  <c:v>81.650000000000006</c:v>
                </c:pt>
                <c:pt idx="62" formatCode="0.00">
                  <c:v>85.34</c:v>
                </c:pt>
                <c:pt idx="64" formatCode="0.00">
                  <c:v>89.41</c:v>
                </c:pt>
                <c:pt idx="66" formatCode="0.00">
                  <c:v>80.88</c:v>
                </c:pt>
                <c:pt idx="68" formatCode="0.00">
                  <c:v>84.37</c:v>
                </c:pt>
                <c:pt idx="70" formatCode="0.00">
                  <c:v>82.72</c:v>
                </c:pt>
                <c:pt idx="72" formatCode="0.00">
                  <c:v>80.12</c:v>
                </c:pt>
                <c:pt idx="74" formatCode="0.00">
                  <c:v>81.19</c:v>
                </c:pt>
                <c:pt idx="76" formatCode="0.00">
                  <c:v>85.71</c:v>
                </c:pt>
                <c:pt idx="78" formatCode="0.00">
                  <c:v>74.02</c:v>
                </c:pt>
                <c:pt idx="80" formatCode="0.00">
                  <c:v>80.09</c:v>
                </c:pt>
                <c:pt idx="82" formatCode="0.00">
                  <c:v>80.94</c:v>
                </c:pt>
                <c:pt idx="84" formatCode="0.00">
                  <c:v>76.83</c:v>
                </c:pt>
                <c:pt idx="86" formatCode="0.00">
                  <c:v>74.459999999999994</c:v>
                </c:pt>
                <c:pt idx="88" formatCode="0.00">
                  <c:v>76.31</c:v>
                </c:pt>
                <c:pt idx="90" formatCode="0.00">
                  <c:v>76.92</c:v>
                </c:pt>
                <c:pt idx="92" formatCode="0.00">
                  <c:v>79.290000000000006</c:v>
                </c:pt>
                <c:pt idx="94" formatCode="0.00">
                  <c:v>80.36</c:v>
                </c:pt>
                <c:pt idx="96" formatCode="0.00">
                  <c:v>80.16</c:v>
                </c:pt>
                <c:pt idx="98" formatCode="0.00">
                  <c:v>80.650000000000006</c:v>
                </c:pt>
                <c:pt idx="100" formatCode="0.00">
                  <c:v>84.01</c:v>
                </c:pt>
                <c:pt idx="102" formatCode="0.00">
                  <c:v>84.91</c:v>
                </c:pt>
                <c:pt idx="104" formatCode="0.00">
                  <c:v>87.58</c:v>
                </c:pt>
                <c:pt idx="106" formatCode="0.00">
                  <c:v>86.74</c:v>
                </c:pt>
                <c:pt idx="108" formatCode="0.00">
                  <c:v>85.42</c:v>
                </c:pt>
                <c:pt idx="110" formatCode="0.00">
                  <c:v>80.09</c:v>
                </c:pt>
                <c:pt idx="112" formatCode="0.00">
                  <c:v>81.3</c:v>
                </c:pt>
                <c:pt idx="114" formatCode="0.00">
                  <c:v>80.010000000000005</c:v>
                </c:pt>
                <c:pt idx="116" formatCode="0.00">
                  <c:v>80.56</c:v>
                </c:pt>
                <c:pt idx="118" formatCode="0.00">
                  <c:v>82.08</c:v>
                </c:pt>
                <c:pt idx="120" formatCode="0.00">
                  <c:v>80.58</c:v>
                </c:pt>
                <c:pt idx="122" formatCode="0.00">
                  <c:v>82.67</c:v>
                </c:pt>
                <c:pt idx="124" formatCode="0.00">
                  <c:v>82.09</c:v>
                </c:pt>
                <c:pt idx="126" formatCode="0.00">
                  <c:v>85.59</c:v>
                </c:pt>
                <c:pt idx="128" formatCode="0.00">
                  <c:v>84.47</c:v>
                </c:pt>
                <c:pt idx="130" formatCode="0.00">
                  <c:v>84.02</c:v>
                </c:pt>
                <c:pt idx="132" formatCode="0.00">
                  <c:v>87.45</c:v>
                </c:pt>
                <c:pt idx="134" formatCode="0.00">
                  <c:v>88.66</c:v>
                </c:pt>
                <c:pt idx="136" formatCode="0.00">
                  <c:v>89.76</c:v>
                </c:pt>
                <c:pt idx="138" formatCode="0.00">
                  <c:v>89.22</c:v>
                </c:pt>
                <c:pt idx="140" formatCode="0.00">
                  <c:v>89.24</c:v>
                </c:pt>
                <c:pt idx="142" formatCode="0.00">
                  <c:v>89.52</c:v>
                </c:pt>
                <c:pt idx="144" formatCode="0.00">
                  <c:v>94.21</c:v>
                </c:pt>
                <c:pt idx="146" formatCode="0.00">
                  <c:v>94.81</c:v>
                </c:pt>
                <c:pt idx="148" formatCode="0.00">
                  <c:v>96.45</c:v>
                </c:pt>
                <c:pt idx="150" formatCode="0.00">
                  <c:v>96.7</c:v>
                </c:pt>
                <c:pt idx="152" formatCode="0.00">
                  <c:v>96.93</c:v>
                </c:pt>
                <c:pt idx="154" formatCode="0.00">
                  <c:v>90.79</c:v>
                </c:pt>
                <c:pt idx="156" formatCode="0.00">
                  <c:v>90.78</c:v>
                </c:pt>
                <c:pt idx="158" formatCode="0.00">
                  <c:v>92.87</c:v>
                </c:pt>
                <c:pt idx="160" formatCode="0.00">
                  <c:v>91.76</c:v>
                </c:pt>
                <c:pt idx="162" formatCode="0.00">
                  <c:v>91.14</c:v>
                </c:pt>
                <c:pt idx="164" formatCode="0.00">
                  <c:v>89.86</c:v>
                </c:pt>
                <c:pt idx="166" formatCode="0.00">
                  <c:v>86.44</c:v>
                </c:pt>
                <c:pt idx="168" formatCode="0.00">
                  <c:v>89.47</c:v>
                </c:pt>
                <c:pt idx="170" formatCode="0.00">
                  <c:v>89.68</c:v>
                </c:pt>
                <c:pt idx="172" formatCode="0.00">
                  <c:v>89.77</c:v>
                </c:pt>
                <c:pt idx="174" formatCode="0.00">
                  <c:v>95.07</c:v>
                </c:pt>
                <c:pt idx="176" formatCode="0.00">
                  <c:v>87.03</c:v>
                </c:pt>
                <c:pt idx="178" formatCode="0.00">
                  <c:v>88.14</c:v>
                </c:pt>
                <c:pt idx="180" formatCode="0.00">
                  <c:v>82.21</c:v>
                </c:pt>
                <c:pt idx="182" formatCode="0.00">
                  <c:v>68.849999999999994</c:v>
                </c:pt>
                <c:pt idx="184" formatCode="0.00">
                  <c:v>68.489999999999995</c:v>
                </c:pt>
                <c:pt idx="186" formatCode="0.00">
                  <c:v>67.349999999999994</c:v>
                </c:pt>
                <c:pt idx="188" formatCode="0.00">
                  <c:v>65.099999999999994</c:v>
                </c:pt>
                <c:pt idx="190" formatCode="0.00">
                  <c:v>58.3</c:v>
                </c:pt>
                <c:pt idx="192" formatCode="0.00">
                  <c:v>68.510000000000005</c:v>
                </c:pt>
                <c:pt idx="194" formatCode="0.00">
                  <c:v>73.180000000000007</c:v>
                </c:pt>
                <c:pt idx="196" formatCode="0.00">
                  <c:v>76.41</c:v>
                </c:pt>
                <c:pt idx="198" formatCode="0.00">
                  <c:v>76.760000000000005</c:v>
                </c:pt>
                <c:pt idx="200" formatCode="0.00">
                  <c:v>78.28</c:v>
                </c:pt>
                <c:pt idx="202" formatCode="0.00">
                  <c:v>77.430000000000007</c:v>
                </c:pt>
                <c:pt idx="204" formatCode="0.00">
                  <c:v>78.16</c:v>
                </c:pt>
                <c:pt idx="206" formatCode="0.00">
                  <c:v>79.89</c:v>
                </c:pt>
                <c:pt idx="208" formatCode="0.00">
                  <c:v>78.89</c:v>
                </c:pt>
                <c:pt idx="210" formatCode="0.00">
                  <c:v>78.39</c:v>
                </c:pt>
                <c:pt idx="212" formatCode="0.00">
                  <c:v>80.67</c:v>
                </c:pt>
                <c:pt idx="214" formatCode="0.00">
                  <c:v>76.599999999999994</c:v>
                </c:pt>
                <c:pt idx="216" formatCode="0.00">
                  <c:v>78.239999999999995</c:v>
                </c:pt>
                <c:pt idx="218" formatCode="0.00">
                  <c:v>78.599999999999994</c:v>
                </c:pt>
                <c:pt idx="220" formatCode="0.00">
                  <c:v>80.81</c:v>
                </c:pt>
                <c:pt idx="222" formatCode="0.00">
                  <c:v>81.7</c:v>
                </c:pt>
                <c:pt idx="224" formatCode="0.00">
                  <c:v>78.31</c:v>
                </c:pt>
                <c:pt idx="226" formatCode="0.00">
                  <c:v>76.48</c:v>
                </c:pt>
                <c:pt idx="228" formatCode="0.00">
                  <c:v>78.489999999999995</c:v>
                </c:pt>
                <c:pt idx="230" formatCode="0.00">
                  <c:v>78.5</c:v>
                </c:pt>
                <c:pt idx="232" formatCode="0.00">
                  <c:v>78.05</c:v>
                </c:pt>
                <c:pt idx="234" formatCode="0.00">
                  <c:v>77.180000000000007</c:v>
                </c:pt>
                <c:pt idx="236" formatCode="0.00">
                  <c:v>79.94</c:v>
                </c:pt>
                <c:pt idx="238" formatCode="0.00">
                  <c:v>80.09</c:v>
                </c:pt>
                <c:pt idx="240" formatCode="0.00">
                  <c:v>77.95</c:v>
                </c:pt>
                <c:pt idx="242" formatCode="0.00">
                  <c:v>79.010000000000005</c:v>
                </c:pt>
                <c:pt idx="244" formatCode="0.00">
                  <c:v>77.44</c:v>
                </c:pt>
                <c:pt idx="246" formatCode="0.00">
                  <c:v>79.97</c:v>
                </c:pt>
                <c:pt idx="248" formatCode="0.00">
                  <c:v>79.97</c:v>
                </c:pt>
                <c:pt idx="250" formatCode="0.00">
                  <c:v>80.2</c:v>
                </c:pt>
                <c:pt idx="252" formatCode="0.00">
                  <c:v>87.82</c:v>
                </c:pt>
                <c:pt idx="254" formatCode="0.00">
                  <c:v>86.44</c:v>
                </c:pt>
                <c:pt idx="256" formatCode="0.00">
                  <c:v>88.99</c:v>
                </c:pt>
                <c:pt idx="258" formatCode="0.00">
                  <c:v>83.46</c:v>
                </c:pt>
                <c:pt idx="260" formatCode="0.00">
                  <c:v>82.71</c:v>
                </c:pt>
                <c:pt idx="262" formatCode="0.00">
                  <c:v>81.010000000000005</c:v>
                </c:pt>
                <c:pt idx="264" formatCode="0.00">
                  <c:v>82.68</c:v>
                </c:pt>
                <c:pt idx="266" formatCode="0.00">
                  <c:v>84.45</c:v>
                </c:pt>
                <c:pt idx="268" formatCode="0.00">
                  <c:v>83.04</c:v>
                </c:pt>
                <c:pt idx="270" formatCode="0.00">
                  <c:v>88.19</c:v>
                </c:pt>
                <c:pt idx="272" formatCode="0.00">
                  <c:v>88.31</c:v>
                </c:pt>
                <c:pt idx="274" formatCode="0.00">
                  <c:v>88.91</c:v>
                </c:pt>
                <c:pt idx="276" formatCode="0.00">
                  <c:v>91.54</c:v>
                </c:pt>
                <c:pt idx="278" formatCode="0.00">
                  <c:v>87.02</c:v>
                </c:pt>
                <c:pt idx="280" formatCode="0.00">
                  <c:v>87.34</c:v>
                </c:pt>
                <c:pt idx="282" formatCode="0.00">
                  <c:v>88.83</c:v>
                </c:pt>
                <c:pt idx="284" formatCode="0.00">
                  <c:v>88.26</c:v>
                </c:pt>
                <c:pt idx="286" formatCode="0.00">
                  <c:v>88.48</c:v>
                </c:pt>
                <c:pt idx="288" formatCode="0.00">
                  <c:v>89.56</c:v>
                </c:pt>
                <c:pt idx="290" formatCode="0.00">
                  <c:v>91.72</c:v>
                </c:pt>
                <c:pt idx="292" formatCode="0.00">
                  <c:v>84.64</c:v>
                </c:pt>
                <c:pt idx="294" formatCode="0.00">
                  <c:v>83.18</c:v>
                </c:pt>
                <c:pt idx="296" formatCode="0.00">
                  <c:v>80.39</c:v>
                </c:pt>
                <c:pt idx="298" formatCode="0.00">
                  <c:v>78.150000000000006</c:v>
                </c:pt>
                <c:pt idx="300" formatCode="0.00">
                  <c:v>81.319999999999993</c:v>
                </c:pt>
                <c:pt idx="302" formatCode="0.00">
                  <c:v>81.400000000000006</c:v>
                </c:pt>
                <c:pt idx="304" formatCode="0.00">
                  <c:v>84.76</c:v>
                </c:pt>
                <c:pt idx="306" formatCode="0.00">
                  <c:v>84.2</c:v>
                </c:pt>
                <c:pt idx="308" formatCode="0.00">
                  <c:v>83.97</c:v>
                </c:pt>
                <c:pt idx="310" formatCode="0.00">
                  <c:v>84.02</c:v>
                </c:pt>
                <c:pt idx="312" formatCode="0.00">
                  <c:v>86.08</c:v>
                </c:pt>
                <c:pt idx="314" formatCode="0.00">
                  <c:v>86.34</c:v>
                </c:pt>
                <c:pt idx="316" formatCode="0.00">
                  <c:v>86.87</c:v>
                </c:pt>
                <c:pt idx="318" formatCode="0.00">
                  <c:v>81.430000000000007</c:v>
                </c:pt>
                <c:pt idx="320" formatCode="0.00">
                  <c:v>81.31</c:v>
                </c:pt>
                <c:pt idx="322" formatCode="0.00">
                  <c:v>79.81</c:v>
                </c:pt>
                <c:pt idx="324" formatCode="0.00">
                  <c:v>81.010000000000005</c:v>
                </c:pt>
                <c:pt idx="326" formatCode="0.00">
                  <c:v>81.86</c:v>
                </c:pt>
                <c:pt idx="328" formatCode="0.00">
                  <c:v>81.540000000000006</c:v>
                </c:pt>
                <c:pt idx="330" formatCode="0.00">
                  <c:v>84.15</c:v>
                </c:pt>
                <c:pt idx="332" formatCode="0.00">
                  <c:v>86.2</c:v>
                </c:pt>
                <c:pt idx="334" formatCode="0.00">
                  <c:v>83</c:v>
                </c:pt>
                <c:pt idx="336" formatCode="0.00">
                  <c:v>82.37</c:v>
                </c:pt>
                <c:pt idx="338" formatCode="0.00">
                  <c:v>84</c:v>
                </c:pt>
                <c:pt idx="340" formatCode="0.00">
                  <c:v>84.73</c:v>
                </c:pt>
                <c:pt idx="342" formatCode="0.00">
                  <c:v>81.88</c:v>
                </c:pt>
                <c:pt idx="344" formatCode="0.00">
                  <c:v>84.13</c:v>
                </c:pt>
                <c:pt idx="346" formatCode="0.00">
                  <c:v>83.43</c:v>
                </c:pt>
                <c:pt idx="348" formatCode="0.00">
                  <c:v>85.05</c:v>
                </c:pt>
                <c:pt idx="350" formatCode="0.00">
                  <c:v>87.4</c:v>
                </c:pt>
                <c:pt idx="352" formatCode="0.00">
                  <c:v>88.35</c:v>
                </c:pt>
                <c:pt idx="354" formatCode="0.00">
                  <c:v>90.16</c:v>
                </c:pt>
                <c:pt idx="356" formatCode="0.00">
                  <c:v>85.58</c:v>
                </c:pt>
                <c:pt idx="358" formatCode="0.00">
                  <c:v>84.55</c:v>
                </c:pt>
                <c:pt idx="360" formatCode="0.00">
                  <c:v>83.19</c:v>
                </c:pt>
                <c:pt idx="362" formatCode="0.00">
                  <c:v>83.22</c:v>
                </c:pt>
                <c:pt idx="364" formatCode="0.00">
                  <c:v>84.92</c:v>
                </c:pt>
                <c:pt idx="366" formatCode="0.00">
                  <c:v>82.79</c:v>
                </c:pt>
                <c:pt idx="368" formatCode="0.00">
                  <c:v>84.36</c:v>
                </c:pt>
                <c:pt idx="370" formatCode="0.00">
                  <c:v>85.65</c:v>
                </c:pt>
                <c:pt idx="372" formatCode="0.00">
                  <c:v>83.86</c:v>
                </c:pt>
                <c:pt idx="374" formatCode="0.00">
                  <c:v>83.97</c:v>
                </c:pt>
                <c:pt idx="376" formatCode="0.00">
                  <c:v>85.38</c:v>
                </c:pt>
                <c:pt idx="378" formatCode="0.00">
                  <c:v>84.94</c:v>
                </c:pt>
                <c:pt idx="380" formatCode="0.00">
                  <c:v>83.65</c:v>
                </c:pt>
                <c:pt idx="382" formatCode="0.00">
                  <c:v>78.84</c:v>
                </c:pt>
                <c:pt idx="384" formatCode="0.00">
                  <c:v>78.11</c:v>
                </c:pt>
                <c:pt idx="386" formatCode="0.00">
                  <c:v>76.3</c:v>
                </c:pt>
                <c:pt idx="388" formatCode="0.00">
                  <c:v>76.37</c:v>
                </c:pt>
                <c:pt idx="390" formatCode="0.00">
                  <c:v>76.680000000000007</c:v>
                </c:pt>
                <c:pt idx="392" formatCode="0.00">
                  <c:v>76.14</c:v>
                </c:pt>
                <c:pt idx="394" formatCode="0.00">
                  <c:v>78.959999999999994</c:v>
                </c:pt>
                <c:pt idx="396" formatCode="0.00">
                  <c:v>78.55</c:v>
                </c:pt>
                <c:pt idx="398" formatCode="0.00">
                  <c:v>80.58</c:v>
                </c:pt>
                <c:pt idx="400" formatCode="0.00">
                  <c:v>81.95</c:v>
                </c:pt>
                <c:pt idx="402" formatCode="0.00">
                  <c:v>83.99</c:v>
                </c:pt>
                <c:pt idx="404" formatCode="0.00">
                  <c:v>84.19</c:v>
                </c:pt>
                <c:pt idx="406" formatCode="0.00">
                  <c:v>84.76</c:v>
                </c:pt>
                <c:pt idx="408" formatCode="0.00">
                  <c:v>83.81</c:v>
                </c:pt>
                <c:pt idx="410" formatCode="0.00">
                  <c:v>85.93</c:v>
                </c:pt>
                <c:pt idx="412" formatCode="0.00">
                  <c:v>85.92</c:v>
                </c:pt>
                <c:pt idx="414" formatCode="0.00">
                  <c:v>87.55</c:v>
                </c:pt>
                <c:pt idx="416" formatCode="0.00">
                  <c:v>88.87</c:v>
                </c:pt>
                <c:pt idx="418" formatCode="0.00">
                  <c:v>90.78</c:v>
                </c:pt>
                <c:pt idx="420" formatCode="0.00">
                  <c:v>92.08</c:v>
                </c:pt>
                <c:pt idx="422" formatCode="0.00">
                  <c:v>95.8</c:v>
                </c:pt>
                <c:pt idx="424" formatCode="0.00">
                  <c:v>96.04</c:v>
                </c:pt>
                <c:pt idx="426" formatCode="0.00">
                  <c:v>98.01</c:v>
                </c:pt>
                <c:pt idx="428" formatCode="0.00">
                  <c:v>92.17</c:v>
                </c:pt>
                <c:pt idx="430" formatCode="0.00">
                  <c:v>89.29</c:v>
                </c:pt>
                <c:pt idx="432" formatCode="0.00">
                  <c:v>89.24</c:v>
                </c:pt>
                <c:pt idx="434" formatCode="0.00">
                  <c:v>89.31</c:v>
                </c:pt>
                <c:pt idx="436" formatCode="0.00">
                  <c:v>90.31</c:v>
                </c:pt>
                <c:pt idx="438" formatCode="0.00">
                  <c:v>86.66</c:v>
                </c:pt>
                <c:pt idx="440" formatCode="0.00">
                  <c:v>80.81</c:v>
                </c:pt>
                <c:pt idx="442" formatCode="0.00">
                  <c:v>80.03</c:v>
                </c:pt>
                <c:pt idx="444" formatCode="0.00">
                  <c:v>80.790000000000006</c:v>
                </c:pt>
                <c:pt idx="446" formatCode="0.00">
                  <c:v>77.89</c:v>
                </c:pt>
                <c:pt idx="448" formatCode="0.00">
                  <c:v>74.45</c:v>
                </c:pt>
                <c:pt idx="450" formatCode="0.00">
                  <c:v>69.88</c:v>
                </c:pt>
                <c:pt idx="452" formatCode="0.00">
                  <c:v>69.03</c:v>
                </c:pt>
                <c:pt idx="454" formatCode="0.00">
                  <c:v>67.239999999999995</c:v>
                </c:pt>
                <c:pt idx="456" formatCode="0.00">
                  <c:v>66.08</c:v>
                </c:pt>
                <c:pt idx="458" formatCode="0.00">
                  <c:v>71.819999999999993</c:v>
                </c:pt>
                <c:pt idx="460" formatCode="0.00">
                  <c:v>69.75</c:v>
                </c:pt>
                <c:pt idx="462" formatCode="0.00">
                  <c:v>72.540000000000006</c:v>
                </c:pt>
                <c:pt idx="464" formatCode="0.00">
                  <c:v>71.849999999999994</c:v>
                </c:pt>
                <c:pt idx="466" formatCode="0.00">
                  <c:v>73.27</c:v>
                </c:pt>
                <c:pt idx="468" formatCode="0.00">
                  <c:v>71.099999999999994</c:v>
                </c:pt>
                <c:pt idx="470" formatCode="0.00">
                  <c:v>71.14</c:v>
                </c:pt>
                <c:pt idx="472" formatCode="0.00">
                  <c:v>69.790000000000006</c:v>
                </c:pt>
                <c:pt idx="474" formatCode="0.00">
                  <c:v>70.44</c:v>
                </c:pt>
                <c:pt idx="476" formatCode="0.00">
                  <c:v>65.77</c:v>
                </c:pt>
                <c:pt idx="478" formatCode="0.00">
                  <c:v>70.33</c:v>
                </c:pt>
                <c:pt idx="480" formatCode="0.00">
                  <c:v>67.959999999999994</c:v>
                </c:pt>
                <c:pt idx="482" formatCode="0.00">
                  <c:v>65.150000000000006</c:v>
                </c:pt>
                <c:pt idx="484" formatCode="0.00">
                  <c:v>65.73</c:v>
                </c:pt>
                <c:pt idx="486" formatCode="0.00">
                  <c:v>66.73</c:v>
                </c:pt>
                <c:pt idx="488" formatCode="0.00">
                  <c:v>65.94</c:v>
                </c:pt>
                <c:pt idx="490" formatCode="0.00">
                  <c:v>66.92</c:v>
                </c:pt>
                <c:pt idx="492" formatCode="0.00">
                  <c:v>67.069999999999993</c:v>
                </c:pt>
                <c:pt idx="494" formatCode="0.00">
                  <c:v>68.959999999999994</c:v>
                </c:pt>
                <c:pt idx="496" formatCode="0.00">
                  <c:v>69.849999999999994</c:v>
                </c:pt>
                <c:pt idx="498" formatCode="0.00">
                  <c:v>66.77</c:v>
                </c:pt>
                <c:pt idx="500" formatCode="0.00">
                  <c:v>66.34</c:v>
                </c:pt>
                <c:pt idx="502" formatCode="0.00">
                  <c:v>66.709999999999994</c:v>
                </c:pt>
                <c:pt idx="504" formatCode="0.00">
                  <c:v>68.84</c:v>
                </c:pt>
                <c:pt idx="506" formatCode="0.00">
                  <c:v>68.02</c:v>
                </c:pt>
                <c:pt idx="508" formatCode="0.00">
                  <c:v>67.510000000000005</c:v>
                </c:pt>
                <c:pt idx="510" formatCode="0.00">
                  <c:v>67.77</c:v>
                </c:pt>
                <c:pt idx="512" formatCode="0.00">
                  <c:v>67.290000000000006</c:v>
                </c:pt>
                <c:pt idx="514" formatCode="0.00">
                  <c:v>66.87</c:v>
                </c:pt>
                <c:pt idx="516" formatCode="0.00">
                  <c:v>68.72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7A-402E-A48F-457C22092B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55775"/>
        <c:axId val="369153279"/>
      </c:lineChart>
      <c:dateAx>
        <c:axId val="369155775"/>
        <c:scaling>
          <c:orientation val="minMax"/>
        </c:scaling>
        <c:delete val="0"/>
        <c:axPos val="b"/>
        <c:numFmt formatCode="[$-405]mmmm\ 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9153279"/>
        <c:crosses val="autoZero"/>
        <c:auto val="1"/>
        <c:lblOffset val="100"/>
        <c:baseTimeUnit val="days"/>
        <c:majorUnit val="2"/>
        <c:majorTimeUnit val="months"/>
      </c:dateAx>
      <c:valAx>
        <c:axId val="369153279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600" dirty="0"/>
                  <a:t>EUR</a:t>
                </a:r>
              </a:p>
            </c:rich>
          </c:tx>
          <c:layout>
            <c:manualLayout>
              <c:xMode val="edge"/>
              <c:yMode val="edge"/>
              <c:x val="6.6512274266167248E-4"/>
              <c:y val="0.349012134069779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9155775"/>
        <c:crosses val="autoZero"/>
        <c:crossBetween val="between"/>
        <c:majorUnit val="200"/>
        <c:minorUnit val="4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523804466924256E-2"/>
          <c:y val="0.92111774677635994"/>
          <c:w val="0.9440103965207558"/>
          <c:h val="5.38309921282490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0.08152</cdr:x>
      <cdr:y>0.04267</cdr:y>
    </cdr:from>
    <cdr:to>
      <cdr:x>0.53298</cdr:x>
      <cdr:y>0.1179</cdr:y>
    </cdr:to>
    <cdr:sp macro="" textlink="">
      <cdr:nvSpPr>
        <cdr:cNvPr id="2" name="TextovéPole 9">
          <a:extLst xmlns:a="http://schemas.openxmlformats.org/drawingml/2006/main">
            <a:ext uri="{FF2B5EF4-FFF2-40B4-BE49-F238E27FC236}">
              <a16:creationId xmlns:a16="http://schemas.microsoft.com/office/drawing/2014/main" id="{CEA9A533-696D-F21F-2571-D04FF8FA22B4}"/>
            </a:ext>
          </a:extLst>
        </cdr:cNvPr>
        <cdr:cNvSpPr txBox="1"/>
      </cdr:nvSpPr>
      <cdr:spPr>
        <a:xfrm xmlns:a="http://schemas.openxmlformats.org/drawingml/2006/main">
          <a:off x="927373" y="238532"/>
          <a:ext cx="5135513" cy="4205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cs-CZ" sz="2133" b="1" dirty="0">
              <a:solidFill>
                <a:schemeClr val="bg1">
                  <a:lumMod val="50000"/>
                </a:schemeClr>
              </a:solidFill>
            </a:rPr>
            <a:t>Elektřina</a:t>
          </a:r>
          <a:r>
            <a:rPr lang="cs-CZ" sz="2133" dirty="0">
              <a:solidFill>
                <a:schemeClr val="bg1">
                  <a:lumMod val="50000"/>
                </a:schemeClr>
              </a:solidFill>
            </a:rPr>
            <a:t> (PXE, Cal23): </a:t>
          </a:r>
          <a:r>
            <a:rPr lang="cs-CZ" sz="2133" b="1" dirty="0">
              <a:solidFill>
                <a:schemeClr val="bg1">
                  <a:lumMod val="50000"/>
                </a:schemeClr>
              </a:solidFill>
            </a:rPr>
            <a:t>363</a:t>
          </a:r>
          <a:r>
            <a:rPr lang="cs-CZ" sz="2133" dirty="0">
              <a:solidFill>
                <a:schemeClr val="bg1">
                  <a:lumMod val="50000"/>
                </a:schemeClr>
              </a:solidFill>
            </a:rPr>
            <a:t> €/</a:t>
          </a:r>
          <a:r>
            <a:rPr lang="cs-CZ" sz="2133" dirty="0" err="1">
              <a:solidFill>
                <a:schemeClr val="bg1">
                  <a:lumMod val="50000"/>
                </a:schemeClr>
              </a:solidFill>
            </a:rPr>
            <a:t>MWh</a:t>
          </a:r>
          <a:endParaRPr lang="cs-CZ" sz="2133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0.08058</cdr:x>
      <cdr:y>0.109</cdr:y>
    </cdr:from>
    <cdr:to>
      <cdr:x>0.44031</cdr:x>
      <cdr:y>0.1895</cdr:y>
    </cdr:to>
    <cdr:sp macro="" textlink="">
      <cdr:nvSpPr>
        <cdr:cNvPr id="3" name="TextovéPole 5">
          <a:extLst xmlns:a="http://schemas.openxmlformats.org/drawingml/2006/main">
            <a:ext uri="{FF2B5EF4-FFF2-40B4-BE49-F238E27FC236}">
              <a16:creationId xmlns:a16="http://schemas.microsoft.com/office/drawing/2014/main" id="{2BBB4B73-18BD-480A-A667-9DBE1CF78095}"/>
            </a:ext>
          </a:extLst>
        </cdr:cNvPr>
        <cdr:cNvSpPr txBox="1"/>
      </cdr:nvSpPr>
      <cdr:spPr>
        <a:xfrm xmlns:a="http://schemas.openxmlformats.org/drawingml/2006/main">
          <a:off x="916616" y="609365"/>
          <a:ext cx="4092053" cy="4500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>
            <a:lnSpc>
              <a:spcPct val="120000"/>
            </a:lnSpc>
            <a:spcBef>
              <a:spcPts val="800"/>
            </a:spcBef>
          </a:pPr>
          <a:r>
            <a:rPr lang="cs-CZ" sz="2133" b="1" dirty="0">
              <a:solidFill>
                <a:schemeClr val="bg1">
                  <a:lumMod val="50000"/>
                </a:schemeClr>
              </a:solidFill>
            </a:rPr>
            <a:t>Plyn </a:t>
          </a:r>
          <a:r>
            <a:rPr lang="cs-CZ" sz="2133" dirty="0">
              <a:solidFill>
                <a:schemeClr val="bg1">
                  <a:lumMod val="50000"/>
                </a:schemeClr>
              </a:solidFill>
            </a:rPr>
            <a:t>(TTF NOV22): </a:t>
          </a:r>
          <a:r>
            <a:rPr lang="cs-CZ" sz="2133" b="1" dirty="0">
              <a:solidFill>
                <a:schemeClr val="bg1">
                  <a:lumMod val="50000"/>
                </a:schemeClr>
              </a:solidFill>
            </a:rPr>
            <a:t>101</a:t>
          </a:r>
          <a:r>
            <a:rPr lang="cs-CZ" sz="2133" dirty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cs-CZ" sz="1867" dirty="0">
              <a:solidFill>
                <a:schemeClr val="bg1">
                  <a:lumMod val="50000"/>
                </a:schemeClr>
              </a:solidFill>
            </a:rPr>
            <a:t>€/</a:t>
          </a:r>
          <a:r>
            <a:rPr lang="cs-CZ" sz="1867" dirty="0" err="1">
              <a:solidFill>
                <a:schemeClr val="bg1">
                  <a:lumMod val="50000"/>
                </a:schemeClr>
              </a:solidFill>
            </a:rPr>
            <a:t>MWh</a:t>
          </a:r>
          <a:endParaRPr lang="cs-CZ" sz="4000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0.07963</cdr:x>
      <cdr:y>0.18775</cdr:y>
    </cdr:from>
    <cdr:to>
      <cdr:x>0.3118</cdr:x>
      <cdr:y>0.26297</cdr:y>
    </cdr:to>
    <cdr:sp macro="" textlink="">
      <cdr:nvSpPr>
        <cdr:cNvPr id="4" name="TextovéPole 6">
          <a:extLst xmlns:a="http://schemas.openxmlformats.org/drawingml/2006/main">
            <a:ext uri="{FF2B5EF4-FFF2-40B4-BE49-F238E27FC236}">
              <a16:creationId xmlns:a16="http://schemas.microsoft.com/office/drawing/2014/main" id="{F51042B4-A6F3-31A8-D52F-9851C672DC09}"/>
            </a:ext>
          </a:extLst>
        </cdr:cNvPr>
        <cdr:cNvSpPr txBox="1"/>
      </cdr:nvSpPr>
      <cdr:spPr>
        <a:xfrm xmlns:a="http://schemas.openxmlformats.org/drawingml/2006/main">
          <a:off x="905858" y="1049608"/>
          <a:ext cx="2641014" cy="4205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cs-CZ" sz="2133" b="1" dirty="0">
              <a:solidFill>
                <a:schemeClr val="bg1">
                  <a:lumMod val="50000"/>
                </a:schemeClr>
              </a:solidFill>
            </a:rPr>
            <a:t>EUA </a:t>
          </a:r>
          <a:r>
            <a:rPr lang="cs-CZ" sz="2133" dirty="0">
              <a:solidFill>
                <a:schemeClr val="bg1">
                  <a:lumMod val="50000"/>
                </a:schemeClr>
              </a:solidFill>
            </a:rPr>
            <a:t>(Dec22): </a:t>
          </a:r>
          <a:r>
            <a:rPr lang="cs-CZ" sz="2133" b="1" dirty="0">
              <a:solidFill>
                <a:schemeClr val="bg1">
                  <a:lumMod val="50000"/>
                </a:schemeClr>
              </a:solidFill>
            </a:rPr>
            <a:t>75</a:t>
          </a:r>
          <a:r>
            <a:rPr lang="cs-CZ" sz="2133" dirty="0">
              <a:solidFill>
                <a:schemeClr val="bg1">
                  <a:lumMod val="50000"/>
                </a:schemeClr>
              </a:solidFill>
            </a:rPr>
            <a:t> €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4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D875A-5CCA-4429-AB37-3A619B0EFA1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9916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D875A-5CCA-4429-AB37-3A619B0EFA17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9524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6649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2492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1713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3085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8023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9069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D875A-5CCA-4429-AB37-3A619B0EFA1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484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D875A-5CCA-4429-AB37-3A619B0EFA1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115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D875A-5CCA-4429-AB37-3A619B0EFA1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066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D875A-5CCA-4429-AB37-3A619B0EFA1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373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D875A-5CCA-4429-AB37-3A619B0EFA1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554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D875A-5CCA-4429-AB37-3A619B0EFA1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22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6250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D875A-5CCA-4429-AB37-3A619B0EFA1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12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lide">
  <p:cSld name="Úvodní slide">
    <p:bg>
      <p:bgPr>
        <a:solidFill>
          <a:schemeClr val="lt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4"/>
          <p:cNvPicPr preferRelativeResize="0"/>
          <p:nvPr/>
        </p:nvPicPr>
        <p:blipFill rotWithShape="1">
          <a:blip r:embed="rId2">
            <a:alphaModFix/>
          </a:blip>
          <a:srcRect l="18781" r="18859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4"/>
          <p:cNvSpPr/>
          <p:nvPr/>
        </p:nvSpPr>
        <p:spPr>
          <a:xfrm>
            <a:off x="0" y="0"/>
            <a:ext cx="5850082" cy="6858000"/>
          </a:xfrm>
          <a:prstGeom prst="rect">
            <a:avLst/>
          </a:prstGeom>
          <a:solidFill>
            <a:srgbClr val="73BE48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4"/>
          <p:cNvSpPr txBox="1">
            <a:spLocks noGrp="1"/>
          </p:cNvSpPr>
          <p:nvPr>
            <p:ph type="subTitle" idx="1"/>
          </p:nvPr>
        </p:nvSpPr>
        <p:spPr>
          <a:xfrm>
            <a:off x="541020" y="4499611"/>
            <a:ext cx="4914207" cy="97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ctrTitle"/>
          </p:nvPr>
        </p:nvSpPr>
        <p:spPr>
          <a:xfrm>
            <a:off x="541020" y="625476"/>
            <a:ext cx="4914207" cy="3093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tandar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69810"/>
            <a:ext cx="10515600" cy="3657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cap="none" baseline="0">
                <a:solidFill>
                  <a:schemeClr val="tx2"/>
                </a:solidFill>
              </a:defRPr>
            </a:lvl1pPr>
            <a:lvl2pPr marL="457223" indent="0">
              <a:buFontTx/>
              <a:buNone/>
              <a:defRPr sz="2800" cap="all" baseline="0">
                <a:solidFill>
                  <a:schemeClr val="tx2"/>
                </a:solidFill>
              </a:defRPr>
            </a:lvl2pPr>
            <a:lvl3pPr marL="914446" indent="0">
              <a:buFontTx/>
              <a:buNone/>
              <a:defRPr sz="2400" cap="all" baseline="0">
                <a:solidFill>
                  <a:schemeClr val="tx2"/>
                </a:solidFill>
              </a:defRPr>
            </a:lvl3pPr>
            <a:lvl4pPr marL="1371669" indent="0">
              <a:buFontTx/>
              <a:buNone/>
              <a:defRPr sz="2000" cap="all" baseline="0">
                <a:solidFill>
                  <a:schemeClr val="tx2"/>
                </a:solidFill>
              </a:defRPr>
            </a:lvl4pPr>
            <a:lvl5pPr marL="1828891" indent="0">
              <a:buFontTx/>
              <a:buNone/>
              <a:defRPr sz="2000" cap="all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z="2000" dirty="0"/>
              <a:t>Kliknutím vložíte podnadpis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525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andar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69810"/>
            <a:ext cx="10515600" cy="3657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cap="none" baseline="0">
                <a:solidFill>
                  <a:schemeClr val="tx2"/>
                </a:solidFill>
              </a:defRPr>
            </a:lvl1pPr>
            <a:lvl2pPr marL="457223" indent="0">
              <a:buFontTx/>
              <a:buNone/>
              <a:defRPr sz="2800" cap="all" baseline="0">
                <a:solidFill>
                  <a:schemeClr val="tx2"/>
                </a:solidFill>
              </a:defRPr>
            </a:lvl2pPr>
            <a:lvl3pPr marL="914446" indent="0">
              <a:buFontTx/>
              <a:buNone/>
              <a:defRPr sz="2400" cap="all" baseline="0">
                <a:solidFill>
                  <a:schemeClr val="tx2"/>
                </a:solidFill>
              </a:defRPr>
            </a:lvl3pPr>
            <a:lvl4pPr marL="1371669" indent="0">
              <a:buFontTx/>
              <a:buNone/>
              <a:defRPr sz="2000" cap="all" baseline="0">
                <a:solidFill>
                  <a:schemeClr val="tx2"/>
                </a:solidFill>
              </a:defRPr>
            </a:lvl4pPr>
            <a:lvl5pPr marL="1828891" indent="0">
              <a:buFontTx/>
              <a:buNone/>
              <a:defRPr sz="2000" cap="all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z="2000" dirty="0"/>
              <a:t>Kliknutím vložíte podnadpis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177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tandar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69810"/>
            <a:ext cx="10515600" cy="3657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cap="none" baseline="0">
                <a:solidFill>
                  <a:schemeClr val="tx2"/>
                </a:solidFill>
              </a:defRPr>
            </a:lvl1pPr>
            <a:lvl2pPr marL="457223" indent="0">
              <a:buFontTx/>
              <a:buNone/>
              <a:defRPr sz="2800" cap="all" baseline="0">
                <a:solidFill>
                  <a:schemeClr val="tx2"/>
                </a:solidFill>
              </a:defRPr>
            </a:lvl2pPr>
            <a:lvl3pPr marL="914446" indent="0">
              <a:buFontTx/>
              <a:buNone/>
              <a:defRPr sz="2400" cap="all" baseline="0">
                <a:solidFill>
                  <a:schemeClr val="tx2"/>
                </a:solidFill>
              </a:defRPr>
            </a:lvl3pPr>
            <a:lvl4pPr marL="1371669" indent="0">
              <a:buFontTx/>
              <a:buNone/>
              <a:defRPr sz="2000" cap="all" baseline="0">
                <a:solidFill>
                  <a:schemeClr val="tx2"/>
                </a:solidFill>
              </a:defRPr>
            </a:lvl4pPr>
            <a:lvl5pPr marL="1828891" indent="0">
              <a:buFontTx/>
              <a:buNone/>
              <a:defRPr sz="2000" cap="all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z="2000" dirty="0"/>
              <a:t>Kliknutím vložíte podnadpis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2127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tandar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69810"/>
            <a:ext cx="10515600" cy="3657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cap="none" baseline="0">
                <a:solidFill>
                  <a:schemeClr val="tx2"/>
                </a:solidFill>
              </a:defRPr>
            </a:lvl1pPr>
            <a:lvl2pPr marL="457223" indent="0">
              <a:buFontTx/>
              <a:buNone/>
              <a:defRPr sz="2800" cap="all" baseline="0">
                <a:solidFill>
                  <a:schemeClr val="tx2"/>
                </a:solidFill>
              </a:defRPr>
            </a:lvl2pPr>
            <a:lvl3pPr marL="914446" indent="0">
              <a:buFontTx/>
              <a:buNone/>
              <a:defRPr sz="2400" cap="all" baseline="0">
                <a:solidFill>
                  <a:schemeClr val="tx2"/>
                </a:solidFill>
              </a:defRPr>
            </a:lvl3pPr>
            <a:lvl4pPr marL="1371669" indent="0">
              <a:buFontTx/>
              <a:buNone/>
              <a:defRPr sz="2000" cap="all" baseline="0">
                <a:solidFill>
                  <a:schemeClr val="tx2"/>
                </a:solidFill>
              </a:defRPr>
            </a:lvl4pPr>
            <a:lvl5pPr marL="1828891" indent="0">
              <a:buFontTx/>
              <a:buNone/>
              <a:defRPr sz="2000" cap="all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z="2000" dirty="0"/>
              <a:t>Kliknutím vložíte podnadpis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63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ní slide">
  <p:cSld name="Standardní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title"/>
          </p:nvPr>
        </p:nvSpPr>
        <p:spPr>
          <a:xfrm>
            <a:off x="838200" y="546285"/>
            <a:ext cx="10515600" cy="713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body" idx="1"/>
          </p:nvPr>
        </p:nvSpPr>
        <p:spPr>
          <a:xfrm>
            <a:off x="838200" y="2011679"/>
            <a:ext cx="10515600" cy="416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body" idx="2"/>
          </p:nvPr>
        </p:nvSpPr>
        <p:spPr>
          <a:xfrm>
            <a:off x="838200" y="1269810"/>
            <a:ext cx="10515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None/>
              <a:defRPr sz="200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Font typeface="Calibri"/>
              <a:buNone/>
              <a:defRPr sz="2800" cap="none">
                <a:solidFill>
                  <a:schemeClr val="dk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None/>
              <a:defRPr sz="2400" cap="none">
                <a:solidFill>
                  <a:schemeClr val="dk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 sz="2000" cap="none">
                <a:solidFill>
                  <a:schemeClr val="dk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 sz="2000" cap="none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ředělový slide 1">
  <p:cSld name="Předělový slide 1">
    <p:bg>
      <p:bgPr>
        <a:solidFill>
          <a:schemeClr val="lt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3BE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7"/>
          <p:cNvSpPr txBox="1">
            <a:spLocks noGrp="1"/>
          </p:cNvSpPr>
          <p:nvPr>
            <p:ph type="ctrTitle"/>
          </p:nvPr>
        </p:nvSpPr>
        <p:spPr>
          <a:xfrm>
            <a:off x="541020" y="615316"/>
            <a:ext cx="4914207" cy="3093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" name="Google Shape;31;p27"/>
          <p:cNvPicPr preferRelativeResize="0"/>
          <p:nvPr/>
        </p:nvPicPr>
        <p:blipFill rotWithShape="1">
          <a:blip r:embed="rId2">
            <a:alphaModFix/>
          </a:blip>
          <a:srcRect t="12143"/>
          <a:stretch/>
        </p:blipFill>
        <p:spPr>
          <a:xfrm>
            <a:off x="0" y="4323716"/>
            <a:ext cx="12192000" cy="2534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ředělový slide 2">
  <p:cSld name="Předělový slide 2">
    <p:bg>
      <p:bgPr>
        <a:solidFill>
          <a:schemeClr val="lt2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3BE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8"/>
          <p:cNvSpPr txBox="1">
            <a:spLocks noGrp="1"/>
          </p:cNvSpPr>
          <p:nvPr>
            <p:ph type="ctrTitle"/>
          </p:nvPr>
        </p:nvSpPr>
        <p:spPr>
          <a:xfrm>
            <a:off x="541020" y="615316"/>
            <a:ext cx="4914207" cy="3093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28"/>
          <p:cNvPicPr preferRelativeResize="0"/>
          <p:nvPr/>
        </p:nvPicPr>
        <p:blipFill rotWithShape="1">
          <a:blip r:embed="rId2">
            <a:alphaModFix/>
          </a:blip>
          <a:srcRect b="14218"/>
          <a:stretch/>
        </p:blipFill>
        <p:spPr>
          <a:xfrm>
            <a:off x="0" y="4323716"/>
            <a:ext cx="12204496" cy="2534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 slide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věrečný slide bez pozdravu">
  <p:cSld name="Závěrečný slide bez pozdravu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5500302"/>
            <a:ext cx="3542916" cy="64809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1"/>
          <p:cNvSpPr txBox="1">
            <a:spLocks noGrp="1"/>
          </p:cNvSpPr>
          <p:nvPr>
            <p:ph type="body" idx="1"/>
          </p:nvPr>
        </p:nvSpPr>
        <p:spPr>
          <a:xfrm>
            <a:off x="6286212" y="3347049"/>
            <a:ext cx="4462301" cy="2485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/>
          <p:nvPr/>
        </p:nvSpPr>
        <p:spPr>
          <a:xfrm>
            <a:off x="6286212" y="5789846"/>
            <a:ext cx="3772188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96CD"/>
              </a:buClr>
              <a:buSzPts val="2800"/>
              <a:buFont typeface="Quattrocento Sans"/>
              <a:buNone/>
            </a:pPr>
            <a:r>
              <a:rPr lang="cs-CZ"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www.akubat-asociace.cz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69810"/>
            <a:ext cx="10515600" cy="3657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cap="none" baseline="0">
                <a:solidFill>
                  <a:schemeClr val="tx2"/>
                </a:solidFill>
              </a:defRPr>
            </a:lvl1pPr>
            <a:lvl2pPr marL="457223" indent="0">
              <a:buFontTx/>
              <a:buNone/>
              <a:defRPr sz="2800" cap="all" baseline="0">
                <a:solidFill>
                  <a:schemeClr val="tx2"/>
                </a:solidFill>
              </a:defRPr>
            </a:lvl2pPr>
            <a:lvl3pPr marL="914446" indent="0">
              <a:buFontTx/>
              <a:buNone/>
              <a:defRPr sz="2400" cap="all" baseline="0">
                <a:solidFill>
                  <a:schemeClr val="tx2"/>
                </a:solidFill>
              </a:defRPr>
            </a:lvl3pPr>
            <a:lvl4pPr marL="1371669" indent="0">
              <a:buFontTx/>
              <a:buNone/>
              <a:defRPr sz="2000" cap="all" baseline="0">
                <a:solidFill>
                  <a:schemeClr val="tx2"/>
                </a:solidFill>
              </a:defRPr>
            </a:lvl4pPr>
            <a:lvl5pPr marL="1828891" indent="0">
              <a:buFontTx/>
              <a:buNone/>
              <a:defRPr sz="2000" cap="all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z="2000" dirty="0"/>
              <a:t>Kliknutím vložíte podnadpis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7225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69810"/>
            <a:ext cx="10515600" cy="3657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cap="none" baseline="0">
                <a:solidFill>
                  <a:schemeClr val="tx2"/>
                </a:solidFill>
              </a:defRPr>
            </a:lvl1pPr>
            <a:lvl2pPr marL="457223" indent="0">
              <a:buFontTx/>
              <a:buNone/>
              <a:defRPr sz="2800" cap="all" baseline="0">
                <a:solidFill>
                  <a:schemeClr val="tx2"/>
                </a:solidFill>
              </a:defRPr>
            </a:lvl2pPr>
            <a:lvl3pPr marL="914446" indent="0">
              <a:buFontTx/>
              <a:buNone/>
              <a:defRPr sz="2400" cap="all" baseline="0">
                <a:solidFill>
                  <a:schemeClr val="tx2"/>
                </a:solidFill>
              </a:defRPr>
            </a:lvl3pPr>
            <a:lvl4pPr marL="1371669" indent="0">
              <a:buFontTx/>
              <a:buNone/>
              <a:defRPr sz="2000" cap="all" baseline="0">
                <a:solidFill>
                  <a:schemeClr val="tx2"/>
                </a:solidFill>
              </a:defRPr>
            </a:lvl4pPr>
            <a:lvl5pPr marL="1828891" indent="0">
              <a:buFontTx/>
              <a:buNone/>
              <a:defRPr sz="2000" cap="all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z="2000" dirty="0"/>
              <a:t>Kliknutím vložíte podnadpis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313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andar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69810"/>
            <a:ext cx="10515600" cy="3657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cap="none" baseline="0">
                <a:solidFill>
                  <a:schemeClr val="tx2"/>
                </a:solidFill>
              </a:defRPr>
            </a:lvl1pPr>
            <a:lvl2pPr marL="457223" indent="0">
              <a:buFontTx/>
              <a:buNone/>
              <a:defRPr sz="2800" cap="all" baseline="0">
                <a:solidFill>
                  <a:schemeClr val="tx2"/>
                </a:solidFill>
              </a:defRPr>
            </a:lvl2pPr>
            <a:lvl3pPr marL="914446" indent="0">
              <a:buFontTx/>
              <a:buNone/>
              <a:defRPr sz="2400" cap="all" baseline="0">
                <a:solidFill>
                  <a:schemeClr val="tx2"/>
                </a:solidFill>
              </a:defRPr>
            </a:lvl3pPr>
            <a:lvl4pPr marL="1371669" indent="0">
              <a:buFontTx/>
              <a:buNone/>
              <a:defRPr sz="2000" cap="all" baseline="0">
                <a:solidFill>
                  <a:schemeClr val="tx2"/>
                </a:solidFill>
              </a:defRPr>
            </a:lvl4pPr>
            <a:lvl5pPr marL="1828891" indent="0">
              <a:buFontTx/>
              <a:buNone/>
              <a:defRPr sz="2000" cap="all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z="2000" dirty="0"/>
              <a:t>Kliknutím vložíte podnadpis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335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546285"/>
            <a:ext cx="10515600" cy="713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2011679"/>
            <a:ext cx="10515600" cy="416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attrocento Sans"/>
              <a:buChar char="›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attrocento Sans"/>
              <a:buChar char="›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attrocento Sans"/>
              <a:buChar char="›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attrocento Sans"/>
              <a:buChar char="›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attrocento Sans"/>
              <a:buChar char="›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/>
          <p:nvPr/>
        </p:nvSpPr>
        <p:spPr>
          <a:xfrm>
            <a:off x="0" y="6568440"/>
            <a:ext cx="12192000" cy="2966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2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822441" y="0"/>
            <a:ext cx="2369559" cy="268299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60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fousek@akubat-asociace.cz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podepsat&#10;&#10;Popis byl vytvořen automaticky">
            <a:extLst>
              <a:ext uri="{FF2B5EF4-FFF2-40B4-BE49-F238E27FC236}">
                <a16:creationId xmlns:a16="http://schemas.microsoft.com/office/drawing/2014/main" id="{4EA76CCF-BD4D-4CE7-7DC7-08506BC452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"/>
                    </a14:imgEffect>
                    <a14:imgEffect>
                      <a14:saturation sat="103000"/>
                    </a14:imgEffect>
                  </a14:imgLayer>
                </a14:imgProps>
              </a:ext>
            </a:extLst>
          </a:blip>
          <a:srcRect l="6060" r="6093"/>
          <a:stretch/>
        </p:blipFill>
        <p:spPr>
          <a:xfrm>
            <a:off x="0" y="-12701"/>
            <a:ext cx="12192000" cy="6883402"/>
          </a:xfrm>
          <a:prstGeom prst="rect">
            <a:avLst/>
          </a:prstGeom>
          <a:noFill/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EB9D9EE5-108A-0B91-6D9E-1BD6E041B35F}"/>
              </a:ext>
            </a:extLst>
          </p:cNvPr>
          <p:cNvSpPr/>
          <p:nvPr/>
        </p:nvSpPr>
        <p:spPr>
          <a:xfrm>
            <a:off x="0" y="-12703"/>
            <a:ext cx="12192000" cy="6858000"/>
          </a:xfrm>
          <a:prstGeom prst="rect">
            <a:avLst/>
          </a:prstGeom>
          <a:solidFill>
            <a:schemeClr val="dk1">
              <a:alpha val="2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C8C46745-AB20-0481-8333-A0CF13398C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6184" y="284934"/>
            <a:ext cx="3777127" cy="1007234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EA6EA9D6-A4D7-299B-8AE8-2975DC779E4C}"/>
              </a:ext>
            </a:extLst>
          </p:cNvPr>
          <p:cNvSpPr/>
          <p:nvPr/>
        </p:nvSpPr>
        <p:spPr>
          <a:xfrm>
            <a:off x="0" y="-12703"/>
            <a:ext cx="5856790" cy="688340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Google Shape;50;p1">
            <a:extLst>
              <a:ext uri="{FF2B5EF4-FFF2-40B4-BE49-F238E27FC236}">
                <a16:creationId xmlns:a16="http://schemas.microsoft.com/office/drawing/2014/main" id="{69508EC8-1F1D-FB17-38C6-9884EA198FC6}"/>
              </a:ext>
            </a:extLst>
          </p:cNvPr>
          <p:cNvSpPr txBox="1">
            <a:spLocks/>
          </p:cNvSpPr>
          <p:nvPr/>
        </p:nvSpPr>
        <p:spPr>
          <a:xfrm>
            <a:off x="192749" y="96857"/>
            <a:ext cx="5664041" cy="243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attrocento Sans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attrocento Sans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attrocento Sans"/>
              <a:buNone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SzPct val="100000"/>
            </a:pPr>
            <a:r>
              <a:rPr lang="cs-CZ" sz="5400" b="1" u="sng" dirty="0">
                <a:solidFill>
                  <a:schemeClr val="bg1"/>
                </a:solidFill>
              </a:rPr>
              <a:t>Příčiny energetické krize a možná řešení</a:t>
            </a:r>
          </a:p>
        </p:txBody>
      </p:sp>
      <p:sp>
        <p:nvSpPr>
          <p:cNvPr id="7" name="Google Shape;51;p1">
            <a:extLst>
              <a:ext uri="{FF2B5EF4-FFF2-40B4-BE49-F238E27FC236}">
                <a16:creationId xmlns:a16="http://schemas.microsoft.com/office/drawing/2014/main" id="{77C6866A-5248-C22D-C561-A980F34513C9}"/>
              </a:ext>
            </a:extLst>
          </p:cNvPr>
          <p:cNvSpPr txBox="1"/>
          <p:nvPr/>
        </p:nvSpPr>
        <p:spPr>
          <a:xfrm>
            <a:off x="268235" y="2787635"/>
            <a:ext cx="4964038" cy="8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90000"/>
              </a:lnSpc>
              <a:buClr>
                <a:schemeClr val="dk2"/>
              </a:buClr>
              <a:buSzPct val="100000"/>
            </a:pPr>
            <a:r>
              <a:rPr lang="cs-CZ" sz="4000" b="1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Mgr. Jan Fousek</a:t>
            </a:r>
          </a:p>
        </p:txBody>
      </p:sp>
      <p:sp>
        <p:nvSpPr>
          <p:cNvPr id="4" name="Google Shape;50;p1">
            <a:extLst>
              <a:ext uri="{FF2B5EF4-FFF2-40B4-BE49-F238E27FC236}">
                <a16:creationId xmlns:a16="http://schemas.microsoft.com/office/drawing/2014/main" id="{1EDAE553-0BF2-E48A-7504-90BCECB4432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8235" y="3534486"/>
            <a:ext cx="5480869" cy="3226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cs-CZ" sz="2600" b="1" dirty="0">
                <a:solidFill>
                  <a:schemeClr val="bg1"/>
                </a:solidFill>
              </a:rPr>
              <a:t>výkonný ředitel, Asociace pro akumulaci energie AKU-BAT CZ</a:t>
            </a:r>
          </a:p>
          <a:p>
            <a:pPr marL="0" indent="0">
              <a:lnSpc>
                <a:spcPct val="150000"/>
              </a:lnSpc>
              <a:buSzPct val="100000"/>
            </a:pPr>
            <a:r>
              <a:rPr lang="cs-CZ" sz="2000" b="1" dirty="0">
                <a:solidFill>
                  <a:schemeClr val="bg1"/>
                </a:solidFill>
              </a:rPr>
              <a:t>předseda představenstva, Solární asociace</a:t>
            </a:r>
          </a:p>
          <a:p>
            <a:pPr marL="0" indent="0">
              <a:lnSpc>
                <a:spcPct val="150000"/>
              </a:lnSpc>
              <a:buSzPct val="100000"/>
            </a:pPr>
            <a:r>
              <a:rPr lang="cs-CZ" sz="2000" b="1" dirty="0">
                <a:solidFill>
                  <a:schemeClr val="bg1"/>
                </a:solidFill>
              </a:rPr>
              <a:t>člen představenstva, Svaz moderní energetiky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4D9F01-C0EB-4A2F-A6B3-E5B3A899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282" y="1696263"/>
            <a:ext cx="10129430" cy="2943014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4800" b="1" kern="1200" dirty="0">
                <a:solidFill>
                  <a:srgbClr val="2D96CD"/>
                </a:solidFill>
                <a:ea typeface="+mj-ea"/>
                <a:cs typeface="+mj-cs"/>
              </a:rPr>
              <a:t>2.  Green </a:t>
            </a:r>
            <a:r>
              <a:rPr lang="cs-CZ" sz="4800" b="1" kern="1200" dirty="0" err="1">
                <a:solidFill>
                  <a:srgbClr val="2D96CD"/>
                </a:solidFill>
                <a:ea typeface="+mj-ea"/>
                <a:cs typeface="+mj-cs"/>
              </a:rPr>
              <a:t>Deal</a:t>
            </a:r>
            <a:r>
              <a:rPr lang="cs-CZ" sz="4800" b="1" kern="1200" dirty="0">
                <a:solidFill>
                  <a:srgbClr val="2D96CD"/>
                </a:solidFill>
                <a:ea typeface="+mj-ea"/>
                <a:cs typeface="+mj-cs"/>
              </a:rPr>
              <a:t> a OZE – </a:t>
            </a:r>
            <a:br>
              <a:rPr lang="cs-CZ" sz="4800" b="1" kern="1200" dirty="0">
                <a:solidFill>
                  <a:srgbClr val="2D96CD"/>
                </a:solidFill>
                <a:ea typeface="+mj-ea"/>
                <a:cs typeface="+mj-cs"/>
              </a:rPr>
            </a:br>
            <a:r>
              <a:rPr lang="cs-CZ" sz="4800" b="1" kern="1200" dirty="0">
                <a:solidFill>
                  <a:srgbClr val="2D96CD"/>
                </a:solidFill>
                <a:ea typeface="+mj-ea"/>
                <a:cs typeface="+mj-cs"/>
              </a:rPr>
              <a:t>viníky, či součástí řešení?</a:t>
            </a:r>
          </a:p>
        </p:txBody>
      </p:sp>
    </p:spTree>
    <p:extLst>
      <p:ext uri="{BB962C8B-B14F-4D97-AF65-F5344CB8AC3E}">
        <p14:creationId xmlns:p14="http://schemas.microsoft.com/office/powerpoint/2010/main" val="435407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54AEA6-1A3D-414E-B62F-944BA9F5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11" y="190447"/>
            <a:ext cx="11794931" cy="713177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1800"/>
            </a:pPr>
            <a:r>
              <a:rPr lang="cs-CZ" sz="3600" b="1" kern="1200" dirty="0">
                <a:solidFill>
                  <a:srgbClr val="2D96CD"/>
                </a:solidFill>
                <a:ea typeface="+mj-ea"/>
                <a:cs typeface="+mj-cs"/>
              </a:rPr>
              <a:t>Green </a:t>
            </a:r>
            <a:r>
              <a:rPr lang="cs-CZ" sz="3600" b="1" kern="1200" dirty="0" err="1">
                <a:solidFill>
                  <a:srgbClr val="2D96CD"/>
                </a:solidFill>
                <a:ea typeface="+mj-ea"/>
                <a:cs typeface="+mj-cs"/>
              </a:rPr>
              <a:t>Deal</a:t>
            </a:r>
            <a:r>
              <a:rPr lang="cs-CZ" sz="3600" b="1" kern="1200" dirty="0">
                <a:solidFill>
                  <a:srgbClr val="2D96CD"/>
                </a:solidFill>
                <a:ea typeface="+mj-ea"/>
                <a:cs typeface="+mj-cs"/>
              </a:rPr>
              <a:t> a OZE jako součást řešení energetické krize</a:t>
            </a:r>
            <a:endParaRPr lang="en-GB" sz="3600" b="1" kern="1200" dirty="0">
              <a:solidFill>
                <a:srgbClr val="2D96CD"/>
              </a:solidFill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5FBF76-9D9E-43C6-8E63-CB0B67BB9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546" y="1009050"/>
            <a:ext cx="11137654" cy="532063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cs-CZ" sz="3200" b="1" dirty="0"/>
              <a:t>Obnovitelné zdroje energie (OZE)</a:t>
            </a:r>
          </a:p>
          <a:p>
            <a:pPr marL="893763" indent="-263525">
              <a:lnSpc>
                <a:spcPct val="100000"/>
              </a:lnSpc>
              <a:spcBef>
                <a:spcPts val="800"/>
              </a:spcBef>
            </a:pPr>
            <a:r>
              <a:rPr lang="cs-CZ" sz="2400" dirty="0"/>
              <a:t>Dnes nejlevnější zdroj – nízké výrobní náklady (LCOE) </a:t>
            </a:r>
          </a:p>
          <a:p>
            <a:pPr marL="1350963" lvl="1" indent="-263525">
              <a:lnSpc>
                <a:spcPct val="100000"/>
              </a:lnSpc>
              <a:spcBef>
                <a:spcPts val="800"/>
              </a:spcBef>
            </a:pPr>
            <a:r>
              <a:rPr lang="cs-CZ" dirty="0"/>
              <a:t>I při započítání akumulace</a:t>
            </a:r>
          </a:p>
          <a:p>
            <a:pPr marL="893763" indent="-263525" defTabSz="893763">
              <a:lnSpc>
                <a:spcPct val="100000"/>
              </a:lnSpc>
              <a:spcBef>
                <a:spcPts val="800"/>
              </a:spcBef>
            </a:pPr>
            <a:r>
              <a:rPr lang="cs-CZ" sz="2400" dirty="0"/>
              <a:t>Čím více OZE, tím delší časové úseky levné elektřiny na trhu =&gt; pozitivní dopad pro spotřebitele</a:t>
            </a:r>
          </a:p>
          <a:p>
            <a:pPr marL="1416098" lvl="1">
              <a:lnSpc>
                <a:spcPct val="100000"/>
              </a:lnSpc>
              <a:spcBef>
                <a:spcPts val="800"/>
              </a:spcBef>
            </a:pPr>
            <a:r>
              <a:rPr lang="cs-CZ" dirty="0"/>
              <a:t>Možnost </a:t>
            </a:r>
            <a:r>
              <a:rPr lang="cs-CZ" b="1" dirty="0"/>
              <a:t>akumulovat</a:t>
            </a:r>
            <a:r>
              <a:rPr lang="cs-CZ" dirty="0"/>
              <a:t>, sdílet v rámci </a:t>
            </a:r>
            <a:r>
              <a:rPr lang="cs-CZ" b="1" dirty="0"/>
              <a:t>energetické komunity</a:t>
            </a:r>
            <a:r>
              <a:rPr lang="cs-CZ" dirty="0"/>
              <a:t>, </a:t>
            </a:r>
            <a:r>
              <a:rPr lang="cs-CZ" b="1" dirty="0"/>
              <a:t>prodávat </a:t>
            </a:r>
            <a:r>
              <a:rPr lang="cs-CZ" dirty="0"/>
              <a:t>na trhu prostřednictvím </a:t>
            </a:r>
            <a:r>
              <a:rPr lang="cs-CZ" b="1" dirty="0"/>
              <a:t>agregátora </a:t>
            </a:r>
            <a:r>
              <a:rPr lang="cs-CZ" b="1" dirty="0" err="1"/>
              <a:t>flixibility</a:t>
            </a:r>
            <a:r>
              <a:rPr lang="cs-CZ" dirty="0"/>
              <a:t> či aplikace, </a:t>
            </a:r>
            <a:r>
              <a:rPr lang="cs-CZ" b="1" dirty="0"/>
              <a:t>nabíjet EV</a:t>
            </a:r>
            <a:r>
              <a:rPr lang="cs-CZ" dirty="0"/>
              <a:t>, spustit spotřebiče</a:t>
            </a:r>
            <a:br>
              <a:rPr lang="cs-CZ" dirty="0"/>
            </a:br>
            <a:r>
              <a:rPr lang="cs-CZ" dirty="0"/>
              <a:t>=</a:t>
            </a:r>
            <a:r>
              <a:rPr lang="en-GB" dirty="0"/>
              <a:t>&gt; </a:t>
            </a:r>
            <a:r>
              <a:rPr lang="cs-CZ" b="1" dirty="0"/>
              <a:t>flexibilita výroby i spotřeby bude </a:t>
            </a:r>
            <a:r>
              <a:rPr lang="cs-CZ" b="1" u="sng" dirty="0"/>
              <a:t>přirozeně</a:t>
            </a:r>
            <a:r>
              <a:rPr lang="cs-CZ" b="1" dirty="0"/>
              <a:t> odměněna</a:t>
            </a:r>
          </a:p>
          <a:p>
            <a:pPr marL="893763" indent="-263525">
              <a:lnSpc>
                <a:spcPct val="100000"/>
              </a:lnSpc>
              <a:spcBef>
                <a:spcPts val="800"/>
              </a:spcBef>
            </a:pPr>
            <a:r>
              <a:rPr lang="cs-CZ" sz="2400" dirty="0"/>
              <a:t>Obrovský nárůst zájmu průmyslu i domácností o FVE s akumulací, TČ a další opatření – nový impul</a:t>
            </a:r>
            <a:r>
              <a:rPr lang="cs-CZ" sz="2400" dirty="0">
                <a:solidFill>
                  <a:schemeClr val="tx1"/>
                </a:solidFill>
              </a:rPr>
              <a:t>z</a:t>
            </a:r>
            <a:r>
              <a:rPr lang="cs-CZ" sz="2400" dirty="0"/>
              <a:t> i pro komunitní energetiku (viz „Lex OZE 2“)</a:t>
            </a:r>
          </a:p>
          <a:p>
            <a:pPr marL="1416098" lvl="1">
              <a:lnSpc>
                <a:spcPct val="100000"/>
              </a:lnSpc>
              <a:spcBef>
                <a:spcPts val="800"/>
              </a:spcBef>
            </a:pPr>
            <a:r>
              <a:rPr lang="cs-CZ" dirty="0"/>
              <a:t>Za 1. pololetí 2022 bylo zprovozněno více FVE než za celý rok 2021, vysoký podíl domácí akumulace</a:t>
            </a:r>
          </a:p>
        </p:txBody>
      </p:sp>
    </p:spTree>
    <p:extLst>
      <p:ext uri="{BB962C8B-B14F-4D97-AF65-F5344CB8AC3E}">
        <p14:creationId xmlns:p14="http://schemas.microsoft.com/office/powerpoint/2010/main" val="2793246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54AEA6-1A3D-414E-B62F-944BA9F5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11" y="190447"/>
            <a:ext cx="11794931" cy="713177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1800"/>
            </a:pPr>
            <a:r>
              <a:rPr lang="cs-CZ" sz="3600" b="1" kern="1200" dirty="0">
                <a:solidFill>
                  <a:srgbClr val="2D96CD"/>
                </a:solidFill>
                <a:ea typeface="+mj-ea"/>
                <a:cs typeface="+mj-cs"/>
              </a:rPr>
              <a:t>Green </a:t>
            </a:r>
            <a:r>
              <a:rPr lang="cs-CZ" sz="3600" b="1" kern="1200" dirty="0" err="1">
                <a:solidFill>
                  <a:srgbClr val="2D96CD"/>
                </a:solidFill>
                <a:ea typeface="+mj-ea"/>
                <a:cs typeface="+mj-cs"/>
              </a:rPr>
              <a:t>Deal</a:t>
            </a:r>
            <a:r>
              <a:rPr lang="cs-CZ" sz="3600" b="1" kern="1200" dirty="0">
                <a:solidFill>
                  <a:srgbClr val="2D96CD"/>
                </a:solidFill>
                <a:ea typeface="+mj-ea"/>
                <a:cs typeface="+mj-cs"/>
              </a:rPr>
              <a:t> a OZE jako součást řešení energetické krize</a:t>
            </a:r>
            <a:endParaRPr lang="en-GB" sz="3600" b="1" kern="1200" dirty="0">
              <a:solidFill>
                <a:srgbClr val="2D96CD"/>
              </a:solidFill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5FBF76-9D9E-43C6-8E63-CB0B67BB9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546" y="876970"/>
            <a:ext cx="11125200" cy="5648960"/>
          </a:xfrm>
        </p:spPr>
        <p:txBody>
          <a:bodyPr>
            <a:normAutofit/>
          </a:bodyPr>
          <a:lstStyle/>
          <a:p>
            <a:pPr marL="514350" lvl="1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 startAt="2"/>
            </a:pPr>
            <a:r>
              <a:rPr lang="cs-CZ" sz="3200" b="1" dirty="0">
                <a:solidFill>
                  <a:srgbClr val="111111"/>
                </a:solidFill>
              </a:rPr>
              <a:t>Green </a:t>
            </a:r>
            <a:r>
              <a:rPr lang="cs-CZ" sz="3200" b="1" dirty="0" err="1">
                <a:solidFill>
                  <a:srgbClr val="111111"/>
                </a:solidFill>
              </a:rPr>
              <a:t>Deal</a:t>
            </a:r>
            <a:endParaRPr lang="cs-CZ" sz="3200" b="1" dirty="0">
              <a:solidFill>
                <a:srgbClr val="111111"/>
              </a:solidFill>
            </a:endParaRPr>
          </a:p>
          <a:p>
            <a:pPr marL="893763" indent="-263525">
              <a:lnSpc>
                <a:spcPct val="100000"/>
              </a:lnSpc>
              <a:spcBef>
                <a:spcPts val="800"/>
              </a:spcBef>
            </a:pPr>
            <a:r>
              <a:rPr lang="cs-CZ" sz="2400" dirty="0"/>
              <a:t>Hlavní strategie EU nejen pro boj s klimatickými změnami, ale zejména pro </a:t>
            </a:r>
            <a:r>
              <a:rPr lang="cs-CZ" sz="2400" u="sng" dirty="0"/>
              <a:t>zvýšení energetické soběstačnosti</a:t>
            </a:r>
            <a:r>
              <a:rPr lang="cs-CZ" sz="2400" dirty="0"/>
              <a:t> Evropy pomocí přechodu na nízkouhlíkové hospodářství </a:t>
            </a:r>
          </a:p>
          <a:p>
            <a:pPr marL="893763" indent="-263525">
              <a:lnSpc>
                <a:spcPct val="100000"/>
              </a:lnSpc>
              <a:spcBef>
                <a:spcPts val="800"/>
              </a:spcBef>
            </a:pPr>
            <a:r>
              <a:rPr lang="cs-CZ" sz="2400" b="1" dirty="0"/>
              <a:t>Cíle v energetice:</a:t>
            </a:r>
            <a:r>
              <a:rPr lang="cs-CZ" sz="2400" dirty="0"/>
              <a:t> podpora OZE, akumulace energie, výroba zeleného vodíku, aktivní zákazníci (</a:t>
            </a:r>
            <a:r>
              <a:rPr lang="cs-CZ" sz="2400" dirty="0" err="1"/>
              <a:t>prosumers</a:t>
            </a:r>
            <a:r>
              <a:rPr lang="cs-CZ" sz="2400" dirty="0"/>
              <a:t>), sdílení energií (peer-2-peer), energetické komunity, agregace flexibility, chytré řízení spotřeby i výroby energií, čistá mobilita atd. </a:t>
            </a:r>
          </a:p>
          <a:p>
            <a:pPr marL="893763" lvl="1" indent="-263525">
              <a:lnSpc>
                <a:spcPct val="100000"/>
              </a:lnSpc>
              <a:spcBef>
                <a:spcPts val="800"/>
              </a:spcBef>
              <a:tabLst>
                <a:tab pos="985838" algn="l"/>
              </a:tabLst>
            </a:pPr>
            <a:r>
              <a:rPr lang="cs-CZ" dirty="0">
                <a:solidFill>
                  <a:schemeClr val="tx1"/>
                </a:solidFill>
              </a:rPr>
              <a:t>Zároveň velký důraz Komise na udržitelnost, cirkulární ekonomiku </a:t>
            </a:r>
            <a:r>
              <a:rPr lang="cs-CZ" i="1" dirty="0">
                <a:solidFill>
                  <a:schemeClr val="tx1"/>
                </a:solidFill>
              </a:rPr>
              <a:t>(druhotný život </a:t>
            </a:r>
            <a:r>
              <a:rPr lang="en-GB" i="1" dirty="0">
                <a:solidFill>
                  <a:schemeClr val="tx1"/>
                </a:solidFill>
              </a:rPr>
              <a:t>[</a:t>
            </a:r>
            <a:r>
              <a:rPr lang="cs-CZ" i="1" dirty="0">
                <a:solidFill>
                  <a:schemeClr val="tx1"/>
                </a:solidFill>
              </a:rPr>
              <a:t>2</a:t>
            </a:r>
            <a:r>
              <a:rPr lang="cs-CZ" i="1" baseline="30000" dirty="0">
                <a:solidFill>
                  <a:schemeClr val="tx1"/>
                </a:solidFill>
              </a:rPr>
              <a:t>nd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life</a:t>
            </a:r>
            <a:r>
              <a:rPr lang="en-GB" i="1" dirty="0">
                <a:solidFill>
                  <a:schemeClr val="tx1"/>
                </a:solidFill>
              </a:rPr>
              <a:t>]</a:t>
            </a:r>
            <a:r>
              <a:rPr lang="cs-CZ" i="1" dirty="0">
                <a:solidFill>
                  <a:schemeClr val="tx1"/>
                </a:solidFill>
              </a:rPr>
              <a:t> a recyklace)</a:t>
            </a:r>
            <a:r>
              <a:rPr lang="cs-CZ" dirty="0">
                <a:solidFill>
                  <a:schemeClr val="tx1"/>
                </a:solidFill>
              </a:rPr>
              <a:t>, přesun výroby solárních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panelů a baterií do EU, taxonomie) – </a:t>
            </a:r>
            <a:r>
              <a:rPr lang="cs-CZ" b="1" u="sng" dirty="0">
                <a:solidFill>
                  <a:schemeClr val="tx1"/>
                </a:solidFill>
              </a:rPr>
              <a:t>není tedy pravda, že se toto vůbec neřeší! </a:t>
            </a:r>
          </a:p>
          <a:p>
            <a:pPr marL="893763" indent="-263525" defTabSz="985838">
              <a:lnSpc>
                <a:spcPct val="100000"/>
              </a:lnSpc>
              <a:spcBef>
                <a:spcPts val="800"/>
              </a:spcBef>
            </a:pPr>
            <a:r>
              <a:rPr lang="cs-CZ" sz="2400" dirty="0"/>
              <a:t>Implementace Green </a:t>
            </a:r>
            <a:r>
              <a:rPr lang="cs-CZ" sz="2400" dirty="0" err="1"/>
              <a:t>deal</a:t>
            </a:r>
            <a:r>
              <a:rPr lang="cs-CZ" sz="2400" dirty="0"/>
              <a:t>/</a:t>
            </a:r>
            <a:r>
              <a:rPr lang="cs-CZ" sz="2400" dirty="0" err="1"/>
              <a:t>REpowerEU</a:t>
            </a:r>
            <a:r>
              <a:rPr lang="cs-CZ" sz="2400" dirty="0"/>
              <a:t> je ve středně a dlouhodobém horizontu (2025+) jedním z </a:t>
            </a:r>
            <a:r>
              <a:rPr lang="cs-CZ" sz="2400" b="1" dirty="0"/>
              <a:t>klíčových předpokladů zajištění energetické bezpečnosti</a:t>
            </a:r>
          </a:p>
        </p:txBody>
      </p:sp>
    </p:spTree>
    <p:extLst>
      <p:ext uri="{BB962C8B-B14F-4D97-AF65-F5344CB8AC3E}">
        <p14:creationId xmlns:p14="http://schemas.microsoft.com/office/powerpoint/2010/main" val="3603472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54AEA6-1A3D-414E-B62F-944BA9F5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38" y="192157"/>
            <a:ext cx="11277600" cy="713177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1800"/>
            </a:pPr>
            <a:r>
              <a:rPr lang="cs-CZ" sz="3600" b="1" kern="1200" dirty="0">
                <a:solidFill>
                  <a:srgbClr val="2D96CD"/>
                </a:solidFill>
                <a:ea typeface="+mj-ea"/>
                <a:cs typeface="+mj-cs"/>
              </a:rPr>
              <a:t>Nové energetické cíle EU (po ruském útoku na Ukrajinu)</a:t>
            </a:r>
            <a:endParaRPr lang="en-GB" sz="3600" b="1" kern="1200" dirty="0">
              <a:solidFill>
                <a:srgbClr val="2D96CD"/>
              </a:solidFill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5FBF76-9D9E-43C6-8E63-CB0B67BB9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42" y="1008546"/>
            <a:ext cx="11938000" cy="5521344"/>
          </a:xfrm>
        </p:spPr>
        <p:txBody>
          <a:bodyPr>
            <a:normAutofit fontScale="85000" lnSpcReduction="10000"/>
          </a:bodyPr>
          <a:lstStyle/>
          <a:p>
            <a:pPr marL="447675" lvl="1" indent="-295275">
              <a:lnSpc>
                <a:spcPct val="107000"/>
              </a:lnSpc>
            </a:pPr>
            <a:r>
              <a:rPr lang="cs-CZ" sz="3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Definovány zejména v </a:t>
            </a:r>
            <a:r>
              <a:rPr lang="cs-CZ" sz="3300" b="1" u="sng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REpowerEU</a:t>
            </a:r>
            <a:r>
              <a:rPr lang="cs-CZ" sz="3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52400" lvl="1" indent="0">
              <a:lnSpc>
                <a:spcPct val="107000"/>
              </a:lnSpc>
              <a:buNone/>
            </a:pPr>
            <a:endParaRPr lang="cs-CZ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04955" lvl="2" indent="-495325">
              <a:lnSpc>
                <a:spcPct val="107000"/>
              </a:lnSpc>
              <a:buFont typeface="+mj-lt"/>
              <a:buAutoNum type="arabicPeriod"/>
            </a:pPr>
            <a:r>
              <a:rPr lang="cs-CZ" sz="2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 Solar </a:t>
            </a:r>
            <a:r>
              <a:rPr lang="cs-CZ" sz="29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Strategy</a:t>
            </a:r>
            <a:r>
              <a:rPr lang="cs-CZ" sz="2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9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</a:t>
            </a:r>
            <a:r>
              <a:rPr lang="cs-CZ" sz="28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×</a:t>
            </a:r>
            <a:r>
              <a:rPr lang="cs-CZ" sz="29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více OZE do 2025 a 600 GW do 2030) </a:t>
            </a:r>
            <a:r>
              <a:rPr lang="cs-CZ" sz="2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Solar </a:t>
            </a:r>
            <a:r>
              <a:rPr lang="cs-CZ" sz="29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mandate</a:t>
            </a:r>
            <a:endParaRPr lang="cs-CZ" sz="2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04955" lvl="2" indent="-495325">
              <a:lnSpc>
                <a:spcPct val="107000"/>
              </a:lnSpc>
              <a:buFont typeface="+mj-lt"/>
              <a:buAutoNum type="arabicPeriod"/>
            </a:pPr>
            <a:r>
              <a:rPr lang="cs-CZ" sz="2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Maximální využití </a:t>
            </a:r>
            <a:r>
              <a:rPr lang="cs-CZ" sz="2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akumulace energie </a:t>
            </a:r>
            <a:r>
              <a:rPr lang="cs-CZ" sz="2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2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tepelných čerpadel </a:t>
            </a:r>
            <a:r>
              <a:rPr lang="cs-CZ" sz="29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(průmysl i domácnosti)</a:t>
            </a:r>
            <a:endParaRPr lang="cs-CZ" sz="29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04955" lvl="2" indent="-495325">
              <a:lnSpc>
                <a:spcPct val="107000"/>
              </a:lnSpc>
              <a:buFont typeface="+mj-lt"/>
              <a:buAutoNum type="arabicPeriod"/>
            </a:pPr>
            <a:r>
              <a:rPr lang="cs-CZ" sz="2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Zrychlení a </a:t>
            </a:r>
            <a:r>
              <a:rPr lang="cs-CZ" sz="2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zjednodušení</a:t>
            </a:r>
            <a:r>
              <a:rPr lang="cs-CZ" sz="2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povolovacích procesů </a:t>
            </a:r>
            <a:r>
              <a:rPr lang="cs-CZ" sz="2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stavbu nových zdrojů, vznik tzv. „go-to </a:t>
            </a:r>
            <a:r>
              <a:rPr lang="cs-CZ" sz="29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areas</a:t>
            </a:r>
            <a:r>
              <a:rPr lang="cs-CZ" sz="2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cs-CZ" sz="29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(místa vhodná pro rychlou výstavbu) </a:t>
            </a:r>
          </a:p>
          <a:p>
            <a:pPr marL="1104955" lvl="2" indent="-495325">
              <a:lnSpc>
                <a:spcPct val="107000"/>
              </a:lnSpc>
              <a:buFont typeface="+mj-lt"/>
              <a:buAutoNum type="arabicPeriod"/>
            </a:pPr>
            <a:r>
              <a:rPr lang="cs-CZ" sz="2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Podpora výroby nízkoemisního </a:t>
            </a:r>
            <a:r>
              <a:rPr lang="cs-CZ" sz="2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vodíku</a:t>
            </a:r>
            <a:r>
              <a:rPr lang="cs-CZ" sz="2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9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akční plán pro výrobu </a:t>
            </a:r>
            <a:r>
              <a:rPr lang="cs-CZ" sz="29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biometanu</a:t>
            </a:r>
          </a:p>
          <a:p>
            <a:pPr marL="1104955" lvl="2" indent="-495325">
              <a:lnSpc>
                <a:spcPct val="107000"/>
              </a:lnSpc>
              <a:buFont typeface="+mj-lt"/>
              <a:buAutoNum type="arabicPeriod"/>
            </a:pPr>
            <a:r>
              <a:rPr lang="cs-CZ" sz="29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Tlak na </a:t>
            </a:r>
            <a:r>
              <a:rPr lang="cs-CZ" sz="29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energetické úspory</a:t>
            </a:r>
            <a:r>
              <a:rPr lang="cs-CZ" sz="29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zvýšení účinnosti a náhradu uhlí, plynu a ropy </a:t>
            </a:r>
            <a:br>
              <a:rPr lang="cs-CZ" sz="29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9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 průmyslu, energetice a dopravě</a:t>
            </a:r>
          </a:p>
          <a:p>
            <a:pPr marL="1104955" lvl="2" indent="-495325">
              <a:lnSpc>
                <a:spcPct val="107000"/>
              </a:lnSpc>
              <a:buFont typeface="+mj-lt"/>
              <a:buAutoNum type="arabicPeriod"/>
            </a:pPr>
            <a:r>
              <a:rPr lang="cs-CZ" sz="29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Využití existujících </a:t>
            </a:r>
            <a:r>
              <a:rPr lang="cs-CZ" sz="29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EU fondů </a:t>
            </a:r>
            <a:r>
              <a:rPr lang="cs-CZ" sz="29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 NPO, ModFond/Inovační fond, operační programy, JTF</a:t>
            </a:r>
          </a:p>
          <a:p>
            <a:pPr marL="1104955" lvl="2" indent="-495325">
              <a:lnSpc>
                <a:spcPct val="107000"/>
              </a:lnSpc>
              <a:buFont typeface="+mj-lt"/>
              <a:buAutoNum type="arabicPeriod"/>
            </a:pPr>
            <a:r>
              <a:rPr lang="cs-CZ" sz="2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Podpora přímých kontraktů mezi výrobci z OZE a spotřebiteli – tzv. </a:t>
            </a:r>
            <a:r>
              <a:rPr lang="cs-CZ" sz="2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PPA kontrakty</a:t>
            </a:r>
            <a:endParaRPr lang="cs-CZ" sz="2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04955" lvl="2" indent="-495325">
              <a:lnSpc>
                <a:spcPct val="107000"/>
              </a:lnSpc>
              <a:buFont typeface="+mj-lt"/>
              <a:buAutoNum type="arabicPeriod"/>
            </a:pPr>
            <a:r>
              <a:rPr lang="cs-CZ" sz="29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Maximální </a:t>
            </a:r>
            <a:r>
              <a:rPr lang="cs-CZ" sz="29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posílení plynové infrastruktury </a:t>
            </a:r>
            <a:r>
              <a:rPr lang="cs-CZ" sz="2900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(již připravené i na nové plyny)</a:t>
            </a:r>
            <a:endParaRPr lang="cs-CZ" sz="29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77515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4D9F01-C0EB-4A2F-A6B3-E5B3A899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02" y="2450079"/>
            <a:ext cx="10608298" cy="145757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4800" b="1" kern="1200" dirty="0">
                <a:solidFill>
                  <a:srgbClr val="2D96CD"/>
                </a:solidFill>
                <a:ea typeface="+mj-ea"/>
                <a:cs typeface="+mj-cs"/>
              </a:rPr>
              <a:t>3.  Legislativní bariéry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1530941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4D9F01-C0EB-4A2F-A6B3-E5B3A899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82" y="128831"/>
            <a:ext cx="11949418" cy="841950"/>
          </a:xfrm>
        </p:spPr>
        <p:txBody>
          <a:bodyPr>
            <a:normAutofit/>
          </a:bodyPr>
          <a:lstStyle/>
          <a:p>
            <a:r>
              <a:rPr kumimoji="0" lang="cs-CZ" sz="3600" b="1" i="0" u="none" strike="noStrike" kern="1200" cap="none" spc="0" normalizeH="0" baseline="0" dirty="0">
                <a:ln>
                  <a:noFill/>
                </a:ln>
                <a:solidFill>
                  <a:srgbClr val="2D96CD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Jak zvýšit energetickou soběstačnost ČR</a:t>
            </a:r>
            <a:endParaRPr lang="cs-CZ" sz="36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97D954-2514-4F19-9C35-DD58D1D7B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582" y="953906"/>
            <a:ext cx="11638702" cy="5692788"/>
          </a:xfrm>
        </p:spPr>
        <p:txBody>
          <a:bodyPr>
            <a:normAutofit fontScale="92500" lnSpcReduction="20000"/>
          </a:bodyPr>
          <a:lstStyle/>
          <a:p>
            <a:pPr marL="182563" indent="-182563">
              <a:lnSpc>
                <a:spcPct val="12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</a:rPr>
              <a:t>Potřebujeme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co nejrychleji co největší </a:t>
            </a:r>
            <a:r>
              <a:rPr lang="cs-CZ" dirty="0">
                <a:latin typeface="Calibri" panose="020F0502020204030204" pitchFamily="34" charset="0"/>
              </a:rPr>
              <a:t>množství nových zdrojů </a:t>
            </a:r>
          </a:p>
          <a:p>
            <a:pPr marL="639763" lvl="1" indent="-182563">
              <a:lnSpc>
                <a:spcPct val="120000"/>
              </a:lnSpc>
              <a:spcAft>
                <a:spcPts val="800"/>
              </a:spcAft>
            </a:pPr>
            <a:r>
              <a:rPr lang="cs-CZ" b="1" dirty="0">
                <a:latin typeface="Calibri" panose="020F0502020204030204" pitchFamily="34" charset="0"/>
              </a:rPr>
              <a:t>Výrobní zdroje</a:t>
            </a:r>
            <a:r>
              <a:rPr lang="cs-CZ" dirty="0">
                <a:latin typeface="Calibri" panose="020F0502020204030204" pitchFamily="34" charset="0"/>
              </a:rPr>
              <a:t> (všechny druhy OZE), ale i pro </a:t>
            </a:r>
            <a:r>
              <a:rPr lang="cs-CZ" b="1" dirty="0">
                <a:latin typeface="Calibri" panose="020F0502020204030204" pitchFamily="34" charset="0"/>
              </a:rPr>
              <a:t>stabilizaci soustavy </a:t>
            </a:r>
          </a:p>
          <a:p>
            <a:pPr marL="639763" lvl="1" indent="-182563">
              <a:lnSpc>
                <a:spcPct val="12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</a:rPr>
              <a:t>Prolomit </a:t>
            </a:r>
            <a:r>
              <a:rPr lang="cs-CZ" b="1" dirty="0">
                <a:latin typeface="Calibri" panose="020F0502020204030204" pitchFamily="34" charset="0"/>
              </a:rPr>
              <a:t>tabu velkých FVE a VTE </a:t>
            </a:r>
            <a:r>
              <a:rPr lang="cs-CZ" dirty="0">
                <a:latin typeface="Calibri" panose="020F0502020204030204" pitchFamily="34" charset="0"/>
              </a:rPr>
              <a:t>(na půdě nevhodné pro zemědělství, kromě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agri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-PV</a:t>
            </a:r>
            <a:r>
              <a:rPr lang="cs-CZ" dirty="0">
                <a:latin typeface="Calibri" panose="020F0502020204030204" pitchFamily="34" charset="0"/>
              </a:rPr>
              <a:t>), „go-to zóny“ </a:t>
            </a:r>
          </a:p>
          <a:p>
            <a:pPr marL="1096963" lvl="2" indent="-182563">
              <a:lnSpc>
                <a:spcPct val="12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</a:rPr>
              <a:t>Malé domácí instalace jsou fajn, ale </a:t>
            </a:r>
            <a:r>
              <a:rPr lang="cs-CZ" b="1" dirty="0">
                <a:latin typeface="Calibri" panose="020F0502020204030204" pitchFamily="34" charset="0"/>
              </a:rPr>
              <a:t>plošný problém nedostatku energií </a:t>
            </a:r>
            <a:r>
              <a:rPr lang="cs-CZ" dirty="0">
                <a:latin typeface="Calibri" panose="020F0502020204030204" pitchFamily="34" charset="0"/>
              </a:rPr>
              <a:t>a potřeby průmyslu </a:t>
            </a:r>
            <a:r>
              <a:rPr lang="cs-CZ" b="1" dirty="0">
                <a:latin typeface="Calibri" panose="020F0502020204030204" pitchFamily="34" charset="0"/>
              </a:rPr>
              <a:t>nevyřeší</a:t>
            </a:r>
            <a:r>
              <a:rPr lang="cs-CZ" dirty="0">
                <a:latin typeface="Calibri" panose="020F0502020204030204" pitchFamily="34" charset="0"/>
              </a:rPr>
              <a:t>!</a:t>
            </a:r>
          </a:p>
          <a:p>
            <a:pPr marL="182563" indent="-182563">
              <a:lnSpc>
                <a:spcPct val="12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</a:rPr>
              <a:t>Nezbytná aktualizace legislativy </a:t>
            </a:r>
          </a:p>
          <a:p>
            <a:pPr marL="639763" lvl="1" indent="-182563">
              <a:lnSpc>
                <a:spcPct val="12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</a:rPr>
              <a:t>Zjednodušení povolovacích procesů, zařazení OZE mezi vyhrazené stavby, energetické komunity – „Lex OZE 2“</a:t>
            </a:r>
            <a:endParaRPr lang="cs-CZ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39763" lvl="1" indent="-182563">
              <a:lnSpc>
                <a:spcPct val="12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</a:rPr>
              <a:t>Legislativně ukotvit pravidla pro akumulaci energie a agregaci flexibility</a:t>
            </a:r>
          </a:p>
          <a:p>
            <a:pPr marL="182563" indent="-182563">
              <a:lnSpc>
                <a:spcPct val="12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</a:rPr>
              <a:t>Prodloužit životnost stávajících zdrojů –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</a:rPr>
              <a:t>hlavně jádra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</a:rPr>
              <a:t>(v celém regionu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</a:rPr>
              <a:t>vč. DE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</a:rPr>
              <a:t>]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</a:rPr>
              <a:t>, nejen v ČR)</a:t>
            </a:r>
            <a:endParaRPr lang="cs-CZ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312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5424F23-5DA3-4C19-A959-E7E8C3E5D83A}"/>
              </a:ext>
            </a:extLst>
          </p:cNvPr>
          <p:cNvSpPr txBox="1"/>
          <p:nvPr/>
        </p:nvSpPr>
        <p:spPr>
          <a:xfrm>
            <a:off x="250770" y="890785"/>
            <a:ext cx="11804596" cy="5465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500"/>
              </a:spcBef>
              <a:spcAft>
                <a:spcPts val="600"/>
              </a:spcAft>
              <a:buClr>
                <a:srgbClr val="2D96CD"/>
              </a:buClr>
              <a:buSzTx/>
              <a:tabLst/>
              <a:defRPr/>
            </a:pPr>
            <a:endParaRPr lang="cs-CZ" sz="1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500"/>
              </a:spcBef>
              <a:spcAft>
                <a:spcPts val="600"/>
              </a:spcAft>
              <a:buClr>
                <a:srgbClr val="2D96CD"/>
              </a:buClr>
              <a:buFont typeface="+mj-lt"/>
              <a:buAutoNum type="arabicPeriod"/>
              <a:defRPr/>
            </a:pPr>
            <a: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Akumulace (samostatně stojící </a:t>
            </a:r>
            <a:r>
              <a:rPr lang="cs-CZ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„</a:t>
            </a:r>
            <a:r>
              <a:rPr lang="cs-CZ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</a:t>
            </a:r>
            <a: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alone</a:t>
            </a:r>
            <a: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“)</a:t>
            </a:r>
          </a:p>
          <a:p>
            <a:pPr marL="893763" indent="-360363">
              <a:spcBef>
                <a:spcPts val="500"/>
              </a:spcBef>
              <a:spcAft>
                <a:spcPts val="600"/>
              </a:spcAft>
              <a:buClr>
                <a:srgbClr val="2D96CD"/>
              </a:buClr>
              <a:buFont typeface="Segoe UI" panose="020B0502040204020203" pitchFamily="34" charset="0"/>
              <a:buChar char="›"/>
              <a:defRPr/>
            </a:pPr>
            <a:r>
              <a:rPr lang="cs-CZ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 legislativní ukotvení ukládání energie </a:t>
            </a:r>
            <a:r>
              <a:rPr lang="cs-CZ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čekáme marně více než 5 let</a:t>
            </a:r>
          </a:p>
          <a:p>
            <a:pPr marL="893763" indent="-360363">
              <a:spcBef>
                <a:spcPts val="500"/>
              </a:spcBef>
              <a:spcAft>
                <a:spcPts val="600"/>
              </a:spcAft>
              <a:buClr>
                <a:srgbClr val="2D96CD"/>
              </a:buClr>
              <a:buFont typeface="Segoe UI" panose="020B0502040204020203" pitchFamily="34" charset="0"/>
              <a:buChar char="›"/>
              <a:defRPr/>
            </a:pPr>
            <a:r>
              <a:rPr lang="cs-CZ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MPO nedonutily ke změně ani lhůty pro transpozici legislativy EU </a:t>
            </a:r>
            <a:r>
              <a:rPr lang="cs-CZ" sz="2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(Market design či REDII z tzv. </a:t>
            </a:r>
            <a:r>
              <a:rPr lang="cs-CZ" sz="2600" i="1" dirty="0">
                <a:latin typeface="Calibri" panose="020F0502020204030204" pitchFamily="34" charset="0"/>
                <a:ea typeface="Calibri" panose="020F0502020204030204" pitchFamily="34" charset="0"/>
              </a:rPr>
              <a:t>Zimního energetického balíčku</a:t>
            </a:r>
            <a:r>
              <a:rPr lang="cs-CZ" sz="2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cs-CZ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ani již </a:t>
            </a:r>
            <a:r>
              <a:rPr lang="cs-CZ" sz="2600" dirty="0">
                <a:latin typeface="Calibri" panose="020F0502020204030204" pitchFamily="34" charset="0"/>
                <a:ea typeface="Calibri" panose="020F0502020204030204" pitchFamily="34" charset="0"/>
              </a:rPr>
              <a:t>vyhlášené hrozby postihu za jejich porušení ze strany EU </a:t>
            </a:r>
            <a:r>
              <a:rPr lang="cs-CZ" sz="2600" i="1" dirty="0"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cs-CZ" sz="2600" i="1" dirty="0" err="1">
                <a:latin typeface="Calibri" panose="020F0502020204030204" pitchFamily="34" charset="0"/>
                <a:ea typeface="Calibri" panose="020F0502020204030204" pitchFamily="34" charset="0"/>
              </a:rPr>
              <a:t>infringement</a:t>
            </a:r>
            <a:r>
              <a:rPr lang="cs-CZ" sz="2600" i="1" dirty="0"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r>
              <a:rPr lang="cs-CZ" sz="2600" dirty="0">
                <a:latin typeface="Calibri" panose="020F0502020204030204" pitchFamily="34" charset="0"/>
                <a:ea typeface="Calibri" panose="020F0502020204030204" pitchFamily="34" charset="0"/>
              </a:rPr>
              <a:t>vůči ČR</a:t>
            </a:r>
            <a:endParaRPr lang="cs-CZ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93763" indent="-360363">
              <a:spcBef>
                <a:spcPts val="500"/>
              </a:spcBef>
              <a:spcAft>
                <a:spcPts val="600"/>
              </a:spcAft>
              <a:buClr>
                <a:srgbClr val="2D96CD"/>
              </a:buClr>
              <a:buFont typeface="Segoe UI" panose="020B0502040204020203" pitchFamily="34" charset="0"/>
              <a:buChar char="›"/>
              <a:defRPr/>
            </a:pPr>
            <a:r>
              <a:rPr lang="cs-CZ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Naději skýtá </a:t>
            </a:r>
            <a:r>
              <a:rPr lang="cs-CZ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tzv. </a:t>
            </a:r>
            <a:r>
              <a:rPr lang="cs-CZ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Transpoziční novela</a:t>
            </a:r>
            <a:r>
              <a:rPr lang="cs-CZ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 je ale stále odsouvána částečnými </a:t>
            </a:r>
            <a:r>
              <a:rPr lang="cs-CZ" sz="2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(byť důležitými)</a:t>
            </a:r>
            <a:r>
              <a:rPr lang="cs-CZ" sz="2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novelami </a:t>
            </a:r>
          </a:p>
          <a:p>
            <a:pPr marL="1260475" lvl="8" indent="-280988">
              <a:spcBef>
                <a:spcPts val="500"/>
              </a:spcBef>
              <a:spcAft>
                <a:spcPts val="600"/>
              </a:spcAft>
              <a:buClr>
                <a:srgbClr val="2D96CD"/>
              </a:buClr>
              <a:buFont typeface="Segoe UI" panose="020B0502040204020203" pitchFamily="34" charset="0"/>
              <a:buChar char="›"/>
              <a:tabLst>
                <a:tab pos="1258888" algn="l"/>
              </a:tabLst>
              <a:defRPr/>
            </a:pPr>
            <a:r>
              <a:rPr lang="cs-CZ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Argumentem je aktuální kritická situace a nutnost řešit 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 hoc </a:t>
            </a:r>
            <a:r>
              <a:rPr lang="cs-CZ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problémy:</a:t>
            </a:r>
          </a:p>
          <a:p>
            <a:pPr marL="1798638" lvl="8" indent="-280988">
              <a:spcBef>
                <a:spcPts val="500"/>
              </a:spcBef>
              <a:spcAft>
                <a:spcPts val="600"/>
              </a:spcAft>
              <a:buClr>
                <a:srgbClr val="2D96CD"/>
              </a:buClr>
              <a:buFont typeface="Segoe UI" panose="020B0502040204020203" pitchFamily="34" charset="0"/>
              <a:buChar char="›"/>
              <a:tabLst>
                <a:tab pos="1258888" algn="l"/>
              </a:tabLst>
              <a:defRPr/>
            </a:pPr>
            <a:r>
              <a:rPr lang="cs-CZ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Souhlas, ale 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argumenty odpůrců </a:t>
            </a:r>
            <a:r>
              <a:rPr lang="cs-CZ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„klidných“ letech 2017–2021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byly, že </a:t>
            </a:r>
            <a:r>
              <a:rPr lang="cs-CZ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akumulaci/agregátora flexibility „nepotřebujeme“. Teď zase „není čas“</a:t>
            </a:r>
          </a:p>
          <a:p>
            <a:pPr marL="1260475" lvl="5" indent="-276225">
              <a:spcBef>
                <a:spcPts val="500"/>
              </a:spcBef>
              <a:spcAft>
                <a:spcPts val="600"/>
              </a:spcAft>
              <a:buClr>
                <a:srgbClr val="2D96CD"/>
              </a:buClr>
              <a:buFont typeface="Segoe UI" panose="020B0502040204020203" pitchFamily="34" charset="0"/>
              <a:buChar char="›"/>
              <a:tabLst>
                <a:tab pos="1258888" algn="l"/>
              </a:tabLst>
              <a:defRPr/>
            </a:pPr>
            <a:r>
              <a:rPr lang="cs-CZ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Mezitím obrovský </a:t>
            </a:r>
            <a:r>
              <a:rPr lang="cs-CZ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nárůst výdajů za systémové služby</a:t>
            </a:r>
            <a:r>
              <a:rPr lang="cs-CZ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každý zdroj se počítá</a:t>
            </a:r>
            <a:endParaRPr lang="cs-CZ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71;p4">
            <a:extLst>
              <a:ext uri="{FF2B5EF4-FFF2-40B4-BE49-F238E27FC236}">
                <a16:creationId xmlns:a16="http://schemas.microsoft.com/office/drawing/2014/main" id="{5FB3B35C-DDE3-43D8-BAFD-5293B79D9920}"/>
              </a:ext>
            </a:extLst>
          </p:cNvPr>
          <p:cNvSpPr txBox="1">
            <a:spLocks/>
          </p:cNvSpPr>
          <p:nvPr/>
        </p:nvSpPr>
        <p:spPr>
          <a:xfrm>
            <a:off x="241439" y="-9331"/>
            <a:ext cx="11628448" cy="1100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90000"/>
              </a:lnSpc>
              <a:buClr>
                <a:schemeClr val="dk1"/>
              </a:buClr>
              <a:buSzPts val="1800"/>
              <a:buFont typeface="Calibri"/>
              <a:buNone/>
              <a:defRPr sz="3600" b="1" kern="1200">
                <a:solidFill>
                  <a:srgbClr val="2D96CD"/>
                </a:solidFill>
                <a:latin typeface="Calibri"/>
                <a:ea typeface="+mj-ea"/>
                <a:cs typeface="+mj-cs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cs-CZ" dirty="0"/>
              <a:t>Akumulace energie v ČR</a:t>
            </a:r>
          </a:p>
        </p:txBody>
      </p:sp>
    </p:spTree>
    <p:extLst>
      <p:ext uri="{BB962C8B-B14F-4D97-AF65-F5344CB8AC3E}">
        <p14:creationId xmlns:p14="http://schemas.microsoft.com/office/powerpoint/2010/main" val="4081545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5424F23-5DA3-4C19-A959-E7E8C3E5D83A}"/>
              </a:ext>
            </a:extLst>
          </p:cNvPr>
          <p:cNvSpPr txBox="1"/>
          <p:nvPr/>
        </p:nvSpPr>
        <p:spPr>
          <a:xfrm>
            <a:off x="250770" y="1016365"/>
            <a:ext cx="11628448" cy="5191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500"/>
              </a:spcBef>
              <a:spcAft>
                <a:spcPts val="600"/>
              </a:spcAft>
              <a:buClr>
                <a:srgbClr val="2D96CD"/>
              </a:buClr>
              <a:buFont typeface="+mj-lt"/>
              <a:buAutoNum type="arabicPeriod" startAt="2"/>
              <a:defRPr/>
            </a:pPr>
            <a:r>
              <a:rPr lang="cs-CZ" sz="2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Akumulace</a:t>
            </a:r>
            <a:r>
              <a:rPr lang="en-GB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cs-CZ" sz="2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OZE </a:t>
            </a:r>
            <a:r>
              <a:rPr lang="cs-CZ" sz="26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(ModFond</a:t>
            </a:r>
            <a:r>
              <a:rPr lang="cs-CZ" sz="2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OP TAK aj.) </a:t>
            </a:r>
          </a:p>
          <a:p>
            <a:pPr marL="892175" lvl="3" indent="-457200">
              <a:spcBef>
                <a:spcPts val="500"/>
              </a:spcBef>
              <a:spcAft>
                <a:spcPts val="600"/>
              </a:spcAft>
              <a:buClr>
                <a:srgbClr val="2D96CD"/>
              </a:buClr>
              <a:buFont typeface="Calibri" panose="020F0502020204030204" pitchFamily="34" charset="0"/>
              <a:buChar char="›"/>
              <a:defRPr/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Stále významné omezení v podobě tzv. 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doby udržitelnosti </a:t>
            </a:r>
          </a:p>
          <a:p>
            <a:pPr marL="1524000" lvl="4" indent="-457200">
              <a:spcBef>
                <a:spcPts val="500"/>
              </a:spcBef>
              <a:spcAft>
                <a:spcPts val="600"/>
              </a:spcAft>
              <a:buClr>
                <a:srgbClr val="2D96CD"/>
              </a:buClr>
              <a:buFont typeface="Calibri" panose="020F0502020204030204" pitchFamily="34" charset="0"/>
              <a:buChar char="›"/>
              <a:defRPr/>
            </a:pP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dobu 5 let nesmí baterie u OZE poskytovat podpůrné služby (stabilizace soustavy)</a:t>
            </a:r>
          </a:p>
          <a:p>
            <a:pPr marL="1524000" lvl="4" indent="-457200">
              <a:spcBef>
                <a:spcPts val="500"/>
              </a:spcBef>
              <a:spcAft>
                <a:spcPts val="600"/>
              </a:spcAft>
              <a:buClr>
                <a:srgbClr val="2D96CD"/>
              </a:buClr>
              <a:buFont typeface="Calibri" panose="020F0502020204030204" pitchFamily="34" charset="0"/>
              <a:buChar char="›"/>
              <a:defRPr/>
            </a:pP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Problém s nařízením GBER – strach z údajného nesouladu s pravidly veřejné podpory </a:t>
            </a:r>
          </a:p>
          <a:p>
            <a:pPr marL="2155825" lvl="4" indent="-457200" defTabSz="1252538">
              <a:spcBef>
                <a:spcPts val="500"/>
              </a:spcBef>
              <a:spcAft>
                <a:spcPts val="600"/>
              </a:spcAft>
              <a:buClr>
                <a:srgbClr val="2D96CD"/>
              </a:buClr>
              <a:buFont typeface="Calibri" panose="020F0502020204030204" pitchFamily="34" charset="0"/>
              <a:buChar char="›"/>
              <a:defRPr/>
            </a:pPr>
            <a:r>
              <a:rPr lang="cs-CZ" sz="2200" b="1" dirty="0">
                <a:solidFill>
                  <a:srgbClr val="7F7F7F"/>
                </a:solidFill>
                <a:latin typeface="Calibri" panose="020F0502020204030204" pitchFamily="34" charset="0"/>
                <a:cs typeface="Calibri"/>
                <a:sym typeface="Calibri"/>
              </a:rPr>
              <a:t>Řešíme se SFŽP/MŽP, MPO i Evropskou komisí, podpora ze strany ČEPS aj.</a:t>
            </a:r>
          </a:p>
          <a:p>
            <a:pPr marL="892175" lvl="7" indent="-457200">
              <a:spcBef>
                <a:spcPts val="500"/>
              </a:spcBef>
              <a:spcAft>
                <a:spcPts val="600"/>
              </a:spcAft>
              <a:buClr>
                <a:srgbClr val="2D96CD"/>
              </a:buClr>
              <a:buFont typeface="Calibri" panose="020F0502020204030204" pitchFamily="34" charset="0"/>
              <a:buChar char="›"/>
              <a:defRPr/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Investice do baterie pouze pro </a:t>
            </a:r>
            <a:r>
              <a:rPr lang="cs-CZ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peak-shaving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/optimalizaci výroby z OZE není pro většinu investorů zajímavá </a:t>
            </a:r>
            <a:r>
              <a:rPr lang="cs-CZ" sz="2400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(kromě firem s vlastním </a:t>
            </a:r>
            <a:r>
              <a:rPr lang="cs-CZ" sz="2400" i="1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tradingem</a:t>
            </a:r>
            <a:r>
              <a:rPr lang="cs-CZ" sz="2400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92175" lvl="7" indent="-457200">
              <a:spcBef>
                <a:spcPts val="500"/>
              </a:spcBef>
              <a:spcAft>
                <a:spcPts val="600"/>
              </a:spcAft>
              <a:buClr>
                <a:srgbClr val="2D96CD"/>
              </a:buClr>
              <a:buFont typeface="Calibri" panose="020F0502020204030204" pitchFamily="34" charset="0"/>
              <a:buChar char="›"/>
              <a:defRPr/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Obrovský nárůst výkonu OZE bez alespoň částečné možnosti řízení jejich výroby </a:t>
            </a:r>
          </a:p>
          <a:p>
            <a:pPr marL="1524000" lvl="7" indent="-457200" defTabSz="762000">
              <a:spcBef>
                <a:spcPts val="500"/>
              </a:spcBef>
              <a:spcAft>
                <a:spcPts val="600"/>
              </a:spcAft>
              <a:buClr>
                <a:srgbClr val="2D96CD"/>
              </a:buClr>
              <a:buFont typeface="Calibri" panose="020F0502020204030204" pitchFamily="34" charset="0"/>
              <a:buChar char="›"/>
              <a:defRPr/>
            </a:pP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  <a:sym typeface="Calibri"/>
              </a:rPr>
              <a:t>Místo diskuze nad využitím přebytečné </a:t>
            </a:r>
            <a:r>
              <a:rPr lang="cs-CZ" sz="2200" b="1" dirty="0">
                <a:solidFill>
                  <a:schemeClr val="tx1"/>
                </a:solidFill>
                <a:latin typeface="Calibri" panose="020F0502020204030204" pitchFamily="34" charset="0"/>
                <a:cs typeface="Calibri"/>
                <a:sym typeface="Calibri"/>
              </a:rPr>
              <a:t>čisté</a:t>
            </a: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  <a:sym typeface="Calibri"/>
              </a:rPr>
              <a:t> a </a:t>
            </a:r>
            <a:r>
              <a:rPr lang="cs-CZ" sz="2200" b="1" dirty="0">
                <a:solidFill>
                  <a:schemeClr val="tx1"/>
                </a:solidFill>
                <a:latin typeface="Calibri" panose="020F0502020204030204" pitchFamily="34" charset="0"/>
                <a:cs typeface="Calibri"/>
                <a:sym typeface="Calibri"/>
              </a:rPr>
              <a:t>levné</a:t>
            </a: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  <a:sym typeface="Calibri"/>
              </a:rPr>
              <a:t> elektřiny končíme u jejího maření</a:t>
            </a:r>
          </a:p>
          <a:p>
            <a:pPr marL="446088" lvl="7">
              <a:spcBef>
                <a:spcPts val="500"/>
              </a:spcBef>
              <a:spcAft>
                <a:spcPts val="600"/>
              </a:spcAft>
              <a:buClr>
                <a:srgbClr val="2D96CD"/>
              </a:buClr>
              <a:defRPr/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Začarovaný kruh – hrozí, že při prvním blackoutu budou OZE/Green </a:t>
            </a:r>
            <a:r>
              <a:rPr lang="cs-CZ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Deal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v médiích a na konferencích označeny za viníky, 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„my jsme říkali, že bez akumulace to nepůjde“</a:t>
            </a:r>
          </a:p>
        </p:txBody>
      </p:sp>
      <p:sp>
        <p:nvSpPr>
          <p:cNvPr id="11" name="Google Shape;71;p4">
            <a:extLst>
              <a:ext uri="{FF2B5EF4-FFF2-40B4-BE49-F238E27FC236}">
                <a16:creationId xmlns:a16="http://schemas.microsoft.com/office/drawing/2014/main" id="{5FB3B35C-DDE3-43D8-BAFD-5293B79D9920}"/>
              </a:ext>
            </a:extLst>
          </p:cNvPr>
          <p:cNvSpPr txBox="1">
            <a:spLocks/>
          </p:cNvSpPr>
          <p:nvPr/>
        </p:nvSpPr>
        <p:spPr>
          <a:xfrm>
            <a:off x="241439" y="-9331"/>
            <a:ext cx="11628448" cy="113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90000"/>
              </a:lnSpc>
              <a:buClr>
                <a:schemeClr val="dk1"/>
              </a:buClr>
              <a:buSzPts val="1800"/>
              <a:buFont typeface="Calibri"/>
              <a:buNone/>
              <a:defRPr sz="3600" b="1" kern="1200">
                <a:solidFill>
                  <a:srgbClr val="2D96CD"/>
                </a:solidFill>
                <a:latin typeface="Calibri"/>
                <a:ea typeface="+mj-ea"/>
                <a:cs typeface="+mj-cs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cs-CZ" dirty="0"/>
              <a:t>Akumulace energie v ČR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25C9C83-D07F-D599-4CDA-A1A8BC373284}"/>
              </a:ext>
            </a:extLst>
          </p:cNvPr>
          <p:cNvSpPr txBox="1"/>
          <p:nvPr/>
        </p:nvSpPr>
        <p:spPr>
          <a:xfrm>
            <a:off x="8371117" y="6539675"/>
            <a:ext cx="38970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600"/>
              </a:spcAft>
              <a:buClr>
                <a:srgbClr val="2D96CD"/>
              </a:buClr>
              <a:defRPr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BESS, ale již první žádosti i o elektrolyzéry</a:t>
            </a:r>
          </a:p>
        </p:txBody>
      </p:sp>
    </p:spTree>
    <p:extLst>
      <p:ext uri="{BB962C8B-B14F-4D97-AF65-F5344CB8AC3E}">
        <p14:creationId xmlns:p14="http://schemas.microsoft.com/office/powerpoint/2010/main" val="3424161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5424F23-5DA3-4C19-A959-E7E8C3E5D83A}"/>
              </a:ext>
            </a:extLst>
          </p:cNvPr>
          <p:cNvSpPr txBox="1"/>
          <p:nvPr/>
        </p:nvSpPr>
        <p:spPr>
          <a:xfrm>
            <a:off x="232108" y="1081215"/>
            <a:ext cx="11835633" cy="413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indent="-447675">
              <a:spcBef>
                <a:spcPts val="500"/>
              </a:spcBef>
              <a:spcAft>
                <a:spcPts val="600"/>
              </a:spcAft>
              <a:buClr>
                <a:srgbClr val="2D96CD"/>
              </a:buClr>
              <a:buFont typeface="+mj-lt"/>
              <a:buAutoNum type="arabicPeriod"/>
              <a:defRPr/>
            </a:pPr>
            <a:r>
              <a:rPr lang="cs-CZ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Není možné stavět OZE bez akumulace energie</a:t>
            </a:r>
          </a:p>
          <a:p>
            <a:pPr marL="893763" indent="-263525">
              <a:spcBef>
                <a:spcPts val="500"/>
              </a:spcBef>
              <a:spcAft>
                <a:spcPts val="600"/>
              </a:spcAft>
              <a:buClr>
                <a:srgbClr val="2D96CD"/>
              </a:buClr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Ideální příklad: hybridní aukce (10–30 % výkonu FVE/VTE musí být </a:t>
            </a:r>
            <a:br>
              <a:rPr lang="cs-CZ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 akumulací, vč. PL)</a:t>
            </a:r>
          </a:p>
          <a:p>
            <a:pPr marL="630238">
              <a:spcBef>
                <a:spcPts val="500"/>
              </a:spcBef>
              <a:spcAft>
                <a:spcPts val="600"/>
              </a:spcAft>
              <a:buClr>
                <a:srgbClr val="2D96CD"/>
              </a:buClr>
              <a:defRPr/>
            </a:pPr>
            <a:endParaRPr lang="cs-CZ" sz="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>
              <a:spcBef>
                <a:spcPts val="500"/>
              </a:spcBef>
              <a:spcAft>
                <a:spcPts val="600"/>
              </a:spcAft>
              <a:buClr>
                <a:srgbClr val="2D96CD"/>
              </a:buClr>
              <a:buFont typeface="+mj-lt"/>
              <a:buAutoNum type="arabicPeriod" startAt="2"/>
              <a:defRPr/>
            </a:pPr>
            <a:r>
              <a:rPr lang="cs-CZ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Nutné stanovit na úrovni EU jasné cíle i v ukládání energie, nejen v OZE</a:t>
            </a:r>
          </a:p>
          <a:p>
            <a:pPr marL="447675" indent="-447675">
              <a:spcBef>
                <a:spcPts val="500"/>
              </a:spcBef>
              <a:spcAft>
                <a:spcPts val="600"/>
              </a:spcAft>
              <a:buClr>
                <a:srgbClr val="2D96CD"/>
              </a:buClr>
              <a:buFont typeface="+mj-lt"/>
              <a:buAutoNum type="arabicPeriod" startAt="2"/>
              <a:defRPr/>
            </a:pPr>
            <a:endParaRPr lang="cs-CZ" sz="600" b="1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7" indent="-423863">
              <a:spcBef>
                <a:spcPts val="500"/>
              </a:spcBef>
              <a:spcAft>
                <a:spcPts val="600"/>
              </a:spcAft>
              <a:buClr>
                <a:srgbClr val="2D96CD"/>
              </a:buClr>
              <a:buFont typeface="+mj-lt"/>
              <a:buAutoNum type="arabicPeriod" startAt="3"/>
              <a:defRPr/>
            </a:pPr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Potřeba dále zvyšovat nezávislost EU na dovozu drahých kovů a materiálů pro baterie/OZE + podporovat přesun výroby do EU</a:t>
            </a:r>
          </a:p>
          <a:p>
            <a:pPr marL="893763" lvl="8" indent="-263525">
              <a:spcBef>
                <a:spcPts val="500"/>
              </a:spcBef>
              <a:spcAft>
                <a:spcPts val="600"/>
              </a:spcAft>
              <a:buClr>
                <a:srgbClr val="2D96CD"/>
              </a:buClr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Calibri"/>
              </a:rPr>
              <a:t>EU </a:t>
            </a:r>
            <a:r>
              <a:rPr lang="cs-CZ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Calibri"/>
              </a:rPr>
              <a:t>Raw</a:t>
            </a:r>
            <a:r>
              <a:rPr lang="cs-CZ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cs-CZ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Calibri"/>
              </a:rPr>
              <a:t>Materials</a:t>
            </a:r>
            <a:r>
              <a:rPr lang="cs-CZ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cs-CZ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Calibri"/>
              </a:rPr>
              <a:t>Act</a:t>
            </a:r>
            <a:r>
              <a:rPr lang="cs-CZ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Calibri"/>
              </a:rPr>
              <a:t>, EU </a:t>
            </a:r>
            <a:r>
              <a:rPr lang="cs-CZ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Calibri"/>
              </a:rPr>
              <a:t>Battery</a:t>
            </a:r>
            <a:r>
              <a:rPr lang="cs-CZ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cs-CZ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Calibri"/>
              </a:rPr>
              <a:t>Alliance</a:t>
            </a:r>
            <a:r>
              <a:rPr lang="cs-CZ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Calibri"/>
              </a:rPr>
              <a:t>… </a:t>
            </a:r>
          </a:p>
        </p:txBody>
      </p:sp>
      <p:sp>
        <p:nvSpPr>
          <p:cNvPr id="11" name="Google Shape;71;p4">
            <a:extLst>
              <a:ext uri="{FF2B5EF4-FFF2-40B4-BE49-F238E27FC236}">
                <a16:creationId xmlns:a16="http://schemas.microsoft.com/office/drawing/2014/main" id="{5FB3B35C-DDE3-43D8-BAFD-5293B79D9920}"/>
              </a:ext>
            </a:extLst>
          </p:cNvPr>
          <p:cNvSpPr txBox="1">
            <a:spLocks/>
          </p:cNvSpPr>
          <p:nvPr/>
        </p:nvSpPr>
        <p:spPr>
          <a:xfrm>
            <a:off x="241439" y="143568"/>
            <a:ext cx="11628448" cy="786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90000"/>
              </a:lnSpc>
              <a:buClr>
                <a:schemeClr val="dk1"/>
              </a:buClr>
              <a:buSzPts val="1800"/>
              <a:buFont typeface="Calibri"/>
              <a:buNone/>
              <a:defRPr sz="3600" b="1" kern="1200">
                <a:solidFill>
                  <a:srgbClr val="2D96CD"/>
                </a:solidFill>
                <a:latin typeface="Calibri"/>
                <a:ea typeface="+mj-ea"/>
                <a:cs typeface="+mj-cs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cs-CZ" dirty="0"/>
              <a:t>Akumulace energie v EU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082CDA2-A76E-DBEF-E6C0-EC5B5D2DE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005" y="4544129"/>
            <a:ext cx="3233887" cy="179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53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4D9F01-C0EB-4A2F-A6B3-E5B3A899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286" y="2446763"/>
            <a:ext cx="10608298" cy="1457577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4400" b="1" kern="1200" dirty="0">
                <a:solidFill>
                  <a:srgbClr val="2D96CD"/>
                </a:solidFill>
                <a:ea typeface="+mj-ea"/>
                <a:cs typeface="+mj-cs"/>
              </a:rPr>
              <a:t>4.  Možná řešení – krátkodobá i dlouhodobá</a:t>
            </a:r>
          </a:p>
        </p:txBody>
      </p:sp>
    </p:spTree>
    <p:extLst>
      <p:ext uri="{BB962C8B-B14F-4D97-AF65-F5344CB8AC3E}">
        <p14:creationId xmlns:p14="http://schemas.microsoft.com/office/powerpoint/2010/main" val="871714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B9D9B0D-66A2-3FFA-2C1A-DF140B2BC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726" y="1297828"/>
            <a:ext cx="11137553" cy="4584812"/>
          </a:xfrm>
        </p:spPr>
        <p:txBody>
          <a:bodyPr>
            <a:normAutofit/>
          </a:bodyPr>
          <a:lstStyle/>
          <a:p>
            <a:pPr marL="628650" indent="-514350">
              <a:lnSpc>
                <a:spcPct val="150000"/>
              </a:lnSpc>
              <a:buSzPct val="90000"/>
              <a:buFont typeface="Quattrocento Sans"/>
              <a:buAutoNum type="arabicPeriod"/>
            </a:pPr>
            <a:r>
              <a:rPr lang="cs-CZ" sz="3600" b="1" dirty="0"/>
              <a:t>Příčiny energetické krize a aktuální situace na trzích</a:t>
            </a:r>
          </a:p>
          <a:p>
            <a:pPr marL="628650" indent="-514350">
              <a:lnSpc>
                <a:spcPct val="150000"/>
              </a:lnSpc>
              <a:buSzPct val="90000"/>
              <a:buFont typeface="Quattrocento Sans"/>
              <a:buAutoNum type="arabicPeriod"/>
            </a:pPr>
            <a:r>
              <a:rPr lang="cs-CZ" sz="3600" b="1" dirty="0"/>
              <a:t>Green </a:t>
            </a:r>
            <a:r>
              <a:rPr lang="cs-CZ" sz="3600" b="1" dirty="0" err="1"/>
              <a:t>Deal</a:t>
            </a:r>
            <a:r>
              <a:rPr lang="cs-CZ" sz="3600" b="1" dirty="0"/>
              <a:t> a OZE – viník</a:t>
            </a:r>
            <a:r>
              <a:rPr lang="cs-CZ" sz="3600" b="1" dirty="0">
                <a:solidFill>
                  <a:schemeClr val="tx1"/>
                </a:solidFill>
              </a:rPr>
              <a:t>y</a:t>
            </a:r>
            <a:r>
              <a:rPr lang="cs-CZ" sz="3600" b="1" dirty="0"/>
              <a:t>, či součástí řešení?</a:t>
            </a:r>
          </a:p>
          <a:p>
            <a:pPr marL="628650" indent="-514350">
              <a:lnSpc>
                <a:spcPct val="150000"/>
              </a:lnSpc>
              <a:buSzPct val="90000"/>
              <a:buAutoNum type="arabicPeriod"/>
            </a:pPr>
            <a:r>
              <a:rPr lang="cs-CZ" sz="3600" b="1" dirty="0"/>
              <a:t>Legislativní bariéry </a:t>
            </a:r>
          </a:p>
          <a:p>
            <a:pPr marL="628650" indent="-514350">
              <a:lnSpc>
                <a:spcPct val="150000"/>
              </a:lnSpc>
              <a:buSzPct val="90000"/>
              <a:buAutoNum type="arabicPeriod"/>
            </a:pPr>
            <a:r>
              <a:rPr lang="cs-CZ" sz="3600" b="1" dirty="0"/>
              <a:t>Možná řešení – dlouhodobá i krátkodobá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361F2F2-0916-455E-C887-401D08BD1D4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3376" y="120220"/>
            <a:ext cx="10515600" cy="1121636"/>
          </a:xfrm>
        </p:spPr>
        <p:txBody>
          <a:bodyPr/>
          <a:lstStyle/>
          <a:p>
            <a:r>
              <a:rPr lang="cs-CZ" sz="3600" b="1" kern="1200" dirty="0">
                <a:solidFill>
                  <a:srgbClr val="2D96CD"/>
                </a:solidFill>
                <a:ea typeface="+mj-ea"/>
                <a:cs typeface="+mj-cs"/>
              </a:rPr>
              <a:t>Obsah prezentace</a:t>
            </a:r>
          </a:p>
        </p:txBody>
      </p:sp>
    </p:spTree>
    <p:extLst>
      <p:ext uri="{BB962C8B-B14F-4D97-AF65-F5344CB8AC3E}">
        <p14:creationId xmlns:p14="http://schemas.microsoft.com/office/powerpoint/2010/main" val="2035933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4D9F01-C0EB-4A2F-A6B3-E5B3A899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42" y="224243"/>
            <a:ext cx="10531679" cy="619940"/>
          </a:xfrm>
        </p:spPr>
        <p:txBody>
          <a:bodyPr>
            <a:normAutofit/>
          </a:bodyPr>
          <a:lstStyle/>
          <a:p>
            <a:r>
              <a:rPr kumimoji="0" lang="cs-CZ" sz="3600" b="1" i="0" u="none" strike="noStrike" kern="1200" cap="none" spc="0" normalizeH="0" baseline="0" dirty="0">
                <a:ln>
                  <a:noFill/>
                </a:ln>
                <a:solidFill>
                  <a:srgbClr val="2D96CD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Energetická krize jako impul</a:t>
            </a:r>
            <a:r>
              <a:rPr lang="cs-CZ" sz="3600" b="1" kern="1200" dirty="0">
                <a:solidFill>
                  <a:srgbClr val="2D96CD"/>
                </a:solidFill>
                <a:ea typeface="+mj-ea"/>
                <a:cs typeface="+mj-cs"/>
              </a:rPr>
              <a:t>z</a:t>
            </a:r>
            <a:r>
              <a:rPr kumimoji="0" lang="cs-CZ" sz="3600" b="1" i="0" u="none" strike="noStrike" kern="1200" cap="none" spc="0" normalizeH="0" baseline="0" dirty="0">
                <a:ln>
                  <a:noFill/>
                </a:ln>
                <a:solidFill>
                  <a:srgbClr val="2D96CD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pro změny přístupu</a:t>
            </a:r>
            <a:endParaRPr lang="cs-CZ" sz="36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97D954-2514-4F19-9C35-DD58D1D7B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674" y="918367"/>
            <a:ext cx="11781252" cy="5715389"/>
          </a:xfrm>
        </p:spPr>
        <p:txBody>
          <a:bodyPr>
            <a:normAutofit fontScale="92500"/>
          </a:bodyPr>
          <a:lstStyle/>
          <a:p>
            <a:pPr marL="447675" indent="-447675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100000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</a:rPr>
              <a:t>Krize jako impul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</a:rPr>
              <a:t> k probrání se z letargie a spuštění tolik potřebných investic do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</a:rPr>
              <a:t>transformace energetiky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</a:rPr>
              <a:t>i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</a:rPr>
              <a:t>průmyslu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100000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Vyšší/vysoké ceny zvyšují atraktivitu a </a:t>
            </a: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návratnost investic 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 úspor energií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93763" lvl="1" indent="-436563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</a:rPr>
              <a:t>Energetické úspory/účinnost, OZE, akumulace, TČ, chytré řízení spotřeby, flexibilita (i na nižších napěťových hladinách), </a:t>
            </a:r>
            <a:r>
              <a:rPr lang="cs-CZ" sz="2800" dirty="0" err="1">
                <a:latin typeface="Calibri" panose="020F0502020204030204" pitchFamily="34" charset="0"/>
                <a:ea typeface="Calibri" panose="020F0502020204030204" pitchFamily="34" charset="0"/>
              </a:rPr>
              <a:t>demand-side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</a:rPr>
              <a:t> response…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100000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na čase využívat potenciál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energetických úspor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(ne ve světle počtu svetrů…)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100000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 historii každá krize přinesla inovace a posun kupředu, viz ropná(é) krize 70. let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spcAft>
                <a:spcPts val="3000"/>
              </a:spcAft>
              <a:buSzPct val="100000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Odstraňování bariér pro rozvoj nových technologií a osvěta veřejnosti i politiků </a:t>
            </a:r>
            <a:r>
              <a:rPr lang="cs-CZ" dirty="0">
                <a:latin typeface="Calibri" panose="020F0502020204030204" pitchFamily="34" charset="0"/>
              </a:rPr>
              <a:t>jako základní předpoklad potřebných změn</a:t>
            </a:r>
          </a:p>
          <a:p>
            <a:pPr marL="447675" indent="-447675">
              <a:lnSpc>
                <a:spcPct val="100000"/>
              </a:lnSpc>
              <a:spcBef>
                <a:spcPts val="500"/>
              </a:spcBef>
              <a:spcAft>
                <a:spcPts val="3000"/>
              </a:spcAft>
              <a:buSzPct val="100000"/>
            </a:pPr>
            <a:r>
              <a:rPr lang="cs-CZ" dirty="0">
                <a:latin typeface="Calibri" panose="020F0502020204030204" pitchFamily="34" charset="0"/>
              </a:rPr>
              <a:t>V diskuzi o dostavbě jádra je již irelevantní nadále nepoužívat argument ceny</a:t>
            </a:r>
          </a:p>
        </p:txBody>
      </p:sp>
    </p:spTree>
    <p:extLst>
      <p:ext uri="{BB962C8B-B14F-4D97-AF65-F5344CB8AC3E}">
        <p14:creationId xmlns:p14="http://schemas.microsoft.com/office/powerpoint/2010/main" val="2070484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4D9F01-C0EB-4A2F-A6B3-E5B3A899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82" y="223229"/>
            <a:ext cx="10531679" cy="619940"/>
          </a:xfrm>
        </p:spPr>
        <p:txBody>
          <a:bodyPr>
            <a:normAutofit/>
          </a:bodyPr>
          <a:lstStyle/>
          <a:p>
            <a:r>
              <a:rPr kumimoji="0" lang="cs-CZ" sz="3600" b="1" i="0" u="none" strike="noStrike" kern="1200" cap="none" spc="0" normalizeH="0" baseline="0" dirty="0">
                <a:ln>
                  <a:noFill/>
                </a:ln>
                <a:solidFill>
                  <a:srgbClr val="2D96CD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Předpoklady rozvoje nové energetiky</a:t>
            </a:r>
            <a:endParaRPr lang="cs-CZ" sz="36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97D954-2514-4F19-9C35-DD58D1D7B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482" y="1038118"/>
            <a:ext cx="11211871" cy="5330414"/>
          </a:xfrm>
        </p:spPr>
        <p:txBody>
          <a:bodyPr>
            <a:normAutofit/>
          </a:bodyPr>
          <a:lstStyle/>
          <a:p>
            <a:pPr marL="447675" indent="-447675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SzPct val="100000"/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Krátká návratnost investic 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místo 7</a:t>
            </a:r>
            <a:r>
              <a:rPr lang="cs-CZ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let i 2</a:t>
            </a:r>
            <a:r>
              <a:rPr lang="cs-CZ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let </a:t>
            </a:r>
            <a:endParaRPr lang="cs-CZ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895350" lvl="1" indent="-438150">
              <a:lnSpc>
                <a:spcPct val="120000"/>
              </a:lnSpc>
              <a:spcAft>
                <a:spcPts val="600"/>
              </a:spcAft>
              <a:buSzPct val="100000"/>
            </a:pPr>
            <a:r>
              <a:rPr lang="cs-CZ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Podmínkou nechat si dobře poradit a spočítat návratnost opatření</a:t>
            </a:r>
          </a:p>
          <a:p>
            <a:pPr marL="457200" lvl="1" indent="0">
              <a:lnSpc>
                <a:spcPct val="120000"/>
              </a:lnSpc>
              <a:spcAft>
                <a:spcPts val="600"/>
              </a:spcAft>
              <a:buSzPct val="100000"/>
              <a:buNone/>
            </a:pPr>
            <a:endParaRPr lang="cs-CZ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SzPct val="100000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Široká škála většinou skvěle fungujících </a:t>
            </a: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dotačních titulů z EU</a:t>
            </a:r>
          </a:p>
          <a:p>
            <a:pPr marL="893763" lvl="1" indent="-436563">
              <a:lnSpc>
                <a:spcPct val="120000"/>
              </a:lnSpc>
              <a:spcAft>
                <a:spcPts val="600"/>
              </a:spcAft>
              <a:buSzPct val="100000"/>
            </a:pPr>
            <a:r>
              <a:rPr lang="cs-CZ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Stovky miliard korun v investičních dotacích pro úspory, OZE s akumulací, průmysl, domácnosti do roku 2030</a:t>
            </a:r>
          </a:p>
          <a:p>
            <a:pPr marL="893763" lvl="1" indent="-436563">
              <a:lnSpc>
                <a:spcPct val="120000"/>
              </a:lnSpc>
              <a:spcAft>
                <a:spcPts val="600"/>
              </a:spcAft>
              <a:buSzPct val="100000"/>
            </a:pPr>
            <a:r>
              <a:rPr lang="cs-CZ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Modernizační fond, operační programy (OP TAK, OP ŽP), </a:t>
            </a:r>
            <a:br>
              <a:rPr lang="cs-CZ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Nová zelená úsporám, Národní plán obnovy, Just </a:t>
            </a:r>
            <a:r>
              <a:rPr lang="cs-CZ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Transition</a:t>
            </a:r>
            <a:r>
              <a:rPr lang="cs-CZ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Fund</a:t>
            </a:r>
            <a:r>
              <a:rPr lang="cs-CZ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(Fond spravedlivé transformace) </a:t>
            </a:r>
            <a:r>
              <a:rPr lang="cs-CZ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aj.</a:t>
            </a:r>
          </a:p>
        </p:txBody>
      </p:sp>
      <p:pic>
        <p:nvPicPr>
          <p:cNvPr id="4" name="Obrázek 3" descr="Obsah obrázku obloha, exteriér, budova, střecha&#10;&#10;Popis byl vytvořen automaticky">
            <a:extLst>
              <a:ext uri="{FF2B5EF4-FFF2-40B4-BE49-F238E27FC236}">
                <a16:creationId xmlns:a16="http://schemas.microsoft.com/office/drawing/2014/main" id="{B88FC70E-AA0E-E5F4-596E-EEE4F39E4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0784" y="223229"/>
            <a:ext cx="1794734" cy="1794734"/>
          </a:xfrm>
          <a:prstGeom prst="rect">
            <a:avLst/>
          </a:prstGeom>
        </p:spPr>
      </p:pic>
      <p:pic>
        <p:nvPicPr>
          <p:cNvPr id="5" name="Obrázek 4" descr="Obsah obrázku budova, exteriér, dům, kámen&#10;&#10;Popis byl vytvořen automaticky">
            <a:extLst>
              <a:ext uri="{FF2B5EF4-FFF2-40B4-BE49-F238E27FC236}">
                <a16:creationId xmlns:a16="http://schemas.microsoft.com/office/drawing/2014/main" id="{7E0328A0-1F25-20A6-F364-3673B7D08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2951" y="4573798"/>
            <a:ext cx="2132567" cy="179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1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"/>
          <p:cNvSpPr txBox="1">
            <a:spLocks noGrp="1"/>
          </p:cNvSpPr>
          <p:nvPr>
            <p:ph type="body" idx="2"/>
          </p:nvPr>
        </p:nvSpPr>
        <p:spPr>
          <a:xfrm>
            <a:off x="7459917" y="3740686"/>
            <a:ext cx="4462301" cy="2499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cs-CZ" sz="2800" b="1" dirty="0">
                <a:solidFill>
                  <a:schemeClr val="dk1"/>
                </a:solidFill>
              </a:rPr>
              <a:t>Mgr. Jan Fousek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cs-CZ" sz="2800" u="sng" dirty="0">
                <a:solidFill>
                  <a:schemeClr val="hlink"/>
                </a:solidFill>
                <a:hlinkClick r:id="rId3"/>
              </a:rPr>
              <a:t>fousek@akubat-asociace.cz</a:t>
            </a: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cs-CZ" sz="2800" dirty="0">
                <a:solidFill>
                  <a:schemeClr val="dk1"/>
                </a:solidFill>
              </a:rPr>
              <a:t>+420 777 889 640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cs-CZ" sz="2800" b="1" dirty="0"/>
              <a:t>www.akubat-asociace.cz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dirty="0"/>
          </a:p>
        </p:txBody>
      </p:sp>
      <p:pic>
        <p:nvPicPr>
          <p:cNvPr id="270" name="Google Shape;27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47473" y="425859"/>
            <a:ext cx="4269247" cy="13814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1;p4">
            <a:extLst>
              <a:ext uri="{FF2B5EF4-FFF2-40B4-BE49-F238E27FC236}">
                <a16:creationId xmlns:a16="http://schemas.microsoft.com/office/drawing/2014/main" id="{32319212-5F78-42AA-9358-B51ABDB09B50}"/>
              </a:ext>
            </a:extLst>
          </p:cNvPr>
          <p:cNvSpPr txBox="1">
            <a:spLocks/>
          </p:cNvSpPr>
          <p:nvPr/>
        </p:nvSpPr>
        <p:spPr>
          <a:xfrm>
            <a:off x="950060" y="2184579"/>
            <a:ext cx="7745967" cy="713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4400" b="1" kern="1200" dirty="0">
                <a:solidFill>
                  <a:srgbClr val="2D96CD"/>
                </a:solidFill>
                <a:latin typeface="Calibri" panose="020F0502020204030204"/>
                <a:ea typeface="+mj-ea"/>
                <a:cs typeface="+mj-cs"/>
              </a:rPr>
              <a:t>Děkuji za pozornost!</a:t>
            </a:r>
            <a:endParaRPr lang="cs-CZ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29D3C20F-ADEB-4FD4-B2AE-16B997D0D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19" y="2247739"/>
            <a:ext cx="10150501" cy="1983347"/>
          </a:xfrm>
        </p:spPr>
        <p:txBody>
          <a:bodyPr anchor="ctr">
            <a:noAutofit/>
          </a:bodyPr>
          <a:lstStyle/>
          <a:p>
            <a:pPr marL="114300" indent="0" algn="ctr">
              <a:lnSpc>
                <a:spcPct val="150000"/>
              </a:lnSpc>
              <a:buSzPct val="90000"/>
              <a:buNone/>
            </a:pPr>
            <a:r>
              <a:rPr lang="cs-CZ" sz="4800" b="1" dirty="0">
                <a:solidFill>
                  <a:schemeClr val="bg2"/>
                </a:solidFill>
              </a:rPr>
              <a:t>1.  Příčiny energetické krize a aktuální situace na trzích</a:t>
            </a:r>
          </a:p>
        </p:txBody>
      </p:sp>
    </p:spTree>
    <p:extLst>
      <p:ext uri="{BB962C8B-B14F-4D97-AF65-F5344CB8AC3E}">
        <p14:creationId xmlns:p14="http://schemas.microsoft.com/office/powerpoint/2010/main" val="345342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5FBF76-9D9E-43C6-8E63-CB0B67BB9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987610"/>
            <a:ext cx="11277600" cy="564896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noProof="0" dirty="0"/>
              <a:t>Kontinuální </a:t>
            </a:r>
            <a:r>
              <a:rPr lang="cs-CZ" b="1" u="sng" noProof="0" dirty="0"/>
              <a:t>pokles cen elektřiny i plynu </a:t>
            </a:r>
            <a:r>
              <a:rPr lang="cs-CZ" noProof="0" dirty="0"/>
              <a:t>– zklidňování situace </a:t>
            </a:r>
            <a:r>
              <a:rPr lang="cs-CZ" i="1" noProof="0" dirty="0"/>
              <a:t>(viz graf)</a:t>
            </a:r>
          </a:p>
          <a:p>
            <a:pPr marL="971550" lvl="1" indent="-514350"/>
            <a:r>
              <a:rPr lang="cs-CZ" sz="2600" dirty="0"/>
              <a:t>Lodě s LNG přijíždějí do Evropy, daří se naplňovat zásobníky</a:t>
            </a:r>
          </a:p>
          <a:p>
            <a:pPr marL="971550" lvl="1" indent="-514350"/>
            <a:r>
              <a:rPr lang="cs-CZ" sz="2600" dirty="0"/>
              <a:t>Většinová shoda v rámci EU + národní řešení</a:t>
            </a:r>
          </a:p>
          <a:p>
            <a:pPr marL="971550" lvl="1" indent="-514350"/>
            <a:r>
              <a:rPr lang="cs-CZ" sz="2600" dirty="0"/>
              <a:t>To vše navzdory katastrofickým scénářům některých „odborníků“</a:t>
            </a:r>
          </a:p>
          <a:p>
            <a:pPr marL="514350" indent="-514350">
              <a:buFont typeface="+mj-lt"/>
              <a:buAutoNum type="arabicPeriod"/>
            </a:pPr>
            <a:r>
              <a:rPr lang="cs-CZ" noProof="0" dirty="0"/>
              <a:t>Cena emisních povolenek EUA přitom zůstává téměř stejná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</a:t>
            </a:r>
            <a:r>
              <a:rPr lang="cs-CZ" noProof="0" dirty="0" err="1"/>
              <a:t>aopak</a:t>
            </a:r>
            <a:r>
              <a:rPr lang="cs-CZ" noProof="0" dirty="0"/>
              <a:t> závazek urychlit transformaci energetiky je ještě naléhavější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Nejvyšší cena okolo 1000 €/</a:t>
            </a:r>
            <a:r>
              <a:rPr lang="cs-CZ" dirty="0" err="1"/>
              <a:t>MWh</a:t>
            </a:r>
            <a:r>
              <a:rPr lang="cs-CZ" dirty="0"/>
              <a:t> byla pouze krátkodobá a způsobila ji nízká likvidita</a:t>
            </a:r>
            <a:r>
              <a:rPr lang="cs-CZ" i="1" dirty="0"/>
              <a:t> (málo účastníků trhu) </a:t>
            </a:r>
            <a:endParaRPr lang="en-GB" i="1" dirty="0"/>
          </a:p>
          <a:p>
            <a:pPr marL="971550" lvl="1" indent="-514350"/>
            <a:r>
              <a:rPr lang="cs-CZ" dirty="0"/>
              <a:t>Burza měla v tu dobu ukončit obchodování, bohužel tak neučinila</a:t>
            </a:r>
            <a:endParaRPr lang="en-GB" dirty="0"/>
          </a:p>
          <a:p>
            <a:pPr marL="971550" lvl="1" indent="-514350"/>
            <a:r>
              <a:rPr lang="cs-CZ" dirty="0"/>
              <a:t>Za vysokou cenu je tedy vhodné u elektřiny považovat hranici 500 € a plynu 200 –250 €</a:t>
            </a:r>
            <a:r>
              <a:rPr lang="en-GB" dirty="0"/>
              <a:t> </a:t>
            </a:r>
            <a:endParaRPr lang="cs-CZ" dirty="0"/>
          </a:p>
          <a:p>
            <a:pPr marL="0" indent="0">
              <a:buNone/>
            </a:pPr>
            <a:endParaRPr lang="cs-CZ" sz="500" noProof="0" dirty="0"/>
          </a:p>
          <a:p>
            <a:pPr indent="-457200">
              <a:buFont typeface="Symbol" panose="05050102010706020507" pitchFamily="18" charset="2"/>
              <a:buChar char="Þ"/>
            </a:pPr>
            <a:r>
              <a:rPr lang="cs-CZ" noProof="0" dirty="0"/>
              <a:t>Opravdu tedy za extrémně vysoké ceny energií mohla zelená politika EU, emisní povolenky nebo OZE? </a:t>
            </a:r>
            <a:endParaRPr lang="en-GB" noProof="0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816B332-F5A8-E0BD-237B-602329AE58E5}"/>
              </a:ext>
            </a:extLst>
          </p:cNvPr>
          <p:cNvSpPr txBox="1">
            <a:spLocks/>
          </p:cNvSpPr>
          <p:nvPr/>
        </p:nvSpPr>
        <p:spPr>
          <a:xfrm>
            <a:off x="408328" y="210548"/>
            <a:ext cx="11277600" cy="713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4000" b="1" dirty="0">
                <a:solidFill>
                  <a:schemeClr val="bg2"/>
                </a:solidFill>
              </a:rPr>
              <a:t>Aktuální situace na energetických trzích</a:t>
            </a:r>
            <a:endParaRPr lang="en-GB" sz="4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86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54AEA6-1A3D-414E-B62F-944BA9F5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28" y="210548"/>
            <a:ext cx="11277600" cy="7131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bg2"/>
                </a:solidFill>
              </a:rPr>
              <a:t>Aktuální situace na energetických trzích</a:t>
            </a:r>
            <a:endParaRPr lang="en-GB" sz="4000" b="1" dirty="0">
              <a:solidFill>
                <a:schemeClr val="bg2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E562C27-F2A8-A55E-F729-F968ED4DC84B}"/>
              </a:ext>
            </a:extLst>
          </p:cNvPr>
          <p:cNvSpPr txBox="1"/>
          <p:nvPr/>
        </p:nvSpPr>
        <p:spPr>
          <a:xfrm>
            <a:off x="9702800" y="6586379"/>
            <a:ext cx="2997200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33" dirty="0"/>
              <a:t>Data z 24.10.2022, zdroj: oEnergetice.cz</a:t>
            </a:r>
          </a:p>
        </p:txBody>
      </p:sp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83A0F42C-7217-7C56-0737-FD94F67F3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3730920"/>
              </p:ext>
            </p:extLst>
          </p:nvPr>
        </p:nvGraphicFramePr>
        <p:xfrm>
          <a:off x="359456" y="995881"/>
          <a:ext cx="11375344" cy="5590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739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54AEA6-1A3D-414E-B62F-944BA9F5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28" y="210548"/>
            <a:ext cx="11277600" cy="7131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bg2"/>
                </a:solidFill>
              </a:rPr>
              <a:t>Aktuální situace na energetických trzích</a:t>
            </a:r>
            <a:endParaRPr lang="en-GB" sz="4000" b="1" dirty="0">
              <a:solidFill>
                <a:schemeClr val="bg2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E562C27-F2A8-A55E-F729-F968ED4DC84B}"/>
              </a:ext>
            </a:extLst>
          </p:cNvPr>
          <p:cNvSpPr txBox="1"/>
          <p:nvPr/>
        </p:nvSpPr>
        <p:spPr>
          <a:xfrm>
            <a:off x="9702800" y="6586379"/>
            <a:ext cx="2997200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33" dirty="0"/>
              <a:t>Data z 24.10.2022, zdroj: oEnergetice.cz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F626C4-7B17-69E7-FAA2-0C307EDEFCD9}"/>
              </a:ext>
            </a:extLst>
          </p:cNvPr>
          <p:cNvSpPr txBox="1"/>
          <p:nvPr/>
        </p:nvSpPr>
        <p:spPr>
          <a:xfrm>
            <a:off x="413989" y="5145220"/>
            <a:ext cx="11745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Ceny už asi nikdy nedosáhnou úrovní před r. 2021, ale měly by dále klesat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592CDB0-0F83-08DD-0854-4DA9CDFB482C}"/>
              </a:ext>
            </a:extLst>
          </p:cNvPr>
          <p:cNvSpPr txBox="1"/>
          <p:nvPr/>
        </p:nvSpPr>
        <p:spPr>
          <a:xfrm>
            <a:off x="408328" y="1180452"/>
            <a:ext cx="117836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Dlouhodobé </a:t>
            </a:r>
            <a:r>
              <a:rPr lang="cs-CZ" sz="3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Calibri"/>
              </a:rPr>
              <a:t>kontrakty (futures) přitom dlouhodobě indikují všeobecné očekávání poklesu cen</a:t>
            </a:r>
            <a:endParaRPr lang="en-GB" sz="32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1A452B68-B3B4-7C2E-8E7A-A6F37DF27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642" y="2843416"/>
            <a:ext cx="10316584" cy="170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54AEA6-1A3D-414E-B62F-944BA9F5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177800"/>
            <a:ext cx="11277600" cy="713177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cs-CZ" sz="4000" b="1" dirty="0">
                <a:solidFill>
                  <a:schemeClr val="bg2"/>
                </a:solidFill>
              </a:rPr>
              <a:t>Příčiny energetické krize – hlavní</a:t>
            </a:r>
            <a:endParaRPr lang="en-GB" sz="4000" b="1" dirty="0">
              <a:solidFill>
                <a:schemeClr val="bg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5FBF76-9D9E-43C6-8E63-CB0B67BB9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42" y="933820"/>
            <a:ext cx="11125200" cy="5648960"/>
          </a:xfrm>
        </p:spPr>
        <p:txBody>
          <a:bodyPr>
            <a:normAutofit/>
          </a:bodyPr>
          <a:lstStyle/>
          <a:p>
            <a:pPr marL="381019" indent="-381019">
              <a:lnSpc>
                <a:spcPct val="107000"/>
              </a:lnSpc>
              <a:spcAft>
                <a:spcPts val="533"/>
              </a:spcAft>
            </a:pPr>
            <a:r>
              <a:rPr lang="cs-CZ" sz="2667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Příčin je více, nelze označit jediného „viníka“ </a:t>
            </a:r>
            <a:r>
              <a:rPr lang="cs-CZ" sz="2667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(řazeno dle relevance)</a:t>
            </a:r>
          </a:p>
          <a:p>
            <a:pPr marL="800140" lvl="1" indent="-495325">
              <a:lnSpc>
                <a:spcPct val="107000"/>
              </a:lnSpc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Umělé</a:t>
            </a:r>
            <a:r>
              <a:rPr lang="cs-CZ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omezování ruského vývozu zemního plynu do EU </a:t>
            </a:r>
          </a:p>
          <a:p>
            <a:pPr marL="800140" lvl="1" indent="-495325">
              <a:lnSpc>
                <a:spcPct val="107000"/>
              </a:lnSpc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Výpadek výroby francouzských jaderných elektráren </a:t>
            </a:r>
            <a:r>
              <a:rPr lang="cs-CZ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 jejich dlouhodobá odstávka)</a:t>
            </a:r>
            <a:r>
              <a:rPr lang="cs-CZ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40" lvl="1" indent="-495325">
              <a:lnSpc>
                <a:spcPct val="107000"/>
              </a:lnSpc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Vliv počasí </a:t>
            </a:r>
            <a:r>
              <a:rPr lang="cs-CZ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(málo vody pro chlazení JE a pro chod VE a PVE, slabý vítr)</a:t>
            </a:r>
            <a:endParaRPr lang="cs-CZ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40" lvl="1" indent="-495325">
              <a:lnSpc>
                <a:spcPct val="107000"/>
              </a:lnSpc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Předchozí dlouhé období nízkých cen plynu a uhlí, které průmysl a energetiku nemotivovalo investovat do energetických úspor a alternativních technologií </a:t>
            </a:r>
            <a:r>
              <a:rPr lang="cs-CZ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(TČ, FVE + akumulace, inteligentní řízení spotřeby vs. výroby /flexibilita</a:t>
            </a:r>
            <a:r>
              <a:rPr lang="cs-CZ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apod.)</a:t>
            </a:r>
          </a:p>
          <a:p>
            <a:pPr marL="840359" lvl="1" indent="-535543">
              <a:lnSpc>
                <a:spcPct val="107000"/>
              </a:lnSpc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Pomalá implementace legislativních změn umožňující rychlejší </a:t>
            </a:r>
            <a:r>
              <a:rPr lang="cs-CZ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(nebo alespoň základní)</a:t>
            </a:r>
            <a:r>
              <a:rPr lang="cs-CZ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vstup nových technologií na trh – vliv části tradiční energetiky </a:t>
            </a:r>
          </a:p>
          <a:p>
            <a:pPr marL="1104955" lvl="2" indent="-342917">
              <a:lnSpc>
                <a:spcPct val="107000"/>
              </a:lnSpc>
              <a:spcAft>
                <a:spcPts val="533"/>
              </a:spcAft>
            </a:pP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Situaci by to sice určitě nezachránilo, ale více podniků i domácností by mohla zima zastihnout připravenějších</a:t>
            </a:r>
          </a:p>
        </p:txBody>
      </p:sp>
    </p:spTree>
    <p:extLst>
      <p:ext uri="{BB962C8B-B14F-4D97-AF65-F5344CB8AC3E}">
        <p14:creationId xmlns:p14="http://schemas.microsoft.com/office/powerpoint/2010/main" val="2434404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5FBF76-9D9E-43C6-8E63-CB0B67BB9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55600" y="905134"/>
            <a:ext cx="12547600" cy="5648960"/>
          </a:xfrm>
        </p:spPr>
        <p:txBody>
          <a:bodyPr>
            <a:normAutofit/>
          </a:bodyPr>
          <a:lstStyle/>
          <a:p>
            <a:pPr lvl="2">
              <a:lnSpc>
                <a:spcPct val="120000"/>
              </a:lnSpc>
              <a:spcBef>
                <a:spcPts val="800"/>
              </a:spcBef>
            </a:pPr>
            <a:r>
              <a:rPr lang="cs-CZ" sz="2400" dirty="0">
                <a:solidFill>
                  <a:schemeClr val="tx1"/>
                </a:solidFill>
              </a:rPr>
              <a:t>Ceny elektřiny a plynu rostly již </a:t>
            </a:r>
            <a:r>
              <a:rPr lang="cs-CZ" sz="2400" u="sng" dirty="0">
                <a:solidFill>
                  <a:schemeClr val="tx1"/>
                </a:solidFill>
              </a:rPr>
              <a:t>od loňska</a:t>
            </a:r>
            <a:r>
              <a:rPr lang="cs-CZ" sz="2400" dirty="0">
                <a:solidFill>
                  <a:schemeClr val="tx1"/>
                </a:solidFill>
              </a:rPr>
              <a:t>, ruský útok na Ukrajinu krizi jen eskaloval</a:t>
            </a:r>
          </a:p>
          <a:p>
            <a:pPr lvl="2">
              <a:lnSpc>
                <a:spcPct val="120000"/>
              </a:lnSpc>
              <a:spcBef>
                <a:spcPts val="800"/>
              </a:spcBef>
            </a:pPr>
            <a:r>
              <a:rPr lang="cs-CZ" sz="2400" dirty="0" err="1">
                <a:solidFill>
                  <a:schemeClr val="tx1"/>
                </a:solidFill>
              </a:rPr>
              <a:t>Gazprom</a:t>
            </a:r>
            <a:r>
              <a:rPr lang="cs-CZ" sz="2400" dirty="0">
                <a:solidFill>
                  <a:schemeClr val="tx1"/>
                </a:solidFill>
              </a:rPr>
              <a:t> nechal od loňska své zásobníky v EU po minulé zimě téměř prázdné </a:t>
            </a:r>
          </a:p>
          <a:p>
            <a:pPr lvl="3">
              <a:lnSpc>
                <a:spcPct val="120000"/>
              </a:lnSpc>
              <a:spcBef>
                <a:spcPts val="800"/>
              </a:spcBef>
            </a:pP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Spotové ceny byly pro producenty přitom velmi atraktivní. Příprava na válku </a:t>
            </a:r>
            <a:b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odvetu ze strany EU? </a:t>
            </a:r>
          </a:p>
          <a:p>
            <a:pPr lvl="2">
              <a:lnSpc>
                <a:spcPct val="120000"/>
              </a:lnSpc>
              <a:spcBef>
                <a:spcPts val="800"/>
              </a:spcBef>
            </a:pPr>
            <a:r>
              <a:rPr lang="cs-CZ" sz="2400" dirty="0">
                <a:solidFill>
                  <a:schemeClr val="tx1"/>
                </a:solidFill>
              </a:rPr>
              <a:t>Nevědomé i vědomé šíření </a:t>
            </a:r>
            <a:r>
              <a:rPr lang="cs-CZ" sz="2400" u="sng" dirty="0">
                <a:solidFill>
                  <a:schemeClr val="tx1"/>
                </a:solidFill>
              </a:rPr>
              <a:t>dezinformací</a:t>
            </a:r>
            <a:r>
              <a:rPr lang="cs-CZ" sz="2400" dirty="0">
                <a:solidFill>
                  <a:schemeClr val="tx1"/>
                </a:solidFill>
              </a:rPr>
              <a:t>, že za prudký nárůst cen energií může dosud „neexistující“ Green </a:t>
            </a:r>
            <a:r>
              <a:rPr lang="cs-CZ" sz="2400" dirty="0" err="1">
                <a:solidFill>
                  <a:schemeClr val="tx1"/>
                </a:solidFill>
              </a:rPr>
              <a:t>Deal</a:t>
            </a:r>
            <a:r>
              <a:rPr lang="cs-CZ" sz="2400" dirty="0">
                <a:solidFill>
                  <a:schemeClr val="tx1"/>
                </a:solidFill>
              </a:rPr>
              <a:t>, energetická politika EU, obnovitelné zdroje energie nebo emisní povolenky </a:t>
            </a:r>
          </a:p>
          <a:p>
            <a:pPr lvl="3">
              <a:lnSpc>
                <a:spcPct val="120000"/>
              </a:lnSpc>
              <a:spcBef>
                <a:spcPts val="800"/>
              </a:spcBef>
            </a:pP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Částečný vliv EUA ano, ale jen několikaprocentní, max. nižší desítky procent</a:t>
            </a:r>
          </a:p>
          <a:p>
            <a:pPr lvl="3">
              <a:lnSpc>
                <a:spcPct val="120000"/>
              </a:lnSpc>
              <a:spcBef>
                <a:spcPts val="400"/>
              </a:spcBef>
            </a:pP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Potvrzují analýzy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IEA, Bloomberg, ČEZ, AMO,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naše a mnohé další, shoda většiny odborníků</a:t>
            </a:r>
          </a:p>
          <a:p>
            <a:pPr lvl="2">
              <a:lnSpc>
                <a:spcPct val="120000"/>
              </a:lnSpc>
              <a:spcBef>
                <a:spcPts val="400"/>
              </a:spcBef>
            </a:pPr>
            <a:r>
              <a:rPr lang="cs-CZ" sz="2400" dirty="0">
                <a:solidFill>
                  <a:schemeClr val="tx1"/>
                </a:solidFill>
              </a:rPr>
              <a:t>Kromě </a:t>
            </a:r>
            <a:r>
              <a:rPr lang="cs-CZ" sz="2400" b="1" dirty="0">
                <a:solidFill>
                  <a:schemeClr val="tx1"/>
                </a:solidFill>
              </a:rPr>
              <a:t>samotné</a:t>
            </a:r>
            <a:r>
              <a:rPr lang="cs-CZ" sz="2400" dirty="0">
                <a:solidFill>
                  <a:schemeClr val="tx1"/>
                </a:solidFill>
              </a:rPr>
              <a:t> komodity významný podíl tzv.</a:t>
            </a:r>
            <a:r>
              <a:rPr lang="cs-CZ" sz="2400" b="1" dirty="0">
                <a:solidFill>
                  <a:schemeClr val="tx1"/>
                </a:solidFill>
              </a:rPr>
              <a:t> „rizikové přirážky“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5092A9D7-A5F2-5B40-AA6E-3B70ED89E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177800"/>
            <a:ext cx="11277600" cy="7131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bg2"/>
                </a:solidFill>
              </a:rPr>
              <a:t>Příčiny energetické krize – vliv plynu</a:t>
            </a:r>
            <a:endParaRPr lang="en-GB" sz="4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86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54AEA6-1A3D-414E-B62F-944BA9F5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177800"/>
            <a:ext cx="11277600" cy="7131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bg2"/>
                </a:solidFill>
              </a:rPr>
              <a:t>Příčiny energetické krize</a:t>
            </a:r>
            <a:r>
              <a:rPr lang="cs-CZ" sz="4000" b="1" dirty="0">
                <a:solidFill>
                  <a:srgbClr val="FF0000"/>
                </a:solidFill>
              </a:rPr>
              <a:t> </a:t>
            </a:r>
            <a:r>
              <a:rPr lang="cs-CZ" sz="4000" b="1" dirty="0">
                <a:solidFill>
                  <a:schemeClr val="bg2"/>
                </a:solidFill>
              </a:rPr>
              <a:t>– marginální</a:t>
            </a:r>
            <a:endParaRPr lang="en-GB" sz="4000" b="1" dirty="0">
              <a:solidFill>
                <a:schemeClr val="bg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5FBF76-9D9E-43C6-8E63-CB0B67BB9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31240"/>
            <a:ext cx="11836400" cy="5648960"/>
          </a:xfrm>
        </p:spPr>
        <p:txBody>
          <a:bodyPr>
            <a:normAutofit fontScale="92500" lnSpcReduction="20000"/>
          </a:bodyPr>
          <a:lstStyle/>
          <a:p>
            <a:pPr marL="762015" lvl="1" indent="-457200">
              <a:lnSpc>
                <a:spcPct val="107000"/>
              </a:lnSpc>
              <a:buFont typeface="+mj-lt"/>
              <a:buAutoNum type="arabicPeriod"/>
            </a:pPr>
            <a:r>
              <a:rPr lang="cs-CZ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Emisní povolenka (EU ETS)</a:t>
            </a:r>
          </a:p>
          <a:p>
            <a:pPr marL="1430338" lvl="2" indent="-457200">
              <a:lnSpc>
                <a:spcPct val="107000"/>
              </a:lnSpc>
            </a:pPr>
            <a:r>
              <a:rPr lang="cs-CZ" sz="2133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Čím vyšší cena elektřiny, tím více klesá vliv EUA – jednotky procent</a:t>
            </a:r>
          </a:p>
          <a:p>
            <a:pPr marL="1430338" lvl="2" indent="-457200">
              <a:lnSpc>
                <a:spcPct val="107000"/>
              </a:lnSpc>
            </a:pPr>
            <a:r>
              <a:rPr lang="cs-CZ" sz="2133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Jednoznačně však podporuji návrat části povolenek zpět na trh z tzv. tržní stabilizační rezervy (MSR), což by mohlo trhům vyslat další pozitivní signál k poklesu cen elektřiny</a:t>
            </a:r>
          </a:p>
          <a:p>
            <a:pPr marL="1430338" lvl="2" indent="-457200">
              <a:lnSpc>
                <a:spcPct val="107000"/>
              </a:lnSpc>
            </a:pPr>
            <a:r>
              <a:rPr lang="cs-CZ" sz="2133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Občasné populistické volání po zrušení celého systému by jen odebralo peníze na investice </a:t>
            </a:r>
          </a:p>
          <a:p>
            <a:pPr marL="762015" lvl="1" indent="-457200">
              <a:lnSpc>
                <a:spcPct val="107000"/>
              </a:lnSpc>
              <a:buFont typeface="+mj-lt"/>
              <a:buAutoNum type="arabicPeriod"/>
            </a:pPr>
            <a:r>
              <a:rPr lang="cs-CZ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 </a:t>
            </a:r>
            <a:r>
              <a:rPr lang="cs-CZ" b="1" u="sng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Deal</a:t>
            </a:r>
            <a:r>
              <a:rPr lang="cs-CZ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/Fit </a:t>
            </a:r>
            <a:r>
              <a:rPr lang="cs-CZ" b="1" u="sng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55</a:t>
            </a:r>
          </a:p>
          <a:p>
            <a:pPr marL="1430338" lvl="2" indent="-457200">
              <a:lnSpc>
                <a:spcPct val="107000"/>
              </a:lnSpc>
              <a:spcAft>
                <a:spcPts val="533"/>
              </a:spcAft>
              <a:tabLst>
                <a:tab pos="1430338" algn="l"/>
              </a:tabLst>
            </a:pPr>
            <a:r>
              <a:rPr lang="cs-CZ" sz="2133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Pouze plán, zatím velmi málo konkrétních závazků (podrobněji dále) </a:t>
            </a:r>
          </a:p>
          <a:p>
            <a:pPr marL="1430338" lvl="2" indent="-457200">
              <a:lnSpc>
                <a:spcPct val="107000"/>
              </a:lnSpc>
              <a:spcAft>
                <a:spcPts val="533"/>
              </a:spcAft>
              <a:tabLst>
                <a:tab pos="1430338" algn="l"/>
              </a:tabLst>
            </a:pPr>
            <a:r>
              <a:rPr lang="cs-CZ" sz="2133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Většina navrhovaných opatření měla naopak primárně snížit závislost na fosilních palivech ze třetích zemí </a:t>
            </a:r>
          </a:p>
          <a:p>
            <a:pPr marL="806450" lvl="2" indent="0">
              <a:lnSpc>
                <a:spcPct val="107000"/>
              </a:lnSpc>
              <a:spcAft>
                <a:spcPts val="533"/>
              </a:spcAft>
              <a:buNone/>
              <a:tabLst>
                <a:tab pos="1559003" algn="l"/>
              </a:tabLst>
            </a:pPr>
            <a:r>
              <a:rPr lang="cs-CZ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Pozn.: </a:t>
            </a:r>
            <a:r>
              <a:rPr lang="cs-CZ" sz="2400" b="1" u="sng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rozlišujme Green </a:t>
            </a:r>
            <a:r>
              <a:rPr lang="cs-CZ" sz="2400" b="1" u="sng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Deal</a:t>
            </a:r>
            <a:r>
              <a:rPr lang="cs-CZ" sz="2400" b="1" u="sng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u="sng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Energiewende</a:t>
            </a:r>
            <a:r>
              <a:rPr lang="cs-CZ" sz="2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(odstávka jádra ve prospěch fosilních paliv, ve výsledku nahrazování plynu </a:t>
            </a:r>
            <a:r>
              <a:rPr lang="cs-CZ" sz="2400" i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uhlím - bláhovost či pokrytectví?</a:t>
            </a:r>
            <a:r>
              <a:rPr lang="cs-CZ" sz="2400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430338" lvl="4" indent="-457200">
              <a:lnSpc>
                <a:spcPct val="107000"/>
              </a:lnSpc>
            </a:pPr>
            <a:r>
              <a:rPr lang="cs-CZ" sz="2133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Pozor, ne vše v DE je špatně – akumulace energie, domácí FVE, podpora nových techn. (vodík)</a:t>
            </a:r>
          </a:p>
          <a:p>
            <a:pPr marL="762015" lvl="1" indent="-457200">
              <a:lnSpc>
                <a:spcPct val="107000"/>
              </a:lnSpc>
              <a:buFont typeface="+mj-lt"/>
              <a:buAutoNum type="arabicPeriod"/>
            </a:pPr>
            <a:r>
              <a:rPr lang="cs-CZ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OZE</a:t>
            </a:r>
          </a:p>
          <a:p>
            <a:pPr marL="1430338" lvl="2" indent="-457200">
              <a:lnSpc>
                <a:spcPct val="107000"/>
              </a:lnSpc>
            </a:pPr>
            <a:r>
              <a:rPr lang="cs-CZ" sz="2133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Naopak jeden z nejlevnějších zdrojů, velmi nízké LCOE </a:t>
            </a:r>
            <a:r>
              <a:rPr lang="cs-CZ" sz="2133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 přes zdražení technologií o cca 20 % v</a:t>
            </a:r>
            <a:r>
              <a:rPr lang="cs-CZ" sz="2133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133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důsledku krize dodavatelských řetězců) </a:t>
            </a:r>
          </a:p>
          <a:p>
            <a:pPr marL="1430338" lvl="2" indent="-457200">
              <a:lnSpc>
                <a:spcPct val="107000"/>
              </a:lnSpc>
              <a:spcAft>
                <a:spcPts val="533"/>
              </a:spcAft>
            </a:pPr>
            <a:r>
              <a:rPr lang="cs-CZ" sz="2133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Aukce na OZE prokázaly atraktivitu pro investory u velkých instalací i na úrovni 50–60 €/</a:t>
            </a:r>
            <a:r>
              <a:rPr lang="cs-CZ" sz="2133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MWh</a:t>
            </a:r>
            <a:r>
              <a:rPr lang="cs-CZ" sz="2133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17845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AKU-BAT">
      <a:dk1>
        <a:srgbClr val="000000"/>
      </a:dk1>
      <a:lt1>
        <a:srgbClr val="FFFFFF"/>
      </a:lt1>
      <a:dk2>
        <a:srgbClr val="2D96CD"/>
      </a:dk2>
      <a:lt2>
        <a:srgbClr val="F2F2F2"/>
      </a:lt2>
      <a:accent1>
        <a:srgbClr val="73BE48"/>
      </a:accent1>
      <a:accent2>
        <a:srgbClr val="004980"/>
      </a:accent2>
      <a:accent3>
        <a:srgbClr val="873CBE"/>
      </a:accent3>
      <a:accent4>
        <a:srgbClr val="BE2136"/>
      </a:accent4>
      <a:accent5>
        <a:srgbClr val="FF7525"/>
      </a:accent5>
      <a:accent6>
        <a:srgbClr val="FFCD00"/>
      </a:accent6>
      <a:hlink>
        <a:srgbClr val="2D96CD"/>
      </a:hlink>
      <a:folHlink>
        <a:srgbClr val="873C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KU-BAT">
    <a:dk1>
      <a:srgbClr val="000000"/>
    </a:dk1>
    <a:lt1>
      <a:srgbClr val="FFFFFF"/>
    </a:lt1>
    <a:dk2>
      <a:srgbClr val="2D96CD"/>
    </a:dk2>
    <a:lt2>
      <a:srgbClr val="F2F2F2"/>
    </a:lt2>
    <a:accent1>
      <a:srgbClr val="73BE48"/>
    </a:accent1>
    <a:accent2>
      <a:srgbClr val="004980"/>
    </a:accent2>
    <a:accent3>
      <a:srgbClr val="873CBE"/>
    </a:accent3>
    <a:accent4>
      <a:srgbClr val="BE2136"/>
    </a:accent4>
    <a:accent5>
      <a:srgbClr val="FF7525"/>
    </a:accent5>
    <a:accent6>
      <a:srgbClr val="FFCD00"/>
    </a:accent6>
    <a:hlink>
      <a:srgbClr val="2D96CD"/>
    </a:hlink>
    <a:folHlink>
      <a:srgbClr val="873CB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4772</TotalTime>
  <Words>1889</Words>
  <Application>Microsoft Office PowerPoint</Application>
  <PresentationFormat>Širokoúhlá obrazovka</PresentationFormat>
  <Paragraphs>165</Paragraphs>
  <Slides>22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Quattrocento Sans</vt:lpstr>
      <vt:lpstr>Segoe UI</vt:lpstr>
      <vt:lpstr>Symbol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Aktuální situace na energetických trzích</vt:lpstr>
      <vt:lpstr>Aktuální situace na energetických trzích</vt:lpstr>
      <vt:lpstr>Příčiny energetické krize – hlavní</vt:lpstr>
      <vt:lpstr>Příčiny energetické krize – vliv plynu</vt:lpstr>
      <vt:lpstr>Příčiny energetické krize – marginální</vt:lpstr>
      <vt:lpstr>2.  Green Deal a OZE –  viníky, či součástí řešení?</vt:lpstr>
      <vt:lpstr>Green Deal a OZE jako součást řešení energetické krize</vt:lpstr>
      <vt:lpstr>Green Deal a OZE jako součást řešení energetické krize</vt:lpstr>
      <vt:lpstr>Nové energetické cíle EU (po ruském útoku na Ukrajinu)</vt:lpstr>
      <vt:lpstr>3.  Legislativní bariéry</vt:lpstr>
      <vt:lpstr>Jak zvýšit energetickou soběstačnost ČR</vt:lpstr>
      <vt:lpstr>Prezentace aplikace PowerPoint</vt:lpstr>
      <vt:lpstr>Prezentace aplikace PowerPoint</vt:lpstr>
      <vt:lpstr>Prezentace aplikace PowerPoint</vt:lpstr>
      <vt:lpstr>4.  Možná řešení – krátkodobá i dlouhodobá</vt:lpstr>
      <vt:lpstr>Energetická krize jako impulz pro změny přístupu</vt:lpstr>
      <vt:lpstr>Předpoklady rozvoje nové energetiky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Karolína Jelínková</dc:creator>
  <cp:lastModifiedBy>Lišková Jana</cp:lastModifiedBy>
  <cp:revision>478</cp:revision>
  <dcterms:created xsi:type="dcterms:W3CDTF">2017-10-17T19:33:27Z</dcterms:created>
  <dcterms:modified xsi:type="dcterms:W3CDTF">2022-11-01T08:48:09Z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0x0101008BEA7FE9FFA059488319D3AB8EB55CAE</vt:lpwstr>
  </property>
  <property fmtid="{D5CDD505-2E9C-101B-9397-08002B2CF9AE}" pid="3" name="MSIP_Label_6f75f480-7803-4ee9-bb54-84d0635fdbe7_Enabled">
    <vt:lpwstr>true</vt:lpwstr>
  </property>
  <property fmtid="{D5CDD505-2E9C-101B-9397-08002B2CF9AE}" pid="4" name="MSIP_Label_6f75f480-7803-4ee9-bb54-84d0635fdbe7_SetDate">
    <vt:lpwstr>2021-09-21T11:47:14Z</vt:lpwstr>
  </property>
  <property fmtid="{D5CDD505-2E9C-101B-9397-08002B2CF9AE}" pid="5" name="MSIP_Label_6f75f480-7803-4ee9-bb54-84d0635fdbe7_Method">
    <vt:lpwstr>Privileged</vt:lpwstr>
  </property>
  <property fmtid="{D5CDD505-2E9C-101B-9397-08002B2CF9AE}" pid="6" name="MSIP_Label_6f75f480-7803-4ee9-bb54-84d0635fdbe7_Name">
    <vt:lpwstr>unrestricted</vt:lpwstr>
  </property>
  <property fmtid="{D5CDD505-2E9C-101B-9397-08002B2CF9AE}" pid="7" name="MSIP_Label_6f75f480-7803-4ee9-bb54-84d0635fdbe7_SiteId">
    <vt:lpwstr>38ae3bcd-9579-4fd4-adda-b42e1495d55a</vt:lpwstr>
  </property>
  <property fmtid="{D5CDD505-2E9C-101B-9397-08002B2CF9AE}" pid="8" name="MSIP_Label_6f75f480-7803-4ee9-bb54-84d0635fdbe7_ActionId">
    <vt:lpwstr>c689c55a-4592-4f90-8a31-53e602051cc8</vt:lpwstr>
  </property>
  <property fmtid="{D5CDD505-2E9C-101B-9397-08002B2CF9AE}" pid="9" name="MSIP_Label_6f75f480-7803-4ee9-bb54-84d0635fdbe7_ContentBits">
    <vt:lpwstr>0</vt:lpwstr>
  </property>
  <property fmtid="{D5CDD505-2E9C-101B-9397-08002B2CF9AE}" pid="10" name="Document_Confidentiality">
    <vt:lpwstr>Unrestricted</vt:lpwstr>
  </property>
</Properties>
</file>